
<file path=[Content_Types].xml><?xml version="1.0" encoding="utf-8"?>
<Types xmlns="http://schemas.openxmlformats.org/package/2006/content-types">
  <Default Extension="png" ContentType="image/png"/>
  <Default Extension="tiff" ContentType="image/tiff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17"/>
  </p:notesMasterIdLst>
  <p:sldIdLst>
    <p:sldId id="425" r:id="rId4"/>
    <p:sldId id="440" r:id="rId5"/>
    <p:sldId id="453" r:id="rId6"/>
    <p:sldId id="444" r:id="rId7"/>
    <p:sldId id="428" r:id="rId8"/>
    <p:sldId id="448" r:id="rId9"/>
    <p:sldId id="449" r:id="rId10"/>
    <p:sldId id="452" r:id="rId11"/>
    <p:sldId id="451" r:id="rId12"/>
    <p:sldId id="455" r:id="rId13"/>
    <p:sldId id="460" r:id="rId14"/>
    <p:sldId id="457" r:id="rId15"/>
    <p:sldId id="459" r:id="rId16"/>
  </p:sldIdLst>
  <p:sldSz cx="12192000" cy="6858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 panose="020F0502020204030204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E, CHRISTOPHER" initials="RC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5E0"/>
    <a:srgbClr val="5F1185"/>
    <a:srgbClr val="FF9900"/>
    <a:srgbClr val="EDEDED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主题样式 1 - 强调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238" autoAdjust="0"/>
    <p:restoredTop sz="90435" autoAdjust="0"/>
  </p:normalViewPr>
  <p:slideViewPr>
    <p:cSldViewPr snapToGrid="0" snapToObjects="1">
      <p:cViewPr>
        <p:scale>
          <a:sx n="66" d="100"/>
          <a:sy n="66" d="100"/>
        </p:scale>
        <p:origin x="-442" y="-62"/>
      </p:cViewPr>
      <p:guideLst>
        <p:guide orient="horz" pos="2205"/>
        <p:guide pos="38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1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/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/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 panose="020F050202020403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png"/><Relationship Id="rId3" Type="http://schemas.openxmlformats.org/officeDocument/2006/relationships/image" Target="../media/image2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0.png"/><Relationship Id="rId3" Type="http://schemas.openxmlformats.org/officeDocument/2006/relationships/image" Target="../media/image2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6.png"/><Relationship Id="rId3" Type="http://schemas.openxmlformats.org/officeDocument/2006/relationships/image" Target="../media/image2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4" Type="http://schemas.openxmlformats.org/officeDocument/2006/relationships/image" Target="../media/image37.png"/><Relationship Id="rId3" Type="http://schemas.openxmlformats.org/officeDocument/2006/relationships/image" Target="../media/image3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341788"/>
            <a:ext cx="10844563" cy="615553"/>
          </a:xfrm>
        </p:spPr>
        <p:txBody>
          <a:bodyPr tIns="0" rIns="0" bIns="0"/>
          <a:lstStyle>
            <a:lvl1pPr>
              <a:defRPr lang="zh-CN" altLang="en-US" sz="4000" b="0" kern="1200" dirty="0">
                <a:solidFill>
                  <a:srgbClr val="004D86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699" y="6489701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800735" eaLnBrk="0" hangingPunct="0">
              <a:lnSpc>
                <a:spcPct val="85000"/>
              </a:lnSpc>
            </a:pPr>
            <a:fld id="{6E2B6D97-5D44-430E-A027-85C3264F843E}" type="slidenum">
              <a:rPr lang="de-DE" altLang="zh-CN" sz="1000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</a:fld>
            <a:endParaRPr lang="en-GB" altLang="zh-CN" sz="1000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>
  <p:cSld name="标题幻灯片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51" b="16967"/>
          <a:stretch>
            <a:fillRect/>
          </a:stretch>
        </p:blipFill>
        <p:spPr>
          <a:xfrm>
            <a:off x="2" y="0"/>
            <a:ext cx="12192000" cy="6858000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9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5"/>
              </a:spcAft>
              <a:defRPr sz="2835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Rethink Po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\\psf\Host\Volumes\johbee\Documents\01_Freelance_Design\INTERBRAND\AT&amp;T\2011_Internal_Templates\exports\Titles_headerLogo30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2" y="4"/>
            <a:ext cx="34290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1421" y="3526778"/>
            <a:ext cx="10680700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rgbClr val="666666"/>
                </a:solidFill>
              </a:defRPr>
            </a:lvl1pPr>
            <a:lvl2pPr marL="4597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9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92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395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993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590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18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78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1421" y="2862930"/>
            <a:ext cx="10680700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5"/>
              </a:spcAft>
              <a:defRPr sz="2835" b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7768" y="6465888"/>
            <a:ext cx="7681383" cy="303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11"/>
            <a:ext cx="12191999" cy="685799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2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1"/>
            <a:ext cx="12191997" cy="6857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580" b="2285"/>
          <a:stretch>
            <a:fillRect/>
          </a:stretch>
        </p:blipFill>
        <p:spPr>
          <a:xfrm>
            <a:off x="11494" y="1"/>
            <a:ext cx="12180503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87" t="2099" r="1487" b="2285"/>
          <a:stretch>
            <a:fillRect/>
          </a:stretch>
        </p:blipFill>
        <p:spPr>
          <a:xfrm>
            <a:off x="-184013" y="1"/>
            <a:ext cx="12376021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7"/>
            <a:ext cx="12191993" cy="68579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0"/>
            <a:ext cx="12191996" cy="68579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" y="7"/>
            <a:ext cx="12191996" cy="68579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9" r="1487" b="2285"/>
          <a:stretch>
            <a:fillRect/>
          </a:stretch>
        </p:blipFill>
        <p:spPr>
          <a:xfrm>
            <a:off x="2" y="1"/>
            <a:ext cx="12192000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" y="0"/>
            <a:ext cx="12191993" cy="68579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20968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84770" y="2209800"/>
            <a:ext cx="6312447" cy="75723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DA0081"/>
              </a:gs>
              <a:gs pos="100000">
                <a:srgbClr val="81017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Dark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2" y="0"/>
            <a:ext cx="121920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/>
              </a:gs>
              <a:gs pos="100000">
                <a:srgbClr val="0C257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ed Rectangle 9"/>
          <p:cNvSpPr/>
          <p:nvPr userDrawn="1"/>
        </p:nvSpPr>
        <p:spPr>
          <a:xfrm>
            <a:off x="304803" y="225425"/>
            <a:ext cx="8332415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4" y="1855593"/>
            <a:ext cx="7544756" cy="993775"/>
          </a:xfrm>
        </p:spPr>
        <p:txBody>
          <a:bodyPr/>
          <a:lstStyle>
            <a:lvl1pPr>
              <a:defRPr sz="3000">
                <a:solidFill>
                  <a:srgbClr val="0070C0"/>
                </a:solidFill>
              </a:defRPr>
            </a:lvl1pPr>
            <a:lvl2pPr>
              <a:defRPr sz="3165"/>
            </a:lvl2pPr>
            <a:lvl3pPr>
              <a:defRPr sz="3165"/>
            </a:lvl3pPr>
            <a:lvl4pPr>
              <a:defRPr sz="3165"/>
            </a:lvl4pPr>
            <a:lvl5pPr>
              <a:defRPr sz="3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924986" y="2876928"/>
            <a:ext cx="6312447" cy="633188"/>
          </a:xfrm>
        </p:spPr>
        <p:txBody>
          <a:bodyPr/>
          <a:lstStyle>
            <a:lvl1pPr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89"/>
            <a:ext cx="754391" cy="44291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19"/>
            <a:ext cx="704860" cy="442918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3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3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6253" y="1296847"/>
            <a:ext cx="11238520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anchor="ctr"/>
          <a:lstStyle/>
          <a:p>
            <a:pPr algn="ctr" defTabSz="919480">
              <a:defRPr/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66" y="136869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224" y="4691327"/>
            <a:ext cx="704860" cy="442917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6057" y="1811343"/>
            <a:ext cx="9268883" cy="287972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2" y="0"/>
            <a:ext cx="12192000" cy="6858000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96791"/>
            <a:ext cx="11239500" cy="4973637"/>
          </a:xfrm>
          <a:prstGeom prst="roundRect">
            <a:avLst>
              <a:gd name="adj" fmla="val 2312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3 side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-17928" y="1143000"/>
            <a:ext cx="12209930" cy="5715000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0"/>
              </a:srgbClr>
            </a:solidFill>
          </a:ln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985765" y="2468880"/>
            <a:ext cx="4206241" cy="4389120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" y="0"/>
            <a:ext cx="7839458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985765" y="0"/>
            <a:ext cx="4206241" cy="2359152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" y="4398265"/>
            <a:ext cx="783945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210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5566917" y="4398265"/>
            <a:ext cx="6625088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2" y="0"/>
            <a:ext cx="1219200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" y="4398265"/>
            <a:ext cx="5394385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851" y="496358"/>
            <a:ext cx="11178495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6210">
              <a:defRPr/>
            </a:lvl1pPr>
          </a:lstStyle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5" y="1084268"/>
            <a:ext cx="5640916" cy="2854325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249995" y="1084265"/>
            <a:ext cx="5464781" cy="2276066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249995" y="3467360"/>
            <a:ext cx="5464781" cy="2589809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76257" y="4038107"/>
            <a:ext cx="5640558" cy="2019052"/>
          </a:xfrm>
          <a:prstGeom prst="roundRect">
            <a:avLst>
              <a:gd name="adj" fmla="val 2765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 text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4" y="1084263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167415" y="1081532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476254" y="3625108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67415" y="3622377"/>
            <a:ext cx="5547783" cy="2432050"/>
          </a:xfrm>
          <a:prstGeom prst="roundRect">
            <a:avLst>
              <a:gd name="adj" fmla="val 2380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3419284" y="3067764"/>
            <a:ext cx="5342123" cy="1027422"/>
          </a:xfrm>
          <a:prstGeom prst="roundRect">
            <a:avLst>
              <a:gd name="adj" fmla="val 6064"/>
            </a:avLst>
          </a:prstGeom>
          <a:solidFill>
            <a:schemeClr val="bg1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5"/>
          </p:nvPr>
        </p:nvSpPr>
        <p:spPr>
          <a:xfrm>
            <a:off x="3418417" y="3067050"/>
            <a:ext cx="5342467" cy="1028700"/>
          </a:xfrm>
          <a:prstGeom prst="roundRect">
            <a:avLst>
              <a:gd name="adj" fmla="val 8667"/>
            </a:avLst>
          </a:prstGeom>
          <a:solidFill>
            <a:schemeClr val="bg1"/>
          </a:solidFill>
        </p:spPr>
        <p:txBody>
          <a:bodyPr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1 Column 2 sections: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35" indent="0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960" indent="0">
              <a:defRPr sz="1835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35" indent="0"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960" indent="0">
              <a:defRPr sz="1835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2" y="0"/>
            <a:ext cx="12192000" cy="6858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US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98177" y="358780"/>
            <a:ext cx="4188883" cy="1789113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114935" indent="0"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05856" y="2282056"/>
            <a:ext cx="4188883" cy="3765064"/>
          </a:xfrm>
          <a:prstGeom prst="roundRect">
            <a:avLst>
              <a:gd name="adj" fmla="val 5577"/>
            </a:avLst>
          </a:prstGeom>
          <a:solidFill>
            <a:schemeClr val="tx1"/>
          </a:solidFill>
        </p:spPr>
        <p:txBody>
          <a:bodyPr/>
          <a:lstStyle>
            <a:lvl1pPr marL="60960" indent="0">
              <a:defRPr sz="1835">
                <a:solidFill>
                  <a:schemeClr val="bg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r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42007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751418" y="148431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le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1" y="1286001"/>
            <a:ext cx="5224134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1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3" y="1286001"/>
            <a:ext cx="11238520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220730" tIns="110363" rIns="220730" bIns="220730"/>
          <a:lstStyle>
            <a:lvl1pPr>
              <a:defRPr>
                <a:ln>
                  <a:noFill/>
                </a:ln>
                <a:solidFill>
                  <a:schemeClr val="accent1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51423" y="517525"/>
            <a:ext cx="10672234" cy="768476"/>
          </a:xfrm>
          <a:noFill/>
        </p:spPr>
        <p:txBody>
          <a:bodyPr/>
          <a:lstStyle>
            <a:lvl1pPr>
              <a:defRPr sz="2415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0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474123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Content Placeholder 5"/>
          <p:cNvSpPr txBox="1"/>
          <p:nvPr userDrawn="1"/>
        </p:nvSpPr>
        <p:spPr bwMode="auto">
          <a:xfrm>
            <a:off x="476258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64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8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11143" y="1286001"/>
            <a:ext cx="550363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6461053" y="1582275"/>
            <a:ext cx="5003800" cy="42481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586664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2415" dirty="0">
              <a:solidFill>
                <a:srgbClr val="4CA90C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02" y="1358029"/>
            <a:ext cx="754391" cy="4429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923" y="5411120"/>
            <a:ext cx="704860" cy="442918"/>
          </a:xfrm>
          <a:prstGeom prst="rect">
            <a:avLst/>
          </a:prstGeom>
        </p:spPr>
      </p:pic>
      <p:sp>
        <p:nvSpPr>
          <p:cNvPr id="11" name="Content Placeholder 5"/>
          <p:cNvSpPr txBox="1"/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/>
          <p:nvPr userDrawn="1"/>
        </p:nvSpPr>
        <p:spPr bwMode="auto">
          <a:xfrm>
            <a:off x="6211143" y="1286001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2415" dirty="0">
              <a:solidFill>
                <a:srgbClr val="067AB4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202" y="1358037"/>
            <a:ext cx="754391" cy="44291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1923" y="5411127"/>
            <a:ext cx="704860" cy="442917"/>
          </a:xfrm>
          <a:prstGeom prst="rect">
            <a:avLst/>
          </a:prstGeom>
        </p:spPr>
      </p:pic>
      <p:sp>
        <p:nvSpPr>
          <p:cNvPr id="10" name="Content Placeholder 5"/>
          <p:cNvSpPr txBox="1"/>
          <p:nvPr userDrawn="1"/>
        </p:nvSpPr>
        <p:spPr bwMode="auto">
          <a:xfrm>
            <a:off x="471900" y="1313087"/>
            <a:ext cx="5503634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478512"/>
            <a:ext cx="5003800" cy="42481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023583" y="1811338"/>
            <a:ext cx="4210768" cy="3599782"/>
          </a:xfrm>
        </p:spPr>
        <p:txBody>
          <a:bodyPr/>
          <a:lstStyle>
            <a:lvl1pPr>
              <a:defRPr sz="283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box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Picture Placeholder 3"/>
          <p:cNvSpPr txBox="1"/>
          <p:nvPr userDrawn="1"/>
        </p:nvSpPr>
        <p:spPr>
          <a:xfrm>
            <a:off x="47625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9" name="Picture Placeholder 3"/>
          <p:cNvSpPr txBox="1"/>
          <p:nvPr userDrawn="1"/>
        </p:nvSpPr>
        <p:spPr>
          <a:xfrm>
            <a:off x="6167410" y="1084441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10" name="Picture Placeholder 3"/>
          <p:cNvSpPr txBox="1"/>
          <p:nvPr userDrawn="1"/>
        </p:nvSpPr>
        <p:spPr>
          <a:xfrm>
            <a:off x="47625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11" name="Picture Placeholder 3"/>
          <p:cNvSpPr txBox="1"/>
          <p:nvPr userDrawn="1"/>
        </p:nvSpPr>
        <p:spPr>
          <a:xfrm>
            <a:off x="6167410" y="3624856"/>
            <a:ext cx="5547361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3942" tIns="91969" rIns="183942" bIns="45983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1200" b="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68" y="1286002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439190" y="1288894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732728" y="3766176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445751" y="3769068"/>
            <a:ext cx="5003800" cy="214966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1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455174"/>
            <a:ext cx="3128078" cy="4345858"/>
          </a:xfrm>
        </p:spPr>
        <p:txBody>
          <a:bodyPr/>
          <a:lstStyle>
            <a:lvl1pPr>
              <a:defRPr sz="200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455174"/>
            <a:ext cx="3128078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8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5373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999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grpSp>
        <p:nvGrpSpPr>
          <p:cNvPr id="24" name="Group 23"/>
          <p:cNvGrpSpPr/>
          <p:nvPr userDrawn="1"/>
        </p:nvGrpSpPr>
        <p:grpSpPr>
          <a:xfrm>
            <a:off x="3758509" y="3319736"/>
            <a:ext cx="832153" cy="624114"/>
            <a:chOff x="2788280" y="3319733"/>
            <a:chExt cx="624114" cy="624114"/>
          </a:xfrm>
        </p:grpSpPr>
        <p:sp>
          <p:nvSpPr>
            <p:cNvPr id="25" name="Oval 24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 userDrawn="1"/>
        </p:nvGrpSpPr>
        <p:grpSpPr>
          <a:xfrm>
            <a:off x="7585566" y="3319736"/>
            <a:ext cx="832153" cy="624114"/>
            <a:chOff x="2788280" y="3319733"/>
            <a:chExt cx="624114" cy="624114"/>
          </a:xfrm>
        </p:grpSpPr>
        <p:sp>
          <p:nvSpPr>
            <p:cNvPr id="28" name="Oval 27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23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3718429" y="3319736"/>
            <a:ext cx="832153" cy="624114"/>
            <a:chOff x="2788280" y="3319733"/>
            <a:chExt cx="624114" cy="624114"/>
          </a:xfrm>
        </p:grpSpPr>
        <p:sp>
          <p:nvSpPr>
            <p:cNvPr id="21" name="Oval 20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 userDrawn="1"/>
        </p:nvGrpSpPr>
        <p:grpSpPr>
          <a:xfrm>
            <a:off x="7636302" y="3319736"/>
            <a:ext cx="832153" cy="624114"/>
            <a:chOff x="2788280" y="3319733"/>
            <a:chExt cx="624114" cy="624114"/>
          </a:xfrm>
        </p:grpSpPr>
        <p:sp>
          <p:nvSpPr>
            <p:cNvPr id="30" name="Oval 29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32" name="Round Same Side Corner Rectangle 31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4" name="Round Same Side Corner Rectangle 33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693266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542168" y="1607574"/>
            <a:ext cx="2892300" cy="4345858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51420" y="1592822"/>
            <a:ext cx="2892300" cy="434585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4" name="Content Placeholder 5"/>
          <p:cNvSpPr txBox="1"/>
          <p:nvPr userDrawn="1"/>
        </p:nvSpPr>
        <p:spPr bwMode="auto">
          <a:xfrm>
            <a:off x="8180738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312307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/>
          <p:nvPr userDrawn="1"/>
        </p:nvSpPr>
        <p:spPr bwMode="auto">
          <a:xfrm>
            <a:off x="476251" y="1295526"/>
            <a:ext cx="359664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001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76615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6251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8176615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297016" y="4343569"/>
            <a:ext cx="3596641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 Placeholder 2"/>
          <p:cNvSpPr>
            <a:spLocks noGrp="1"/>
          </p:cNvSpPr>
          <p:nvPr>
            <p:ph type="body" sz="quarter" idx="23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726024" y="4512093"/>
            <a:ext cx="3128434" cy="1462087"/>
          </a:xfrm>
        </p:spPr>
        <p:txBody>
          <a:bodyPr/>
          <a:lstStyle>
            <a:lvl1pPr>
              <a:defRPr sz="1585"/>
            </a:lvl1pPr>
            <a:lvl2pPr>
              <a:defRPr sz="1585"/>
            </a:lvl2pPr>
            <a:lvl3pPr>
              <a:defRPr sz="1585"/>
            </a:lvl3pPr>
            <a:lvl4pPr>
              <a:defRPr sz="1415"/>
            </a:lvl4pPr>
            <a:lvl5pPr>
              <a:defRPr sz="1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4564527" y="4526707"/>
            <a:ext cx="3128434" cy="1462087"/>
          </a:xfrm>
        </p:spPr>
        <p:txBody>
          <a:bodyPr/>
          <a:lstStyle>
            <a:lvl1pPr>
              <a:defRPr sz="1585"/>
            </a:lvl1pPr>
            <a:lvl2pPr>
              <a:defRPr sz="1585"/>
            </a:lvl2pPr>
            <a:lvl3pPr>
              <a:defRPr sz="1585"/>
            </a:lvl3pPr>
            <a:lvl4pPr>
              <a:defRPr sz="1415"/>
            </a:lvl4pPr>
            <a:lvl5pPr>
              <a:defRPr sz="1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8415024" y="4526707"/>
            <a:ext cx="3128434" cy="1462087"/>
          </a:xfrm>
        </p:spPr>
        <p:txBody>
          <a:bodyPr/>
          <a:lstStyle>
            <a:lvl1pPr>
              <a:defRPr sz="1585"/>
            </a:lvl1pPr>
            <a:lvl2pPr>
              <a:defRPr sz="1585"/>
            </a:lvl2pPr>
            <a:lvl3pPr>
              <a:defRPr sz="1585"/>
            </a:lvl3pPr>
            <a:lvl4pPr>
              <a:defRPr sz="1415"/>
            </a:lvl4pPr>
            <a:lvl5pPr>
              <a:defRPr sz="116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/>
          <p:nvPr userDrawn="1"/>
        </p:nvSpPr>
        <p:spPr bwMode="auto">
          <a:xfrm>
            <a:off x="8180738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312307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1" y="1295533"/>
            <a:ext cx="3596641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6251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12307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0738" y="1286001"/>
            <a:ext cx="3596641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6" y="4435988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80743" y="4453453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4312436" y="4444614"/>
            <a:ext cx="3596641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72617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4546594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8415026" y="1602654"/>
            <a:ext cx="312807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4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6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/>
          <p:nvPr userDrawn="1"/>
        </p:nvSpPr>
        <p:spPr bwMode="auto">
          <a:xfrm>
            <a:off x="9313161" y="1287113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30" name="Content Placeholder 5"/>
          <p:cNvSpPr txBox="1"/>
          <p:nvPr userDrawn="1"/>
        </p:nvSpPr>
        <p:spPr bwMode="auto">
          <a:xfrm>
            <a:off x="6679314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7" name="Content Placeholder 5"/>
          <p:cNvSpPr txBox="1"/>
          <p:nvPr userDrawn="1"/>
        </p:nvSpPr>
        <p:spPr bwMode="auto">
          <a:xfrm>
            <a:off x="4045462" y="1286001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6" name="Content Placeholder 5"/>
          <p:cNvSpPr txBox="1"/>
          <p:nvPr userDrawn="1"/>
        </p:nvSpPr>
        <p:spPr bwMode="auto">
          <a:xfrm>
            <a:off x="1411615" y="1295526"/>
            <a:ext cx="2402593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 Same Side Corner Rectangle 30"/>
          <p:cNvSpPr/>
          <p:nvPr userDrawn="1"/>
        </p:nvSpPr>
        <p:spPr>
          <a:xfrm>
            <a:off x="9313158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>
            <a:off x="6679310" y="1286001"/>
            <a:ext cx="240259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045455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1411607" y="1286001"/>
            <a:ext cx="240259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48" name="Straight Connector 47"/>
          <p:cNvCxnSpPr/>
          <p:nvPr userDrawn="1"/>
        </p:nvCxnSpPr>
        <p:spPr>
          <a:xfrm>
            <a:off x="9313158" y="2212279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>
            <a:off x="6679306" y="2212279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045457" y="2212279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1411610" y="2217760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9313158" y="3461857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313158" y="4711436"/>
            <a:ext cx="2402598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6679306" y="3461857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6679306" y="4711436"/>
            <a:ext cx="2402597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 userDrawn="1"/>
        </p:nvCxnSpPr>
        <p:spPr>
          <a:xfrm>
            <a:off x="4045457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4045457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 userDrawn="1"/>
        </p:nvCxnSpPr>
        <p:spPr>
          <a:xfrm>
            <a:off x="1411610" y="3461857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 userDrawn="1"/>
        </p:nvCxnSpPr>
        <p:spPr>
          <a:xfrm>
            <a:off x="1411610" y="4711436"/>
            <a:ext cx="24025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520985" y="2327576"/>
            <a:ext cx="2293251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188740" y="2327576"/>
            <a:ext cx="2259135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808214" y="2327576"/>
            <a:ext cx="2263753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427681" y="2327576"/>
            <a:ext cx="2277924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520985" y="3574521"/>
            <a:ext cx="2311717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188740" y="3574521"/>
            <a:ext cx="2277601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808205" y="3574521"/>
            <a:ext cx="2282222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427681" y="3574521"/>
            <a:ext cx="2296391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520985" y="4849176"/>
            <a:ext cx="2311710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188739" y="4849176"/>
            <a:ext cx="2277596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6808215" y="4849176"/>
            <a:ext cx="2282214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5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427678" y="4849176"/>
            <a:ext cx="2296382" cy="1011381"/>
          </a:xfrm>
        </p:spPr>
        <p:txBody>
          <a:bodyPr/>
          <a:lstStyle>
            <a:lvl1pPr marL="111760" indent="0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2"/>
          </p:nvPr>
        </p:nvSpPr>
        <p:spPr>
          <a:xfrm>
            <a:off x="1430872" y="1506016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23"/>
          </p:nvPr>
        </p:nvSpPr>
        <p:spPr>
          <a:xfrm>
            <a:off x="4045459" y="1508104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0" name="Text Placeholder 3"/>
          <p:cNvSpPr>
            <a:spLocks noGrp="1"/>
          </p:cNvSpPr>
          <p:nvPr>
            <p:ph type="body" sz="quarter" idx="24"/>
          </p:nvPr>
        </p:nvSpPr>
        <p:spPr>
          <a:xfrm>
            <a:off x="6711276" y="1495578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1" name="Text Placeholder 3"/>
          <p:cNvSpPr>
            <a:spLocks noGrp="1"/>
          </p:cNvSpPr>
          <p:nvPr>
            <p:ph type="body" sz="quarter" idx="25"/>
          </p:nvPr>
        </p:nvSpPr>
        <p:spPr>
          <a:xfrm>
            <a:off x="9325865" y="1497666"/>
            <a:ext cx="2383335" cy="741362"/>
          </a:xfrm>
        </p:spPr>
        <p:txBody>
          <a:bodyPr/>
          <a:lstStyle>
            <a:lvl1pPr marL="113665" indent="0">
              <a:defRPr sz="1835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26"/>
          </p:nvPr>
        </p:nvSpPr>
        <p:spPr>
          <a:xfrm>
            <a:off x="342906" y="3697831"/>
            <a:ext cx="1001184" cy="76200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4" name="Text Placeholder 5"/>
          <p:cNvSpPr>
            <a:spLocks noGrp="1"/>
          </p:cNvSpPr>
          <p:nvPr>
            <p:ph type="body" sz="quarter" idx="27"/>
          </p:nvPr>
        </p:nvSpPr>
        <p:spPr>
          <a:xfrm>
            <a:off x="328989" y="2445039"/>
            <a:ext cx="1001184" cy="76200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5" name="Text Placeholder 5"/>
          <p:cNvSpPr>
            <a:spLocks noGrp="1"/>
          </p:cNvSpPr>
          <p:nvPr>
            <p:ph type="body" sz="quarter" idx="28"/>
          </p:nvPr>
        </p:nvSpPr>
        <p:spPr>
          <a:xfrm>
            <a:off x="342906" y="4988009"/>
            <a:ext cx="1001184" cy="76200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/>
          <p:nvPr userDrawn="1"/>
        </p:nvSpPr>
        <p:spPr bwMode="auto">
          <a:xfrm>
            <a:off x="9045703" y="1287606"/>
            <a:ext cx="2670048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6188712" y="1287114"/>
            <a:ext cx="2670047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/>
          <p:nvPr userDrawn="1"/>
        </p:nvSpPr>
        <p:spPr bwMode="auto">
          <a:xfrm>
            <a:off x="3330737" y="1286002"/>
            <a:ext cx="2670047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76258" y="1295532"/>
            <a:ext cx="2670047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5" name="Round Same Side Corner Rectangle 34"/>
          <p:cNvSpPr/>
          <p:nvPr userDrawn="1"/>
        </p:nvSpPr>
        <p:spPr>
          <a:xfrm>
            <a:off x="476255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>
            <a:off x="333072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7" name="Round Same Side Corner Rectangle 36"/>
          <p:cNvSpPr/>
          <p:nvPr userDrawn="1"/>
        </p:nvSpPr>
        <p:spPr>
          <a:xfrm>
            <a:off x="6188709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>
            <a:off x="9045703" y="1286001"/>
            <a:ext cx="2670048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7625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3331665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88713" y="4310068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045707" y="4310749"/>
            <a:ext cx="2669117" cy="1628775"/>
          </a:xfrm>
          <a:prstGeom prst="roundRect">
            <a:avLst>
              <a:gd name="adj" fmla="val 4758"/>
            </a:avLst>
          </a:prstGeom>
          <a:solidFill>
            <a:schemeClr val="tx1"/>
          </a:solidFill>
        </p:spPr>
        <p:txBody>
          <a:bodyPr/>
          <a:lstStyle/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73740" y="1602654"/>
            <a:ext cx="2289058" cy="259572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5"/>
          </p:nvPr>
        </p:nvSpPr>
        <p:spPr>
          <a:xfrm>
            <a:off x="3521233" y="1617406"/>
            <a:ext cx="2289058" cy="259572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88714" y="1597742"/>
            <a:ext cx="2289058" cy="259572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9236206" y="1612494"/>
            <a:ext cx="2289058" cy="259572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5" name="Content Placeholder 5"/>
          <p:cNvSpPr txBox="1"/>
          <p:nvPr userDrawn="1"/>
        </p:nvSpPr>
        <p:spPr bwMode="auto">
          <a:xfrm>
            <a:off x="9579431" y="128759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1" name="Content Placeholder 5"/>
          <p:cNvSpPr txBox="1"/>
          <p:nvPr userDrawn="1"/>
        </p:nvSpPr>
        <p:spPr bwMode="auto">
          <a:xfrm>
            <a:off x="7305528" y="1287113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5033745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/>
          <p:nvPr userDrawn="1"/>
        </p:nvSpPr>
        <p:spPr bwMode="auto">
          <a:xfrm>
            <a:off x="2750163" y="1286001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476257" y="1295526"/>
            <a:ext cx="2136320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275015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76257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5033740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7305528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579431" y="4118137"/>
            <a:ext cx="2136320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634407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5189773" y="1552550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7465132" y="1552550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9739037" y="1552550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64096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2916324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519633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7471692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9745598" y="4245953"/>
            <a:ext cx="1817109" cy="180979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7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67305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/>
          <p:nvPr userDrawn="1"/>
        </p:nvSpPr>
        <p:spPr bwMode="auto">
          <a:xfrm>
            <a:off x="9579431" y="1287606"/>
            <a:ext cx="2136320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7305528" y="1287114"/>
            <a:ext cx="2136320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3" name="Content Placeholder 5"/>
          <p:cNvSpPr txBox="1"/>
          <p:nvPr userDrawn="1"/>
        </p:nvSpPr>
        <p:spPr bwMode="auto">
          <a:xfrm>
            <a:off x="5033745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2750163" y="1286002"/>
            <a:ext cx="2136320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5" name="Content Placeholder 5"/>
          <p:cNvSpPr txBox="1"/>
          <p:nvPr userDrawn="1"/>
        </p:nvSpPr>
        <p:spPr bwMode="auto">
          <a:xfrm>
            <a:off x="476257" y="1295532"/>
            <a:ext cx="2136320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6257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5015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33740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305528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79431" y="1286001"/>
            <a:ext cx="2136320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6257" y="4295956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2750158" y="4287330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037465" y="4287301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731137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9581882" y="4287329"/>
            <a:ext cx="2136320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6"/>
          </p:nvPr>
        </p:nvSpPr>
        <p:spPr>
          <a:xfrm>
            <a:off x="634407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7"/>
          </p:nvPr>
        </p:nvSpPr>
        <p:spPr>
          <a:xfrm>
            <a:off x="5189773" y="1540025"/>
            <a:ext cx="1817109" cy="2359746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8"/>
          </p:nvPr>
        </p:nvSpPr>
        <p:spPr>
          <a:xfrm>
            <a:off x="7465132" y="1540025"/>
            <a:ext cx="1817109" cy="2359746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9"/>
          </p:nvPr>
        </p:nvSpPr>
        <p:spPr>
          <a:xfrm>
            <a:off x="9739037" y="1540025"/>
            <a:ext cx="1817109" cy="2359746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36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2909766" y="1554776"/>
            <a:ext cx="1817109" cy="2359746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9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68860" y="2897248"/>
            <a:ext cx="2985698" cy="663160"/>
            <a:chOff x="1006395" y="2897248"/>
            <a:chExt cx="2239274" cy="663160"/>
          </a:xfrm>
        </p:grpSpPr>
        <p:sp>
          <p:nvSpPr>
            <p:cNvPr id="10" name="Rounded Rectangle 9"/>
            <p:cNvSpPr/>
            <p:nvPr/>
          </p:nvSpPr>
          <p:spPr>
            <a:xfrm>
              <a:off x="100639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100639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4614844" y="2897248"/>
            <a:ext cx="2985698" cy="663160"/>
            <a:chOff x="3457468" y="2897248"/>
            <a:chExt cx="2239274" cy="663160"/>
          </a:xfrm>
        </p:grpSpPr>
        <p:sp>
          <p:nvSpPr>
            <p:cNvPr id="19" name="Rounded Rectangle 18"/>
            <p:cNvSpPr/>
            <p:nvPr/>
          </p:nvSpPr>
          <p:spPr>
            <a:xfrm>
              <a:off x="3457468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>
              <a:off x="3457468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7760828" y="2897260"/>
            <a:ext cx="2987792" cy="663159"/>
            <a:chOff x="5876184" y="2897248"/>
            <a:chExt cx="2240844" cy="663159"/>
          </a:xfrm>
        </p:grpSpPr>
        <p:sp>
          <p:nvSpPr>
            <p:cNvPr id="22" name="Rounded Rectangle 21"/>
            <p:cNvSpPr/>
            <p:nvPr/>
          </p:nvSpPr>
          <p:spPr>
            <a:xfrm>
              <a:off x="5877754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23" name="Round Same Side Corner Rectangle 22"/>
            <p:cNvSpPr/>
            <p:nvPr/>
          </p:nvSpPr>
          <p:spPr>
            <a:xfrm>
              <a:off x="5876184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sp>
        <p:nvSpPr>
          <p:cNvPr id="24" name="Round Same Side Corner Rectangle 2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5" name="Rounded Rectangle 2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26" name="Round Same Side Corner Rectangle 2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7" name="Round Same Side Corner Rectangle 2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8" name="Rounded Rectangle 2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29" name="Round Same Side Corner Rectangle 2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0" name="Round Same Side Corner Rectangle 2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1" name="Rounded Rectangle 3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 Same Side Corner Rectangle 3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4" name="Rounded Rectangle 3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 Same Side Corner Rectangle 3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7" name="Rounded Rectangle 3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EF6F00"/>
                </a:solidFill>
                <a:cs typeface="Calibri" panose="020F0502020204030204"/>
              </a:rPr>
              <a:t>1</a:t>
            </a:r>
            <a:endParaRPr lang="en-US" sz="2000" dirty="0">
              <a:solidFill>
                <a:srgbClr val="EF6F00"/>
              </a:solidFill>
              <a:cs typeface="Calibri" panose="020F0502020204030204"/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3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4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5" name="Rounded Rectangle 64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69" name="Round Same Side Corner Rectangle 68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72" name="Round Same Side Corner Rectangle 71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3" name="Round Same Side Corner Rectangle 72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4" name="Rounded Rectangle 7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67AB4"/>
                </a:solidFill>
                <a:cs typeface="Calibri" panose="020F0502020204030204"/>
              </a:rPr>
              <a:t>2</a:t>
            </a:r>
            <a:endParaRPr lang="en-US" sz="2000" dirty="0">
              <a:solidFill>
                <a:srgbClr val="067AB4"/>
              </a:solidFill>
              <a:cs typeface="Calibri" panose="020F0502020204030204"/>
            </a:endParaRPr>
          </a:p>
        </p:txBody>
      </p:sp>
      <p:sp>
        <p:nvSpPr>
          <p:cNvPr id="75" name="Round Same Side Corner Rectangle 7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68860" y="2897248"/>
            <a:ext cx="9277666" cy="663160"/>
            <a:chOff x="1101645" y="2897248"/>
            <a:chExt cx="6958250" cy="66316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110164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3461133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20621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37" name="Round Same Side Corner Rectangle 36"/>
            <p:cNvSpPr/>
            <p:nvPr userDrawn="1"/>
          </p:nvSpPr>
          <p:spPr>
            <a:xfrm>
              <a:off x="110164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38" name="Round Same Side Corner Rectangle 37"/>
            <p:cNvSpPr/>
            <p:nvPr userDrawn="1"/>
          </p:nvSpPr>
          <p:spPr>
            <a:xfrm>
              <a:off x="3461133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49" name="Round Same Side Corner Rectangle 48"/>
            <p:cNvSpPr/>
            <p:nvPr userDrawn="1"/>
          </p:nvSpPr>
          <p:spPr>
            <a:xfrm>
              <a:off x="5820621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sp>
        <p:nvSpPr>
          <p:cNvPr id="31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4CA90C"/>
                </a:solidFill>
                <a:cs typeface="Calibri" panose="020F0502020204030204"/>
              </a:rPr>
              <a:t>3</a:t>
            </a:r>
            <a:endParaRPr lang="en-US" sz="2000" dirty="0">
              <a:solidFill>
                <a:srgbClr val="4CA90C"/>
              </a:solidFill>
              <a:cs typeface="Calibri" panose="020F0502020204030204"/>
            </a:endParaRP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7" name="Rounded Rectangle 56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58" name="Round Same Side Corner Rectangle 57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3" name="Rounded Rectangle 62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9" name="Round Same Side Corner Rectangle 78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80" name="Rounded Rectangle 79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81" name="Round Same Side Corner Rectangle 80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0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 panose="020F0502020204030204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20" indent="-121920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8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0" name="Rounded Rectangle 39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5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1" name="Round Same Side Corner Rectangle 40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81017E"/>
                </a:solidFill>
                <a:cs typeface="Calibri" panose="020F0502020204030204"/>
              </a:rPr>
              <a:t>4</a:t>
            </a:r>
            <a:endParaRPr lang="en-US" sz="2000" dirty="0">
              <a:solidFill>
                <a:srgbClr val="81017E"/>
              </a:solidFill>
              <a:cs typeface="Calibri" panose="020F0502020204030204"/>
            </a:endParaRPr>
          </a:p>
        </p:txBody>
      </p:sp>
      <p:sp>
        <p:nvSpPr>
          <p:cNvPr id="44" name="Round Same Side Corner Rectangle 43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5" name="Round Same Side Corner Rectangle 44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7" name="Round Same Side Corner Rectangle 46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8" name="Round Same Side Corner Rectangle 47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4" name="Rounded Rectangle 63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65" name="Round Same Side Corner Rectangle 64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9" name="Rounded Rectangle 68"/>
          <p:cNvSpPr/>
          <p:nvPr userDrawn="1"/>
        </p:nvSpPr>
        <p:spPr>
          <a:xfrm>
            <a:off x="1468860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>
            <a:off x="1468860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5" name="Rounded Rectangle 74"/>
          <p:cNvSpPr/>
          <p:nvPr userDrawn="1"/>
        </p:nvSpPr>
        <p:spPr>
          <a:xfrm>
            <a:off x="4614844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>
            <a:off x="4614844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77" name="Rounded Rectangle 76"/>
          <p:cNvSpPr/>
          <p:nvPr userDrawn="1"/>
        </p:nvSpPr>
        <p:spPr>
          <a:xfrm>
            <a:off x="7760829" y="2897261"/>
            <a:ext cx="2985698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37955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58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8" name="Round Same Side Corner Rectangle 77"/>
          <p:cNvSpPr/>
          <p:nvPr userDrawn="1"/>
        </p:nvSpPr>
        <p:spPr>
          <a:xfrm>
            <a:off x="7760829" y="2897248"/>
            <a:ext cx="298569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0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1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2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Picture 4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9" name="Content Placeholder 5"/>
          <p:cNvSpPr txBox="1"/>
          <p:nvPr userDrawn="1"/>
        </p:nvSpPr>
        <p:spPr bwMode="auto">
          <a:xfrm>
            <a:off x="476253" y="1286010"/>
            <a:ext cx="11238519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229926" rIns="183942" bIns="183942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5590" indent="-184150" defTabSz="919480">
              <a:spcAft>
                <a:spcPts val="1005"/>
              </a:spcAft>
              <a:buFont typeface="Arial" panose="020B0604020202020204"/>
              <a:buChar char="•"/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r>
              <a:rPr lang="en-US" sz="1835" dirty="0">
                <a:solidFill>
                  <a:srgbClr val="666666"/>
                </a:solidFill>
                <a:cs typeface="Calibri" panose="020F0502020204030204"/>
              </a:rPr>
              <a:t> </a:t>
            </a: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470954" y="2897259"/>
            <a:ext cx="9277666" cy="663161"/>
            <a:chOff x="1103215" y="2897247"/>
            <a:chExt cx="6958250" cy="663161"/>
          </a:xfrm>
        </p:grpSpPr>
        <p:sp>
          <p:nvSpPr>
            <p:cNvPr id="57" name="Rounded Rectangle 56"/>
            <p:cNvSpPr/>
            <p:nvPr userDrawn="1"/>
          </p:nvSpPr>
          <p:spPr>
            <a:xfrm>
              <a:off x="110321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58" name="Round Same Side Corner Rectangle 57"/>
            <p:cNvSpPr/>
            <p:nvPr userDrawn="1"/>
          </p:nvSpPr>
          <p:spPr>
            <a:xfrm>
              <a:off x="110321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63" name="Rounded Rectangle 62"/>
            <p:cNvSpPr/>
            <p:nvPr userDrawn="1"/>
          </p:nvSpPr>
          <p:spPr>
            <a:xfrm>
              <a:off x="3462703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79" name="Round Same Side Corner Rectangle 78"/>
            <p:cNvSpPr/>
            <p:nvPr userDrawn="1"/>
          </p:nvSpPr>
          <p:spPr>
            <a:xfrm>
              <a:off x="3462703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sp>
          <p:nvSpPr>
            <p:cNvPr id="80" name="Rounded Rectangle 79"/>
            <p:cNvSpPr/>
            <p:nvPr userDrawn="1"/>
          </p:nvSpPr>
          <p:spPr>
            <a:xfrm>
              <a:off x="5822191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585" dirty="0">
                <a:solidFill>
                  <a:srgbClr val="666666"/>
                </a:solidFill>
                <a:cs typeface="Calibri" panose="020F0502020204030204"/>
              </a:endParaRPr>
            </a:p>
          </p:txBody>
        </p:sp>
        <p:sp>
          <p:nvSpPr>
            <p:cNvPr id="81" name="Round Same Side Corner Rectangle 80"/>
            <p:cNvSpPr/>
            <p:nvPr userDrawn="1"/>
          </p:nvSpPr>
          <p:spPr>
            <a:xfrm>
              <a:off x="5822191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Click to edit Master title style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9288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95695" y="63412"/>
            <a:ext cx="319080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C2577"/>
                </a:solidFill>
                <a:cs typeface="Calibri" panose="020F0502020204030204"/>
              </a:rPr>
              <a:t>5</a:t>
            </a:r>
            <a:endParaRPr lang="en-US" sz="2000" dirty="0">
              <a:solidFill>
                <a:srgbClr val="0C2577"/>
              </a:solidFill>
              <a:cs typeface="Calibri" panose="020F0502020204030204"/>
            </a:endParaRP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9289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0C2577"/>
              </a:gs>
              <a:gs pos="100000">
                <a:schemeClr val="accent5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89580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9238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4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89584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86273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89082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3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86278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82967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85775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2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82971" y="5"/>
            <a:ext cx="321893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79659" y="-3"/>
            <a:ext cx="321893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82468" y="63412"/>
            <a:ext cx="319080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45983" rtlCol="0" anchor="t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prstClr val="white"/>
                </a:solidFill>
                <a:cs typeface="Calibri" panose="020F0502020204030204"/>
              </a:rPr>
              <a:t>1</a:t>
            </a:r>
            <a:endParaRPr lang="en-US" sz="2000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56" name="Rectangle 55"/>
          <p:cNvSpPr/>
          <p:nvPr userDrawn="1"/>
        </p:nvSpPr>
        <p:spPr>
          <a:xfrm>
            <a:off x="9779653" y="5"/>
            <a:ext cx="321897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629834" y="311468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751425" y="1484313"/>
            <a:ext cx="10640483" cy="1276350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9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4762008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0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7922273" y="3122233"/>
            <a:ext cx="2667000" cy="320675"/>
          </a:xfrm>
        </p:spPr>
        <p:txBody>
          <a:bodyPr/>
          <a:lstStyle>
            <a:lvl1pPr algn="ctr">
              <a:defRPr sz="183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5"/>
          <p:cNvSpPr txBox="1"/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9" name="Content Placeholder 5"/>
          <p:cNvSpPr txBox="1"/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23" y="1457325"/>
            <a:ext cx="10672234" cy="130333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751423" y="3214688"/>
            <a:ext cx="10672234" cy="2570162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2000"/>
            </a:lvl2pPr>
            <a:lvl3pPr>
              <a:defRPr sz="1835"/>
            </a:lvl3pPr>
            <a:lvl4pPr>
              <a:defRPr sz="1585"/>
            </a:lvl4pPr>
            <a:lvl5pPr>
              <a:defRPr sz="158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6" name="Content Placeholder 5"/>
          <p:cNvSpPr txBox="1"/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1" name="Oval 10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9" name="Content Placeholder 5"/>
          <p:cNvSpPr txBox="1"/>
          <p:nvPr userDrawn="1"/>
        </p:nvSpPr>
        <p:spPr bwMode="auto">
          <a:xfrm>
            <a:off x="476253" y="3047268"/>
            <a:ext cx="11238520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22" name="Content Placeholder 5"/>
          <p:cNvSpPr txBox="1"/>
          <p:nvPr userDrawn="1"/>
        </p:nvSpPr>
        <p:spPr bwMode="auto">
          <a:xfrm>
            <a:off x="476253" y="1286005"/>
            <a:ext cx="11238520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Round Same Side Corner Rectangle 7"/>
          <p:cNvSpPr/>
          <p:nvPr userDrawn="1"/>
        </p:nvSpPr>
        <p:spPr>
          <a:xfrm rot="16200000">
            <a:off x="-195737" y="1957995"/>
            <a:ext cx="158782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7599" y="4371137"/>
            <a:ext cx="28915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5715178" y="2652077"/>
            <a:ext cx="832153" cy="624114"/>
            <a:chOff x="4406622" y="2652077"/>
            <a:chExt cx="624114" cy="624114"/>
          </a:xfrm>
        </p:grpSpPr>
        <p:sp>
          <p:nvSpPr>
            <p:cNvPr id="17" name="Oval 16"/>
            <p:cNvSpPr/>
            <p:nvPr/>
          </p:nvSpPr>
          <p:spPr>
            <a:xfrm rot="5400000">
              <a:off x="4406622" y="2652077"/>
              <a:ext cx="624114" cy="624114"/>
            </a:xfrm>
            <a:prstGeom prst="ellipse">
              <a:avLst/>
            </a:prstGeom>
            <a:solidFill>
              <a:srgbClr val="FFFFFF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9480" fontAlgn="base">
                <a:spcBef>
                  <a:spcPct val="0"/>
                </a:spcBef>
                <a:spcAft>
                  <a:spcPct val="0"/>
                </a:spcAft>
              </a:pPr>
              <a:endParaRPr lang="en-US" sz="1835">
                <a:solidFill>
                  <a:prstClr val="white"/>
                </a:solidFill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98105" y="2761252"/>
              <a:ext cx="450629" cy="466722"/>
            </a:xfrm>
            <a:prstGeom prst="rect">
              <a:avLst/>
            </a:prstGeom>
          </p:spPr>
        </p:pic>
      </p:grpSp>
      <p:sp>
        <p:nvSpPr>
          <p:cNvPr id="20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1092657" y="1740312"/>
            <a:ext cx="10430752" cy="855407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34"/>
          </p:nvPr>
        </p:nvSpPr>
        <p:spPr>
          <a:xfrm>
            <a:off x="1092657" y="3628101"/>
            <a:ext cx="10430752" cy="2221802"/>
          </a:xfrm>
        </p:spPr>
        <p:txBody>
          <a:bodyPr/>
          <a:lstStyle>
            <a:lvl1pPr algn="ctr">
              <a:defRPr sz="241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1092204" y="1376368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  <a:endParaRPr lang="en-US" dirty="0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1085653" y="3159443"/>
            <a:ext cx="2487083" cy="276225"/>
          </a:xfrm>
        </p:spPr>
        <p:txBody>
          <a:bodyPr/>
          <a:lstStyle>
            <a:lvl1pPr>
              <a:defRPr sz="141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2" name="Content Placeholder 5"/>
          <p:cNvSpPr txBox="1"/>
          <p:nvPr userDrawn="1"/>
        </p:nvSpPr>
        <p:spPr bwMode="auto">
          <a:xfrm>
            <a:off x="476253" y="4475441"/>
            <a:ext cx="11238520" cy="1412024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Content Placeholder 5"/>
          <p:cNvSpPr txBox="1"/>
          <p:nvPr userDrawn="1"/>
        </p:nvSpPr>
        <p:spPr bwMode="auto">
          <a:xfrm>
            <a:off x="476253" y="2891140"/>
            <a:ext cx="11238520" cy="1410871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1301954"/>
            <a:ext cx="11238520" cy="141222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8" y="1455739"/>
            <a:ext cx="10373782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5" y="3043568"/>
            <a:ext cx="10373782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8" y="4602574"/>
            <a:ext cx="10373782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 plus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21" name="Content Placeholder 5"/>
          <p:cNvSpPr txBox="1"/>
          <p:nvPr userDrawn="1"/>
        </p:nvSpPr>
        <p:spPr bwMode="auto">
          <a:xfrm>
            <a:off x="549588" y="2866580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567519" y="4462959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8" name="Content Placeholder 5"/>
          <p:cNvSpPr txBox="1"/>
          <p:nvPr userDrawn="1"/>
        </p:nvSpPr>
        <p:spPr bwMode="auto">
          <a:xfrm>
            <a:off x="525682" y="1286012"/>
            <a:ext cx="668194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5900" y="1878171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5900" y="3465999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5900" y="5067607"/>
            <a:ext cx="1428171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602753" y="1286013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7602753" y="2873841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602753" y="4475450"/>
            <a:ext cx="4112024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165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24985" y="1455739"/>
            <a:ext cx="6122995" cy="125843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08620" y="3043568"/>
            <a:ext cx="6122995" cy="1258433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924985" y="4602574"/>
            <a:ext cx="6122995" cy="1258433"/>
          </a:xfrm>
        </p:spPr>
        <p:txBody>
          <a:bodyPr/>
          <a:lstStyle>
            <a:lvl1pPr>
              <a:defRPr>
                <a:solidFill>
                  <a:schemeClr val="accent3"/>
                </a:solidFill>
              </a:defRPr>
            </a:lvl1pPr>
            <a:lvl2pPr>
              <a:defRPr sz="1835"/>
            </a:lvl2pPr>
            <a:lvl3pPr>
              <a:defRPr sz="1835"/>
            </a:lvl3pPr>
            <a:lvl4pPr>
              <a:defRPr sz="1585"/>
            </a:lvl4pPr>
            <a:lvl5pPr>
              <a:defRPr sz="1415"/>
            </a:lvl5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rows to/from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/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2044637"/>
            <a:ext cx="597437" cy="464081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3528883"/>
            <a:ext cx="597437" cy="46408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470" y="5002791"/>
            <a:ext cx="597437" cy="464080"/>
          </a:xfrm>
          <a:prstGeom prst="rect">
            <a:avLst/>
          </a:prstGeom>
        </p:spPr>
      </p:pic>
      <p:sp>
        <p:nvSpPr>
          <p:cNvPr id="3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6" y="169305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6" y="3177768"/>
            <a:ext cx="4833020" cy="12391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6" y="4667411"/>
            <a:ext cx="4833020" cy="1233498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6687197" y="169155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6687197" y="3176269"/>
            <a:ext cx="4833020" cy="12391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6687197" y="4665910"/>
            <a:ext cx="4833020" cy="1233498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6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924986" y="1319758"/>
            <a:ext cx="4833020" cy="223715"/>
          </a:xfrm>
        </p:spPr>
        <p:txBody>
          <a:bodyPr/>
          <a:lstStyle>
            <a:lvl1pPr algn="l"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6687197" y="1319751"/>
            <a:ext cx="4833020" cy="204788"/>
          </a:xfrm>
        </p:spPr>
        <p:txBody>
          <a:bodyPr/>
          <a:lstStyle>
            <a:lvl1pPr algn="l"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5" name="Content Placeholder 5"/>
          <p:cNvSpPr txBox="1"/>
          <p:nvPr userDrawn="1"/>
        </p:nvSpPr>
        <p:spPr bwMode="auto">
          <a:xfrm>
            <a:off x="525681" y="1286003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6" name="Content Placeholder 5"/>
          <p:cNvSpPr txBox="1"/>
          <p:nvPr userDrawn="1"/>
        </p:nvSpPr>
        <p:spPr bwMode="auto">
          <a:xfrm>
            <a:off x="476253" y="250641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51" name="Content Placeholder 5"/>
          <p:cNvSpPr txBox="1"/>
          <p:nvPr userDrawn="1"/>
        </p:nvSpPr>
        <p:spPr bwMode="auto">
          <a:xfrm>
            <a:off x="476253" y="3726817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52" name="Content Placeholder 5"/>
          <p:cNvSpPr txBox="1"/>
          <p:nvPr userDrawn="1"/>
        </p:nvSpPr>
        <p:spPr bwMode="auto">
          <a:xfrm>
            <a:off x="476253" y="4947222"/>
            <a:ext cx="11238520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6200000">
            <a:off x="94593" y="1687567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 Same Side Corner Rectangle 66"/>
          <p:cNvSpPr/>
          <p:nvPr userDrawn="1"/>
        </p:nvSpPr>
        <p:spPr>
          <a:xfrm rot="16200000">
            <a:off x="94583" y="4128379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8" name="Round Same Side Corner Rectangle 67"/>
          <p:cNvSpPr/>
          <p:nvPr userDrawn="1"/>
        </p:nvSpPr>
        <p:spPr>
          <a:xfrm rot="16200000">
            <a:off x="94583" y="5348784"/>
            <a:ext cx="1046968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9" name="Round Same Side Corner Rectangle 68"/>
          <p:cNvSpPr/>
          <p:nvPr userDrawn="1"/>
        </p:nvSpPr>
        <p:spPr>
          <a:xfrm rot="16200000">
            <a:off x="94593" y="2907972"/>
            <a:ext cx="1046969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24989" y="1403353"/>
            <a:ext cx="10627783" cy="930275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924989" y="2623103"/>
            <a:ext cx="10627783" cy="9302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924989" y="3844168"/>
            <a:ext cx="10627783" cy="930275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24989" y="5063914"/>
            <a:ext cx="10627783" cy="930275"/>
          </a:xfrm>
        </p:spPr>
        <p:txBody>
          <a:bodyPr/>
          <a:lstStyle>
            <a:lvl1pPr>
              <a:defRPr sz="1585">
                <a:solidFill>
                  <a:srgbClr val="7030A0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/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 userDrawn="1"/>
        </p:nvGrpSpPr>
        <p:grpSpPr>
          <a:xfrm>
            <a:off x="2935650" y="1280427"/>
            <a:ext cx="8834628" cy="230872"/>
            <a:chOff x="2201735" y="1280427"/>
            <a:chExt cx="6625971" cy="230872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2247274" y="1397537"/>
              <a:ext cx="6538804" cy="0"/>
            </a:xfrm>
            <a:prstGeom prst="straightConnector1">
              <a:avLst/>
            </a:prstGeom>
            <a:ln w="28575" cap="rnd" cmpd="sng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 descr="CATO_PPT_elements-39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1735" y="1280427"/>
              <a:ext cx="222911" cy="230872"/>
            </a:xfrm>
            <a:prstGeom prst="rect">
              <a:avLst/>
            </a:prstGeom>
          </p:spPr>
        </p:pic>
        <p:pic>
          <p:nvPicPr>
            <p:cNvPr id="64" name="Picture 63" descr="CATO_PPT_elements-39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610068" y="1284659"/>
              <a:ext cx="217638" cy="225411"/>
            </a:xfrm>
            <a:prstGeom prst="rect">
              <a:avLst/>
            </a:prstGeom>
          </p:spPr>
        </p:pic>
      </p:grpSp>
      <p:sp>
        <p:nvSpPr>
          <p:cNvPr id="2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067490"/>
            <a:ext cx="2821036" cy="197236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8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9503089" y="1067489"/>
            <a:ext cx="2713566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5"/>
          <p:cNvSpPr txBox="1"/>
          <p:nvPr userDrawn="1"/>
        </p:nvSpPr>
        <p:spPr bwMode="auto">
          <a:xfrm>
            <a:off x="476253" y="4563364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0598" y="5112915"/>
            <a:ext cx="1337555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6" name="Content Placeholder 5"/>
          <p:cNvSpPr txBox="1"/>
          <p:nvPr userDrawn="1"/>
        </p:nvSpPr>
        <p:spPr bwMode="auto">
          <a:xfrm>
            <a:off x="476253" y="3079388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7" name="Content Placeholder 5"/>
          <p:cNvSpPr txBox="1"/>
          <p:nvPr userDrawn="1"/>
        </p:nvSpPr>
        <p:spPr bwMode="auto">
          <a:xfrm>
            <a:off x="476253" y="1597789"/>
            <a:ext cx="11238520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459852" tIns="137955" rIns="275910" bIns="137955" numCol="1" anchor="t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835" dirty="0">
              <a:solidFill>
                <a:srgbClr val="666666"/>
              </a:solidFill>
            </a:endParaRPr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0597" y="2147341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0597" y="3628942"/>
            <a:ext cx="1337553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6366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6366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6366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8503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800357" y="16004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8503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8503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800357" y="4566056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800357" y="3082094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2" y="172879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882772" y="319387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880769" y="4686123"/>
            <a:ext cx="2000251" cy="1209675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3093772" y="17650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9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5998471" y="176350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0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8917525" y="177255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3103844" y="3223431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2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6008537" y="32219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3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927595" y="3230986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3103844" y="472233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20"/>
          </p:nvPr>
        </p:nvSpPr>
        <p:spPr>
          <a:xfrm>
            <a:off x="6008537" y="4720833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927595" y="4729887"/>
            <a:ext cx="2713566" cy="1170337"/>
          </a:xfrm>
        </p:spPr>
        <p:txBody>
          <a:bodyPr/>
          <a:lstStyle>
            <a:lvl1pPr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2996374" y="1330026"/>
            <a:ext cx="2821036" cy="197236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23"/>
          </p:nvPr>
        </p:nvSpPr>
        <p:spPr>
          <a:xfrm>
            <a:off x="5998471" y="1330026"/>
            <a:ext cx="2713566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24"/>
          </p:nvPr>
        </p:nvSpPr>
        <p:spPr>
          <a:xfrm>
            <a:off x="8927592" y="1322474"/>
            <a:ext cx="2703498" cy="212340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Rounded Rectangle 20"/>
          <p:cNvSpPr/>
          <p:nvPr userDrawn="1"/>
        </p:nvSpPr>
        <p:spPr>
          <a:xfrm>
            <a:off x="592955" y="2441568"/>
            <a:ext cx="10955529" cy="646405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592955" y="3193568"/>
            <a:ext cx="10955529" cy="646405"/>
          </a:xfrm>
          <a:prstGeom prst="roundRect">
            <a:avLst>
              <a:gd name="adj" fmla="val 12940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92955" y="3944613"/>
            <a:ext cx="10955529" cy="646405"/>
          </a:xfrm>
          <a:prstGeom prst="roundRect">
            <a:avLst>
              <a:gd name="adj" fmla="val 15112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t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E6F71"/>
              </a:solidFill>
            </a:endParaRPr>
          </a:p>
        </p:txBody>
      </p:sp>
      <p:sp>
        <p:nvSpPr>
          <p:cNvPr id="24" name="Round Same Side Corner Rectangle 23"/>
          <p:cNvSpPr/>
          <p:nvPr userDrawn="1"/>
        </p:nvSpPr>
        <p:spPr>
          <a:xfrm rot="16200000">
            <a:off x="391669" y="4145892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 rot="16200000">
            <a:off x="391669" y="3394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6" name="Round Same Side Corner Rectangle 25"/>
          <p:cNvSpPr/>
          <p:nvPr userDrawn="1"/>
        </p:nvSpPr>
        <p:spPr>
          <a:xfrm rot="16200000">
            <a:off x="391669" y="2642847"/>
            <a:ext cx="646407" cy="24384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2583615"/>
            <a:ext cx="7342716" cy="387350"/>
          </a:xfrm>
        </p:spPr>
        <p:txBody>
          <a:bodyPr/>
          <a:lstStyle>
            <a:lvl1pPr>
              <a:defRPr sz="241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1008497" y="3348141"/>
            <a:ext cx="7342716" cy="387350"/>
          </a:xfrm>
        </p:spPr>
        <p:txBody>
          <a:bodyPr/>
          <a:lstStyle>
            <a:lvl1pPr>
              <a:defRPr sz="241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08497" y="4086660"/>
            <a:ext cx="7342716" cy="387350"/>
          </a:xfrm>
        </p:spPr>
        <p:txBody>
          <a:bodyPr/>
          <a:lstStyle>
            <a:lvl1pPr>
              <a:defRPr sz="241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5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54" name="Content Placeholder 5"/>
          <p:cNvSpPr txBox="1"/>
          <p:nvPr userDrawn="1"/>
        </p:nvSpPr>
        <p:spPr bwMode="auto">
          <a:xfrm>
            <a:off x="621054" y="1286010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3" name="Content Placeholder 5"/>
          <p:cNvSpPr txBox="1"/>
          <p:nvPr userDrawn="1"/>
        </p:nvSpPr>
        <p:spPr bwMode="auto">
          <a:xfrm>
            <a:off x="592952" y="204579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4" name="Content Placeholder 5"/>
          <p:cNvSpPr txBox="1"/>
          <p:nvPr userDrawn="1"/>
        </p:nvSpPr>
        <p:spPr bwMode="auto">
          <a:xfrm>
            <a:off x="592952" y="280557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5" name="Content Placeholder 5"/>
          <p:cNvSpPr txBox="1"/>
          <p:nvPr userDrawn="1"/>
        </p:nvSpPr>
        <p:spPr bwMode="auto">
          <a:xfrm>
            <a:off x="592952" y="3565357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6" name="Content Placeholder 5"/>
          <p:cNvSpPr txBox="1"/>
          <p:nvPr userDrawn="1"/>
        </p:nvSpPr>
        <p:spPr bwMode="auto">
          <a:xfrm>
            <a:off x="592952" y="4325134"/>
            <a:ext cx="11121826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367880" tIns="0" rIns="183942" bIns="45983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1005"/>
              </a:spcAft>
            </a:pPr>
            <a:endParaRPr lang="en-US" sz="1835" dirty="0">
              <a:solidFill>
                <a:srgbClr val="EF6F00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6200000">
            <a:off x="421701" y="145725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9" name="Round Same Side Corner Rectangle 38"/>
          <p:cNvSpPr/>
          <p:nvPr userDrawn="1"/>
        </p:nvSpPr>
        <p:spPr>
          <a:xfrm rot="16200000">
            <a:off x="421701" y="221703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0" name="Round Same Side Corner Rectangle 39"/>
          <p:cNvSpPr/>
          <p:nvPr userDrawn="1"/>
        </p:nvSpPr>
        <p:spPr>
          <a:xfrm rot="16200000">
            <a:off x="421701" y="2976819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2" name="Round Same Side Corner Rectangle 41"/>
          <p:cNvSpPr/>
          <p:nvPr userDrawn="1"/>
        </p:nvSpPr>
        <p:spPr>
          <a:xfrm rot="16200000">
            <a:off x="421701" y="3736594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43" name="Round Same Side Corner Rectangle 42"/>
          <p:cNvSpPr/>
          <p:nvPr userDrawn="1"/>
        </p:nvSpPr>
        <p:spPr>
          <a:xfrm rot="16200000">
            <a:off x="421701" y="4496375"/>
            <a:ext cx="586343" cy="243842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008497" y="1428228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994579" y="2207910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011280" y="2971014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97363" y="3750696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994579" y="4484705"/>
            <a:ext cx="7342716" cy="387350"/>
          </a:xfrm>
        </p:spPr>
        <p:txBody>
          <a:bodyPr/>
          <a:lstStyle>
            <a:lvl1pPr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8581722" y="1430316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8567804" y="2209998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8584504" y="2973102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8570590" y="3752784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8567804" y="4486793"/>
            <a:ext cx="2839147" cy="387350"/>
          </a:xfrm>
        </p:spPr>
        <p:txBody>
          <a:bodyPr/>
          <a:lstStyle>
            <a:lvl1pPr>
              <a:defRPr sz="1835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 color block section + text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3" name="Content Placeholder 5"/>
          <p:cNvSpPr txBox="1"/>
          <p:nvPr userDrawn="1"/>
        </p:nvSpPr>
        <p:spPr bwMode="auto">
          <a:xfrm>
            <a:off x="495433" y="1681884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Round Same Side Corner Rectangle 15"/>
          <p:cNvSpPr/>
          <p:nvPr userDrawn="1"/>
        </p:nvSpPr>
        <p:spPr>
          <a:xfrm>
            <a:off x="5346266" y="1817929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7" name="Rounded Rectangle 16"/>
          <p:cNvSpPr/>
          <p:nvPr userDrawn="1"/>
        </p:nvSpPr>
        <p:spPr>
          <a:xfrm>
            <a:off x="5346266" y="1817930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18" name="Content Placeholder 5"/>
          <p:cNvSpPr txBox="1"/>
          <p:nvPr userDrawn="1"/>
        </p:nvSpPr>
        <p:spPr bwMode="auto">
          <a:xfrm>
            <a:off x="476253" y="2800665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19" name="Round Same Side Corner Rectangle 18"/>
          <p:cNvSpPr/>
          <p:nvPr userDrawn="1"/>
        </p:nvSpPr>
        <p:spPr>
          <a:xfrm>
            <a:off x="5346266" y="2940250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 userDrawn="1"/>
        </p:nvSpPr>
        <p:spPr>
          <a:xfrm>
            <a:off x="5346266" y="2940251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21" name="Content Placeholder 5"/>
          <p:cNvSpPr txBox="1"/>
          <p:nvPr userDrawn="1"/>
        </p:nvSpPr>
        <p:spPr bwMode="auto">
          <a:xfrm>
            <a:off x="476253" y="392298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22" name="Round Same Side Corner Rectangle 21"/>
          <p:cNvSpPr/>
          <p:nvPr userDrawn="1"/>
        </p:nvSpPr>
        <p:spPr>
          <a:xfrm>
            <a:off x="5346266" y="4062571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346266" y="4062572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24" name="Content Placeholder 5"/>
          <p:cNvSpPr txBox="1"/>
          <p:nvPr userDrawn="1"/>
        </p:nvSpPr>
        <p:spPr bwMode="auto">
          <a:xfrm>
            <a:off x="476253" y="5045309"/>
            <a:ext cx="11238520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vert="horz" wrap="square" lIns="183942" tIns="137955" rIns="183942" bIns="183942" numCol="1" anchor="ctr" anchorCtr="0" compatLnSpc="1"/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panose="020B0604020202020204" pitchFamily="34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45910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9480">
              <a:spcAft>
                <a:spcPts val="605"/>
              </a:spcAft>
            </a:pPr>
            <a:endParaRPr lang="en-US" sz="1415" dirty="0">
              <a:solidFill>
                <a:srgbClr val="666666"/>
              </a:solidFill>
            </a:endParaRPr>
          </a:p>
        </p:txBody>
      </p:sp>
      <p:sp>
        <p:nvSpPr>
          <p:cNvPr id="25" name="Round Same Side Corner Rectangle 24"/>
          <p:cNvSpPr/>
          <p:nvPr userDrawn="1"/>
        </p:nvSpPr>
        <p:spPr>
          <a:xfrm>
            <a:off x="5346266" y="5184892"/>
            <a:ext cx="619510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26" name="Rounded Rectangle 25"/>
          <p:cNvSpPr/>
          <p:nvPr userDrawn="1"/>
        </p:nvSpPr>
        <p:spPr>
          <a:xfrm>
            <a:off x="5346266" y="5184893"/>
            <a:ext cx="6195108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 anchorCtr="0"/>
          <a:lstStyle/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endParaRPr lang="en-US" sz="108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5456773" y="2027243"/>
            <a:ext cx="5966884" cy="466725"/>
          </a:xfrm>
        </p:spPr>
        <p:txBody>
          <a:bodyPr/>
          <a:lstStyle>
            <a:lvl1pPr algn="ctr">
              <a:defRPr sz="183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5454774" y="3157368"/>
            <a:ext cx="5966884" cy="466725"/>
          </a:xfrm>
        </p:spPr>
        <p:txBody>
          <a:bodyPr/>
          <a:lstStyle>
            <a:lvl1pPr algn="ctr">
              <a:defRPr sz="183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9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5454774" y="4261833"/>
            <a:ext cx="5966884" cy="466725"/>
          </a:xfrm>
        </p:spPr>
        <p:txBody>
          <a:bodyPr/>
          <a:lstStyle>
            <a:lvl1pPr algn="ctr">
              <a:defRPr sz="183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5452769" y="5391958"/>
            <a:ext cx="5966884" cy="466725"/>
          </a:xfrm>
        </p:spPr>
        <p:txBody>
          <a:bodyPr/>
          <a:lstStyle>
            <a:lvl1pPr algn="ctr">
              <a:defRPr sz="1835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751428" y="1817694"/>
            <a:ext cx="4379383" cy="813073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49427" y="2944253"/>
            <a:ext cx="4379383" cy="796245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749427" y="4058799"/>
            <a:ext cx="4379383" cy="813073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3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47424" y="5185353"/>
            <a:ext cx="4379383" cy="796245"/>
          </a:xfrm>
        </p:spPr>
        <p:txBody>
          <a:bodyPr/>
          <a:lstStyle>
            <a:lvl1pPr>
              <a:defRPr sz="1585">
                <a:solidFill>
                  <a:srgbClr val="7030A0"/>
                </a:solidFill>
              </a:defRPr>
            </a:lvl1pPr>
            <a:lvl2pPr>
              <a:defRPr sz="141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8"/>
          </p:nvPr>
        </p:nvSpPr>
        <p:spPr>
          <a:xfrm>
            <a:off x="751423" y="1403951"/>
            <a:ext cx="3219450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5456771" y="1411503"/>
            <a:ext cx="3219450" cy="204788"/>
          </a:xfrm>
        </p:spPr>
        <p:txBody>
          <a:bodyPr/>
          <a:lstStyle>
            <a:lvl1pPr>
              <a:defRPr sz="1415" i="1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i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graphicFrame>
        <p:nvGraphicFramePr>
          <p:cNvPr id="19" name="Content Placeholder 6"/>
          <p:cNvGraphicFramePr/>
          <p:nvPr userDrawn="1"/>
        </p:nvGraphicFramePr>
        <p:xfrm>
          <a:off x="586670" y="1632768"/>
          <a:ext cx="11036306" cy="3620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0806"/>
                <a:gridCol w="6855500"/>
              </a:tblGrid>
              <a:tr h="41342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pPr marL="165100" indent="-165100"/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endParaRPr lang="en-US" sz="1400" b="0" dirty="0">
                        <a:solidFill>
                          <a:schemeClr val="tx2"/>
                        </a:solidFill>
                        <a:latin typeface="Calibri" panose="020F0502020204030204"/>
                        <a:cs typeface="Calibri" panose="020F0502020204030204"/>
                      </a:endParaRPr>
                    </a:p>
                  </a:txBody>
                  <a:tcPr marL="121920" marR="121920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8" y="220980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962287" y="220980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49419" y="283244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960285" y="283244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9419" y="346282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960285" y="346282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747419" y="408546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4958284" y="408546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747419" y="4753918"/>
            <a:ext cx="3750732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958284" y="4753918"/>
            <a:ext cx="6461367" cy="415925"/>
          </a:xfrm>
        </p:spPr>
        <p:txBody>
          <a:bodyPr/>
          <a:lstStyle>
            <a:lvl1pPr>
              <a:defRPr sz="158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9419" y="1719443"/>
            <a:ext cx="3750732" cy="415925"/>
          </a:xfrm>
        </p:spPr>
        <p:txBody>
          <a:bodyPr/>
          <a:lstStyle>
            <a:lvl1pPr>
              <a:defRPr sz="1585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4960285" y="1719443"/>
            <a:ext cx="6461367" cy="415925"/>
          </a:xfrm>
        </p:spPr>
        <p:txBody>
          <a:bodyPr/>
          <a:lstStyle>
            <a:lvl1pPr>
              <a:defRPr sz="1585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olor blo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1" name="Rounded Rectangle 30"/>
          <p:cNvSpPr/>
          <p:nvPr userDrawn="1"/>
        </p:nvSpPr>
        <p:spPr>
          <a:xfrm>
            <a:off x="454060" y="1106385"/>
            <a:ext cx="5529950" cy="4897456"/>
          </a:xfrm>
          <a:prstGeom prst="roundRect">
            <a:avLst>
              <a:gd name="adj" fmla="val 1932"/>
            </a:avLst>
          </a:prstGeom>
          <a:gradFill flip="none" rotWithShape="1">
            <a:gsLst>
              <a:gs pos="0">
                <a:schemeClr val="accent2"/>
              </a:gs>
              <a:gs pos="90000">
                <a:schemeClr val="accent1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EF6F00"/>
              </a:solidFill>
              <a:cs typeface="Calibri" panose="020F0502020204030204"/>
            </a:endParaRPr>
          </a:p>
        </p:txBody>
      </p:sp>
      <p:sp>
        <p:nvSpPr>
          <p:cNvPr id="32" name="Rounded Rectangle 31"/>
          <p:cNvSpPr/>
          <p:nvPr userDrawn="1"/>
        </p:nvSpPr>
        <p:spPr>
          <a:xfrm>
            <a:off x="609609" y="4513710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2" name="Rounded Rectangle 41"/>
          <p:cNvSpPr/>
          <p:nvPr userDrawn="1"/>
        </p:nvSpPr>
        <p:spPr>
          <a:xfrm>
            <a:off x="609609" y="1574148"/>
            <a:ext cx="5226449" cy="1375521"/>
          </a:xfrm>
          <a:prstGeom prst="roundRect">
            <a:avLst>
              <a:gd name="adj" fmla="val 4848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609609" y="3040437"/>
            <a:ext cx="5226449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4" name="Rounded Rectangle 43"/>
          <p:cNvSpPr/>
          <p:nvPr userDrawn="1"/>
        </p:nvSpPr>
        <p:spPr>
          <a:xfrm>
            <a:off x="6144856" y="1106397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4"/>
              </a:gs>
              <a:gs pos="85000">
                <a:schemeClr val="accent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>
            <a:off x="6144856" y="3623580"/>
            <a:ext cx="5571188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6"/>
              </a:gs>
              <a:gs pos="85000">
                <a:schemeClr val="accent5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6285485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>
            <a:off x="8985662" y="1574149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>
            <a:off x="6285485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8985662" y="4083773"/>
            <a:ext cx="2566546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1419" y="1175763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315673" y="1159931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315673" y="3712458"/>
            <a:ext cx="4495800" cy="4683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20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743924" y="169305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3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6412240" y="4198888"/>
            <a:ext cx="2303230" cy="1708449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4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412240" y="1674585"/>
            <a:ext cx="2303230" cy="1716700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5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117317" y="4189033"/>
            <a:ext cx="2303230" cy="1708449"/>
          </a:xfrm>
        </p:spPr>
        <p:txBody>
          <a:bodyPr/>
          <a:lstStyle>
            <a:lvl1pPr>
              <a:defRPr sz="1585">
                <a:solidFill>
                  <a:schemeClr val="accent5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6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9117317" y="1662896"/>
            <a:ext cx="2303230" cy="1716700"/>
          </a:xfrm>
        </p:spPr>
        <p:txBody>
          <a:bodyPr/>
          <a:lstStyle>
            <a:lvl1pPr>
              <a:defRPr sz="1585">
                <a:solidFill>
                  <a:schemeClr val="accent3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7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743924" y="3145477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  <p:sp>
        <p:nvSpPr>
          <p:cNvPr id="28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43924" y="4627802"/>
            <a:ext cx="4833020" cy="1219747"/>
          </a:xfrm>
        </p:spPr>
        <p:txBody>
          <a:bodyPr/>
          <a:lstStyle>
            <a:lvl1pPr>
              <a:defRPr sz="1585">
                <a:solidFill>
                  <a:schemeClr val="accent1"/>
                </a:solidFill>
              </a:defRPr>
            </a:lvl1pPr>
            <a:lvl2pPr>
              <a:defRPr sz="1585"/>
            </a:lvl2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48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34" name="Rounded Rectangle 33"/>
          <p:cNvSpPr/>
          <p:nvPr userDrawn="1"/>
        </p:nvSpPr>
        <p:spPr>
          <a:xfrm>
            <a:off x="2905290" y="1707449"/>
            <a:ext cx="5736289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2905285" y="2641971"/>
            <a:ext cx="5736292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7520637" y="2353239"/>
            <a:ext cx="0" cy="1221732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 userDrawn="1"/>
        </p:nvSpPr>
        <p:spPr>
          <a:xfrm>
            <a:off x="6543979" y="2729396"/>
            <a:ext cx="1980063" cy="559504"/>
          </a:xfrm>
          <a:prstGeom prst="roundRect">
            <a:avLst>
              <a:gd name="adj" fmla="val 9461"/>
            </a:avLst>
          </a:prstGeom>
          <a:solidFill>
            <a:schemeClr val="bg1"/>
          </a:solidFill>
          <a:ln w="12700" cmpd="sng">
            <a:gradFill flip="none" rotWithShape="1">
              <a:gsLst>
                <a:gs pos="7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EF6F00"/>
              </a:solidFill>
              <a:cs typeface="Calibri" panose="020F0502020204030204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9" name="Rounded Rectangle 28"/>
          <p:cNvSpPr/>
          <p:nvPr userDrawn="1"/>
        </p:nvSpPr>
        <p:spPr>
          <a:xfrm>
            <a:off x="7121138" y="3775916"/>
            <a:ext cx="3873492" cy="1710484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1219208" y="3775916"/>
            <a:ext cx="5679215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 dirty="0">
              <a:solidFill>
                <a:prstClr val="white"/>
              </a:solidFill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5776370" y="3574971"/>
            <a:ext cx="3278035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5783319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9054403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9054403" y="4415494"/>
            <a:ext cx="0" cy="71798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7815549" y="4686939"/>
            <a:ext cx="2473403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>
            <a:off x="7815547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 userDrawn="1"/>
        </p:nvCxnSpPr>
        <p:spPr>
          <a:xfrm>
            <a:off x="10288951" y="4686944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 userDrawn="1"/>
        </p:nvSpPr>
        <p:spPr>
          <a:xfrm>
            <a:off x="7269303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63" name="Round Same Side Corner Rectangle 62"/>
          <p:cNvSpPr/>
          <p:nvPr userDrawn="1"/>
        </p:nvSpPr>
        <p:spPr>
          <a:xfrm>
            <a:off x="6543978" y="2729394"/>
            <a:ext cx="1980061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4" name="Round Same Side Corner Rectangle 63"/>
          <p:cNvSpPr/>
          <p:nvPr userDrawn="1"/>
        </p:nvSpPr>
        <p:spPr>
          <a:xfrm>
            <a:off x="4807870" y="3867007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5" name="Round Same Side Corner Rectangle 64"/>
          <p:cNvSpPr/>
          <p:nvPr userDrawn="1"/>
        </p:nvSpPr>
        <p:spPr>
          <a:xfrm>
            <a:off x="8059313" y="3867006"/>
            <a:ext cx="1953327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7" name="Rounded Rectangle 66"/>
          <p:cNvSpPr/>
          <p:nvPr userDrawn="1"/>
        </p:nvSpPr>
        <p:spPr>
          <a:xfrm>
            <a:off x="4807872" y="3867007"/>
            <a:ext cx="1953327" cy="548482"/>
          </a:xfrm>
          <a:prstGeom prst="roundRect">
            <a:avLst>
              <a:gd name="adj" fmla="val 11766"/>
            </a:avLst>
          </a:prstGeom>
          <a:noFill/>
          <a:ln w="12700" cmpd="sng">
            <a:gradFill flip="none" rotWithShape="1">
              <a:gsLst>
                <a:gs pos="7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DA0081"/>
              </a:solidFill>
              <a:cs typeface="Calibri" panose="020F0502020204030204"/>
            </a:endParaRPr>
          </a:p>
        </p:txBody>
      </p:sp>
      <p:sp>
        <p:nvSpPr>
          <p:cNvPr id="70" name="Rounded Rectangle 69"/>
          <p:cNvSpPr/>
          <p:nvPr userDrawn="1"/>
        </p:nvSpPr>
        <p:spPr>
          <a:xfrm>
            <a:off x="8059315" y="3867007"/>
            <a:ext cx="1953327" cy="548482"/>
          </a:xfrm>
          <a:prstGeom prst="roundRect">
            <a:avLst>
              <a:gd name="adj" fmla="val 12991"/>
            </a:avLst>
          </a:prstGeom>
          <a:noFill/>
          <a:ln w="12700" cmpd="sng">
            <a:gradFill flip="none" rotWithShape="1">
              <a:gsLst>
                <a:gs pos="7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4CA90C"/>
              </a:solidFill>
              <a:cs typeface="Calibri" panose="020F0502020204030204"/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8503162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72" name="Rounded Rectangle 71"/>
          <p:cNvSpPr/>
          <p:nvPr userDrawn="1"/>
        </p:nvSpPr>
        <p:spPr>
          <a:xfrm>
            <a:off x="9730828" y="4974916"/>
            <a:ext cx="1102482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45983" rIns="0" bIns="91969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666666"/>
              </a:solidFill>
              <a:cs typeface="Calibri" panose="020F0502020204030204"/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>
            <a:off x="6570709" y="1804757"/>
            <a:ext cx="1953328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68" name="Rounded Rectangle 67"/>
          <p:cNvSpPr/>
          <p:nvPr userDrawn="1"/>
        </p:nvSpPr>
        <p:spPr>
          <a:xfrm>
            <a:off x="6570716" y="1804765"/>
            <a:ext cx="1953327" cy="548481"/>
          </a:xfrm>
          <a:prstGeom prst="roundRect">
            <a:avLst>
              <a:gd name="adj" fmla="val 10541"/>
            </a:avLst>
          </a:prstGeom>
          <a:noFill/>
          <a:ln w="12700" cmpd="sng">
            <a:gradFill flip="none" rotWithShape="1">
              <a:gsLst>
                <a:gs pos="7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183942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415" dirty="0">
              <a:solidFill>
                <a:srgbClr val="067AB4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41651" y="1804992"/>
            <a:ext cx="3393017" cy="547687"/>
          </a:xfrm>
        </p:spPr>
        <p:txBody>
          <a:bodyPr/>
          <a:lstStyle>
            <a:lvl1pPr algn="r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3041651" y="2729402"/>
            <a:ext cx="3393017" cy="547687"/>
          </a:xfrm>
        </p:spPr>
        <p:txBody>
          <a:bodyPr/>
          <a:lstStyle>
            <a:lvl1pPr algn="r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345142" y="3871558"/>
            <a:ext cx="3393017" cy="547687"/>
          </a:xfrm>
        </p:spPr>
        <p:txBody>
          <a:bodyPr/>
          <a:lstStyle>
            <a:lvl1pPr algn="r">
              <a:defRPr sz="1415"/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570135" y="2009775"/>
            <a:ext cx="1932517" cy="254000"/>
          </a:xfrm>
        </p:spPr>
        <p:txBody>
          <a:bodyPr/>
          <a:lstStyle>
            <a:lvl1pPr algn="ctr">
              <a:defRPr sz="1585">
                <a:solidFill>
                  <a:schemeClr val="accent5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3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566450" y="2963005"/>
            <a:ext cx="1932517" cy="254000"/>
          </a:xfrm>
        </p:spPr>
        <p:txBody>
          <a:bodyPr/>
          <a:lstStyle>
            <a:lvl1pPr algn="ctr">
              <a:defRPr sz="1585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4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828679" y="4063667"/>
            <a:ext cx="1932517" cy="254000"/>
          </a:xfrm>
        </p:spPr>
        <p:txBody>
          <a:bodyPr/>
          <a:lstStyle>
            <a:lvl1pPr algn="ctr">
              <a:defRPr sz="1585">
                <a:solidFill>
                  <a:srgbClr val="7030A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5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8079553" y="4062567"/>
            <a:ext cx="1932517" cy="254000"/>
          </a:xfrm>
        </p:spPr>
        <p:txBody>
          <a:bodyPr/>
          <a:lstStyle>
            <a:lvl1pPr algn="ctr">
              <a:defRPr sz="1585">
                <a:solidFill>
                  <a:schemeClr val="accent3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7269303" y="5088106"/>
            <a:ext cx="1102482" cy="254000"/>
          </a:xfrm>
        </p:spPr>
        <p:txBody>
          <a:bodyPr/>
          <a:lstStyle>
            <a:lvl1pPr algn="ctr">
              <a:defRPr sz="116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7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8498969" y="5088106"/>
            <a:ext cx="1102482" cy="254000"/>
          </a:xfrm>
        </p:spPr>
        <p:txBody>
          <a:bodyPr/>
          <a:lstStyle>
            <a:lvl1pPr algn="ctr">
              <a:defRPr sz="116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48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9730828" y="5088106"/>
            <a:ext cx="1102482" cy="254000"/>
          </a:xfrm>
        </p:spPr>
        <p:txBody>
          <a:bodyPr/>
          <a:lstStyle>
            <a:lvl1pPr algn="ctr">
              <a:defRPr sz="1165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ound Same Side Corner Rectangle 5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80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itle 15"/>
          <p:cNvSpPr txBox="1"/>
          <p:nvPr userDrawn="1"/>
        </p:nvSpPr>
        <p:spPr bwMode="auto">
          <a:xfrm>
            <a:off x="751423" y="258975"/>
            <a:ext cx="1627770" cy="139343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1</a:t>
            </a:r>
            <a:endParaRPr lang="en-US" sz="8085" dirty="0">
              <a:solidFill>
                <a:srgbClr val="FFFFFF"/>
              </a:solidFill>
              <a:cs typeface="Calibri" panose="020F0502020204030204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1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5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4" y="258975"/>
            <a:ext cx="1863545" cy="139343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2</a:t>
            </a:r>
            <a:endParaRPr lang="en-US" sz="8085" dirty="0">
              <a:solidFill>
                <a:srgbClr val="FFFFFF"/>
              </a:solidFill>
              <a:cs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chemeClr val="accent3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3</a:t>
            </a:r>
            <a:endParaRPr lang="en-US" sz="8085" dirty="0">
              <a:solidFill>
                <a:srgbClr val="FFFFFF"/>
              </a:solidFill>
              <a:cs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 smtClean="0"/>
              <a:t>单击图标添加图片</a:t>
            </a:r>
            <a:endParaRPr lang="zh-CN" altLang="en-US" smtClean="0"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7030A0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3" y="245816"/>
            <a:ext cx="1745657" cy="1406594"/>
          </a:xfrm>
          <a:prstGeom prst="rect">
            <a:avLst/>
          </a:prstGeom>
          <a:solidFill>
            <a:srgbClr val="81017E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4</a:t>
            </a:r>
            <a:endParaRPr lang="en-US" sz="8085" dirty="0">
              <a:solidFill>
                <a:srgbClr val="FFFFFF"/>
              </a:solidFill>
              <a:cs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Round Same Side Corner Rectangle 9"/>
          <p:cNvSpPr/>
          <p:nvPr userDrawn="1"/>
        </p:nvSpPr>
        <p:spPr>
          <a:xfrm>
            <a:off x="304806" y="245816"/>
            <a:ext cx="11584807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796" y="1652408"/>
            <a:ext cx="11584807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969" tIns="45983" rIns="91969" bIns="45983" rtlCol="0" anchor="ctr"/>
          <a:lstStyle/>
          <a:p>
            <a:pPr algn="ctr" defTabSz="919480" fontAlgn="base">
              <a:spcBef>
                <a:spcPct val="0"/>
              </a:spcBef>
              <a:spcAft>
                <a:spcPct val="0"/>
              </a:spcAft>
            </a:pPr>
            <a:endParaRPr lang="en-US" sz="1835">
              <a:solidFill>
                <a:prstClr val="white"/>
              </a:solidFill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884771" y="1941534"/>
            <a:ext cx="10388601" cy="3929775"/>
          </a:xfrm>
        </p:spPr>
        <p:txBody>
          <a:bodyPr/>
          <a:lstStyle>
            <a:lvl1pPr>
              <a:defRPr sz="3000">
                <a:solidFill>
                  <a:srgbClr val="002060"/>
                </a:solidFill>
              </a:defRPr>
            </a:lvl1pPr>
            <a:lvl2pPr>
              <a:defRPr sz="1835"/>
            </a:lvl2pPr>
            <a:lvl3pPr>
              <a:defRPr sz="1835"/>
            </a:lvl3pPr>
          </a:lstStyle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2" name="Title 15"/>
          <p:cNvSpPr txBox="1"/>
          <p:nvPr userDrawn="1"/>
        </p:nvSpPr>
        <p:spPr bwMode="auto">
          <a:xfrm>
            <a:off x="751426" y="245816"/>
            <a:ext cx="1734939" cy="1406594"/>
          </a:xfrm>
          <a:prstGeom prst="rect">
            <a:avLst/>
          </a:prstGeom>
          <a:solidFill>
            <a:srgbClr val="0C2577"/>
          </a:solidFill>
          <a:ln>
            <a:noFill/>
          </a:ln>
        </p:spPr>
        <p:txBody>
          <a:bodyPr vert="horz" wrap="square" lIns="0" tIns="0" rIns="0" bIns="0" numCol="1" anchor="t" anchorCtr="0" compatLnSpc="1"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/>
            <a:r>
              <a:rPr lang="en-US" sz="8085" dirty="0">
                <a:solidFill>
                  <a:srgbClr val="FFFFFF"/>
                </a:solidFill>
                <a:cs typeface="Calibri" panose="020F0502020204030204"/>
              </a:rPr>
              <a:t>5</a:t>
            </a:r>
            <a:endParaRPr lang="en-US" sz="8085" dirty="0">
              <a:solidFill>
                <a:srgbClr val="FFFFFF"/>
              </a:solidFill>
              <a:cs typeface="Calibri" panose="020F0502020204030204"/>
            </a:endParaRPr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/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 panose="020F0502020204030204"/>
              </a:rPr>
              <a:t>Q&amp;A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7" cy="685799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bg1"/>
                </a:solidFill>
              </a:defRPr>
            </a:lvl1pPr>
          </a:lstStyle>
          <a:p>
            <a:r>
              <a:rPr lang="en-US">
                <a:solidFill>
                  <a:prstClr val="white"/>
                </a:solidFill>
              </a:rPr>
              <a:t>AT&amp;T Proprietary (Restricted)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prstClr val="white"/>
                </a:solidFill>
              </a:rPr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Title 2"/>
          <p:cNvSpPr txBox="1"/>
          <p:nvPr userDrawn="1"/>
        </p:nvSpPr>
        <p:spPr bwMode="auto">
          <a:xfrm>
            <a:off x="751423" y="801264"/>
            <a:ext cx="5778500" cy="129586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b" anchorCtr="0" compatLnSpc="1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MS PGothic" panose="020B0600070205080204" pitchFamily="34" charset="-128"/>
                <a:cs typeface="MS PGothic" panose="020B0600070205080204" pitchFamily="34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panose="020F0502020204030204" charset="0"/>
                <a:ea typeface="MS PGothic" panose="020B0600070205080204" pitchFamily="34" charset="-128"/>
                <a:cs typeface="MS PGothic" panose="020B0600070205080204" pitchFamily="34" charset="-128"/>
              </a:defRPr>
            </a:lvl9pPr>
          </a:lstStyle>
          <a:p>
            <a:pPr defTabSz="919480">
              <a:lnSpc>
                <a:spcPct val="90000"/>
              </a:lnSpc>
            </a:pPr>
            <a:r>
              <a:rPr lang="en-US" sz="3000" dirty="0">
                <a:solidFill>
                  <a:srgbClr val="EF6F00"/>
                </a:solidFill>
                <a:cs typeface="Calibri" panose="020F0502020204030204"/>
              </a:rPr>
              <a:t>Thank you.</a:t>
            </a:r>
            <a:endParaRPr lang="en-US" sz="3000" dirty="0">
              <a:solidFill>
                <a:srgbClr val="EF6F00"/>
              </a:solidFill>
            </a:endParaRPr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rgbClr val="666666"/>
                </a:solidFill>
              </a:defRPr>
            </a:lvl1pPr>
          </a:lstStyle>
          <a:p>
            <a:r>
              <a:rPr lang="en-US"/>
              <a:t>AT&amp;T Proprietary (Restricted)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1423" y="517525"/>
            <a:ext cx="10672234" cy="7684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" r="1487" b="2284"/>
          <a:stretch>
            <a:fillRect/>
          </a:stretch>
        </p:blipFill>
        <p:spPr>
          <a:xfrm>
            <a:off x="10" y="1"/>
            <a:ext cx="12191999" cy="6858000"/>
          </a:xfrm>
          <a:prstGeom prst="rect">
            <a:avLst/>
          </a:prstGeom>
        </p:spPr>
      </p:pic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910" y="521208"/>
            <a:ext cx="10517716" cy="596900"/>
          </a:xfrm>
        </p:spPr>
        <p:txBody>
          <a:bodyPr>
            <a:normAutofit/>
          </a:bodyPr>
          <a:lstStyle>
            <a:lvl1pPr>
              <a:defRPr sz="2415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1652"/>
          </a:xfrm>
          <a:prstGeom prst="rect">
            <a:avLst/>
          </a:prstGeom>
        </p:spPr>
        <p:txBody>
          <a:bodyPr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4"/>
            <a:ext cx="448733" cy="323882"/>
          </a:xfrm>
          <a:prstGeom prst="rect">
            <a:avLst/>
          </a:prstGeom>
        </p:spPr>
        <p:txBody>
          <a:bodyPr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804" y="515930"/>
            <a:ext cx="10652738" cy="10682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8360" y="1945288"/>
            <a:ext cx="10652738" cy="39999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666666"/>
                </a:solidFill>
              </a:rPr>
              <a:t>AT&amp;T Proprietary (Restricted)</a:t>
            </a:r>
            <a:endParaRPr lang="en-US" dirty="0">
              <a:solidFill>
                <a:srgbClr val="666666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666666"/>
                </a:solidFill>
              </a:rPr>
            </a:fld>
            <a:endParaRPr lang="en-US" dirty="0">
              <a:solidFill>
                <a:srgbClr val="666666"/>
              </a:solidFill>
            </a:endParaRPr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489025" y="6398261"/>
            <a:ext cx="294143" cy="224790"/>
          </a:xfrm>
          <a:prstGeom prst="rect">
            <a:avLst/>
          </a:prstGeom>
        </p:spPr>
        <p:txBody>
          <a:bodyPr/>
          <a:lstStyle/>
          <a:p>
            <a:fld id="{12CB907E-C602-C34B-93F7-CA9E40714286}" type="slidenum">
              <a:rPr lang="en-US" smtClean="0"/>
            </a:fld>
            <a:r>
              <a:rPr lang="en-US"/>
              <a:t> 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3.png"/><Relationship Id="rId14" Type="http://schemas.openxmlformats.org/officeDocument/2006/relationships/image" Target="../media/image2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5" Type="http://schemas.openxmlformats.org/officeDocument/2006/relationships/theme" Target="../theme/theme2.xml"/><Relationship Id="rId84" Type="http://schemas.openxmlformats.org/officeDocument/2006/relationships/slideLayout" Target="../slideLayouts/slideLayout97.xml"/><Relationship Id="rId83" Type="http://schemas.openxmlformats.org/officeDocument/2006/relationships/slideLayout" Target="../slideLayouts/slideLayout96.xml"/><Relationship Id="rId82" Type="http://schemas.openxmlformats.org/officeDocument/2006/relationships/slideLayout" Target="../slideLayouts/slideLayout95.xml"/><Relationship Id="rId81" Type="http://schemas.openxmlformats.org/officeDocument/2006/relationships/slideLayout" Target="../slideLayouts/slideLayout94.xml"/><Relationship Id="rId80" Type="http://schemas.openxmlformats.org/officeDocument/2006/relationships/slideLayout" Target="../slideLayouts/slideLayout93.xml"/><Relationship Id="rId8" Type="http://schemas.openxmlformats.org/officeDocument/2006/relationships/slideLayout" Target="../slideLayouts/slideLayout21.xml"/><Relationship Id="rId79" Type="http://schemas.openxmlformats.org/officeDocument/2006/relationships/slideLayout" Target="../slideLayouts/slideLayout92.xml"/><Relationship Id="rId78" Type="http://schemas.openxmlformats.org/officeDocument/2006/relationships/slideLayout" Target="../slideLayouts/slideLayout91.xml"/><Relationship Id="rId77" Type="http://schemas.openxmlformats.org/officeDocument/2006/relationships/slideLayout" Target="../slideLayouts/slideLayout90.xml"/><Relationship Id="rId76" Type="http://schemas.openxmlformats.org/officeDocument/2006/relationships/slideLayout" Target="../slideLayouts/slideLayout89.xml"/><Relationship Id="rId75" Type="http://schemas.openxmlformats.org/officeDocument/2006/relationships/slideLayout" Target="../slideLayouts/slideLayout88.xml"/><Relationship Id="rId74" Type="http://schemas.openxmlformats.org/officeDocument/2006/relationships/slideLayout" Target="../slideLayouts/slideLayout87.xml"/><Relationship Id="rId73" Type="http://schemas.openxmlformats.org/officeDocument/2006/relationships/slideLayout" Target="../slideLayouts/slideLayout86.xml"/><Relationship Id="rId72" Type="http://schemas.openxmlformats.org/officeDocument/2006/relationships/slideLayout" Target="../slideLayouts/slideLayout85.xml"/><Relationship Id="rId71" Type="http://schemas.openxmlformats.org/officeDocument/2006/relationships/slideLayout" Target="../slideLayouts/slideLayout84.xml"/><Relationship Id="rId70" Type="http://schemas.openxmlformats.org/officeDocument/2006/relationships/slideLayout" Target="../slideLayouts/slideLayout83.xml"/><Relationship Id="rId7" Type="http://schemas.openxmlformats.org/officeDocument/2006/relationships/slideLayout" Target="../slideLayouts/slideLayout20.xml"/><Relationship Id="rId69" Type="http://schemas.openxmlformats.org/officeDocument/2006/relationships/slideLayout" Target="../slideLayouts/slideLayout82.xml"/><Relationship Id="rId68" Type="http://schemas.openxmlformats.org/officeDocument/2006/relationships/slideLayout" Target="../slideLayouts/slideLayout81.xml"/><Relationship Id="rId67" Type="http://schemas.openxmlformats.org/officeDocument/2006/relationships/slideLayout" Target="../slideLayouts/slideLayout80.xml"/><Relationship Id="rId66" Type="http://schemas.openxmlformats.org/officeDocument/2006/relationships/slideLayout" Target="../slideLayouts/slideLayout79.xml"/><Relationship Id="rId65" Type="http://schemas.openxmlformats.org/officeDocument/2006/relationships/slideLayout" Target="../slideLayouts/slideLayout78.xml"/><Relationship Id="rId64" Type="http://schemas.openxmlformats.org/officeDocument/2006/relationships/slideLayout" Target="../slideLayouts/slideLayout77.xml"/><Relationship Id="rId63" Type="http://schemas.openxmlformats.org/officeDocument/2006/relationships/slideLayout" Target="../slideLayouts/slideLayout76.xml"/><Relationship Id="rId62" Type="http://schemas.openxmlformats.org/officeDocument/2006/relationships/slideLayout" Target="../slideLayouts/slideLayout75.xml"/><Relationship Id="rId61" Type="http://schemas.openxmlformats.org/officeDocument/2006/relationships/slideLayout" Target="../slideLayouts/slideLayout74.xml"/><Relationship Id="rId60" Type="http://schemas.openxmlformats.org/officeDocument/2006/relationships/slideLayout" Target="../slideLayouts/slideLayout73.xml"/><Relationship Id="rId6" Type="http://schemas.openxmlformats.org/officeDocument/2006/relationships/slideLayout" Target="../slideLayouts/slideLayout19.xml"/><Relationship Id="rId59" Type="http://schemas.openxmlformats.org/officeDocument/2006/relationships/slideLayout" Target="../slideLayouts/slideLayout72.xml"/><Relationship Id="rId58" Type="http://schemas.openxmlformats.org/officeDocument/2006/relationships/slideLayout" Target="../slideLayouts/slideLayout71.xml"/><Relationship Id="rId57" Type="http://schemas.openxmlformats.org/officeDocument/2006/relationships/slideLayout" Target="../slideLayouts/slideLayout70.xml"/><Relationship Id="rId56" Type="http://schemas.openxmlformats.org/officeDocument/2006/relationships/slideLayout" Target="../slideLayouts/slideLayout69.xml"/><Relationship Id="rId55" Type="http://schemas.openxmlformats.org/officeDocument/2006/relationships/slideLayout" Target="../slideLayouts/slideLayout68.xml"/><Relationship Id="rId54" Type="http://schemas.openxmlformats.org/officeDocument/2006/relationships/slideLayout" Target="../slideLayouts/slideLayout67.xml"/><Relationship Id="rId53" Type="http://schemas.openxmlformats.org/officeDocument/2006/relationships/slideLayout" Target="../slideLayouts/slideLayout66.xml"/><Relationship Id="rId52" Type="http://schemas.openxmlformats.org/officeDocument/2006/relationships/slideLayout" Target="../slideLayouts/slideLayout65.xml"/><Relationship Id="rId51" Type="http://schemas.openxmlformats.org/officeDocument/2006/relationships/slideLayout" Target="../slideLayouts/slideLayout64.xml"/><Relationship Id="rId50" Type="http://schemas.openxmlformats.org/officeDocument/2006/relationships/slideLayout" Target="../slideLayouts/slideLayout63.xml"/><Relationship Id="rId5" Type="http://schemas.openxmlformats.org/officeDocument/2006/relationships/slideLayout" Target="../slideLayouts/slideLayout18.xml"/><Relationship Id="rId49" Type="http://schemas.openxmlformats.org/officeDocument/2006/relationships/slideLayout" Target="../slideLayouts/slideLayout62.xml"/><Relationship Id="rId48" Type="http://schemas.openxmlformats.org/officeDocument/2006/relationships/slideLayout" Target="../slideLayouts/slideLayout61.xml"/><Relationship Id="rId47" Type="http://schemas.openxmlformats.org/officeDocument/2006/relationships/slideLayout" Target="../slideLayouts/slideLayout60.xml"/><Relationship Id="rId46" Type="http://schemas.openxmlformats.org/officeDocument/2006/relationships/slideLayout" Target="../slideLayouts/slideLayout59.xml"/><Relationship Id="rId45" Type="http://schemas.openxmlformats.org/officeDocument/2006/relationships/slideLayout" Target="../slideLayouts/slideLayout58.xml"/><Relationship Id="rId44" Type="http://schemas.openxmlformats.org/officeDocument/2006/relationships/slideLayout" Target="../slideLayouts/slideLayout57.xml"/><Relationship Id="rId43" Type="http://schemas.openxmlformats.org/officeDocument/2006/relationships/slideLayout" Target="../slideLayouts/slideLayout56.xml"/><Relationship Id="rId42" Type="http://schemas.openxmlformats.org/officeDocument/2006/relationships/slideLayout" Target="../slideLayouts/slideLayout55.xml"/><Relationship Id="rId41" Type="http://schemas.openxmlformats.org/officeDocument/2006/relationships/slideLayout" Target="../slideLayouts/slideLayout54.xml"/><Relationship Id="rId4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52.xml"/><Relationship Id="rId38" Type="http://schemas.openxmlformats.org/officeDocument/2006/relationships/slideLayout" Target="../slideLayouts/slideLayout51.xml"/><Relationship Id="rId37" Type="http://schemas.openxmlformats.org/officeDocument/2006/relationships/slideLayout" Target="../slideLayouts/slideLayout50.xml"/><Relationship Id="rId36" Type="http://schemas.openxmlformats.org/officeDocument/2006/relationships/slideLayout" Target="../slideLayouts/slideLayout49.xml"/><Relationship Id="rId35" Type="http://schemas.openxmlformats.org/officeDocument/2006/relationships/slideLayout" Target="../slideLayouts/slideLayout48.xml"/><Relationship Id="rId34" Type="http://schemas.openxmlformats.org/officeDocument/2006/relationships/slideLayout" Target="../slideLayouts/slideLayout47.xml"/><Relationship Id="rId33" Type="http://schemas.openxmlformats.org/officeDocument/2006/relationships/slideLayout" Target="../slideLayouts/slideLayout46.xml"/><Relationship Id="rId32" Type="http://schemas.openxmlformats.org/officeDocument/2006/relationships/slideLayout" Target="../slideLayouts/slideLayout45.xml"/><Relationship Id="rId31" Type="http://schemas.openxmlformats.org/officeDocument/2006/relationships/slideLayout" Target="../slideLayouts/slideLayout44.xml"/><Relationship Id="rId30" Type="http://schemas.openxmlformats.org/officeDocument/2006/relationships/slideLayout" Target="../slideLayouts/slideLayout43.xml"/><Relationship Id="rId3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42.xml"/><Relationship Id="rId28" Type="http://schemas.openxmlformats.org/officeDocument/2006/relationships/slideLayout" Target="../slideLayouts/slideLayout41.xml"/><Relationship Id="rId27" Type="http://schemas.openxmlformats.org/officeDocument/2006/relationships/slideLayout" Target="../slideLayouts/slideLayout40.xml"/><Relationship Id="rId26" Type="http://schemas.openxmlformats.org/officeDocument/2006/relationships/slideLayout" Target="../slideLayouts/slideLayout39.xml"/><Relationship Id="rId25" Type="http://schemas.openxmlformats.org/officeDocument/2006/relationships/slideLayout" Target="../slideLayouts/slideLayout38.xml"/><Relationship Id="rId24" Type="http://schemas.openxmlformats.org/officeDocument/2006/relationships/slideLayout" Target="../slideLayouts/slideLayout37.xml"/><Relationship Id="rId23" Type="http://schemas.openxmlformats.org/officeDocument/2006/relationships/slideLayout" Target="../slideLayouts/slideLayout36.xml"/><Relationship Id="rId22" Type="http://schemas.openxmlformats.org/officeDocument/2006/relationships/slideLayout" Target="../slideLayouts/slideLayout35.xml"/><Relationship Id="rId21" Type="http://schemas.openxmlformats.org/officeDocument/2006/relationships/slideLayout" Target="../slideLayouts/slideLayout34.xml"/><Relationship Id="rId20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32.xml"/><Relationship Id="rId18" Type="http://schemas.openxmlformats.org/officeDocument/2006/relationships/slideLayout" Target="../slideLayouts/slideLayout31.xml"/><Relationship Id="rId17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7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5" cstate="screen"/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 panose="020B0604020202020204"/>
                <a:ea typeface="Arial" panose="020B0604020202020204"/>
                <a:cs typeface="Arial" panose="020B0604020202020204"/>
                <a:sym typeface="Arial" panose="020B0604020202020204"/>
              </a:defRPr>
            </a:lvl1pPr>
          </a:lstStyle>
          <a:p>
            <a:fld id="{86CB4B4D-7CA3-9044-876B-883B54F8677D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0" marR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0" marR="0" indent="4572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0" marR="0" indent="9144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0" marR="0" indent="13716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0" marR="0" indent="1828800" algn="l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lvl1pPr marL="150495" marR="0" indent="-150495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L="538480" marR="0" indent="-146685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˗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L="859155" marR="0" indent="-99695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˗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L="1285875" marR="0" indent="-21717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L="1602105" marR="0" indent="-23241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 panose="05000000000000000000"/>
        <a:buChar char="▪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L="25831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L="30403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L="34975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L="3954780" marR="0" indent="-297180" algn="l" defTabSz="457200" rtl="0" eaLnBrk="1" latinLnBrk="0" hangingPunct="1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 panose="05000000000000000000"/>
        <a:buChar char="•"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lvl1pPr marL="0" marR="0" indent="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1pPr>
      <a:lvl2pPr marL="0" marR="0" indent="4572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2pPr>
      <a:lvl3pPr marL="0" marR="0" indent="9144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3pPr>
      <a:lvl4pPr marL="0" marR="0" indent="13716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4pPr>
      <a:lvl5pPr marL="0" marR="0" indent="18288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5pPr>
      <a:lvl6pPr marL="0" marR="0" indent="22860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6pPr>
      <a:lvl7pPr marL="0" marR="0" indent="27432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7pPr>
      <a:lvl8pPr marL="0" marR="0" indent="32004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8pPr>
      <a:lvl9pPr marL="0" marR="0" indent="3657600" algn="r" defTabSz="4572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 panose="020B0604020202020204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1423" y="517525"/>
            <a:ext cx="10672234" cy="9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1419" y="1814518"/>
            <a:ext cx="10665883" cy="41243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9201" y="6334573"/>
            <a:ext cx="7698317" cy="293688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585">
                <a:solidFill>
                  <a:schemeClr val="tx2"/>
                </a:solidFill>
              </a:defRPr>
            </a:lvl1pPr>
          </a:lstStyle>
          <a:p>
            <a:pPr defTabSz="91948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666666"/>
                </a:solidFill>
                <a:ea typeface="MS PGothic" panose="020B0600070205080204" pitchFamily="34" charset="-128"/>
              </a:rPr>
              <a:t>AT&amp;T Proprietary (Restricted)</a:t>
            </a:r>
            <a:endParaRPr lang="en-US" dirty="0">
              <a:solidFill>
                <a:srgbClr val="666666"/>
              </a:solidFill>
              <a:ea typeface="MS PGothic" panose="020B0600070205080204" pitchFamily="34" charset="-128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6034" y="6302348"/>
            <a:ext cx="448733" cy="365125"/>
          </a:xfrm>
          <a:prstGeom prst="rect">
            <a:avLst/>
          </a:prstGeom>
        </p:spPr>
        <p:txBody>
          <a:bodyPr lIns="110363" tIns="55180" rIns="110363" bIns="55180"/>
          <a:lstStyle>
            <a:lvl1pPr>
              <a:defRPr sz="835" b="1">
                <a:solidFill>
                  <a:schemeClr val="tx2"/>
                </a:solidFill>
              </a:defRPr>
            </a:lvl1pPr>
          </a:lstStyle>
          <a:p>
            <a:pPr defTabSz="919480" fontAlgn="base">
              <a:spcBef>
                <a:spcPct val="0"/>
              </a:spcBef>
              <a:spcAft>
                <a:spcPct val="0"/>
              </a:spcAft>
              <a:defRPr/>
            </a:pPr>
            <a:fld id="{8074B6C9-7640-0346-9181-9D7622A30249}" type="slidenum">
              <a:rPr lang="en-US" smtClean="0">
                <a:solidFill>
                  <a:srgbClr val="666666"/>
                </a:solidFill>
                <a:ea typeface="MS PGothic" panose="020B0600070205080204" pitchFamily="34" charset="-128"/>
              </a:rPr>
            </a:fld>
            <a:endParaRPr lang="en-US" dirty="0">
              <a:solidFill>
                <a:srgbClr val="666666"/>
              </a:solidFill>
              <a:ea typeface="MS PGothic" panose="020B0600070205080204" pitchFamily="34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  <p:sldLayoutId id="2147483683" r:id="rId21"/>
    <p:sldLayoutId id="2147483684" r:id="rId22"/>
    <p:sldLayoutId id="2147483685" r:id="rId23"/>
    <p:sldLayoutId id="2147483686" r:id="rId24"/>
    <p:sldLayoutId id="2147483687" r:id="rId25"/>
    <p:sldLayoutId id="2147483688" r:id="rId26"/>
    <p:sldLayoutId id="2147483689" r:id="rId27"/>
    <p:sldLayoutId id="2147483690" r:id="rId28"/>
    <p:sldLayoutId id="2147483691" r:id="rId29"/>
    <p:sldLayoutId id="2147483692" r:id="rId30"/>
    <p:sldLayoutId id="2147483693" r:id="rId31"/>
    <p:sldLayoutId id="2147483694" r:id="rId32"/>
    <p:sldLayoutId id="2147483695" r:id="rId33"/>
    <p:sldLayoutId id="2147483696" r:id="rId34"/>
    <p:sldLayoutId id="2147483697" r:id="rId35"/>
    <p:sldLayoutId id="2147483698" r:id="rId36"/>
    <p:sldLayoutId id="2147483699" r:id="rId37"/>
    <p:sldLayoutId id="2147483700" r:id="rId38"/>
    <p:sldLayoutId id="2147483701" r:id="rId39"/>
    <p:sldLayoutId id="2147483702" r:id="rId40"/>
    <p:sldLayoutId id="2147483703" r:id="rId41"/>
    <p:sldLayoutId id="2147483704" r:id="rId42"/>
    <p:sldLayoutId id="2147483705" r:id="rId43"/>
    <p:sldLayoutId id="2147483706" r:id="rId44"/>
    <p:sldLayoutId id="2147483707" r:id="rId45"/>
    <p:sldLayoutId id="2147483708" r:id="rId46"/>
    <p:sldLayoutId id="2147483709" r:id="rId47"/>
    <p:sldLayoutId id="2147483710" r:id="rId48"/>
    <p:sldLayoutId id="2147483711" r:id="rId49"/>
    <p:sldLayoutId id="2147483712" r:id="rId50"/>
    <p:sldLayoutId id="2147483713" r:id="rId51"/>
    <p:sldLayoutId id="2147483714" r:id="rId52"/>
    <p:sldLayoutId id="2147483715" r:id="rId53"/>
    <p:sldLayoutId id="2147483716" r:id="rId54"/>
    <p:sldLayoutId id="2147483717" r:id="rId55"/>
    <p:sldLayoutId id="2147483718" r:id="rId56"/>
    <p:sldLayoutId id="2147483719" r:id="rId57"/>
    <p:sldLayoutId id="2147483720" r:id="rId58"/>
    <p:sldLayoutId id="2147483721" r:id="rId59"/>
    <p:sldLayoutId id="2147483722" r:id="rId60"/>
    <p:sldLayoutId id="2147483723" r:id="rId61"/>
    <p:sldLayoutId id="2147483724" r:id="rId62"/>
    <p:sldLayoutId id="2147483725" r:id="rId63"/>
    <p:sldLayoutId id="2147483726" r:id="rId64"/>
    <p:sldLayoutId id="2147483727" r:id="rId65"/>
    <p:sldLayoutId id="2147483728" r:id="rId66"/>
    <p:sldLayoutId id="2147483729" r:id="rId67"/>
    <p:sldLayoutId id="2147483730" r:id="rId68"/>
    <p:sldLayoutId id="2147483731" r:id="rId69"/>
    <p:sldLayoutId id="2147483732" r:id="rId70"/>
    <p:sldLayoutId id="2147483733" r:id="rId71"/>
    <p:sldLayoutId id="2147483734" r:id="rId72"/>
    <p:sldLayoutId id="2147483735" r:id="rId73"/>
    <p:sldLayoutId id="2147483736" r:id="rId74"/>
    <p:sldLayoutId id="2147483737" r:id="rId75"/>
    <p:sldLayoutId id="2147483738" r:id="rId76"/>
    <p:sldLayoutId id="2147483739" r:id="rId77"/>
    <p:sldLayoutId id="2147483740" r:id="rId78"/>
    <p:sldLayoutId id="2147483741" r:id="rId79"/>
    <p:sldLayoutId id="2147483742" r:id="rId80"/>
    <p:sldLayoutId id="2147483743" r:id="rId81"/>
    <p:sldLayoutId id="2147483744" r:id="rId82"/>
    <p:sldLayoutId id="2147483745" r:id="rId83"/>
    <p:sldLayoutId id="2147483746" r:id="rId8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15" kern="1200">
          <a:solidFill>
            <a:srgbClr val="067AB4"/>
          </a:solidFill>
          <a:latin typeface="+mj-lt"/>
          <a:ea typeface="MS PGothic" panose="020B0600070205080204" pitchFamily="34" charset="-128"/>
          <a:cs typeface="MS PGothic" panose="020B0600070205080204" pitchFamily="34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5pPr>
      <a:lvl6pPr marL="459740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6pPr>
      <a:lvl7pPr marL="919480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7pPr>
      <a:lvl8pPr marL="1379220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8pPr>
      <a:lvl9pPr marL="1839595" algn="l" rtl="0" eaLnBrk="1" fontAlgn="base" hangingPunct="1">
        <a:spcBef>
          <a:spcPct val="0"/>
        </a:spcBef>
        <a:spcAft>
          <a:spcPct val="0"/>
        </a:spcAft>
        <a:defRPr sz="2835">
          <a:solidFill>
            <a:schemeClr val="accent1"/>
          </a:solidFill>
          <a:latin typeface="Calibri" panose="020F0502020204030204" charset="0"/>
          <a:ea typeface="MS PGothic" panose="020B0600070205080204" pitchFamily="34" charset="-128"/>
          <a:cs typeface="MS PGothic" panose="020B0600070205080204" pitchFamily="34" charset="-128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805"/>
        </a:spcAft>
        <a:buFont typeface="Arial" panose="020B0604020202020204" pitchFamily="34" charset="0"/>
        <a:defRPr sz="2000" b="0" kern="1200">
          <a:solidFill>
            <a:schemeClr val="tx2"/>
          </a:solidFill>
          <a:latin typeface="+mn-lt"/>
          <a:ea typeface="MS PGothic" panose="020B0600070205080204" pitchFamily="34" charset="-128"/>
          <a:cs typeface="MS PGothic" panose="020B0600070205080204" pitchFamily="34" charset="-128"/>
        </a:defRPr>
      </a:lvl1pPr>
      <a:lvl2pPr marL="0" indent="0" algn="l" rtl="0" eaLnBrk="1" fontAlgn="base" hangingPunct="1">
        <a:spcBef>
          <a:spcPct val="0"/>
        </a:spcBef>
        <a:spcAft>
          <a:spcPts val="605"/>
        </a:spcAft>
        <a:buFont typeface="Arial" panose="020B0604020202020204" pitchFamily="34" charset="0"/>
        <a:defRPr sz="2000"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2pPr>
      <a:lvl3pPr marL="229870" indent="-229870" algn="l" rtl="0" eaLnBrk="1" fontAlgn="base" hangingPunct="1">
        <a:spcBef>
          <a:spcPct val="0"/>
        </a:spcBef>
        <a:spcAft>
          <a:spcPts val="400"/>
        </a:spcAft>
        <a:buSzPct val="80000"/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3pPr>
      <a:lvl4pPr marL="461645" indent="-229870" algn="l" rtl="0" eaLnBrk="1" fontAlgn="base" hangingPunct="1">
        <a:spcBef>
          <a:spcPct val="0"/>
        </a:spcBef>
        <a:spcAft>
          <a:spcPts val="400"/>
        </a:spcAft>
        <a:buSzPct val="80000"/>
        <a:buFont typeface="Arial" panose="020B0604020202020204" pitchFamily="34" charset="0"/>
        <a:buChar char="–"/>
        <a:defRPr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4pPr>
      <a:lvl5pPr marL="692785" indent="-229870" algn="l" rtl="0" eaLnBrk="1" fontAlgn="base" hangingPunct="1">
        <a:spcBef>
          <a:spcPct val="0"/>
        </a:spcBef>
        <a:spcAft>
          <a:spcPts val="400"/>
        </a:spcAft>
        <a:buSzPct val="80000"/>
        <a:buFont typeface="Arial" panose="020B0604020202020204" pitchFamily="34" charset="0"/>
        <a:buChar char="•"/>
        <a:defRPr sz="1585" kern="1200">
          <a:solidFill>
            <a:schemeClr val="tx2"/>
          </a:solidFill>
          <a:latin typeface="+mn-lt"/>
          <a:ea typeface="MS PGothic" panose="020B0600070205080204" pitchFamily="34" charset="-128"/>
          <a:cs typeface="+mn-cs"/>
        </a:defRPr>
      </a:lvl5pPr>
      <a:lvl6pPr marL="865505" indent="-175895" algn="l" defTabSz="86487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15" kern="1200" baseline="0">
          <a:solidFill>
            <a:schemeClr val="bg2"/>
          </a:solidFill>
          <a:latin typeface="+mn-lt"/>
          <a:ea typeface="+mn-ea"/>
          <a:cs typeface="+mn-cs"/>
        </a:defRPr>
      </a:lvl6pPr>
      <a:lvl7pPr marL="865505" indent="0" algn="l" defTabSz="91948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165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3448685" indent="-229870" algn="l" defTabSz="9194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08425" indent="-229870" algn="l" defTabSz="9194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1pPr>
      <a:lvl2pPr marL="45974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2pPr>
      <a:lvl3pPr marL="91948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3pPr>
      <a:lvl4pPr marL="1379220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4pPr>
      <a:lvl5pPr marL="183959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5pPr>
      <a:lvl6pPr marL="229933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6pPr>
      <a:lvl7pPr marL="275907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7pPr>
      <a:lvl8pPr marL="321881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8pPr>
      <a:lvl9pPr marL="3678555" algn="l" defTabSz="919480" rtl="0" eaLnBrk="1" latinLnBrk="0" hangingPunct="1">
        <a:defRPr sz="18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hyperlink" Target="https://wiki.onap.org/display/DW/Microservice+Bus+API+Documentation" TargetMode="External"/><Relationship Id="rId2" Type="http://schemas.openxmlformats.org/officeDocument/2006/relationships/hyperlink" Target="https://wiki.onap.org/display/DW/MSB+Test+Environment+Setup" TargetMode="External"/><Relationship Id="rId1" Type="http://schemas.openxmlformats.org/officeDocument/2006/relationships/hyperlink" Target="https://wiki.onap.org/display/DW/ONAP+Services+List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2949" y="4189890"/>
            <a:ext cx="12189051" cy="844384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altLang="zh-CN" sz="3400" dirty="0" err="1" smtClean="0"/>
              <a:t>Microservices</a:t>
            </a:r>
            <a:r>
              <a:rPr lang="en-US" altLang="zh-CN" sz="3400" dirty="0" smtClean="0"/>
              <a:t> Bus Tutorial</a:t>
            </a:r>
            <a:br>
              <a:rPr lang="en-US" altLang="zh-CN" sz="3400" dirty="0" smtClean="0"/>
            </a:br>
            <a:r>
              <a:rPr lang="en-US" altLang="zh-CN" sz="3400" dirty="0" err="1" smtClean="0"/>
              <a:t>Huabing</a:t>
            </a:r>
            <a:r>
              <a:rPr lang="en-US" altLang="zh-CN" sz="3400" dirty="0" smtClean="0"/>
              <a:t> Zhao</a:t>
            </a:r>
            <a:endParaRPr sz="3400" dirty="0"/>
          </a:p>
        </p:txBody>
      </p:sp>
      <p:grpSp>
        <p:nvGrpSpPr>
          <p:cNvPr id="2" name="Group 7"/>
          <p:cNvGrpSpPr/>
          <p:nvPr/>
        </p:nvGrpSpPr>
        <p:grpSpPr>
          <a:xfrm>
            <a:off x="5838393" y="2206080"/>
            <a:ext cx="5627960" cy="1621955"/>
            <a:chOff x="5838393" y="2206080"/>
            <a:chExt cx="5627960" cy="1621955"/>
          </a:xfrm>
        </p:grpSpPr>
        <p:sp>
          <p:nvSpPr>
            <p:cNvPr id="7" name="Rectangle 6"/>
            <p:cNvSpPr/>
            <p:nvPr/>
          </p:nvSpPr>
          <p:spPr>
            <a:xfrm>
              <a:off x="5838393" y="2206080"/>
              <a:ext cx="5627960" cy="1621955"/>
            </a:xfrm>
            <a:prstGeom prst="rect">
              <a:avLst/>
            </a:prstGeom>
            <a:solidFill>
              <a:schemeClr val="bg1"/>
            </a:solidFill>
            <a:ln w="25400" cap="flat">
              <a:noFill/>
              <a:prstDash val="solid"/>
              <a:round/>
            </a:ln>
            <a:effectLst>
              <a:outerShdw blurRad="38100" dist="23000" dir="5400000" rotWithShape="0">
                <a:srgbClr val="000000">
                  <a:alpha val="35000"/>
                </a:srgbClr>
              </a:outerShdw>
            </a:effectLst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1" cstate="print"/>
            <a:stretch>
              <a:fillRect/>
            </a:stretch>
          </p:blipFill>
          <p:spPr>
            <a:xfrm>
              <a:off x="6094525" y="2470318"/>
              <a:ext cx="5115697" cy="1093480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/>
          <a:lstStyle/>
          <a:p>
            <a:r>
              <a:rPr lang="en-US" altLang="zh-CN" dirty="0" smtClean="0"/>
              <a:t>Service Discovery-Gateway</a:t>
            </a:r>
            <a:endParaRPr lang="en-US" dirty="0"/>
          </a:p>
        </p:txBody>
      </p:sp>
      <p:grpSp>
        <p:nvGrpSpPr>
          <p:cNvPr id="27" name="组合 37"/>
          <p:cNvGrpSpPr/>
          <p:nvPr/>
        </p:nvGrpSpPr>
        <p:grpSpPr>
          <a:xfrm>
            <a:off x="5441927" y="953321"/>
            <a:ext cx="6550791" cy="2352813"/>
            <a:chOff x="3800003" y="941427"/>
            <a:chExt cx="5259333" cy="1537333"/>
          </a:xfrm>
        </p:grpSpPr>
        <p:sp>
          <p:nvSpPr>
            <p:cNvPr id="28" name="矩形 27"/>
            <p:cNvSpPr/>
            <p:nvPr/>
          </p:nvSpPr>
          <p:spPr>
            <a:xfrm>
              <a:off x="3800003" y="1103314"/>
              <a:ext cx="5259333" cy="1375446"/>
            </a:xfrm>
            <a:prstGeom prst="rect">
              <a:avLst/>
            </a:prstGeom>
            <a:solidFill>
              <a:srgbClr val="FFFF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Font typeface="Wingdings" panose="05000000000000000000" pitchFamily="2" charset="2"/>
                <a:buChar char="q"/>
              </a:pPr>
              <a:r>
                <a:rPr lang="en-US" dirty="0" smtClean="0">
                  <a:solidFill>
                    <a:schemeClr val="tx1"/>
                  </a:solidFill>
                </a:rPr>
                <a:t>Expose the services(Rest API, 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UI pages, etc.</a:t>
              </a:r>
              <a:r>
                <a:rPr lang="en-US" dirty="0" smtClean="0">
                  <a:solidFill>
                    <a:schemeClr val="tx1"/>
                  </a:solidFill>
                </a:rPr>
                <a:t>)which 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need </a:t>
              </a:r>
              <a:r>
                <a:rPr lang="en-US" dirty="0" smtClean="0">
                  <a:solidFill>
                    <a:schemeClr val="tx1"/>
                  </a:solidFill>
                </a:rPr>
                <a:t>to 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be</a:t>
              </a:r>
              <a:r>
                <a:rPr lang="en-US" dirty="0" smtClean="0">
                  <a:solidFill>
                    <a:schemeClr val="tx1"/>
                  </a:solidFill>
                </a:rPr>
                <a:t> access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ed</a:t>
              </a:r>
              <a:r>
                <a:rPr lang="en-US" dirty="0" smtClean="0">
                  <a:solidFill>
                    <a:schemeClr val="tx1"/>
                  </a:solidFill>
                </a:rPr>
                <a:t> by 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e</a:t>
              </a:r>
              <a:r>
                <a:rPr lang="en-US" dirty="0" smtClean="0">
                  <a:solidFill>
                    <a:schemeClr val="tx1"/>
                  </a:solidFill>
                </a:rPr>
                <a:t>xternal systems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>
                <a:buFont typeface="Wingdings" panose="05000000000000000000" pitchFamily="2" charset="2"/>
                <a:buChar char="q"/>
              </a:pPr>
              <a:r>
                <a:rPr lang="en-US" altLang="zh-CN" dirty="0" smtClean="0">
                  <a:solidFill>
                    <a:schemeClr val="tx1"/>
                  </a:solidFill>
                </a:rPr>
                <a:t>Solve the cross-domain issue for web app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>
                <a:buFont typeface="Wingdings" panose="05000000000000000000" pitchFamily="2" charset="2"/>
                <a:buChar char="q"/>
              </a:pPr>
              <a:r>
                <a:rPr lang="en-US" altLang="zh-CN" dirty="0" smtClean="0">
                  <a:solidFill>
                    <a:schemeClr val="tx1"/>
                  </a:solidFill>
                </a:rPr>
                <a:t>Protocol transformation/translation between</a:t>
              </a:r>
              <a:r>
                <a:rPr lang="en-US" dirty="0" smtClean="0">
                  <a:solidFill>
                    <a:schemeClr val="tx1"/>
                  </a:solidFill>
                </a:rPr>
                <a:t> external </a:t>
              </a:r>
              <a:r>
                <a:rPr lang="en-US" altLang="zh-CN" dirty="0" err="1" smtClean="0">
                  <a:solidFill>
                    <a:schemeClr val="tx1"/>
                  </a:solidFill>
                </a:rPr>
                <a:t>reques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 </a:t>
              </a:r>
              <a:r>
                <a:rPr lang="en-US" dirty="0" smtClean="0">
                  <a:solidFill>
                    <a:schemeClr val="tx1"/>
                  </a:solidFill>
                </a:rPr>
                <a:t>and internal service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>
                <a:buFont typeface="Wingdings" panose="05000000000000000000" pitchFamily="2" charset="2"/>
                <a:buChar char="q"/>
              </a:pPr>
              <a:r>
                <a:rPr lang="en-US" altLang="zh-CN" dirty="0" smtClean="0">
                  <a:solidFill>
                    <a:schemeClr val="tx1"/>
                  </a:solidFill>
                </a:rPr>
                <a:t>Centralized Auth</a:t>
              </a:r>
              <a:endParaRPr lang="en-US" dirty="0" smtClean="0">
                <a:solidFill>
                  <a:schemeClr val="tx1"/>
                </a:solidFill>
              </a:endParaRPr>
            </a:p>
          </p:txBody>
        </p:sp>
        <p:sp>
          <p:nvSpPr>
            <p:cNvPr id="29" name="五边形 28"/>
            <p:cNvSpPr/>
            <p:nvPr/>
          </p:nvSpPr>
          <p:spPr>
            <a:xfrm>
              <a:off x="3801526" y="941427"/>
              <a:ext cx="2159007" cy="318317"/>
            </a:xfrm>
            <a:prstGeom prst="homePlat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900" b="1" dirty="0" smtClean="0"/>
                <a:t>External  service gateway</a:t>
              </a:r>
              <a:endParaRPr lang="en-US" sz="1900" b="1" dirty="0"/>
            </a:p>
          </p:txBody>
        </p:sp>
      </p:grpSp>
      <p:grpSp>
        <p:nvGrpSpPr>
          <p:cNvPr id="30" name="组合 38"/>
          <p:cNvGrpSpPr/>
          <p:nvPr/>
        </p:nvGrpSpPr>
        <p:grpSpPr>
          <a:xfrm>
            <a:off x="5443959" y="3471268"/>
            <a:ext cx="6548759" cy="1471454"/>
            <a:chOff x="3801526" y="2922625"/>
            <a:chExt cx="5257809" cy="1295259"/>
          </a:xfrm>
        </p:grpSpPr>
        <p:sp>
          <p:nvSpPr>
            <p:cNvPr id="31" name="矩形 30"/>
            <p:cNvSpPr/>
            <p:nvPr/>
          </p:nvSpPr>
          <p:spPr>
            <a:xfrm>
              <a:off x="3801526" y="3131871"/>
              <a:ext cx="5257809" cy="1086013"/>
            </a:xfrm>
            <a:prstGeom prst="rect">
              <a:avLst/>
            </a:prstGeom>
            <a:solidFill>
              <a:srgbClr val="FFFFFF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buFont typeface="Wingdings" panose="05000000000000000000" pitchFamily="2" charset="2"/>
                <a:buChar char="q"/>
              </a:pPr>
              <a:r>
                <a:rPr lang="en-US" dirty="0" smtClean="0">
                  <a:solidFill>
                    <a:schemeClr val="tx1"/>
                  </a:solidFill>
                </a:rPr>
                <a:t>Routing and load balancing of the API calls </a:t>
              </a:r>
              <a:r>
                <a:rPr lang="en-US" altLang="zh-CN" dirty="0" smtClean="0">
                  <a:solidFill>
                    <a:schemeClr val="tx1"/>
                  </a:solidFill>
                </a:rPr>
                <a:t>within the system</a:t>
              </a:r>
              <a:endParaRPr lang="en-US" dirty="0" smtClean="0">
                <a:solidFill>
                  <a:schemeClr val="tx1"/>
                </a:solidFill>
              </a:endParaRPr>
            </a:p>
            <a:p>
              <a:pPr>
                <a:buFont typeface="Wingdings" panose="05000000000000000000" pitchFamily="2" charset="2"/>
                <a:buChar char="q"/>
              </a:pPr>
              <a:r>
                <a:rPr lang="en-US" altLang="zh-CN" dirty="0" smtClean="0">
                  <a:solidFill>
                    <a:schemeClr val="tx1"/>
                  </a:solidFill>
                </a:rPr>
                <a:t>Minimize the codes modification for service consumer</a:t>
              </a:r>
              <a:endParaRPr lang="en-US" altLang="zh-CN" dirty="0" smtClean="0">
                <a:solidFill>
                  <a:schemeClr val="tx1"/>
                </a:solidFill>
              </a:endParaRPr>
            </a:p>
          </p:txBody>
        </p:sp>
        <p:sp>
          <p:nvSpPr>
            <p:cNvPr id="32" name="五边形 31"/>
            <p:cNvSpPr/>
            <p:nvPr/>
          </p:nvSpPr>
          <p:spPr>
            <a:xfrm>
              <a:off x="3801527" y="2922625"/>
              <a:ext cx="2159006" cy="423407"/>
            </a:xfrm>
            <a:prstGeom prst="homePlate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sz="1900" b="1" dirty="0" smtClean="0"/>
                <a:t>Internal API gateway</a:t>
              </a:r>
              <a:endParaRPr lang="en-US" altLang="zh-CN" sz="1900" b="1" dirty="0" smtClean="0"/>
            </a:p>
          </p:txBody>
        </p:sp>
      </p:grpSp>
      <p:pic>
        <p:nvPicPr>
          <p:cNvPr id="5" name="Picture 2" descr="D:\Downloads\client.pn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18160" y="3306134"/>
            <a:ext cx="423467" cy="424781"/>
          </a:xfrm>
          <a:prstGeom prst="rect">
            <a:avLst/>
          </a:prstGeom>
          <a:ln w="9525">
            <a:headEnd type="none" w="med" len="med"/>
            <a:tailEnd type="triangle" w="med" len="med"/>
          </a:ln>
        </p:spPr>
      </p:pic>
      <p:cxnSp>
        <p:nvCxnSpPr>
          <p:cNvPr id="6" name="Straight Arrow Connector 208"/>
          <p:cNvCxnSpPr>
            <a:endCxn id="5" idx="3"/>
          </p:cNvCxnSpPr>
          <p:nvPr/>
        </p:nvCxnSpPr>
        <p:spPr>
          <a:xfrm flipH="1">
            <a:off x="941627" y="3518525"/>
            <a:ext cx="319135" cy="0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2" descr="D:\Downloads\APIGateway.png"/>
          <p:cNvPicPr>
            <a:picLocks noChangeAspect="1" noChangeArrowheads="1"/>
          </p:cNvPicPr>
          <p:nvPr/>
        </p:nvPicPr>
        <p:blipFill>
          <a:blip r:embed="rId2" cstate="print"/>
          <a:srcRect l="27694" t="52806" r="26691" b="33527"/>
          <a:stretch>
            <a:fillRect/>
          </a:stretch>
        </p:blipFill>
        <p:spPr bwMode="auto">
          <a:xfrm>
            <a:off x="1260762" y="3408321"/>
            <a:ext cx="643196" cy="220407"/>
          </a:xfrm>
          <a:prstGeom prst="rect">
            <a:avLst/>
          </a:prstGeom>
          <a:ln w="9525">
            <a:headEnd type="none" w="med" len="med"/>
            <a:tailEnd type="triangle" w="med" len="med"/>
          </a:ln>
        </p:spPr>
      </p:pic>
      <p:cxnSp>
        <p:nvCxnSpPr>
          <p:cNvPr id="8" name="Straight Arrow Connector 208"/>
          <p:cNvCxnSpPr>
            <a:stCxn id="23" idx="3"/>
            <a:endCxn id="7" idx="3"/>
          </p:cNvCxnSpPr>
          <p:nvPr/>
        </p:nvCxnSpPr>
        <p:spPr>
          <a:xfrm flipH="1" flipV="1">
            <a:off x="1903958" y="3518525"/>
            <a:ext cx="395890" cy="8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矩形标注 8"/>
          <p:cNvSpPr/>
          <p:nvPr/>
        </p:nvSpPr>
        <p:spPr>
          <a:xfrm>
            <a:off x="661609" y="1399929"/>
            <a:ext cx="2971678" cy="533256"/>
          </a:xfrm>
          <a:prstGeom prst="wedgeRectCallout">
            <a:avLst>
              <a:gd name="adj1" fmla="val -23166"/>
              <a:gd name="adj2" fmla="val 316054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en-US" altLang="zh-CN" sz="1400" dirty="0" err="1" smtClean="0">
                <a:solidFill>
                  <a:schemeClr val="tx1"/>
                </a:solidFill>
              </a:rPr>
              <a:t>SProtocol</a:t>
            </a:r>
            <a:r>
              <a:rPr lang="en-US" altLang="zh-CN" sz="1400" dirty="0" smtClean="0">
                <a:solidFill>
                  <a:schemeClr val="tx1"/>
                </a:solidFill>
              </a:rPr>
              <a:t> translation(</a:t>
            </a:r>
            <a:r>
              <a:rPr lang="en-US" altLang="zh-CN" sz="1400" dirty="0" err="1" smtClean="0">
                <a:solidFill>
                  <a:schemeClr val="tx1"/>
                </a:solidFill>
              </a:rPr>
              <a:t>eg</a:t>
            </a:r>
            <a:r>
              <a:rPr lang="en-US" altLang="zh-CN" sz="1400" dirty="0" smtClean="0">
                <a:solidFill>
                  <a:schemeClr val="tx1"/>
                </a:solidFill>
              </a:rPr>
              <a:t>. https-&gt;http)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r>
              <a:rPr lang="en-US" altLang="zh-CN" sz="1400" dirty="0" smtClean="0">
                <a:solidFill>
                  <a:schemeClr val="tx1"/>
                </a:solidFill>
              </a:rPr>
              <a:t>Centralized Auth</a:t>
            </a:r>
            <a:endParaRPr lang="en-US" altLang="zh-CN" sz="1400" dirty="0" smtClean="0">
              <a:solidFill>
                <a:schemeClr val="tx1"/>
              </a:solidFill>
            </a:endParaRPr>
          </a:p>
          <a:p>
            <a:r>
              <a:rPr lang="en-US" altLang="zh-CN" sz="1400" dirty="0" smtClean="0">
                <a:solidFill>
                  <a:schemeClr val="tx1"/>
                </a:solidFill>
              </a:rPr>
              <a:t>…</a:t>
            </a:r>
            <a:endParaRPr lang="en-US" sz="1400" dirty="0">
              <a:solidFill>
                <a:schemeClr val="tx1"/>
              </a:solidFill>
            </a:endParaRPr>
          </a:p>
        </p:txBody>
      </p:sp>
      <p:cxnSp>
        <p:nvCxnSpPr>
          <p:cNvPr id="10" name="Straight Arrow Connector 208"/>
          <p:cNvCxnSpPr>
            <a:stCxn id="26" idx="1"/>
            <a:endCxn id="23" idx="0"/>
          </p:cNvCxnSpPr>
          <p:nvPr/>
        </p:nvCxnSpPr>
        <p:spPr>
          <a:xfrm flipH="1" flipV="1">
            <a:off x="2897596" y="3518533"/>
            <a:ext cx="548878" cy="2862"/>
          </a:xfrm>
          <a:prstGeom prst="straightConnector1">
            <a:avLst/>
          </a:prstGeom>
          <a:ln w="9525"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208"/>
          <p:cNvCxnSpPr>
            <a:stCxn id="26" idx="2"/>
            <a:endCxn id="15" idx="4"/>
          </p:cNvCxnSpPr>
          <p:nvPr/>
        </p:nvCxnSpPr>
        <p:spPr>
          <a:xfrm>
            <a:off x="3768073" y="3631599"/>
            <a:ext cx="576908" cy="385921"/>
          </a:xfrm>
          <a:prstGeom prst="straightConnector1">
            <a:avLst/>
          </a:prstGeom>
          <a:ln w="9525"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六边形 11"/>
          <p:cNvSpPr/>
          <p:nvPr/>
        </p:nvSpPr>
        <p:spPr>
          <a:xfrm>
            <a:off x="3487799" y="2069287"/>
            <a:ext cx="597747" cy="468216"/>
          </a:xfrm>
          <a:prstGeom prst="hexagon">
            <a:avLst/>
          </a:prstGeom>
          <a:solidFill>
            <a:srgbClr val="00B050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60958" rIns="0" bIns="60958" rtlCol="0" anchor="ctr"/>
          <a:lstStyle/>
          <a:p>
            <a:pPr algn="ctr" defTabSz="608330"/>
            <a:endParaRPr lang="en-US" altLang="zh-CN" sz="1300" b="1" dirty="0" smtClean="0">
              <a:solidFill>
                <a:srgbClr val="0E2641"/>
              </a:solidFill>
              <a:latin typeface="Microsoft YaHei" panose="020B0503020204020204" pitchFamily="34" charset="-122"/>
            </a:endParaRPr>
          </a:p>
        </p:txBody>
      </p:sp>
      <p:sp>
        <p:nvSpPr>
          <p:cNvPr id="13" name="六边形 12"/>
          <p:cNvSpPr/>
          <p:nvPr/>
        </p:nvSpPr>
        <p:spPr>
          <a:xfrm>
            <a:off x="4228017" y="2582397"/>
            <a:ext cx="597747" cy="468216"/>
          </a:xfrm>
          <a:prstGeom prst="hexagon">
            <a:avLst/>
          </a:prstGeom>
          <a:solidFill>
            <a:srgbClr val="00B050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60958" rIns="0" bIns="60958" rtlCol="0" anchor="ctr"/>
          <a:lstStyle/>
          <a:p>
            <a:pPr algn="ctr" defTabSz="608330"/>
            <a:endParaRPr lang="en-US" altLang="zh-CN" sz="1300" b="1" dirty="0" smtClean="0">
              <a:solidFill>
                <a:srgbClr val="0E2641"/>
              </a:solidFill>
              <a:latin typeface="Microsoft YaHei" panose="020B0503020204020204" pitchFamily="34" charset="-122"/>
            </a:endParaRPr>
          </a:p>
        </p:txBody>
      </p:sp>
      <p:sp>
        <p:nvSpPr>
          <p:cNvPr id="14" name="六边形 13"/>
          <p:cNvSpPr/>
          <p:nvPr/>
        </p:nvSpPr>
        <p:spPr>
          <a:xfrm>
            <a:off x="4581809" y="3271897"/>
            <a:ext cx="597747" cy="468216"/>
          </a:xfrm>
          <a:prstGeom prst="hexagon">
            <a:avLst/>
          </a:prstGeom>
          <a:solidFill>
            <a:srgbClr val="00B050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60958" rIns="0" bIns="60958" rtlCol="0" anchor="ctr"/>
          <a:lstStyle/>
          <a:p>
            <a:pPr algn="ctr" defTabSz="608330"/>
            <a:endParaRPr lang="en-US" altLang="zh-CN" sz="1300" b="1" dirty="0" smtClean="0">
              <a:solidFill>
                <a:srgbClr val="0E2641"/>
              </a:solidFill>
              <a:latin typeface="Microsoft YaHei" panose="020B0503020204020204" pitchFamily="34" charset="-122"/>
            </a:endParaRPr>
          </a:p>
        </p:txBody>
      </p:sp>
      <p:sp>
        <p:nvSpPr>
          <p:cNvPr id="15" name="六边形 14"/>
          <p:cNvSpPr/>
          <p:nvPr/>
        </p:nvSpPr>
        <p:spPr>
          <a:xfrm>
            <a:off x="4228288" y="4017520"/>
            <a:ext cx="597747" cy="468216"/>
          </a:xfrm>
          <a:prstGeom prst="hexagon">
            <a:avLst/>
          </a:prstGeom>
          <a:solidFill>
            <a:srgbClr val="00B050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60958" rIns="0" bIns="60958" rtlCol="0" anchor="ctr"/>
          <a:lstStyle/>
          <a:p>
            <a:pPr algn="ctr" defTabSz="608330"/>
            <a:endParaRPr lang="en-US" altLang="zh-CN" sz="1300" b="1" dirty="0" smtClean="0">
              <a:solidFill>
                <a:srgbClr val="0E2641"/>
              </a:solidFill>
              <a:latin typeface="Microsoft YaHei" panose="020B0503020204020204" pitchFamily="34" charset="-122"/>
            </a:endParaRPr>
          </a:p>
        </p:txBody>
      </p:sp>
      <p:sp>
        <p:nvSpPr>
          <p:cNvPr id="16" name="六边形 15"/>
          <p:cNvSpPr/>
          <p:nvPr/>
        </p:nvSpPr>
        <p:spPr>
          <a:xfrm>
            <a:off x="3487799" y="4474505"/>
            <a:ext cx="597747" cy="468216"/>
          </a:xfrm>
          <a:prstGeom prst="hexagon">
            <a:avLst/>
          </a:prstGeom>
          <a:solidFill>
            <a:srgbClr val="00B050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60958" rIns="0" bIns="60958" rtlCol="0" anchor="ctr"/>
          <a:lstStyle/>
          <a:p>
            <a:pPr algn="ctr" defTabSz="608330"/>
            <a:endParaRPr lang="en-US" altLang="zh-CN" sz="1300" b="1" dirty="0" smtClean="0">
              <a:solidFill>
                <a:srgbClr val="0E2641"/>
              </a:solidFill>
              <a:latin typeface="Microsoft YaHei" panose="020B0503020204020204" pitchFamily="34" charset="-122"/>
            </a:endParaRPr>
          </a:p>
        </p:txBody>
      </p:sp>
      <p:cxnSp>
        <p:nvCxnSpPr>
          <p:cNvPr id="17" name="Straight Arrow Connector 208"/>
          <p:cNvCxnSpPr>
            <a:stCxn id="26" idx="2"/>
            <a:endCxn id="24" idx="5"/>
          </p:cNvCxnSpPr>
          <p:nvPr/>
        </p:nvCxnSpPr>
        <p:spPr>
          <a:xfrm flipH="1">
            <a:off x="3214710" y="3631599"/>
            <a:ext cx="553363" cy="385921"/>
          </a:xfrm>
          <a:prstGeom prst="straightConnector1">
            <a:avLst/>
          </a:prstGeom>
          <a:ln w="9525"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208"/>
          <p:cNvCxnSpPr>
            <a:stCxn id="26" idx="0"/>
          </p:cNvCxnSpPr>
          <p:nvPr/>
        </p:nvCxnSpPr>
        <p:spPr>
          <a:xfrm flipV="1">
            <a:off x="3768072" y="2537504"/>
            <a:ext cx="0" cy="873688"/>
          </a:xfrm>
          <a:prstGeom prst="straightConnector1">
            <a:avLst/>
          </a:prstGeom>
          <a:ln w="9525"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208"/>
          <p:cNvCxnSpPr>
            <a:stCxn id="26" idx="0"/>
            <a:endCxn id="13" idx="3"/>
          </p:cNvCxnSpPr>
          <p:nvPr/>
        </p:nvCxnSpPr>
        <p:spPr>
          <a:xfrm flipV="1">
            <a:off x="3768072" y="2816505"/>
            <a:ext cx="459945" cy="594686"/>
          </a:xfrm>
          <a:prstGeom prst="straightConnector1">
            <a:avLst/>
          </a:prstGeom>
          <a:ln w="9525"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208"/>
          <p:cNvCxnSpPr>
            <a:stCxn id="26" idx="0"/>
            <a:endCxn id="22" idx="0"/>
          </p:cNvCxnSpPr>
          <p:nvPr/>
        </p:nvCxnSpPr>
        <p:spPr>
          <a:xfrm flipH="1" flipV="1">
            <a:off x="3231014" y="2816505"/>
            <a:ext cx="537058" cy="594686"/>
          </a:xfrm>
          <a:prstGeom prst="straightConnector1">
            <a:avLst/>
          </a:prstGeom>
          <a:ln w="9525"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8"/>
          <p:cNvCxnSpPr>
            <a:stCxn id="26" idx="2"/>
          </p:cNvCxnSpPr>
          <p:nvPr/>
        </p:nvCxnSpPr>
        <p:spPr>
          <a:xfrm>
            <a:off x="3768072" y="3631599"/>
            <a:ext cx="0" cy="842906"/>
          </a:xfrm>
          <a:prstGeom prst="straightConnector1">
            <a:avLst/>
          </a:prstGeom>
          <a:ln w="9525"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六边形 21"/>
          <p:cNvSpPr/>
          <p:nvPr/>
        </p:nvSpPr>
        <p:spPr>
          <a:xfrm>
            <a:off x="2633267" y="2582397"/>
            <a:ext cx="597747" cy="468216"/>
          </a:xfrm>
          <a:prstGeom prst="hexagon">
            <a:avLst/>
          </a:prstGeom>
          <a:solidFill>
            <a:srgbClr val="00B050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60958" rIns="0" bIns="60958" rtlCol="0" anchor="ctr"/>
          <a:lstStyle/>
          <a:p>
            <a:pPr algn="ctr" defTabSz="608330"/>
            <a:endParaRPr lang="en-US" altLang="zh-CN" sz="1300" b="1" dirty="0" smtClean="0">
              <a:solidFill>
                <a:srgbClr val="0E2641"/>
              </a:solidFill>
              <a:latin typeface="Microsoft YaHei" panose="020B0503020204020204" pitchFamily="34" charset="-122"/>
            </a:endParaRPr>
          </a:p>
        </p:txBody>
      </p:sp>
      <p:sp>
        <p:nvSpPr>
          <p:cNvPr id="23" name="六边形 22"/>
          <p:cNvSpPr/>
          <p:nvPr/>
        </p:nvSpPr>
        <p:spPr>
          <a:xfrm>
            <a:off x="2299848" y="3284425"/>
            <a:ext cx="597747" cy="468216"/>
          </a:xfrm>
          <a:prstGeom prst="hexagon">
            <a:avLst/>
          </a:prstGeom>
          <a:solidFill>
            <a:srgbClr val="00B050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60958" rIns="0" bIns="60958" rtlCol="0" anchor="ctr"/>
          <a:lstStyle/>
          <a:p>
            <a:pPr algn="ctr" defTabSz="608330"/>
            <a:endParaRPr lang="en-US" altLang="zh-CN" sz="1300" b="1" dirty="0" smtClean="0">
              <a:solidFill>
                <a:srgbClr val="0E2641"/>
              </a:solidFill>
              <a:latin typeface="Microsoft YaHei" panose="020B0503020204020204" pitchFamily="34" charset="-122"/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2733654" y="4017520"/>
            <a:ext cx="597747" cy="468216"/>
          </a:xfrm>
          <a:prstGeom prst="hexagon">
            <a:avLst/>
          </a:prstGeom>
          <a:solidFill>
            <a:srgbClr val="00B050"/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60958" rIns="0" bIns="60958" rtlCol="0" anchor="ctr"/>
          <a:lstStyle/>
          <a:p>
            <a:pPr algn="ctr" defTabSz="608330"/>
            <a:endParaRPr lang="en-US" altLang="zh-CN" sz="1300" b="1" dirty="0" smtClean="0">
              <a:solidFill>
                <a:srgbClr val="0E2641"/>
              </a:solidFill>
              <a:latin typeface="Microsoft YaHei" panose="020B0503020204020204" pitchFamily="34" charset="-122"/>
            </a:endParaRPr>
          </a:p>
        </p:txBody>
      </p:sp>
      <p:cxnSp>
        <p:nvCxnSpPr>
          <p:cNvPr id="25" name="Straight Arrow Connector 208"/>
          <p:cNvCxnSpPr>
            <a:stCxn id="26" idx="3"/>
            <a:endCxn id="14" idx="3"/>
          </p:cNvCxnSpPr>
          <p:nvPr/>
        </p:nvCxnSpPr>
        <p:spPr>
          <a:xfrm flipV="1">
            <a:off x="4089670" y="3506005"/>
            <a:ext cx="492139" cy="15390"/>
          </a:xfrm>
          <a:prstGeom prst="straightConnector1">
            <a:avLst/>
          </a:prstGeom>
          <a:ln w="9525"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" descr="D:\Downloads\APIGateway.png"/>
          <p:cNvPicPr>
            <a:picLocks noChangeAspect="1" noChangeArrowheads="1"/>
          </p:cNvPicPr>
          <p:nvPr/>
        </p:nvPicPr>
        <p:blipFill>
          <a:blip r:embed="rId2" cstate="print"/>
          <a:srcRect l="27694" t="52806" r="26691" b="33527"/>
          <a:stretch>
            <a:fillRect/>
          </a:stretch>
        </p:blipFill>
        <p:spPr bwMode="auto">
          <a:xfrm>
            <a:off x="3446474" y="3411192"/>
            <a:ext cx="643196" cy="220407"/>
          </a:xfrm>
          <a:prstGeom prst="rect">
            <a:avLst/>
          </a:prstGeom>
          <a:ln w="9525">
            <a:headEnd type="none" w="med" len="med"/>
            <a:tailEnd type="triangle" w="med" len="med"/>
          </a:ln>
        </p:spPr>
      </p:pic>
      <p:sp>
        <p:nvSpPr>
          <p:cNvPr id="33" name="圆柱形 32"/>
          <p:cNvSpPr/>
          <p:nvPr/>
        </p:nvSpPr>
        <p:spPr>
          <a:xfrm>
            <a:off x="2607727" y="5269220"/>
            <a:ext cx="547862" cy="424244"/>
          </a:xfrm>
          <a:prstGeom prst="can">
            <a:avLst>
              <a:gd name="adj" fmla="val 48227"/>
            </a:avLst>
          </a:prstGeom>
          <a:solidFill>
            <a:schemeClr val="accent5">
              <a:lumMod val="60000"/>
              <a:lumOff val="40000"/>
            </a:scheme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60958" rIns="0" bIns="60958" rtlCol="0" anchor="ctr"/>
          <a:lstStyle/>
          <a:p>
            <a:pPr algn="ctr" defTabSz="608330"/>
            <a:r>
              <a:rPr lang="en-US" altLang="zh-CN" sz="900" b="1" dirty="0" smtClean="0">
                <a:solidFill>
                  <a:srgbClr val="0E2641"/>
                </a:solidFill>
                <a:latin typeface="Microsoft YaHei" panose="020B0503020204020204" pitchFamily="34" charset="-122"/>
              </a:rPr>
              <a:t>Registry</a:t>
            </a:r>
            <a:endParaRPr lang="zh-CN" altLang="en-US" sz="1300" b="1" dirty="0" smtClean="0">
              <a:solidFill>
                <a:srgbClr val="0E2641"/>
              </a:solidFill>
              <a:latin typeface="Microsoft YaHei" panose="020B0503020204020204" pitchFamily="34" charset="-122"/>
            </a:endParaRPr>
          </a:p>
        </p:txBody>
      </p:sp>
      <p:cxnSp>
        <p:nvCxnSpPr>
          <p:cNvPr id="34" name="Straight Arrow Connector 208"/>
          <p:cNvCxnSpPr>
            <a:stCxn id="33" idx="1"/>
            <a:endCxn id="7" idx="2"/>
          </p:cNvCxnSpPr>
          <p:nvPr/>
        </p:nvCxnSpPr>
        <p:spPr>
          <a:xfrm flipH="1" flipV="1">
            <a:off x="1582360" y="3628728"/>
            <a:ext cx="1299298" cy="1640492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208"/>
          <p:cNvCxnSpPr>
            <a:stCxn id="33" idx="1"/>
            <a:endCxn id="26" idx="2"/>
          </p:cNvCxnSpPr>
          <p:nvPr/>
        </p:nvCxnSpPr>
        <p:spPr>
          <a:xfrm flipV="1">
            <a:off x="2881658" y="3631599"/>
            <a:ext cx="886414" cy="1637621"/>
          </a:xfrm>
          <a:prstGeom prst="straightConnector1">
            <a:avLst/>
          </a:prstGeom>
          <a:ln w="9525"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5351612" y="5269220"/>
            <a:ext cx="6641106" cy="646329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dirty="0" smtClean="0"/>
              <a:t>Both the external and internal gateway can be deployed as a cluster(multiple instances) to avoid single point of failure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48261" y="4584444"/>
            <a:ext cx="717488" cy="27699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200" dirty="0" smtClean="0"/>
              <a:t>Discovery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82360" y="3007428"/>
            <a:ext cx="1025367" cy="27699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Load balancing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331401" y="2994900"/>
            <a:ext cx="1025367" cy="276997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Load balancing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/>
          <a:lstStyle/>
          <a:p>
            <a:r>
              <a:rPr lang="en-US" altLang="zh-CN" dirty="0" smtClean="0"/>
              <a:t>Service Discovery-MSB SDK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671298" y="853440"/>
            <a:ext cx="1152070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altLang="zh-CN" dirty="0" err="1" smtClean="0"/>
              <a:t>Microservices</a:t>
            </a:r>
            <a:r>
              <a:rPr lang="en-US" altLang="zh-CN" dirty="0" smtClean="0"/>
              <a:t> can use SDK to MSB SDK to discovery and access other </a:t>
            </a:r>
            <a:r>
              <a:rPr lang="en-US" altLang="zh-CN" dirty="0" err="1" smtClean="0"/>
              <a:t>microservices</a:t>
            </a:r>
            <a:r>
              <a:rPr lang="en-US" altLang="zh-CN" dirty="0" smtClean="0"/>
              <a:t> within ONAP.</a:t>
            </a:r>
            <a:endParaRPr lang="en-US" altLang="zh-CN" sz="16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23699" y="1494473"/>
            <a:ext cx="63436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000000"/>
                </a:solidFill>
                <a:sym typeface="Calibri" panose="020F0502020204030204"/>
              </a:rPr>
              <a:t>Example &amp; Demo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8320" y="1148080"/>
            <a:ext cx="11663679" cy="55091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altLang="zh-CN" sz="2400" dirty="0" smtClean="0"/>
              <a:t>Start MSB services</a:t>
            </a:r>
            <a:endParaRPr lang="en-US" altLang="zh-CN" sz="2400" dirty="0" smtClean="0"/>
          </a:p>
          <a:p>
            <a:r>
              <a:rPr lang="en-US" dirty="0" smtClean="0"/>
              <a:t>1. Run the Consul </a:t>
            </a:r>
            <a:r>
              <a:rPr lang="en-US" dirty="0" err="1" smtClean="0"/>
              <a:t>dockers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err="1" smtClean="0"/>
              <a:t>sudo</a:t>
            </a:r>
            <a:r>
              <a:rPr lang="en-US" dirty="0" smtClean="0"/>
              <a:t> </a:t>
            </a:r>
            <a:r>
              <a:rPr lang="en-US" dirty="0" err="1" smtClean="0"/>
              <a:t>docker</a:t>
            </a:r>
            <a:r>
              <a:rPr lang="en-US" dirty="0" smtClean="0"/>
              <a:t> run -d --net=host --name </a:t>
            </a:r>
            <a:r>
              <a:rPr lang="en-US" dirty="0" err="1" smtClean="0"/>
              <a:t>msb_consul</a:t>
            </a:r>
            <a:r>
              <a:rPr lang="en-US" dirty="0" smtClean="0"/>
              <a:t> consul agent -dev</a:t>
            </a:r>
            <a:endParaRPr lang="en-US" dirty="0" smtClean="0"/>
          </a:p>
          <a:p>
            <a:br>
              <a:rPr lang="en-US" dirty="0" smtClean="0"/>
            </a:br>
            <a:r>
              <a:rPr lang="en-US" dirty="0" smtClean="0"/>
              <a:t>2. Run the MSB </a:t>
            </a:r>
            <a:r>
              <a:rPr lang="en-US" dirty="0" err="1" smtClean="0"/>
              <a:t>dockers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Login the ONAP </a:t>
            </a:r>
            <a:r>
              <a:rPr lang="en-US" dirty="0" err="1" smtClean="0"/>
              <a:t>docker</a:t>
            </a:r>
            <a:r>
              <a:rPr lang="en-US" dirty="0" smtClean="0"/>
              <a:t> registry first: </a:t>
            </a:r>
            <a:r>
              <a:rPr lang="en-US" dirty="0" err="1" smtClean="0"/>
              <a:t>docker</a:t>
            </a:r>
            <a:r>
              <a:rPr lang="en-US" dirty="0" smtClean="0"/>
              <a:t> login -u </a:t>
            </a:r>
            <a:r>
              <a:rPr lang="en-US" dirty="0" err="1" smtClean="0"/>
              <a:t>docker</a:t>
            </a:r>
            <a:r>
              <a:rPr lang="en-US" dirty="0" smtClean="0"/>
              <a:t> -p </a:t>
            </a:r>
            <a:r>
              <a:rPr lang="en-US" dirty="0" err="1" smtClean="0"/>
              <a:t>docker</a:t>
            </a:r>
            <a:r>
              <a:rPr lang="en-US" dirty="0" smtClean="0"/>
              <a:t> nexus3.onap.org:10001</a:t>
            </a:r>
            <a:endParaRPr lang="en-US" dirty="0" smtClean="0"/>
          </a:p>
          <a:p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sudo</a:t>
            </a:r>
            <a:r>
              <a:rPr lang="en-US" dirty="0" smtClean="0"/>
              <a:t> </a:t>
            </a:r>
            <a:r>
              <a:rPr lang="en-US" dirty="0" err="1" smtClean="0"/>
              <a:t>docker</a:t>
            </a:r>
            <a:r>
              <a:rPr lang="en-US" dirty="0" smtClean="0"/>
              <a:t> run -d --net=host --name </a:t>
            </a:r>
            <a:r>
              <a:rPr lang="en-US" dirty="0" err="1" smtClean="0"/>
              <a:t>msb_discovery</a:t>
            </a:r>
            <a:r>
              <a:rPr lang="en-US" dirty="0" smtClean="0"/>
              <a:t> nexus3.onap.org:10001/</a:t>
            </a:r>
            <a:r>
              <a:rPr lang="en-US" dirty="0" err="1" smtClean="0"/>
              <a:t>onap</a:t>
            </a:r>
            <a:r>
              <a:rPr lang="en-US" dirty="0" smtClean="0"/>
              <a:t>/</a:t>
            </a:r>
            <a:r>
              <a:rPr lang="en-US" dirty="0" err="1" smtClean="0"/>
              <a:t>msb</a:t>
            </a:r>
            <a:r>
              <a:rPr lang="en-US" dirty="0" smtClean="0"/>
              <a:t>/</a:t>
            </a:r>
            <a:r>
              <a:rPr lang="en-US" dirty="0" err="1" smtClean="0"/>
              <a:t>msb_discovery</a:t>
            </a:r>
            <a:br>
              <a:rPr lang="en-US" dirty="0" smtClean="0"/>
            </a:br>
            <a:r>
              <a:rPr lang="en-US" dirty="0" err="1" smtClean="0"/>
              <a:t>sudo</a:t>
            </a:r>
            <a:r>
              <a:rPr lang="en-US" dirty="0" smtClean="0"/>
              <a:t> </a:t>
            </a:r>
            <a:r>
              <a:rPr lang="en-US" dirty="0" err="1" smtClean="0"/>
              <a:t>docker</a:t>
            </a:r>
            <a:r>
              <a:rPr lang="en-US" dirty="0" smtClean="0"/>
              <a:t> run -d --net=host -e "ROUTE_LABELS=visualRange:1" --name </a:t>
            </a:r>
            <a:r>
              <a:rPr lang="en-US" dirty="0" err="1" smtClean="0"/>
              <a:t>msb_internal_apigateway</a:t>
            </a:r>
            <a:r>
              <a:rPr lang="en-US" dirty="0" smtClean="0"/>
              <a:t> nexus3.onap.org:10001/</a:t>
            </a:r>
            <a:r>
              <a:rPr lang="en-US" dirty="0" err="1" smtClean="0"/>
              <a:t>onap</a:t>
            </a:r>
            <a:r>
              <a:rPr lang="en-US" dirty="0" smtClean="0"/>
              <a:t>/</a:t>
            </a:r>
            <a:r>
              <a:rPr lang="en-US" dirty="0" err="1" smtClean="0"/>
              <a:t>msb</a:t>
            </a:r>
            <a:r>
              <a:rPr lang="en-US" dirty="0" smtClean="0"/>
              <a:t>/</a:t>
            </a:r>
            <a:r>
              <a:rPr lang="en-US" dirty="0" err="1" smtClean="0"/>
              <a:t>msb_apigateway</a:t>
            </a:r>
            <a:endParaRPr lang="en-US" dirty="0" smtClean="0"/>
          </a:p>
          <a:p>
            <a:endParaRPr lang="en-US" dirty="0" smtClean="0"/>
          </a:p>
          <a:p>
            <a:pPr>
              <a:buFont typeface="Wingdings" panose="05000000000000000000" pitchFamily="2" charset="2"/>
              <a:buChar char="q"/>
            </a:pPr>
            <a:r>
              <a:rPr lang="en-US" sz="2400" dirty="0" smtClean="0"/>
              <a:t>Explore the MSB portal.</a:t>
            </a:r>
            <a:endParaRPr lang="en-US" sz="2400" dirty="0" smtClean="0"/>
          </a:p>
          <a:p>
            <a:r>
              <a:rPr lang="en-US" dirty="0" smtClean="0"/>
              <a:t>http://127.0.0.1/msb</a:t>
            </a:r>
            <a:endParaRPr lang="en-US" dirty="0" smtClean="0"/>
          </a:p>
          <a:p>
            <a:pPr marL="342900" lvl="0" indent="-342900">
              <a:buFont typeface="Wingdings" panose="05000000000000000000" pitchFamily="2" charset="2"/>
              <a:buChar char="q"/>
            </a:pPr>
            <a:endParaRPr lang="en-US" altLang="zh-CN" sz="2400" dirty="0" smtClean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altLang="zh-CN" sz="2400" dirty="0" smtClean="0"/>
              <a:t>Use MSB SDK to register/access services</a:t>
            </a:r>
            <a:endParaRPr lang="en-US" altLang="zh-CN" sz="2400" dirty="0" smtClean="0"/>
          </a:p>
          <a:p>
            <a:pPr marL="342900" indent="-342900"/>
            <a:r>
              <a:rPr lang="en-US" altLang="zh-CN" sz="2000" dirty="0" smtClean="0"/>
              <a:t>https://gerrit.onap.org/r/gitweb?p=msb/java-sdk.git;a=tree;f=example;h=1c331f86cbcbdb8cc2935d8ac41169da1a523ec5;hb=refs/heads/master</a:t>
            </a:r>
            <a:endParaRPr lang="en-US" altLang="zh-CN" sz="2400" dirty="0" smtClean="0"/>
          </a:p>
          <a:p>
            <a:endParaRPr lang="en-US" dirty="0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How to integrate with MSB in Amsterdam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28320" y="1148080"/>
            <a:ext cx="11663679" cy="36912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altLang="zh-CN" sz="2400" dirty="0" smtClean="0"/>
              <a:t>Register the service endpoints to the wiki page</a:t>
            </a:r>
            <a:endParaRPr lang="en-US" altLang="zh-CN" dirty="0" smtClean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altLang="zh-CN" sz="2400" dirty="0" smtClean="0"/>
              <a:t>U</a:t>
            </a:r>
            <a:r>
              <a:rPr lang="en-US" sz="2400" dirty="0" smtClean="0"/>
              <a:t>se annotations to attach </a:t>
            </a:r>
            <a:r>
              <a:rPr lang="en-US" altLang="zh-CN" sz="2400" dirty="0" smtClean="0"/>
              <a:t>service endpoint </a:t>
            </a:r>
            <a:r>
              <a:rPr lang="en-US" sz="2400" dirty="0" smtClean="0"/>
              <a:t>metadata to </a:t>
            </a:r>
            <a:r>
              <a:rPr lang="en-US" sz="2400" dirty="0" err="1" smtClean="0"/>
              <a:t>Kubernetes</a:t>
            </a:r>
            <a:r>
              <a:rPr lang="en-US" sz="2400" dirty="0" smtClean="0"/>
              <a:t> pod or service objects</a:t>
            </a:r>
            <a:endParaRPr lang="en-US" altLang="zh-CN" sz="2400" dirty="0" smtClean="0"/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en-US" altLang="zh-CN" sz="2400" dirty="0" smtClean="0"/>
              <a:t>Use MSB SDK/Internal API Gateway to access services  </a:t>
            </a:r>
            <a:endParaRPr lang="en-US" altLang="zh-CN" sz="2400" dirty="0" smtClean="0"/>
          </a:p>
          <a:p>
            <a:pPr marL="342900" lvl="0" indent="-342900">
              <a:buFont typeface="Wingdings" panose="05000000000000000000" pitchFamily="2" charset="2"/>
              <a:buChar char="q"/>
            </a:pPr>
            <a:endParaRPr lang="en-US" altLang="zh-CN" sz="2400" dirty="0" smtClean="0"/>
          </a:p>
          <a:p>
            <a:pPr marL="342900" lvl="0" indent="-342900">
              <a:buFont typeface="Wingdings" panose="05000000000000000000" pitchFamily="2" charset="2"/>
              <a:buChar char="q"/>
            </a:pPr>
            <a:endParaRPr lang="en-US" altLang="zh-CN" sz="2400" dirty="0" smtClean="0"/>
          </a:p>
          <a:p>
            <a:pPr marL="342900" lvl="0" indent="-342900"/>
            <a:r>
              <a:rPr lang="en-US" altLang="zh-CN" sz="2400" dirty="0" smtClean="0"/>
              <a:t>Useful resources</a:t>
            </a:r>
            <a:endParaRPr lang="en-US" altLang="zh-CN" sz="2400" dirty="0" smtClean="0"/>
          </a:p>
          <a:p>
            <a:pPr marL="342900" lvl="0" indent="-342900"/>
            <a:r>
              <a:rPr lang="en-US" altLang="zh-CN" sz="2400" dirty="0" smtClean="0">
                <a:hlinkClick r:id="rId1"/>
              </a:rPr>
              <a:t>https://wiki.onap.org/display/DW/ONAP+Services+List</a:t>
            </a:r>
            <a:endParaRPr lang="en-US" altLang="zh-CN" sz="2400" dirty="0" smtClean="0"/>
          </a:p>
          <a:p>
            <a:pPr marL="342900" lvl="0" indent="-342900"/>
            <a:r>
              <a:rPr lang="en-US" altLang="zh-CN" sz="2400" dirty="0" smtClean="0">
                <a:hlinkClick r:id="rId2"/>
              </a:rPr>
              <a:t>https://wiki.onap.org/display/DW/MSB+Test+Environment+Setup</a:t>
            </a:r>
            <a:endParaRPr lang="en-US" altLang="zh-CN" sz="2400" dirty="0" smtClean="0"/>
          </a:p>
          <a:p>
            <a:pPr marL="342900" lvl="0" indent="-342900"/>
            <a:r>
              <a:rPr lang="en-US" altLang="zh-CN" sz="2400" dirty="0" smtClean="0">
                <a:hlinkClick r:id="rId3"/>
              </a:rPr>
              <a:t>https://wiki.onap.org/display/DW/Microservice+Bus+API+Documentation</a:t>
            </a:r>
            <a:endParaRPr lang="en-US" altLang="zh-CN" sz="2400" dirty="0" smtClean="0"/>
          </a:p>
          <a:p>
            <a:endParaRPr lang="en-US" dirty="0"/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23699" y="1341120"/>
            <a:ext cx="10844563" cy="26160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kumimoji="0" lang="en-US" altLang="zh-CN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 Overview</a:t>
            </a:r>
            <a:endParaRPr kumimoji="0" lang="en-US" altLang="zh-CN" sz="2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lang="en-US" altLang="zh-CN" sz="2800" dirty="0" smtClean="0"/>
              <a:t>Service Registration</a:t>
            </a:r>
            <a:endParaRPr lang="en-US" altLang="zh-CN" sz="2800" dirty="0" smtClean="0"/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kumimoji="0" lang="en-US" altLang="zh-CN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 </a:t>
            </a:r>
            <a:r>
              <a:rPr lang="en-US" altLang="zh-CN" sz="2800" dirty="0" smtClean="0"/>
              <a:t>Discovery</a:t>
            </a:r>
            <a:endParaRPr kumimoji="0" lang="en-US" altLang="zh-CN" sz="2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kumimoji="0" lang="en-US" altLang="zh-CN" sz="2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Example &amp; Demo</a:t>
            </a:r>
            <a:endParaRPr kumimoji="0" lang="en-US" altLang="zh-CN" sz="2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r>
              <a:rPr lang="en-US" altLang="zh-CN" sz="2800" dirty="0" smtClean="0"/>
              <a:t>How to integrate with MSB in Amsterdam</a:t>
            </a:r>
            <a:endParaRPr kumimoji="0" lang="en-US" altLang="zh-CN" sz="2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</a:pP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MSB Overview-Introduction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23699" y="1300480"/>
            <a:ext cx="10972062" cy="397031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/>
            <a:r>
              <a:rPr lang="en-US" sz="2800" dirty="0" smtClean="0"/>
              <a:t>MSB(</a:t>
            </a:r>
            <a:r>
              <a:rPr lang="en-US" sz="2800" dirty="0" err="1" smtClean="0"/>
              <a:t>Microservices</a:t>
            </a:r>
            <a:r>
              <a:rPr lang="en-US" sz="2800" dirty="0" smtClean="0"/>
              <a:t> Bus) provide a comprehensive, end to end solution to support ONAP </a:t>
            </a:r>
            <a:r>
              <a:rPr lang="en-US" sz="2800" dirty="0" err="1" smtClean="0"/>
              <a:t>microservice</a:t>
            </a:r>
            <a:r>
              <a:rPr lang="en-US" sz="2800" dirty="0" smtClean="0"/>
              <a:t> architecture including service registration/discovery, external gateway, internal gateway, client SDK. It's a pluggable architecture so it can </a:t>
            </a:r>
            <a:r>
              <a:rPr lang="en-US" altLang="zh-CN" sz="2800" dirty="0" smtClean="0"/>
              <a:t>integrate with auth service provider </a:t>
            </a:r>
            <a:r>
              <a:rPr lang="en-US" sz="2800" dirty="0" smtClean="0"/>
              <a:t>to provide </a:t>
            </a:r>
            <a:r>
              <a:rPr lang="en-US" altLang="zh-CN" sz="2800" dirty="0" smtClean="0"/>
              <a:t>centralized </a:t>
            </a:r>
            <a:r>
              <a:rPr lang="en-US" sz="2800" dirty="0" smtClean="0"/>
              <a:t>Authentication &amp; Authorization. MSB also provides a service portal </a:t>
            </a:r>
            <a:r>
              <a:rPr lang="en-US" altLang="zh-CN" sz="2800" dirty="0" smtClean="0"/>
              <a:t>to manage the REST APIs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pPr marL="342900" indent="-342900"/>
            <a:endParaRPr kumimoji="0" lang="en-US" sz="2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342900" indent="-342900"/>
            <a:r>
              <a:rPr lang="en-US" sz="2800" dirty="0" smtClean="0"/>
              <a:t>MSB doesn’t depend on a specific </a:t>
            </a:r>
            <a:r>
              <a:rPr lang="en-US" altLang="zh-CN" sz="2800" dirty="0" smtClean="0"/>
              <a:t>environment. It can work in bare metal, virtual machine or containerized environment.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MSB Overview-Components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230098" y="3891464"/>
            <a:ext cx="9405444" cy="230832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 smtClean="0"/>
              <a:t>Registry </a:t>
            </a:r>
            <a:endParaRPr lang="en-US" sz="1600" dirty="0" smtClean="0"/>
          </a:p>
          <a:p>
            <a:pPr marL="342900" indent="-342900"/>
            <a:r>
              <a:rPr lang="en-US" altLang="zh-CN" sz="1600" dirty="0" smtClean="0"/>
              <a:t>        Service information storage, MSB leverage Consul as service registry.</a:t>
            </a:r>
            <a:endParaRPr lang="en-US" altLang="zh-CN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0" lang="en-US" altLang="zh-CN" sz="1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</a:t>
            </a:r>
            <a:r>
              <a:rPr kumimoji="0" lang="en-US" altLang="zh-CN" sz="1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Discovery</a:t>
            </a:r>
            <a:endParaRPr kumimoji="0" lang="en-US" altLang="zh-CN" sz="16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342900" indent="-342900"/>
            <a:r>
              <a:rPr lang="en-US" altLang="zh-CN" sz="1600" dirty="0" smtClean="0"/>
              <a:t>       Provides REST APIs for service discovery and registration</a:t>
            </a:r>
            <a:endParaRPr kumimoji="0" lang="en-US" altLang="zh-CN" sz="16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Service Gateway</a:t>
            </a:r>
            <a:endParaRPr lang="en-US" altLang="zh-CN" sz="1600" dirty="0" smtClean="0"/>
          </a:p>
          <a:p>
            <a:pPr marL="342900" indent="-342900"/>
            <a:r>
              <a:rPr kumimoji="0" lang="en-US" sz="1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      </a:t>
            </a:r>
            <a:r>
              <a:rPr kumimoji="0" lang="en-US" altLang="zh-CN" sz="16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Provide service request </a:t>
            </a:r>
            <a:r>
              <a:rPr lang="en-US" altLang="zh-CN" sz="1600" dirty="0" smtClean="0"/>
              <a:t>routing, load balancing and centralized Auth. It can be deployed as external Gateway or Internal Gateway.</a:t>
            </a:r>
            <a:endParaRPr lang="en-US" altLang="zh-CN" sz="16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MSB SDK</a:t>
            </a:r>
            <a:endParaRPr lang="en-US" altLang="zh-CN" sz="1600" dirty="0" smtClean="0"/>
          </a:p>
          <a:p>
            <a:pPr marL="342900" indent="-342900"/>
            <a:r>
              <a:rPr lang="en-US" sz="1600" dirty="0" smtClean="0"/>
              <a:t>       </a:t>
            </a:r>
            <a:r>
              <a:rPr lang="en-US" altLang="zh-CN" sz="1600" dirty="0" smtClean="0"/>
              <a:t>Java SDK for point to point communication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06160" y="827892"/>
            <a:ext cx="3778898" cy="2306320"/>
          </a:xfrm>
          <a:prstGeom prst="rect">
            <a:avLst/>
          </a:prstGeom>
          <a:solidFill>
            <a:srgbClr val="00B0F0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30098" y="863274"/>
            <a:ext cx="125963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9" name="圆角矩形 48"/>
          <p:cNvSpPr/>
          <p:nvPr/>
        </p:nvSpPr>
        <p:spPr>
          <a:xfrm>
            <a:off x="2384450" y="1283698"/>
            <a:ext cx="1129012" cy="5788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  Discovery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50" name="肘形连接符 49"/>
          <p:cNvCxnSpPr>
            <a:stCxn id="49" idx="2"/>
          </p:cNvCxnSpPr>
          <p:nvPr/>
        </p:nvCxnSpPr>
        <p:spPr>
          <a:xfrm rot="5400000">
            <a:off x="2116859" y="1696303"/>
            <a:ext cx="665822" cy="998372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1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" name="肘形连接符 50"/>
          <p:cNvCxnSpPr>
            <a:stCxn id="49" idx="2"/>
          </p:cNvCxnSpPr>
          <p:nvPr/>
        </p:nvCxnSpPr>
        <p:spPr>
          <a:xfrm rot="16200000" flipH="1">
            <a:off x="3166548" y="1644986"/>
            <a:ext cx="675153" cy="1110336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1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2" name="TextBox 51"/>
          <p:cNvSpPr txBox="1"/>
          <p:nvPr/>
        </p:nvSpPr>
        <p:spPr>
          <a:xfrm>
            <a:off x="1646659" y="1900412"/>
            <a:ext cx="133029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External service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976957" y="1910572"/>
            <a:ext cx="133029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Internal service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1" name="圆角矩形 60"/>
          <p:cNvSpPr/>
          <p:nvPr/>
        </p:nvSpPr>
        <p:spPr>
          <a:xfrm>
            <a:off x="1218286" y="2544394"/>
            <a:ext cx="1475540" cy="3405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External 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Gateway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2" name="圆角矩形 61"/>
          <p:cNvSpPr/>
          <p:nvPr/>
        </p:nvSpPr>
        <p:spPr>
          <a:xfrm>
            <a:off x="3190239" y="2564520"/>
            <a:ext cx="1458475" cy="3405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Internal 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Gateway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3" name="流程图: 磁盘 62"/>
          <p:cNvSpPr/>
          <p:nvPr/>
        </p:nvSpPr>
        <p:spPr>
          <a:xfrm>
            <a:off x="1230098" y="1375138"/>
            <a:ext cx="793793" cy="427970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  Registry</a:t>
            </a:r>
            <a:endParaRPr lang="en-US" altLang="zh-CN" sz="1400" dirty="0" smtClean="0">
              <a:solidFill>
                <a:srgbClr val="000000"/>
              </a:solidFill>
            </a:endParaRPr>
          </a:p>
        </p:txBody>
      </p:sp>
      <p:cxnSp>
        <p:nvCxnSpPr>
          <p:cNvPr id="67" name="直接箭头连接符 66"/>
          <p:cNvCxnSpPr>
            <a:stCxn id="49" idx="1"/>
            <a:endCxn id="63" idx="4"/>
          </p:cNvCxnSpPr>
          <p:nvPr/>
        </p:nvCxnSpPr>
        <p:spPr>
          <a:xfrm flipH="1">
            <a:off x="2023891" y="1573138"/>
            <a:ext cx="360559" cy="1598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68" name="矩形 67"/>
          <p:cNvSpPr/>
          <p:nvPr/>
        </p:nvSpPr>
        <p:spPr>
          <a:xfrm>
            <a:off x="6237655" y="812830"/>
            <a:ext cx="3292424" cy="233154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361593" y="838051"/>
            <a:ext cx="250808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ONAP  </a:t>
            </a:r>
            <a:r>
              <a:rPr kumimoji="0" lang="en-US" altLang="zh-CN" b="1" i="0" u="none" strike="noStrike" cap="none" spc="0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Microservices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1" name="圆角矩形 70"/>
          <p:cNvSpPr/>
          <p:nvPr/>
        </p:nvSpPr>
        <p:spPr>
          <a:xfrm>
            <a:off x="6980635" y="1354403"/>
            <a:ext cx="1177125" cy="30646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200" b="1" dirty="0" err="1" smtClean="0">
                <a:solidFill>
                  <a:schemeClr val="bg1"/>
                </a:solidFill>
              </a:rPr>
              <a:t>Microservice</a:t>
            </a:r>
            <a:r>
              <a:rPr lang="en-US" altLang="zh-CN" sz="1200" b="1" dirty="0" smtClean="0">
                <a:solidFill>
                  <a:schemeClr val="bg1"/>
                </a:solidFill>
              </a:rPr>
              <a:t> A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3" name="圆角矩形 72"/>
          <p:cNvSpPr/>
          <p:nvPr/>
        </p:nvSpPr>
        <p:spPr>
          <a:xfrm>
            <a:off x="6392073" y="2572282"/>
            <a:ext cx="1177125" cy="30646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200" b="1" dirty="0" err="1" smtClean="0">
                <a:solidFill>
                  <a:schemeClr val="bg1"/>
                </a:solidFill>
              </a:rPr>
              <a:t>Microservice</a:t>
            </a:r>
            <a:r>
              <a:rPr lang="en-US" altLang="zh-CN" sz="1200" b="1" dirty="0" smtClean="0">
                <a:solidFill>
                  <a:schemeClr val="bg1"/>
                </a:solidFill>
              </a:rPr>
              <a:t> B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4" name="圆角矩形 73"/>
          <p:cNvSpPr/>
          <p:nvPr/>
        </p:nvSpPr>
        <p:spPr>
          <a:xfrm>
            <a:off x="8027833" y="2177537"/>
            <a:ext cx="1177125" cy="306465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200" b="1" dirty="0" err="1" smtClean="0">
                <a:solidFill>
                  <a:schemeClr val="bg1"/>
                </a:solidFill>
              </a:rPr>
              <a:t>Microservice</a:t>
            </a:r>
            <a:r>
              <a:rPr lang="en-US" altLang="zh-CN" sz="1200" b="1" dirty="0" smtClean="0">
                <a:solidFill>
                  <a:schemeClr val="bg1"/>
                </a:solidFill>
              </a:rPr>
              <a:t> C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75" name="直接箭头连接符 74"/>
          <p:cNvCxnSpPr/>
          <p:nvPr/>
        </p:nvCxnSpPr>
        <p:spPr>
          <a:xfrm flipH="1" flipV="1">
            <a:off x="3624959" y="1547444"/>
            <a:ext cx="2736634" cy="12197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6" name="圆角矩形 75"/>
          <p:cNvSpPr/>
          <p:nvPr/>
        </p:nvSpPr>
        <p:spPr>
          <a:xfrm>
            <a:off x="6361593" y="1355607"/>
            <a:ext cx="608882" cy="30646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45720" rIns="0" bIns="45720" numCol="1" spcCol="38100" rtlCol="0" anchor="ctr">
            <a:spAutoFit/>
          </a:bodyPr>
          <a:lstStyle/>
          <a:p>
            <a:r>
              <a:rPr lang="en-US" altLang="zh-CN" sz="1200" b="1" dirty="0" smtClean="0">
                <a:solidFill>
                  <a:schemeClr val="bg1"/>
                </a:solidFill>
              </a:rPr>
              <a:t>MSB SDK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77" name="形状 71"/>
          <p:cNvCxnSpPr>
            <a:stCxn id="76" idx="2"/>
            <a:endCxn id="74" idx="0"/>
          </p:cNvCxnSpPr>
          <p:nvPr/>
        </p:nvCxnSpPr>
        <p:spPr>
          <a:xfrm rot="16200000" flipH="1">
            <a:off x="7383484" y="944624"/>
            <a:ext cx="515463" cy="1950362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3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9" name="TextBox 78"/>
          <p:cNvSpPr txBox="1"/>
          <p:nvPr/>
        </p:nvSpPr>
        <p:spPr>
          <a:xfrm>
            <a:off x="4872167" y="1250868"/>
            <a:ext cx="15910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1 Service discovery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40007" y="2023649"/>
            <a:ext cx="15910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dirty="0" smtClean="0"/>
              <a:t>2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Service request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00809" y="2390506"/>
            <a:ext cx="1591026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1 Service request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82" name="直接箭头连接符 81"/>
          <p:cNvCxnSpPr>
            <a:stCxn id="73" idx="1"/>
            <a:endCxn id="62" idx="3"/>
          </p:cNvCxnSpPr>
          <p:nvPr/>
        </p:nvCxnSpPr>
        <p:spPr>
          <a:xfrm flipH="1">
            <a:off x="4648714" y="2725515"/>
            <a:ext cx="1743359" cy="92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86" name="形状 71"/>
          <p:cNvCxnSpPr>
            <a:stCxn id="62" idx="2"/>
            <a:endCxn id="74" idx="2"/>
          </p:cNvCxnSpPr>
          <p:nvPr/>
        </p:nvCxnSpPr>
        <p:spPr>
          <a:xfrm rot="5400000" flipH="1" flipV="1">
            <a:off x="6057418" y="346060"/>
            <a:ext cx="421035" cy="4696919"/>
          </a:xfrm>
          <a:prstGeom prst="bentConnector3">
            <a:avLst>
              <a:gd name="adj1" fmla="val -136340"/>
            </a:avLst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4900808" y="3174852"/>
            <a:ext cx="266838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dirty="0" smtClean="0"/>
              <a:t>2 Route request to service provider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96" name="Picture 7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615670" y="3401347"/>
            <a:ext cx="551034" cy="297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2203" y="3420396"/>
            <a:ext cx="361953" cy="286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8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790" y="3429921"/>
            <a:ext cx="351149" cy="28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" name="TextBox 100"/>
          <p:cNvSpPr txBox="1"/>
          <p:nvPr/>
        </p:nvSpPr>
        <p:spPr>
          <a:xfrm>
            <a:off x="1581014" y="3660632"/>
            <a:ext cx="6715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/>
              <a:t>Desktop</a:t>
            </a:r>
            <a:endParaRPr lang="en-US" sz="900" b="1" dirty="0"/>
          </a:p>
        </p:txBody>
      </p:sp>
      <p:sp>
        <p:nvSpPr>
          <p:cNvPr id="102" name="TextBox 101"/>
          <p:cNvSpPr txBox="1"/>
          <p:nvPr/>
        </p:nvSpPr>
        <p:spPr>
          <a:xfrm>
            <a:off x="2062081" y="3660632"/>
            <a:ext cx="10556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External Systems</a:t>
            </a:r>
            <a:endParaRPr lang="en-US" sz="900" b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1092445" y="3660373"/>
            <a:ext cx="67158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 smtClean="0"/>
              <a:t>Mobile</a:t>
            </a:r>
            <a:endParaRPr lang="en-US" sz="900" b="1" dirty="0"/>
          </a:p>
        </p:txBody>
      </p:sp>
      <p:cxnSp>
        <p:nvCxnSpPr>
          <p:cNvPr id="104" name="直接箭头连接符 103"/>
          <p:cNvCxnSpPr>
            <a:stCxn id="96" idx="0"/>
          </p:cNvCxnSpPr>
          <p:nvPr/>
        </p:nvCxnSpPr>
        <p:spPr>
          <a:xfrm flipH="1" flipV="1">
            <a:off x="1890914" y="2905037"/>
            <a:ext cx="273" cy="49631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05" name="TextBox 104"/>
          <p:cNvSpPr txBox="1"/>
          <p:nvPr/>
        </p:nvSpPr>
        <p:spPr>
          <a:xfrm>
            <a:off x="1891187" y="3134212"/>
            <a:ext cx="3079103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External service request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2455307" y="1354818"/>
            <a:ext cx="1129012" cy="5788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  Discovery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1273511" y="2606841"/>
            <a:ext cx="1475540" cy="3405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External 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Gateway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2" name="圆角矩形 41"/>
          <p:cNvSpPr/>
          <p:nvPr/>
        </p:nvSpPr>
        <p:spPr>
          <a:xfrm>
            <a:off x="3248775" y="2637321"/>
            <a:ext cx="1458475" cy="3405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Internal 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Gateway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</a:t>
            </a:r>
            <a:r>
              <a:rPr lang="en-US" altLang="zh-CN" dirty="0" smtClean="0"/>
              <a:t>Endpoint Information Model</a:t>
            </a:r>
            <a:endParaRPr lang="en-US" dirty="0"/>
          </a:p>
        </p:txBody>
      </p:sp>
      <p:graphicFrame>
        <p:nvGraphicFramePr>
          <p:cNvPr id="51" name="表格 50"/>
          <p:cNvGraphicFramePr>
            <a:graphicFrameLocks noGrp="1"/>
          </p:cNvGraphicFramePr>
          <p:nvPr/>
        </p:nvGraphicFramePr>
        <p:xfrm>
          <a:off x="6106899" y="1047316"/>
          <a:ext cx="5013462" cy="530250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54100"/>
                <a:gridCol w="3959362"/>
              </a:tblGrid>
              <a:tr h="347269">
                <a:tc>
                  <a:txBody>
                    <a:bodyPr/>
                    <a:lstStyle/>
                    <a:p>
                      <a:pPr algn="l"/>
                      <a:r>
                        <a:rPr lang="en-US" altLang="zh-CN" dirty="0" smtClean="0"/>
                        <a:t>Attribute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/>
                </a:tc>
              </a:tr>
              <a:tr h="34726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serviceName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Service Name</a:t>
                      </a:r>
                      <a:endParaRPr lang="en-US" dirty="0"/>
                    </a:p>
                  </a:txBody>
                  <a:tcPr/>
                </a:tc>
              </a:tr>
              <a:tr h="34726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version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Service Version</a:t>
                      </a:r>
                      <a:endParaRPr lang="en-US" dirty="0"/>
                    </a:p>
                  </a:txBody>
                  <a:tcPr/>
                </a:tc>
              </a:tr>
              <a:tr h="347269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url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the actual URL of the service to be registered</a:t>
                      </a:r>
                      <a:endParaRPr lang="en-US" dirty="0"/>
                    </a:p>
                  </a:txBody>
                  <a:tcPr/>
                </a:tc>
              </a:tr>
              <a:tr h="347269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protocol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supported protocols: 'REST', 'UI', 'HTTP','TCP'</a:t>
                      </a:r>
                      <a:endParaRPr lang="en-US" dirty="0"/>
                    </a:p>
                  </a:txBody>
                  <a:tcPr/>
                </a:tc>
              </a:tr>
              <a:tr h="347269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visualRange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Visibility of the service. </a:t>
                      </a:r>
                      <a:br>
                        <a:rPr lang="en-US" dirty="0" smtClean="0"/>
                      </a:br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External(can be accessed by external systems):0 </a:t>
                      </a:r>
                      <a:br>
                        <a:rPr lang="en-US" dirty="0" smtClean="0"/>
                      </a:br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Internal(can only be accessed by ONAP </a:t>
                      </a:r>
                      <a:r>
                        <a:rPr lang="en-US" altLang="zh-CN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microservices</a:t>
                      </a:r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):1</a:t>
                      </a:r>
                      <a:endParaRPr lang="en-US" dirty="0"/>
                    </a:p>
                  </a:txBody>
                  <a:tcPr/>
                </a:tc>
              </a:tr>
              <a:tr h="347269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path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The customized publish path of this service.</a:t>
                      </a:r>
                      <a:endParaRPr lang="en-US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uFillTx/>
                        <a:latin typeface="+mn-lt"/>
                        <a:ea typeface="+mn-ea"/>
                        <a:cs typeface="+mn-cs"/>
                        <a:sym typeface="Arial" panose="020B0604020202020204"/>
                      </a:endParaRPr>
                    </a:p>
                    <a:p>
                      <a:pPr algn="l"/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If path parameter is specified when registering the service, the service will be published to </a:t>
                      </a:r>
                      <a:r>
                        <a:rPr lang="en-US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api</a:t>
                      </a:r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 gateway under this path. Otherwise, the service will be published to </a:t>
                      </a:r>
                      <a:r>
                        <a:rPr lang="en-US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api</a:t>
                      </a:r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 gateway using a fixed format: </a:t>
                      </a:r>
                      <a:r>
                        <a:rPr lang="en-US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api</a:t>
                      </a:r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/{</a:t>
                      </a:r>
                      <a:r>
                        <a:rPr lang="en-US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serviceName</a:t>
                      </a:r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} /{version}.</a:t>
                      </a:r>
                      <a:endParaRPr lang="en-US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uFillTx/>
                        <a:latin typeface="+mn-lt"/>
                        <a:ea typeface="+mn-ea"/>
                        <a:cs typeface="+mn-cs"/>
                        <a:sym typeface="Arial" panose="020B0604020202020204"/>
                      </a:endParaRPr>
                    </a:p>
                    <a:p>
                      <a:pPr algn="l"/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The </a:t>
                      </a:r>
                      <a:r>
                        <a:rPr lang="en-US" altLang="zh-CN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customized publish path should only be used for back-compatible.  </a:t>
                      </a:r>
                      <a:endParaRPr lang="en-US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uFillTx/>
                        <a:latin typeface="+mn-lt"/>
                        <a:ea typeface="+mn-ea"/>
                        <a:cs typeface="+mn-cs"/>
                        <a:sym typeface="Arial" panose="020B0604020202020204"/>
                      </a:endParaRPr>
                    </a:p>
                  </a:txBody>
                  <a:tcPr/>
                </a:tc>
              </a:tr>
              <a:tr h="34726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sz="1200" dirty="0" err="1" smtClean="0"/>
                        <a:t>lb_policy</a:t>
                      </a:r>
                      <a:r>
                        <a:rPr lang="en-US" sz="120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altLang="zh-CN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Load balancing method, Currently two LB methods are supported, round-robin</a:t>
                      </a:r>
                      <a:r>
                        <a:rPr lang="zh-CN" alt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 </a:t>
                      </a:r>
                      <a:r>
                        <a:rPr lang="en-US" altLang="zh-CN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and </a:t>
                      </a:r>
                      <a:r>
                        <a:rPr lang="en-US" altLang="zh-CN" sz="1200" b="0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ip</a:t>
                      </a:r>
                      <a:r>
                        <a:rPr lang="en-US" altLang="zh-CN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-hash.</a:t>
                      </a:r>
                      <a:endParaRPr lang="en-US" altLang="zh-CN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uFillTx/>
                        <a:latin typeface="+mn-lt"/>
                        <a:ea typeface="+mn-ea"/>
                        <a:cs typeface="+mn-cs"/>
                        <a:sym typeface="Arial" panose="020B0604020202020204"/>
                      </a:endParaRPr>
                    </a:p>
                  </a:txBody>
                  <a:tcPr/>
                </a:tc>
              </a:tr>
              <a:tr h="34726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dirty="0" err="1" smtClean="0"/>
                        <a:t>e</a:t>
                      </a:r>
                      <a:r>
                        <a:rPr lang="en-US" dirty="0" err="1" smtClean="0"/>
                        <a:t>nable_ssl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True if the registered service is based on https.</a:t>
                      </a:r>
                      <a:endParaRPr lang="en-US" altLang="zh-CN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uFillTx/>
                        <a:latin typeface="+mn-lt"/>
                        <a:ea typeface="+mn-ea"/>
                        <a:cs typeface="+mn-cs"/>
                        <a:sym typeface="Arial" panose="020B0604020202020204"/>
                      </a:endParaRPr>
                    </a:p>
                    <a:p>
                      <a:pPr marL="0" marR="0" indent="0" algn="l" defTabSz="4572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altLang="zh-CN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False if the registered service is based on http.</a:t>
                      </a:r>
                      <a:endParaRPr lang="en-US" altLang="zh-CN" sz="1200" b="0" i="0" u="none" strike="noStrike" cap="none" spc="0" baseline="0" dirty="0" smtClean="0">
                        <a:ln>
                          <a:noFill/>
                        </a:ln>
                        <a:solidFill>
                          <a:schemeClr val="dk1"/>
                        </a:solidFill>
                        <a:uFillTx/>
                        <a:latin typeface="+mn-lt"/>
                        <a:ea typeface="+mn-ea"/>
                        <a:cs typeface="+mn-cs"/>
                        <a:sym typeface="Arial" panose="020B0604020202020204"/>
                      </a:endParaRPr>
                    </a:p>
                  </a:txBody>
                  <a:tcPr/>
                </a:tc>
              </a:tr>
              <a:tr h="347269">
                <a:tc>
                  <a:txBody>
                    <a:bodyPr/>
                    <a:lstStyle/>
                    <a:p>
                      <a:pPr algn="l"/>
                      <a:r>
                        <a:rPr lang="en-US" sz="1200" b="0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Arial" panose="020B0604020202020204"/>
                        </a:rPr>
                        <a:t>nodes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dirty="0" err="1" smtClean="0"/>
                        <a:t>ip</a:t>
                      </a:r>
                      <a:r>
                        <a:rPr lang="en-US" dirty="0" smtClean="0"/>
                        <a:t>: the </a:t>
                      </a:r>
                      <a:r>
                        <a:rPr lang="en-US" dirty="0" err="1" smtClean="0"/>
                        <a:t>ip</a:t>
                      </a:r>
                      <a:r>
                        <a:rPr lang="en-US" dirty="0" smtClean="0"/>
                        <a:t> of </a:t>
                      </a:r>
                      <a:r>
                        <a:rPr lang="en-US" dirty="0" err="1" smtClean="0"/>
                        <a:t>theservice</a:t>
                      </a:r>
                      <a:r>
                        <a:rPr lang="en-US" dirty="0" smtClean="0"/>
                        <a:t> instance node</a:t>
                      </a:r>
                      <a:br>
                        <a:rPr lang="en-US" dirty="0" smtClean="0"/>
                      </a:br>
                      <a:r>
                        <a:rPr lang="en-US" dirty="0" smtClean="0"/>
                        <a:t>port: the port of the service instance node</a:t>
                      </a:r>
                      <a:br>
                        <a:rPr lang="en-US" dirty="0" smtClean="0"/>
                      </a:br>
                      <a:r>
                        <a:rPr lang="en-US" dirty="0" err="1" smtClean="0"/>
                        <a:t>ttl</a:t>
                      </a:r>
                      <a:r>
                        <a:rPr lang="en-US" dirty="0" smtClean="0"/>
                        <a:t>: time to live, this parameter is reserved for later use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右箭头 28"/>
          <p:cNvSpPr/>
          <p:nvPr/>
        </p:nvSpPr>
        <p:spPr>
          <a:xfrm>
            <a:off x="4338320" y="3113238"/>
            <a:ext cx="1287780" cy="733659"/>
          </a:xfrm>
          <a:prstGeom prst="rightArrow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23698" y="1047316"/>
            <a:ext cx="3037101" cy="5058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Registration –</a:t>
            </a:r>
            <a:r>
              <a:rPr lang="en-US" dirty="0" err="1" smtClean="0"/>
              <a:t>RESTFul</a:t>
            </a:r>
            <a:r>
              <a:rPr lang="en-US" dirty="0" smtClean="0"/>
              <a:t> API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23699" y="1300480"/>
            <a:ext cx="10972062" cy="2585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/>
            <a:r>
              <a:rPr lang="en-US" dirty="0" smtClean="0"/>
              <a:t>http method: POST</a:t>
            </a:r>
            <a:endParaRPr lang="en-US" dirty="0" smtClean="0"/>
          </a:p>
          <a:p>
            <a:pPr marL="342900" indent="-342900"/>
            <a:r>
              <a:rPr lang="en-US" dirty="0" err="1" smtClean="0"/>
              <a:t>url</a:t>
            </a:r>
            <a:r>
              <a:rPr lang="en-US" dirty="0" smtClean="0"/>
              <a:t>: http://</a:t>
            </a:r>
            <a:r>
              <a:rPr lang="en-US" altLang="zh-CN" dirty="0" smtClean="0"/>
              <a:t>{</a:t>
            </a:r>
            <a:r>
              <a:rPr lang="en-US" dirty="0" smtClean="0"/>
              <a:t>msb_ip</a:t>
            </a:r>
            <a:r>
              <a:rPr lang="en-US" altLang="zh-CN" dirty="0" smtClean="0"/>
              <a:t>}</a:t>
            </a:r>
            <a:r>
              <a:rPr lang="en-US" dirty="0" smtClean="0"/>
              <a:t>:</a:t>
            </a:r>
            <a:r>
              <a:rPr lang="en-US" altLang="zh-CN" dirty="0" smtClean="0"/>
              <a:t>{</a:t>
            </a:r>
            <a:r>
              <a:rPr lang="en-US" dirty="0" smtClean="0"/>
              <a:t>msb_port</a:t>
            </a:r>
            <a:r>
              <a:rPr lang="en-US" altLang="zh-CN" dirty="0" smtClean="0"/>
              <a:t>}</a:t>
            </a:r>
            <a:r>
              <a:rPr lang="en-US" dirty="0" smtClean="0"/>
              <a:t>/api/microservices/v1/services</a:t>
            </a: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342900" indent="-342900"/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  </a:t>
            </a:r>
            <a:endParaRPr kumimoji="0" lang="en-US" sz="1800" b="0" i="0" u="none" strike="noStrike" cap="none" spc="0" normalizeH="0" baseline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342900" indent="-342900"/>
            <a:r>
              <a:rPr lang="en-US" dirty="0" smtClean="0"/>
              <a:t>Example: </a:t>
            </a:r>
            <a:endParaRPr lang="en-US" dirty="0" smtClean="0"/>
          </a:p>
          <a:p>
            <a:pPr marL="342900" indent="-342900"/>
            <a:r>
              <a:rPr lang="en-US" dirty="0" smtClean="0"/>
              <a:t>curl -X POST \</a:t>
            </a:r>
            <a:br>
              <a:rPr lang="en-US" dirty="0" smtClean="0"/>
            </a:br>
            <a:r>
              <a:rPr lang="en-US" dirty="0" smtClean="0"/>
              <a:t>-H "Content-Type: application/</a:t>
            </a:r>
            <a:r>
              <a:rPr lang="en-US" dirty="0" err="1" smtClean="0"/>
              <a:t>json</a:t>
            </a:r>
            <a:r>
              <a:rPr lang="en-US" dirty="0" smtClean="0"/>
              <a:t>" \</a:t>
            </a:r>
            <a:br>
              <a:rPr lang="en-US" dirty="0" smtClean="0"/>
            </a:br>
            <a:r>
              <a:rPr lang="en-US" dirty="0" smtClean="0"/>
              <a:t>-d '{"</a:t>
            </a:r>
            <a:r>
              <a:rPr lang="en-US" dirty="0" err="1" smtClean="0"/>
              <a:t>serviceName</a:t>
            </a:r>
            <a:r>
              <a:rPr lang="en-US" dirty="0" smtClean="0"/>
              <a:t>": "test", "version": "v1", "</a:t>
            </a:r>
            <a:r>
              <a:rPr lang="en-US" dirty="0" err="1" smtClean="0"/>
              <a:t>url</a:t>
            </a:r>
            <a:r>
              <a:rPr lang="en-US" dirty="0" smtClean="0"/>
              <a:t>": "/","protocol": "REST", "</a:t>
            </a:r>
            <a:r>
              <a:rPr lang="en-US" dirty="0" err="1" smtClean="0"/>
              <a:t>lb_policy</a:t>
            </a:r>
            <a:r>
              <a:rPr lang="en-US" dirty="0" smtClean="0"/>
              <a:t>":"round-</a:t>
            </a:r>
            <a:r>
              <a:rPr lang="en-US" dirty="0" err="1" smtClean="0"/>
              <a:t>robin","nodes</a:t>
            </a:r>
            <a:r>
              <a:rPr lang="en-US" dirty="0" smtClean="0"/>
              <a:t>": [ {"</a:t>
            </a:r>
            <a:r>
              <a:rPr lang="en-US" dirty="0" err="1" smtClean="0"/>
              <a:t>ip</a:t>
            </a:r>
            <a:r>
              <a:rPr lang="en-US" dirty="0" smtClean="0"/>
              <a:t>": "127.0.0.1","port": "9090"}]}' \</a:t>
            </a:r>
            <a:br>
              <a:rPr lang="en-US" dirty="0" smtClean="0"/>
            </a:br>
            <a:r>
              <a:rPr lang="en-US" dirty="0" smtClean="0"/>
              <a:t>"http://127.0.0.1:10081/api/microservices/v1/services”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/>
          <a:lstStyle/>
          <a:p>
            <a:r>
              <a:rPr lang="en-US" altLang="zh-CN" dirty="0" smtClean="0"/>
              <a:t>Service Registration-OOM </a:t>
            </a:r>
            <a:r>
              <a:rPr lang="en-US" altLang="zh-CN" dirty="0" err="1" smtClean="0"/>
              <a:t>Registrator</a:t>
            </a:r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431281" y="762000"/>
            <a:ext cx="3778898" cy="2306320"/>
          </a:xfrm>
          <a:prstGeom prst="rect">
            <a:avLst/>
          </a:prstGeom>
          <a:solidFill>
            <a:srgbClr val="00B0F0"/>
          </a:solidFill>
          <a:ln w="25400" cap="flat">
            <a:solidFill>
              <a:schemeClr val="accent2">
                <a:lumMod val="75000"/>
              </a:schemeClr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55219" y="797382"/>
            <a:ext cx="1259633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709571" y="1248286"/>
            <a:ext cx="1129012" cy="578880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  Discovery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36" name="肘形连接符 35"/>
          <p:cNvCxnSpPr>
            <a:stCxn id="7" idx="2"/>
          </p:cNvCxnSpPr>
          <p:nvPr/>
        </p:nvCxnSpPr>
        <p:spPr>
          <a:xfrm rot="5400000">
            <a:off x="2441980" y="1660891"/>
            <a:ext cx="665822" cy="998372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1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8" name="肘形连接符 37"/>
          <p:cNvCxnSpPr>
            <a:stCxn id="7" idx="2"/>
          </p:cNvCxnSpPr>
          <p:nvPr/>
        </p:nvCxnSpPr>
        <p:spPr>
          <a:xfrm rot="16200000" flipH="1">
            <a:off x="3491669" y="1609574"/>
            <a:ext cx="675153" cy="1110336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1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40" name="TextBox 39"/>
          <p:cNvSpPr txBox="1"/>
          <p:nvPr/>
        </p:nvSpPr>
        <p:spPr>
          <a:xfrm>
            <a:off x="1971780" y="1834520"/>
            <a:ext cx="133029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External service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302078" y="1844680"/>
            <a:ext cx="1330298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Internal service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1543407" y="2478502"/>
            <a:ext cx="1475540" cy="3405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External 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Gateway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3515360" y="2498628"/>
            <a:ext cx="1458475" cy="34051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Internal </a:t>
            </a:r>
            <a:r>
              <a:rPr kumimoji="0" lang="en-US" altLang="zh-CN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Gateway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1" name="流程图: 磁盘 40"/>
          <p:cNvSpPr/>
          <p:nvPr/>
        </p:nvSpPr>
        <p:spPr>
          <a:xfrm>
            <a:off x="1555219" y="1309246"/>
            <a:ext cx="793793" cy="427970"/>
          </a:xfrm>
          <a:prstGeom prst="flowChartMagneticDisk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r>
              <a:rPr lang="en-US" altLang="zh-CN" sz="1400" dirty="0" smtClean="0">
                <a:solidFill>
                  <a:srgbClr val="000000"/>
                </a:solidFill>
              </a:rPr>
              <a:t>  Registry</a:t>
            </a:r>
            <a:endParaRPr lang="en-US" altLang="zh-CN" sz="1400" dirty="0" smtClean="0">
              <a:solidFill>
                <a:srgbClr val="000000"/>
              </a:solidFill>
            </a:endParaRPr>
          </a:p>
        </p:txBody>
      </p:sp>
      <p:cxnSp>
        <p:nvCxnSpPr>
          <p:cNvPr id="42" name="直接箭头连接符 41"/>
          <p:cNvCxnSpPr>
            <a:stCxn id="7" idx="1"/>
            <a:endCxn id="41" idx="4"/>
          </p:cNvCxnSpPr>
          <p:nvPr/>
        </p:nvCxnSpPr>
        <p:spPr>
          <a:xfrm flipH="1" flipV="1">
            <a:off x="2349012" y="1523231"/>
            <a:ext cx="360559" cy="1449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dash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7" name="矩形 56"/>
          <p:cNvSpPr/>
          <p:nvPr/>
        </p:nvSpPr>
        <p:spPr>
          <a:xfrm>
            <a:off x="6562776" y="746939"/>
            <a:ext cx="3292424" cy="158986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686714" y="772159"/>
            <a:ext cx="3168486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b="1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ONAP  Operations Manager</a:t>
            </a:r>
            <a:endParaRPr kumimoji="0" lang="en-US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0" name="圆角矩形 59"/>
          <p:cNvSpPr/>
          <p:nvPr/>
        </p:nvSpPr>
        <p:spPr>
          <a:xfrm>
            <a:off x="6613122" y="3149600"/>
            <a:ext cx="3242010" cy="80537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r>
              <a:rPr lang="en-US" altLang="zh-CN" sz="1600" b="1" dirty="0" smtClean="0">
                <a:solidFill>
                  <a:schemeClr val="tx1"/>
                </a:solidFill>
              </a:rPr>
              <a:t>ONAP</a:t>
            </a:r>
            <a:endParaRPr lang="en-US" altLang="zh-CN" sz="1200" b="1" dirty="0" smtClean="0">
              <a:solidFill>
                <a:schemeClr val="tx1"/>
              </a:solidFill>
            </a:endParaRPr>
          </a:p>
          <a:p>
            <a:endParaRPr kumimoji="0" lang="en-US" sz="1200" b="1" i="0" u="none" strike="noStrike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endParaRPr lang="en-US" sz="1200" b="1" dirty="0" smtClean="0">
              <a:solidFill>
                <a:schemeClr val="bg1"/>
              </a:solidFill>
            </a:endParaRPr>
          </a:p>
          <a:p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4" name="圆角矩形 63"/>
          <p:cNvSpPr/>
          <p:nvPr/>
        </p:nvSpPr>
        <p:spPr>
          <a:xfrm>
            <a:off x="6905907" y="3624893"/>
            <a:ext cx="438384" cy="28943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kumimoji="0" lang="en-US" altLang="zh-CN" sz="11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A&amp;AI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69" name="直接箭头连接符 68"/>
          <p:cNvCxnSpPr/>
          <p:nvPr/>
        </p:nvCxnSpPr>
        <p:spPr>
          <a:xfrm flipH="1">
            <a:off x="3838584" y="1537726"/>
            <a:ext cx="2836132" cy="0"/>
          </a:xfrm>
          <a:prstGeom prst="straightConnector1">
            <a:avLst/>
          </a:prstGeom>
          <a:noFill/>
          <a:ln w="25400" cap="flat">
            <a:solidFill>
              <a:schemeClr val="accent3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78" name="圆角矩形 77"/>
          <p:cNvSpPr/>
          <p:nvPr/>
        </p:nvSpPr>
        <p:spPr>
          <a:xfrm>
            <a:off x="6686714" y="1431955"/>
            <a:ext cx="862883" cy="30646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0" tIns="45720" rIns="0" bIns="45720" numCol="1" spcCol="38100" rtlCol="0" anchor="ctr">
            <a:spAutoFit/>
          </a:bodyPr>
          <a:lstStyle/>
          <a:p>
            <a:r>
              <a:rPr lang="en-US" altLang="zh-CN" sz="1200" b="1" dirty="0" smtClean="0">
                <a:solidFill>
                  <a:schemeClr val="tx1"/>
                </a:solidFill>
              </a:rPr>
              <a:t>Registrator</a:t>
            </a:r>
            <a:endParaRPr kumimoji="0" lang="en-US" sz="1200" b="0" i="0" u="none" strike="noStrike" cap="none" spc="0" normalizeH="0" baseline="0" dirty="0">
              <a:ln>
                <a:noFill/>
              </a:ln>
              <a:solidFill>
                <a:schemeClr val="tx1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85" name="形状 71"/>
          <p:cNvCxnSpPr>
            <a:stCxn id="78" idx="2"/>
          </p:cNvCxnSpPr>
          <p:nvPr/>
        </p:nvCxnSpPr>
        <p:spPr>
          <a:xfrm rot="16200000" flipH="1">
            <a:off x="6818968" y="2037610"/>
            <a:ext cx="598378" cy="2"/>
          </a:xfrm>
          <a:prstGeom prst="bentConnector3">
            <a:avLst>
              <a:gd name="adj1" fmla="val 50000"/>
            </a:avLst>
          </a:prstGeom>
          <a:noFill/>
          <a:ln w="25400" cap="flat">
            <a:solidFill>
              <a:schemeClr val="accent3"/>
            </a:solidFill>
            <a:prstDash val="solid"/>
            <a:round/>
            <a:headEnd type="arrow" w="med" len="med"/>
            <a:tailEnd type="non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2" name="TextBox 91"/>
          <p:cNvSpPr txBox="1"/>
          <p:nvPr/>
        </p:nvSpPr>
        <p:spPr>
          <a:xfrm>
            <a:off x="661138" y="4167288"/>
            <a:ext cx="11520702" cy="16619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altLang="zh-CN" dirty="0" smtClean="0"/>
              <a:t>OOM </a:t>
            </a:r>
            <a:r>
              <a:rPr lang="en-US" altLang="zh-CN" dirty="0" err="1" smtClean="0"/>
              <a:t>Registrator</a:t>
            </a:r>
            <a:r>
              <a:rPr lang="en-US" altLang="zh-CN" dirty="0" smtClean="0"/>
              <a:t> can register service endpoints for the </a:t>
            </a:r>
            <a:r>
              <a:rPr lang="en-US" altLang="zh-CN" dirty="0" err="1" smtClean="0"/>
              <a:t>microservices</a:t>
            </a:r>
            <a:r>
              <a:rPr lang="en-US" altLang="zh-CN" dirty="0" smtClean="0"/>
              <a:t> deployed by OOM</a:t>
            </a:r>
            <a:endParaRPr lang="en-US" altLang="zh-CN" dirty="0" smtClean="0"/>
          </a:p>
          <a:p>
            <a:endParaRPr lang="en-US" altLang="zh-CN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dirty="0" smtClean="0"/>
              <a:t> </a:t>
            </a:r>
            <a:r>
              <a:rPr lang="en-US" altLang="zh-CN" sz="1600" dirty="0" smtClean="0"/>
              <a:t>OOM deploy/start/stop ONAP components.</a:t>
            </a:r>
            <a:endParaRPr lang="en-US" altLang="zh-CN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 Registrator watches the </a:t>
            </a:r>
            <a:r>
              <a:rPr lang="en-US" altLang="zh-CN" sz="1600" dirty="0" err="1" smtClean="0"/>
              <a:t>kubernetes</a:t>
            </a:r>
            <a:r>
              <a:rPr lang="en-US" altLang="zh-CN" sz="1600" dirty="0" smtClean="0"/>
              <a:t> pod event .</a:t>
            </a:r>
            <a:endParaRPr lang="en-US" altLang="zh-CN" sz="16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zh-CN" sz="1600" dirty="0" smtClean="0"/>
              <a:t> Registrator registers service endpoint info to MSB. It also updates the service info to MSB when ONAP components are stopped/restarted/scaled by OOM</a:t>
            </a:r>
            <a:endParaRPr lang="en-US" altLang="zh-CN" sz="1600" dirty="0" smtClean="0"/>
          </a:p>
        </p:txBody>
      </p:sp>
      <p:sp>
        <p:nvSpPr>
          <p:cNvPr id="31" name="矩形 30"/>
          <p:cNvSpPr/>
          <p:nvPr/>
        </p:nvSpPr>
        <p:spPr>
          <a:xfrm>
            <a:off x="6562708" y="2339218"/>
            <a:ext cx="3292424" cy="47980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pic>
        <p:nvPicPr>
          <p:cNvPr id="1026" name="Picture 2" descr="“kubernetes”的图片搜索结果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790247" y="2259612"/>
            <a:ext cx="776067" cy="665200"/>
          </a:xfrm>
          <a:prstGeom prst="rect">
            <a:avLst/>
          </a:prstGeom>
          <a:noFill/>
        </p:spPr>
      </p:pic>
      <p:sp>
        <p:nvSpPr>
          <p:cNvPr id="32" name="TextBox 31"/>
          <p:cNvSpPr txBox="1"/>
          <p:nvPr/>
        </p:nvSpPr>
        <p:spPr>
          <a:xfrm>
            <a:off x="7125097" y="1936120"/>
            <a:ext cx="249118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sz="1400" dirty="0" smtClean="0"/>
              <a:t>1 Pod Even (Start, Stop etc.)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3" name="圆角矩形 32"/>
          <p:cNvSpPr/>
          <p:nvPr/>
        </p:nvSpPr>
        <p:spPr>
          <a:xfrm>
            <a:off x="7765631" y="3231374"/>
            <a:ext cx="459843" cy="289439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kumimoji="0" lang="en-US" altLang="zh-CN" sz="11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Policy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8336392" y="3565368"/>
            <a:ext cx="459843" cy="289439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kumimoji="0" lang="en-US" altLang="zh-CN" sz="11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SDC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7" name="圆角矩形 36"/>
          <p:cNvSpPr/>
          <p:nvPr/>
        </p:nvSpPr>
        <p:spPr>
          <a:xfrm>
            <a:off x="8716913" y="3211054"/>
            <a:ext cx="459843" cy="28943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kumimoji="0" lang="en-US" altLang="zh-CN" sz="11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SO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9156436" y="3624893"/>
            <a:ext cx="459843" cy="28943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100" dirty="0" smtClean="0">
                <a:solidFill>
                  <a:srgbClr val="000000"/>
                </a:solidFill>
              </a:rPr>
              <a:t>VF-C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7560325" y="3624893"/>
            <a:ext cx="459843" cy="289439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r>
              <a:rPr lang="en-US" altLang="zh-CN" sz="1100" dirty="0" smtClean="0">
                <a:solidFill>
                  <a:srgbClr val="000000"/>
                </a:solidFill>
              </a:rPr>
              <a:t>VF-C</a:t>
            </a:r>
            <a:endParaRPr kumimoji="0" lang="en-US" sz="11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179699" y="1064707"/>
            <a:ext cx="1671137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marR="0" indent="-3429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US" altLang="zh-CN" sz="1400" dirty="0" smtClean="0"/>
              <a:t>2 Register Service</a:t>
            </a:r>
            <a:endParaRPr lang="en-US" altLang="zh-CN" sz="1400" dirty="0" smtClean="0"/>
          </a:p>
          <a:p>
            <a:pPr marL="342900" marR="0" indent="-34290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kumimoji="0" lang="en-US" sz="14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   Update Service</a:t>
            </a:r>
            <a:endParaRPr kumimoji="0" lang="en-US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61" name="直接箭头连接符 60"/>
          <p:cNvCxnSpPr/>
          <p:nvPr/>
        </p:nvCxnSpPr>
        <p:spPr>
          <a:xfrm>
            <a:off x="7489205" y="2839145"/>
            <a:ext cx="0" cy="31045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2" name="直接箭头连接符 61"/>
          <p:cNvCxnSpPr/>
          <p:nvPr/>
        </p:nvCxnSpPr>
        <p:spPr>
          <a:xfrm>
            <a:off x="8887675" y="2839145"/>
            <a:ext cx="0" cy="31045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流程图: 资料带 2"/>
          <p:cNvSpPr/>
          <p:nvPr/>
        </p:nvSpPr>
        <p:spPr>
          <a:xfrm>
            <a:off x="10379710" y="594255"/>
            <a:ext cx="1288415" cy="1996014"/>
          </a:xfrm>
          <a:prstGeom prst="flowChartPunchedTap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vertOverflow="overflow" horzOverflow="overflow" vert="horz" wrap="square" lIns="45719" tIns="45719" rIns="45719" bIns="45719" numCol="1" spcCol="38100" rtlCol="0" anchor="ctr" forceAA="0">
            <a:spAutoFit/>
          </a:bodyPr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k8s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deployment specs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(annotation)</a:t>
            </a:r>
            <a:endParaRPr kumimoji="0" lang="en-US" altLang="zh-CN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4" name="直接箭头连接符 3"/>
          <p:cNvCxnSpPr/>
          <p:nvPr/>
        </p:nvCxnSpPr>
        <p:spPr>
          <a:xfrm flipH="1">
            <a:off x="7489190" y="1588135"/>
            <a:ext cx="2890520" cy="34798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OOM </a:t>
            </a:r>
            <a:r>
              <a:rPr lang="en-US" altLang="zh-CN" dirty="0" err="1" smtClean="0"/>
              <a:t>Registrator</a:t>
            </a:r>
            <a:r>
              <a:rPr lang="en-US" altLang="zh-CN" dirty="0" smtClean="0"/>
              <a:t>-Service endpoint configuration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83059" y="2746770"/>
            <a:ext cx="486727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96200" y="1188720"/>
            <a:ext cx="10972062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42900" indent="-342900"/>
            <a:r>
              <a:rPr lang="en-US" altLang="zh-CN" dirty="0" smtClean="0"/>
              <a:t>U</a:t>
            </a:r>
            <a:r>
              <a:rPr lang="en-US" dirty="0" smtClean="0"/>
              <a:t>se </a:t>
            </a:r>
            <a:r>
              <a:rPr lang="en-US" dirty="0" err="1" smtClean="0"/>
              <a:t>Kubernetes</a:t>
            </a:r>
            <a:r>
              <a:rPr lang="en-US" dirty="0" smtClean="0"/>
              <a:t> annotations to attach </a:t>
            </a:r>
            <a:r>
              <a:rPr lang="en-US" altLang="zh-CN" dirty="0" smtClean="0"/>
              <a:t>service endpoint </a:t>
            </a:r>
            <a:r>
              <a:rPr lang="en-US" dirty="0" smtClean="0"/>
              <a:t>metadata to objects.</a:t>
            </a:r>
            <a:endParaRPr lang="en-US" dirty="0" smtClean="0"/>
          </a:p>
          <a:p>
            <a:pPr marL="342900" indent="-342900"/>
            <a:r>
              <a:rPr lang="en-US" altLang="zh-CN" dirty="0" smtClean="0"/>
              <a:t>Service endpoint can be defined at Pod level or Service level</a:t>
            </a:r>
            <a:r>
              <a:rPr lang="en-US" dirty="0" smtClean="0"/>
              <a:t> </a:t>
            </a:r>
            <a:endParaRPr lang="en-US" dirty="0" smtClean="0"/>
          </a:p>
          <a:p>
            <a:pPr marL="342900" indent="-342900"/>
            <a:r>
              <a:rPr kumimoji="0" lang="en-US" altLang="zh-CN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Pod level:</a:t>
            </a:r>
            <a:r>
              <a:rPr lang="en-US" altLang="zh-CN" dirty="0" smtClean="0"/>
              <a:t> </a:t>
            </a:r>
            <a:r>
              <a:rPr kumimoji="0" lang="en-US" altLang="zh-CN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leverage</a:t>
            </a:r>
            <a:r>
              <a:rPr kumimoji="0" lang="en-US" altLang="zh-CN" sz="1800" b="0" i="0" u="none" strike="noStrike" cap="none" spc="0" normalizeH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 the LB capabilities of MSB to distribute requests to multiple pods </a:t>
            </a:r>
            <a:endParaRPr kumimoji="0" lang="en-US" altLang="zh-CN" sz="1800" b="0" i="0" u="none" strike="noStrike" cap="none" spc="0" normalizeH="0" dirty="0" smtClean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  <a:p>
            <a:pPr marL="342900" indent="-342900"/>
            <a:r>
              <a:rPr lang="en-US" altLang="zh-CN" dirty="0" smtClean="0"/>
              <a:t>Service level: MSB send the request to service(Cluster IP),  K8s dispatch the request to the backend Pod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6471920" y="296561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Pod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6471920" y="361474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Pod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8" name="右大括号 7"/>
          <p:cNvSpPr/>
          <p:nvPr/>
        </p:nvSpPr>
        <p:spPr>
          <a:xfrm>
            <a:off x="7609840" y="3169920"/>
            <a:ext cx="406400" cy="670560"/>
          </a:xfrm>
          <a:prstGeom prst="rightBrace">
            <a:avLst/>
          </a:prstGeom>
          <a:noFill/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8016240" y="332343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Service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0119360" y="332343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12" name="直接箭头连接符 11"/>
          <p:cNvCxnSpPr>
            <a:stCxn id="9" idx="3"/>
            <a:endCxn id="10" idx="1"/>
          </p:cNvCxnSpPr>
          <p:nvPr/>
        </p:nvCxnSpPr>
        <p:spPr>
          <a:xfrm>
            <a:off x="9154160" y="3527740"/>
            <a:ext cx="965200" cy="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3" name="TextBox 12"/>
          <p:cNvSpPr txBox="1"/>
          <p:nvPr/>
        </p:nvSpPr>
        <p:spPr>
          <a:xfrm>
            <a:off x="9174480" y="3158650"/>
            <a:ext cx="965200" cy="369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Register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6471920" y="494657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Pod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471920" y="559570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Pod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0119360" y="5314550"/>
            <a:ext cx="1137920" cy="408620"/>
          </a:xfrm>
          <a:prstGeom prst="roundRect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MSB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19" name="直接箭头连接符 18"/>
          <p:cNvCxnSpPr>
            <a:endCxn id="18" idx="1"/>
          </p:cNvCxnSpPr>
          <p:nvPr/>
        </p:nvCxnSpPr>
        <p:spPr>
          <a:xfrm>
            <a:off x="7609840" y="5149770"/>
            <a:ext cx="2509520" cy="369090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0" name="TextBox 19"/>
          <p:cNvSpPr txBox="1"/>
          <p:nvPr/>
        </p:nvSpPr>
        <p:spPr>
          <a:xfrm>
            <a:off x="7924800" y="5324035"/>
            <a:ext cx="965200" cy="369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18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 panose="020F0502020204030204"/>
              </a:rPr>
              <a:t>Register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 flipV="1">
            <a:off x="7630160" y="5508940"/>
            <a:ext cx="2489200" cy="310835"/>
          </a:xfrm>
          <a:prstGeom prst="straightConnector1">
            <a:avLst/>
          </a:prstGeom>
          <a:noFill/>
          <a:ln w="25400" cap="flat">
            <a:solidFill>
              <a:schemeClr val="accent1"/>
            </a:solidFill>
            <a:prstDash val="solid"/>
            <a:round/>
            <a:tailEnd type="arrow"/>
          </a:ln>
          <a:effectLst>
            <a:outerShdw blurRad="38100" dist="20000" dir="5400000" rotWithShape="0">
              <a:srgbClr val="000000">
                <a:alpha val="38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4" name="TextBox 23"/>
          <p:cNvSpPr txBox="1"/>
          <p:nvPr/>
        </p:nvSpPr>
        <p:spPr>
          <a:xfrm>
            <a:off x="6410960" y="2519680"/>
            <a:ext cx="2550160" cy="369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dirty="0" smtClean="0"/>
              <a:t>Register  at service level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471920" y="4577240"/>
            <a:ext cx="2550160" cy="369330"/>
          </a:xfrm>
          <a:prstGeom prst="rect">
            <a:avLst/>
          </a:prstGeom>
          <a:noFill/>
          <a:ln w="12700" cap="flat">
            <a:noFill/>
            <a:miter lim="4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lang="en-US" altLang="zh-CN" dirty="0" smtClean="0"/>
              <a:t>Register  at pod level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 panose="020F0502020204030204"/>
            </a:endParaRPr>
          </a:p>
        </p:txBody>
      </p:sp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699" y="104712"/>
            <a:ext cx="10844563" cy="615553"/>
          </a:xfrm>
        </p:spPr>
        <p:txBody>
          <a:bodyPr/>
          <a:lstStyle/>
          <a:p>
            <a:r>
              <a:rPr lang="en-US" altLang="zh-CN" dirty="0" smtClean="0"/>
              <a:t>Service Registration-MSB SDK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671298" y="853440"/>
            <a:ext cx="11520702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en-US" altLang="zh-CN" dirty="0" err="1" smtClean="0"/>
              <a:t>Microservices</a:t>
            </a:r>
            <a:r>
              <a:rPr lang="en-US" altLang="zh-CN" dirty="0" smtClean="0"/>
              <a:t> can use SDK to register themselves to MSB.</a:t>
            </a:r>
            <a:endParaRPr lang="en-US" altLang="zh-CN" sz="1600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23699" y="1366520"/>
            <a:ext cx="610552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AP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TT_2014PPT_TEMPLATE_INTERNAL">
  <a:themeElements>
    <a:clrScheme name="CATO compliant">
      <a:dk1>
        <a:srgbClr val="000000"/>
      </a:dk1>
      <a:lt1>
        <a:sysClr val="window" lastClr="FFFFFF"/>
      </a:lt1>
      <a:dk2>
        <a:srgbClr val="666666"/>
      </a:dk2>
      <a:lt2>
        <a:srgbClr val="EFEFEF"/>
      </a:lt2>
      <a:accent1>
        <a:srgbClr val="EF6F00"/>
      </a:accent1>
      <a:accent2>
        <a:srgbClr val="FCB314"/>
      </a:accent2>
      <a:accent3>
        <a:srgbClr val="4CA90C"/>
      </a:accent3>
      <a:accent4>
        <a:srgbClr val="C4D82D"/>
      </a:accent4>
      <a:accent5>
        <a:srgbClr val="067AB4"/>
      </a:accent5>
      <a:accent6>
        <a:srgbClr val="44C8F5"/>
      </a:accent6>
      <a:hlink>
        <a:srgbClr val="DA0081"/>
      </a:hlink>
      <a:folHlink>
        <a:srgbClr val="B30A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 panose="020F0502020204030204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0</TotalTime>
  <Words>5852</Words>
  <Application>WPS 演示</Application>
  <PresentationFormat>自定义</PresentationFormat>
  <Paragraphs>272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Arial</vt:lpstr>
      <vt:lpstr>SimSun</vt:lpstr>
      <vt:lpstr>Wingdings</vt:lpstr>
      <vt:lpstr>Calibri</vt:lpstr>
      <vt:lpstr>Arial</vt:lpstr>
      <vt:lpstr>Wingdings</vt:lpstr>
      <vt:lpstr>Open Sans Light</vt:lpstr>
      <vt:lpstr>Microsoft YaHei</vt:lpstr>
      <vt:lpstr>MS PGothic</vt:lpstr>
      <vt:lpstr>Calibri</vt:lpstr>
      <vt:lpstr/>
      <vt:lpstr>Arial Unicode MS</vt:lpstr>
      <vt:lpstr>Segoe Print</vt:lpstr>
      <vt:lpstr>ONAP</vt:lpstr>
      <vt:lpstr>ATT_2014PPT_TEMPLATE_INTERNAL</vt:lpstr>
      <vt:lpstr>Microservice Bus Tutorial Huabing Zhao</vt:lpstr>
      <vt:lpstr>Agenda</vt:lpstr>
      <vt:lpstr>MSB Overview-Introduction</vt:lpstr>
      <vt:lpstr>MSB Overview-Components</vt:lpstr>
      <vt:lpstr>Service Endpoint Information Model</vt:lpstr>
      <vt:lpstr>Service Registration –RESTFul API</vt:lpstr>
      <vt:lpstr>Service Registration-OOM Registrator</vt:lpstr>
      <vt:lpstr>OOM Registrator-Service endpoint configuration</vt:lpstr>
      <vt:lpstr>Service Registration-MSB SDK</vt:lpstr>
      <vt:lpstr>Service Discovery-Gateway</vt:lpstr>
      <vt:lpstr>Service Discovery-MSB SDK</vt:lpstr>
      <vt:lpstr>Example &amp; Demo</vt:lpstr>
      <vt:lpstr>How to integrate with MSB in Amsterdam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Service Registration &amp; Healthy Check</dc:title>
  <dc:creator>Windows User</dc:creator>
  <cp:lastModifiedBy>赵化冰</cp:lastModifiedBy>
  <cp:revision>61</cp:revision>
  <cp:lastPrinted>2017-04-03T17:09:00Z</cp:lastPrinted>
  <dcterms:created xsi:type="dcterms:W3CDTF">2017-06-01T02:02:00Z</dcterms:created>
  <dcterms:modified xsi:type="dcterms:W3CDTF">2017-11-30T01:13:38Z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