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1"/>
  </p:notesMasterIdLst>
  <p:sldIdLst>
    <p:sldId id="258" r:id="rId5"/>
    <p:sldId id="329" r:id="rId6"/>
    <p:sldId id="337" r:id="rId7"/>
    <p:sldId id="334" r:id="rId8"/>
    <p:sldId id="335" r:id="rId9"/>
    <p:sldId id="336" r:id="rId10"/>
    <p:sldId id="338" r:id="rId11"/>
    <p:sldId id="331" r:id="rId12"/>
    <p:sldId id="330" r:id="rId13"/>
    <p:sldId id="321" r:id="rId14"/>
    <p:sldId id="322" r:id="rId15"/>
    <p:sldId id="324" r:id="rId16"/>
    <p:sldId id="326" r:id="rId17"/>
    <p:sldId id="325" r:id="rId18"/>
    <p:sldId id="323" r:id="rId19"/>
    <p:sldId id="31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6CCAA58-C01F-4502-8720-A8569259BF5E}" v="2" dt="2023-01-17T13:18:48.9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394" autoAdjust="0"/>
  </p:normalViewPr>
  <p:slideViewPr>
    <p:cSldViewPr snapToGrid="0" snapToObjects="1">
      <p:cViewPr varScale="1">
        <p:scale>
          <a:sx n="97" d="100"/>
          <a:sy n="97" d="100"/>
        </p:scale>
        <p:origin x="86" y="5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weł Pawlak" userId="13669b3b-6992-4f7f-b0d4-86d0ee11d322" providerId="ADAL" clId="{C6CCAA58-C01F-4502-8720-A8569259BF5E}"/>
    <pc:docChg chg="undo redo custSel modSld">
      <pc:chgData name="Paweł Pawlak" userId="13669b3b-6992-4f7f-b0d4-86d0ee11d322" providerId="ADAL" clId="{C6CCAA58-C01F-4502-8720-A8569259BF5E}" dt="2023-01-17T13:18:48.934" v="601" actId="20577"/>
      <pc:docMkLst>
        <pc:docMk/>
      </pc:docMkLst>
      <pc:sldChg chg="modSp mod">
        <pc:chgData name="Paweł Pawlak" userId="13669b3b-6992-4f7f-b0d4-86d0ee11d322" providerId="ADAL" clId="{C6CCAA58-C01F-4502-8720-A8569259BF5E}" dt="2023-01-17T08:13:15.365" v="1" actId="20577"/>
        <pc:sldMkLst>
          <pc:docMk/>
          <pc:sldMk cId="3303845637" sldId="258"/>
        </pc:sldMkLst>
        <pc:spChg chg="mod">
          <ac:chgData name="Paweł Pawlak" userId="13669b3b-6992-4f7f-b0d4-86d0ee11d322" providerId="ADAL" clId="{C6CCAA58-C01F-4502-8720-A8569259BF5E}" dt="2023-01-17T08:13:15.365" v="1" actId="20577"/>
          <ac:spMkLst>
            <pc:docMk/>
            <pc:sldMk cId="3303845637" sldId="258"/>
            <ac:spMk id="3" creationId="{00000000-0000-0000-0000-000000000000}"/>
          </ac:spMkLst>
        </pc:spChg>
      </pc:sldChg>
      <pc:sldChg chg="modSp mod">
        <pc:chgData name="Paweł Pawlak" userId="13669b3b-6992-4f7f-b0d4-86d0ee11d322" providerId="ADAL" clId="{C6CCAA58-C01F-4502-8720-A8569259BF5E}" dt="2023-01-17T08:17:59.196" v="524" actId="20577"/>
        <pc:sldMkLst>
          <pc:docMk/>
          <pc:sldMk cId="1423981900" sldId="329"/>
        </pc:sldMkLst>
        <pc:spChg chg="mod">
          <ac:chgData name="Paweł Pawlak" userId="13669b3b-6992-4f7f-b0d4-86d0ee11d322" providerId="ADAL" clId="{C6CCAA58-C01F-4502-8720-A8569259BF5E}" dt="2023-01-17T08:17:59.196" v="524" actId="20577"/>
          <ac:spMkLst>
            <pc:docMk/>
            <pc:sldMk cId="1423981900" sldId="329"/>
            <ac:spMk id="4" creationId="{382E02C0-917B-4ED3-A402-D625A44FD138}"/>
          </ac:spMkLst>
        </pc:spChg>
      </pc:sldChg>
      <pc:sldChg chg="modSp mod">
        <pc:chgData name="Paweł Pawlak" userId="13669b3b-6992-4f7f-b0d4-86d0ee11d322" providerId="ADAL" clId="{C6CCAA58-C01F-4502-8720-A8569259BF5E}" dt="2023-01-17T11:12:08.957" v="539"/>
        <pc:sldMkLst>
          <pc:docMk/>
          <pc:sldMk cId="1870790020" sldId="334"/>
        </pc:sldMkLst>
        <pc:spChg chg="mod">
          <ac:chgData name="Paweł Pawlak" userId="13669b3b-6992-4f7f-b0d4-86d0ee11d322" providerId="ADAL" clId="{C6CCAA58-C01F-4502-8720-A8569259BF5E}" dt="2023-01-17T11:12:08.957" v="539"/>
          <ac:spMkLst>
            <pc:docMk/>
            <pc:sldMk cId="1870790020" sldId="334"/>
            <ac:spMk id="3" creationId="{00000000-0000-0000-0000-000000000000}"/>
          </ac:spMkLst>
        </pc:spChg>
      </pc:sldChg>
      <pc:sldChg chg="modSp mod">
        <pc:chgData name="Paweł Pawlak" userId="13669b3b-6992-4f7f-b0d4-86d0ee11d322" providerId="ADAL" clId="{C6CCAA58-C01F-4502-8720-A8569259BF5E}" dt="2023-01-17T13:18:48.934" v="601" actId="20577"/>
        <pc:sldMkLst>
          <pc:docMk/>
          <pc:sldMk cId="2277483951" sldId="337"/>
        </pc:sldMkLst>
        <pc:spChg chg="mod">
          <ac:chgData name="Paweł Pawlak" userId="13669b3b-6992-4f7f-b0d4-86d0ee11d322" providerId="ADAL" clId="{C6CCAA58-C01F-4502-8720-A8569259BF5E}" dt="2023-01-17T13:18:48.934" v="601" actId="20577"/>
          <ac:spMkLst>
            <pc:docMk/>
            <pc:sldMk cId="2277483951" sldId="337"/>
            <ac:spMk id="4" creationId="{382E02C0-917B-4ED3-A402-D625A44FD13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1/17/2023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1131216"/>
            <a:ext cx="12192000" cy="540972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05922" y="42026"/>
            <a:ext cx="11186537" cy="1067652"/>
          </a:xfrm>
        </p:spPr>
        <p:txBody>
          <a:bodyPr>
            <a:normAutofit/>
          </a:bodyPr>
          <a:lstStyle>
            <a:lvl1pPr algn="l">
              <a:defRPr sz="5067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en-CA" dirty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602602" y="1600201"/>
            <a:ext cx="9706809" cy="4525963"/>
          </a:xfrm>
        </p:spPr>
        <p:txBody>
          <a:bodyPr/>
          <a:lstStyle>
            <a:lvl1pPr>
              <a:buClr>
                <a:srgbClr val="2398D4"/>
              </a:buClr>
              <a:defRPr sz="3733">
                <a:latin typeface="Arial"/>
                <a:cs typeface="Arial"/>
              </a:defRPr>
            </a:lvl1pPr>
            <a:lvl2pPr>
              <a:buClr>
                <a:srgbClr val="2398D4"/>
              </a:buClr>
              <a:defRPr sz="3200">
                <a:latin typeface="Arial"/>
                <a:cs typeface="Arial"/>
              </a:defRPr>
            </a:lvl2pPr>
            <a:lvl3pPr>
              <a:buClr>
                <a:srgbClr val="2398D4"/>
              </a:buClr>
              <a:defRPr sz="2667">
                <a:latin typeface="Arial"/>
                <a:cs typeface="Arial"/>
              </a:defRPr>
            </a:lvl3pPr>
            <a:lvl4pPr>
              <a:buClr>
                <a:srgbClr val="2398D4"/>
              </a:buClr>
              <a:defRPr>
                <a:latin typeface="Arial"/>
                <a:cs typeface="Arial"/>
              </a:defRPr>
            </a:lvl4pPr>
            <a:lvl5pPr>
              <a:buClr>
                <a:srgbClr val="2398D4"/>
              </a:buClr>
              <a:defRPr>
                <a:latin typeface="Arial"/>
                <a:cs typeface="Arial"/>
              </a:defRPr>
            </a:lvl5pPr>
          </a:lstStyle>
          <a:p>
            <a:pPr lvl="0"/>
            <a:r>
              <a:rPr lang="en-CA" dirty="0"/>
              <a:t>Click to edit Master text styles</a:t>
            </a:r>
          </a:p>
          <a:p>
            <a:pPr lvl="1"/>
            <a:r>
              <a:rPr lang="en-CA" dirty="0"/>
              <a:t>Second level</a:t>
            </a:r>
          </a:p>
          <a:p>
            <a:pPr lvl="2"/>
            <a:r>
              <a:rPr lang="en-CA" dirty="0"/>
              <a:t>Third level</a:t>
            </a:r>
          </a:p>
          <a:p>
            <a:pPr lvl="3"/>
            <a:r>
              <a:rPr lang="en-CA" dirty="0"/>
              <a:t>Fourth level</a:t>
            </a:r>
          </a:p>
          <a:p>
            <a:pPr lvl="4"/>
            <a:r>
              <a:rPr lang="en-CA" dirty="0"/>
              <a:t>Fifth level</a:t>
            </a:r>
            <a:endParaRPr lang="en-US" dirty="0"/>
          </a:p>
        </p:txBody>
      </p:sp>
      <p:sp>
        <p:nvSpPr>
          <p:cNvPr id="2" name="Rectangle 1"/>
          <p:cNvSpPr/>
          <p:nvPr userDrawn="1"/>
        </p:nvSpPr>
        <p:spPr>
          <a:xfrm>
            <a:off x="-3" y="6595673"/>
            <a:ext cx="12192003" cy="262327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/>
          <p:cNvSpPr/>
          <p:nvPr userDrawn="1"/>
        </p:nvSpPr>
        <p:spPr>
          <a:xfrm>
            <a:off x="0" y="6546514"/>
            <a:ext cx="12192003" cy="68127"/>
          </a:xfrm>
          <a:prstGeom prst="rect">
            <a:avLst/>
          </a:prstGeom>
          <a:solidFill>
            <a:srgbClr val="2398D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2525" y="79274"/>
            <a:ext cx="1621483" cy="993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313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863" TargetMode="External"/><Relationship Id="rId13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3" Type="http://schemas.openxmlformats.org/officeDocument/2006/relationships/hyperlink" Target="https://jira.onap.org/browse/REQ-1067" TargetMode="External"/><Relationship Id="rId7" Type="http://schemas.openxmlformats.org/officeDocument/2006/relationships/hyperlink" Target="https://jira.onap.org/browse/REQ-1209" TargetMode="External"/><Relationship Id="rId12" Type="http://schemas.openxmlformats.org/officeDocument/2006/relationships/hyperlink" Target="https://jira.onap.org/browse/REQ-1069" TargetMode="External"/><Relationship Id="rId17" Type="http://schemas.openxmlformats.org/officeDocument/2006/relationships/hyperlink" Target="https://jira.onap.org/browse/REQ-1073" TargetMode="External"/><Relationship Id="rId2" Type="http://schemas.openxmlformats.org/officeDocument/2006/relationships/hyperlink" Target="https://jira.onap.org/browse/REQ-800" TargetMode="External"/><Relationship Id="rId16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068" TargetMode="External"/><Relationship Id="rId11" Type="http://schemas.openxmlformats.org/officeDocument/2006/relationships/hyperlink" Target="https://jira.onap.org/browse/REQ-443" TargetMode="External"/><Relationship Id="rId5" Type="http://schemas.openxmlformats.org/officeDocument/2006/relationships/hyperlink" Target="https://jira.onap.org/browse/REQ-801" TargetMode="External"/><Relationship Id="rId15" Type="http://schemas.openxmlformats.org/officeDocument/2006/relationships/hyperlink" Target="https://jira.onap.org/browse/REQ-1070" TargetMode="External"/><Relationship Id="rId10" Type="http://schemas.openxmlformats.org/officeDocument/2006/relationships/hyperlink" Target="https://jira.onap.org/browse/REQ-1211" TargetMode="External"/><Relationship Id="rId4" Type="http://schemas.openxmlformats.org/officeDocument/2006/relationships/hyperlink" Target="https://jira.onap.org/browse/REQ-1208" TargetMode="External"/><Relationship Id="rId9" Type="http://schemas.openxmlformats.org/officeDocument/2006/relationships/hyperlink" Target="https://jira.onap.org/browse/REQ-1066" TargetMode="External"/><Relationship Id="rId14" Type="http://schemas.openxmlformats.org/officeDocument/2006/relationships/hyperlink" Target="https://jira.onap.org/browse/REQ-441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linuxfoundation.org/plugins/servlet/desk/portal/2/IT-25000" TargetMode="External"/><Relationship Id="rId2" Type="http://schemas.openxmlformats.org/officeDocument/2006/relationships/hyperlink" Target="https://jira.linuxfoundation.org/plugins/servlet/desk/portal/2/IT-2499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ogs.onap.org/onap-integration/weekly/onap-weekly-dt-oom-kohn/2022-11/28_09-30/security/versions/versions.html" TargetMode="External"/><Relationship Id="rId2" Type="http://schemas.openxmlformats.org/officeDocument/2006/relationships/hyperlink" Target="https://wiki.onap.org/display/DW/Database%2C+Java%2C+Python%2C+Docker%2C+Kubernetes%2C+and+Image+Versions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439" TargetMode="External"/><Relationship Id="rId3" Type="http://schemas.openxmlformats.org/officeDocument/2006/relationships/hyperlink" Target="https://jira.onap.org/browse/REQ-1208" TargetMode="External"/><Relationship Id="rId7" Type="http://schemas.openxmlformats.org/officeDocument/2006/relationships/hyperlink" Target="https://jira.onap.org/browse/OOM-2554" TargetMode="External"/><Relationship Id="rId2" Type="http://schemas.openxmlformats.org/officeDocument/2006/relationships/hyperlink" Target="https://jira.onap.org/browse/REQ-437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onap.org/browse/REQ-1209" TargetMode="External"/><Relationship Id="rId11" Type="http://schemas.openxmlformats.org/officeDocument/2006/relationships/hyperlink" Target="https://nam02.safelinks.protection.outlook.com/?url=https%3A%2F%2Fjira.onap.org%2Fbrowse%2FREQ-1210&amp;data=04%7C01%7Cp.pawlak%40f5.com%7C610cb034abc24a3c17d508da1d4b274d%7Cdd3dfd2f6a3b40d19be0bf8327d81c50%7C0%7C0%7C637854505874787512%7CUnknown%7CTWFpbGZsb3d8eyJWIjoiMC4wLjAwMDAiLCJQIjoiV2luMzIiLCJBTiI6Ik1haWwiLCJXVCI6Mn0%3D%7C3000&amp;sdata=t%2B6bjno8cgaNQj4a1MD3pUU%2FPotw43d44lqnW9SLcLo%3D&amp;reserved=0" TargetMode="External"/><Relationship Id="rId5" Type="http://schemas.openxmlformats.org/officeDocument/2006/relationships/hyperlink" Target="https://jira.onap.org/browse/REQ-438" TargetMode="External"/><Relationship Id="rId10" Type="http://schemas.openxmlformats.org/officeDocument/2006/relationships/hyperlink" Target="https://jira.onap.org/browse/REQ-443" TargetMode="External"/><Relationship Id="rId4" Type="http://schemas.openxmlformats.org/officeDocument/2006/relationships/hyperlink" Target="https://jira.onap.org/browse/OOM-2900" TargetMode="External"/><Relationship Id="rId9" Type="http://schemas.openxmlformats.org/officeDocument/2006/relationships/hyperlink" Target="https://jira.onap.org/browse/REQ-1211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gerrit.onap.org/r/projects/?state=READ_ONLY" TargetMode="External"/><Relationship Id="rId3" Type="http://schemas.openxmlformats.org/officeDocument/2006/relationships/hyperlink" Target="https://jira.onap.org/browse/REQ-1341" TargetMode="External"/><Relationship Id="rId7" Type="http://schemas.openxmlformats.org/officeDocument/2006/relationships/hyperlink" Target="https://wiki.onap.org/x/LQtHC" TargetMode="External"/><Relationship Id="rId2" Type="http://schemas.openxmlformats.org/officeDocument/2006/relationships/hyperlink" Target="https://jira.onap.org/browse/REQ-1072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wiki.onap.org/display/DW/Project+State%3A+Unmaintained" TargetMode="External"/><Relationship Id="rId5" Type="http://schemas.openxmlformats.org/officeDocument/2006/relationships/hyperlink" Target="https://jira.onap.org/browse/REQ-1343" TargetMode="External"/><Relationship Id="rId4" Type="http://schemas.openxmlformats.org/officeDocument/2006/relationships/hyperlink" Target="https://jira.onap.org/browse/REQ-134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jira.onap.org/browse/REQ-1344" TargetMode="External"/><Relationship Id="rId3" Type="http://schemas.openxmlformats.org/officeDocument/2006/relationships/hyperlink" Target="https://jira.onap.org/browse/REQ-1348" TargetMode="External"/><Relationship Id="rId7" Type="http://schemas.openxmlformats.org/officeDocument/2006/relationships/hyperlink" Target="https://jira.onap.org/browse/REQ-441" TargetMode="External"/><Relationship Id="rId2" Type="http://schemas.openxmlformats.org/officeDocument/2006/relationships/hyperlink" Target="https://jira.onap.org/browse/REQ-1073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jira.linuxfoundation.org/browse/RELENG-4472" TargetMode="External"/><Relationship Id="rId5" Type="http://schemas.openxmlformats.org/officeDocument/2006/relationships/hyperlink" Target="https://jira.onap.org/browse/REQ-1347" TargetMode="External"/><Relationship Id="rId10" Type="http://schemas.openxmlformats.org/officeDocument/2006/relationships/hyperlink" Target="https://jira.onap.org/browse/REQ-1345" TargetMode="External"/><Relationship Id="rId4" Type="http://schemas.openxmlformats.org/officeDocument/2006/relationships/hyperlink" Target="https://jira.onap.org/browse/REQ-1346" TargetMode="External"/><Relationship Id="rId9" Type="http://schemas.openxmlformats.org/officeDocument/2006/relationships/hyperlink" Target="https://jira.onap.org/browse/REQ-1072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nap/sdc/blob/master/catalog-be/pom.xml" TargetMode="Externa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noProof="0" dirty="0"/>
              <a:t>ONAP Security Meeting</a:t>
            </a:r>
            <a:br>
              <a:rPr lang="en-GB" noProof="0" dirty="0"/>
            </a:br>
            <a:br>
              <a:rPr lang="pl-PL" noProof="0" dirty="0"/>
            </a:br>
            <a:r>
              <a:rPr lang="pl-PL" noProof="0" dirty="0"/>
              <a:t>We start </a:t>
            </a:r>
            <a:r>
              <a:rPr lang="pl-PL" noProof="0" dirty="0" err="1"/>
              <a:t>at</a:t>
            </a:r>
            <a:r>
              <a:rPr lang="pl-PL" noProof="0" dirty="0"/>
              <a:t> 2 PM CET</a:t>
            </a:r>
            <a:endParaRPr lang="en-GB" noProof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noProof="0" dirty="0"/>
              <a:t>20</a:t>
            </a:r>
            <a:r>
              <a:rPr lang="pl-PL" noProof="0" dirty="0"/>
              <a:t>23</a:t>
            </a:r>
            <a:r>
              <a:rPr lang="en-GB" noProof="0" dirty="0"/>
              <a:t>-</a:t>
            </a:r>
            <a:r>
              <a:rPr lang="pl-PL" dirty="0"/>
              <a:t>01-17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root_pods_xfail.txt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8055759"/>
              </p:ext>
            </p:extLst>
          </p:nvPr>
        </p:nvGraphicFramePr>
        <p:xfrm>
          <a:off x="159151" y="743567"/>
          <a:ext cx="11713233" cy="59136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505539600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rooted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964924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aai-elasticsearch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search</a:t>
                      </a:r>
                      <a:r>
                        <a:rPr lang="pl-PL" sz="1050" b="1" dirty="0"/>
                        <a:t>-data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aai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sparky</a:t>
                      </a:r>
                      <a:r>
                        <a:rPr lang="pl-PL" sz="1050" b="1" dirty="0"/>
                        <a:t>-be</a:t>
                      </a:r>
                      <a:r>
                        <a:rPr lang="pl-PL" sz="1050" dirty="0"/>
                        <a:t> # AAI-3175 </a:t>
                      </a:r>
                    </a:p>
                    <a:p>
                      <a:r>
                        <a:rPr lang="pl-PL" sz="1050" b="1" dirty="0" err="1"/>
                        <a:t>music</a:t>
                      </a:r>
                      <a:r>
                        <a:rPr lang="pl-PL" sz="1050" dirty="0"/>
                        <a:t> # MUSIC-609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pl-PL" sz="1050" b="1" dirty="0"/>
                    </a:p>
                    <a:p>
                      <a:r>
                        <a:rPr lang="pl-PL" sz="1050" b="1" dirty="0" err="1"/>
                        <a:t>music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but </a:t>
                      </a:r>
                      <a:r>
                        <a:rPr lang="pl-PL" sz="1050" dirty="0" err="1"/>
                        <a:t>still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needed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aaf</a:t>
                      </a:r>
                      <a:endParaRPr lang="LID4096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745732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requested already in Guilin but no progress</a:t>
                      </a:r>
                    </a:p>
                    <a:p>
                      <a:r>
                        <a:rPr lang="en-US" sz="1050" b="1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dcae</a:t>
                      </a:r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-cloudify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DCAEGEN2-2424</a:t>
                      </a:r>
                    </a:p>
                    <a:p>
                      <a:r>
                        <a:rPr lang="en-US" sz="1050" b="1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multicloud-k8s</a:t>
                      </a:r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# MULTICLOUD-1201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requested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already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since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Guilin</a:t>
                      </a:r>
                      <a:r>
                        <a:rPr lang="pl-PL" sz="1050" dirty="0"/>
                        <a:t> but no progres</a:t>
                      </a:r>
                    </a:p>
                    <a:p>
                      <a:r>
                        <a:rPr lang="pl-PL" sz="1050" b="1" dirty="0"/>
                        <a:t>#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dcae-cloudify</a:t>
                      </a:r>
                      <a:r>
                        <a:rPr lang="pl-PL" sz="1050" dirty="0"/>
                        <a:t> # DCAEGEN2-2424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1845942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Honolulu INT-1716 </a:t>
                      </a:r>
                    </a:p>
                    <a:p>
                      <a:r>
                        <a:rPr lang="pl-PL" sz="1050" b="1" dirty="0" err="1"/>
                        <a:t>msb-consul</a:t>
                      </a:r>
                      <a:r>
                        <a:rPr lang="pl-PL" sz="1050" dirty="0"/>
                        <a:t> # MSB-518 </a:t>
                      </a:r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dirty="0"/>
                        <a:t> # DCAEGEN2-2424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PORTAL-1001 </a:t>
                      </a:r>
                      <a:r>
                        <a:rPr lang="pl-PL" sz="1050" dirty="0" err="1"/>
                        <a:t>task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moved</a:t>
                      </a:r>
                      <a:r>
                        <a:rPr lang="pl-PL" sz="1050" dirty="0"/>
                        <a:t> to Honolulu </a:t>
                      </a:r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clamp-</a:t>
                      </a:r>
                      <a:r>
                        <a:rPr lang="pl-PL" sz="1050" b="1" dirty="0" err="1"/>
                        <a:t>mariadb</a:t>
                      </a:r>
                      <a:r>
                        <a:rPr lang="pl-PL" sz="1050" dirty="0"/>
                        <a:t> # OOM-2552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cassandra</a:t>
                      </a:r>
                      <a:r>
                        <a:rPr lang="pl-PL" sz="1050" dirty="0"/>
                        <a:t> # OOM-2552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multicloud-fcaps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rabbit-mq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oof-has-etcd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multicloud-k8s-etcd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etcd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components</a:t>
                      </a:r>
                    </a:p>
                    <a:p>
                      <a:r>
                        <a:rPr lang="en-US" sz="1050" b="1" dirty="0"/>
                        <a:t>robot </a:t>
                      </a:r>
                      <a:r>
                        <a:rPr lang="en-US" sz="1050" dirty="0"/>
                        <a:t>#  use for test cases + refactoring planned in </a:t>
                      </a:r>
                      <a:r>
                        <a:rPr lang="pl-PL" sz="1050" dirty="0"/>
                        <a:t>Istanbul</a:t>
                      </a:r>
                      <a:r>
                        <a:rPr lang="en-US" sz="1050" dirty="0"/>
                        <a:t> INT-1716</a:t>
                      </a:r>
                    </a:p>
                    <a:p>
                      <a:endParaRPr lang="LID4096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Testing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/>
                        <a:t>robot</a:t>
                      </a:r>
                      <a:r>
                        <a:rPr lang="pl-PL" sz="1050" dirty="0"/>
                        <a:t> # 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for test </a:t>
                      </a:r>
                      <a:r>
                        <a:rPr lang="pl-PL" sz="1050" dirty="0" err="1"/>
                        <a:t>cases</a:t>
                      </a:r>
                      <a:r>
                        <a:rPr lang="pl-PL" sz="1050" dirty="0"/>
                        <a:t> + </a:t>
                      </a:r>
                      <a:r>
                        <a:rPr lang="pl-PL" sz="1050" dirty="0" err="1"/>
                        <a:t>refactoring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planned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INT-1716</a:t>
                      </a:r>
                    </a:p>
                    <a:p>
                      <a:r>
                        <a:rPr lang="pl-PL" sz="1050" b="1" dirty="0" err="1"/>
                        <a:t>strimzi-kafka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strimzi-zookeeper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needs</a:t>
                      </a:r>
                      <a:r>
                        <a:rPr lang="pl-PL" sz="1050" dirty="0"/>
                        <a:t> to run as </a:t>
                      </a:r>
                      <a:r>
                        <a:rPr lang="pl-PL" sz="1050" dirty="0" err="1"/>
                        <a:t>root</a:t>
                      </a:r>
                      <a:r>
                        <a:rPr lang="pl-PL" sz="1050" dirty="0"/>
                        <a:t> to </a:t>
                      </a:r>
                      <a:r>
                        <a:rPr lang="pl-PL" sz="1050" dirty="0" err="1"/>
                        <a:t>access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nfs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storage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1158397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unlimitted_pods_xfail.txt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663715"/>
              </p:ext>
            </p:extLst>
          </p:nvPr>
        </p:nvGraphicFramePr>
        <p:xfrm>
          <a:off x="211445" y="1033278"/>
          <a:ext cx="11713233" cy="56226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33307561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</a:t>
                      </a:r>
                      <a:r>
                        <a:rPr lang="pl-PL" sz="1050" dirty="0" err="1"/>
                        <a:t>unlimitted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  <a:p>
                      <a:r>
                        <a:rPr lang="fr-FR" sz="1050" b="1" dirty="0"/>
                        <a:t>music </a:t>
                      </a:r>
                      <a:endParaRPr lang="pl-PL" sz="1050" b="1" dirty="0"/>
                    </a:p>
                    <a:p>
                      <a:r>
                        <a:rPr lang="fr-FR" sz="1050" b="1" dirty="0" err="1"/>
                        <a:t>esr</a:t>
                      </a:r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sz="1050" dirty="0"/>
                        <a:t># Components in maintenance mode 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  <a:p>
                      <a:r>
                        <a:rPr lang="en-US" sz="1050" b="1" dirty="0" err="1"/>
                        <a:t>dcae</a:t>
                      </a:r>
                      <a:r>
                        <a:rPr lang="en-US" sz="1050" dirty="0"/>
                        <a:t> # DCAEGEN2-2429 moved to Honolulu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# waivers </a:t>
                      </a:r>
                      <a:endParaRPr lang="pl-PL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pl-PL" sz="1050" b="1" dirty="0" err="1"/>
                        <a:t>esr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959667"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consul</a:t>
                      </a:r>
                      <a:r>
                        <a:rPr lang="pl-PL" sz="1050" b="1" dirty="0"/>
                        <a:t> </a:t>
                      </a:r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awx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  <a:p>
                      <a:r>
                        <a:rPr lang="pl-PL" sz="1050" b="1" dirty="0" err="1"/>
                        <a:t>netbox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used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use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cases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  <a:tr h="552261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testing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network-name-gen</a:t>
                      </a:r>
                      <a:r>
                        <a:rPr lang="en-US" sz="1050" dirty="0"/>
                        <a:t> # used for use cases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28899143"/>
                  </a:ext>
                </a:extLst>
              </a:tr>
              <a:tr h="660903">
                <a:tc>
                  <a:txBody>
                    <a:bodyPr/>
                    <a:lstStyle/>
                    <a:p>
                      <a:r>
                        <a:rPr lang="pl-PL" sz="1100" dirty="0"/>
                        <a:t>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/>
                        <a:t>portal-</a:t>
                      </a:r>
                      <a:r>
                        <a:rPr lang="pl-PL" sz="1100" b="1" dirty="0" err="1"/>
                        <a:t>db</a:t>
                      </a:r>
                      <a:r>
                        <a:rPr lang="pl-PL" sz="1100" b="1" dirty="0"/>
                        <a:t>-</a:t>
                      </a:r>
                      <a:r>
                        <a:rPr lang="pl-PL" sz="1100" b="1" dirty="0" err="1"/>
                        <a:t>config</a:t>
                      </a:r>
                      <a:r>
                        <a:rPr lang="pl-PL" sz="1100" dirty="0"/>
                        <a:t> # </a:t>
                      </a:r>
                      <a:r>
                        <a:rPr lang="pl-PL" sz="1100" dirty="0" err="1"/>
                        <a:t>config</a:t>
                      </a:r>
                      <a:r>
                        <a:rPr lang="pl-PL" sz="1100" dirty="0"/>
                        <a:t> pod </a:t>
                      </a:r>
                    </a:p>
                    <a:p>
                      <a:r>
                        <a:rPr lang="pl-PL" sz="1100" b="1" dirty="0" err="1"/>
                        <a:t>vnfsdk-init-postgres</a:t>
                      </a:r>
                      <a:r>
                        <a:rPr lang="pl-PL" sz="1100" dirty="0"/>
                        <a:t> </a:t>
                      </a:r>
                    </a:p>
                    <a:p>
                      <a:r>
                        <a:rPr lang="pl-PL" sz="1100" b="1" dirty="0" err="1"/>
                        <a:t>vid</a:t>
                      </a:r>
                      <a:r>
                        <a:rPr lang="pl-PL" sz="1100" b="1" dirty="0"/>
                        <a:t>-galera-</a:t>
                      </a:r>
                      <a:r>
                        <a:rPr lang="pl-PL" sz="1100" b="1" dirty="0" err="1"/>
                        <a:t>config</a:t>
                      </a:r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portal-</a:t>
                      </a:r>
                      <a:r>
                        <a:rPr lang="pl-PL" sz="1050" b="1" dirty="0" err="1"/>
                        <a:t>db</a:t>
                      </a:r>
                      <a:r>
                        <a:rPr lang="pl-PL" sz="1050" b="1" dirty="0"/>
                        <a:t>-</a:t>
                      </a:r>
                      <a:r>
                        <a:rPr lang="pl-PL" sz="1050" b="1" dirty="0" err="1"/>
                        <a:t>config</a:t>
                      </a:r>
                      <a:r>
                        <a:rPr lang="pl-PL" sz="1050" dirty="0"/>
                        <a:t> 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/>
                        <a:t># </a:t>
                      </a:r>
                      <a:r>
                        <a:rPr lang="pl-PL" sz="1050" b="0" dirty="0"/>
                        <a:t>portal-</a:t>
                      </a:r>
                      <a:r>
                        <a:rPr lang="pl-PL" sz="1050" b="0" dirty="0" err="1"/>
                        <a:t>db</a:t>
                      </a:r>
                      <a:r>
                        <a:rPr lang="pl-PL" sz="1050" b="0" dirty="0"/>
                        <a:t>-</a:t>
                      </a:r>
                      <a:r>
                        <a:rPr lang="pl-PL" sz="1050" b="0" dirty="0" err="1"/>
                        <a:t>config</a:t>
                      </a:r>
                      <a:r>
                        <a:rPr lang="pl-PL" sz="1050" b="0" dirty="0"/>
                        <a:t> </a:t>
                      </a: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 pod </a:t>
                      </a:r>
                    </a:p>
                    <a:p>
                      <a:r>
                        <a:rPr lang="pl-PL" sz="1050" b="1" dirty="0" err="1"/>
                        <a:t>vnfsdk-init-postgres</a:t>
                      </a:r>
                      <a:r>
                        <a:rPr lang="pl-PL" sz="1050" dirty="0"/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5549968"/>
                  </a:ext>
                </a:extLst>
              </a:tr>
              <a:tr h="1242886">
                <a:tc>
                  <a:txBody>
                    <a:bodyPr/>
                    <a:lstStyle/>
                    <a:p>
                      <a:endParaRPr lang="LID4096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strimzi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strimzi</a:t>
                      </a:r>
                      <a:r>
                        <a:rPr lang="pl-PL" sz="1050" dirty="0"/>
                        <a:t> # plan to </a:t>
                      </a:r>
                      <a:r>
                        <a:rPr lang="pl-PL" sz="1050" dirty="0" err="1"/>
                        <a:t>add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limits</a:t>
                      </a:r>
                      <a:r>
                        <a:rPr lang="pl-PL" sz="1050" dirty="0"/>
                        <a:t> in </a:t>
                      </a:r>
                      <a:r>
                        <a:rPr lang="pl-PL" sz="1050" dirty="0" err="1"/>
                        <a:t>Kohn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release</a:t>
                      </a:r>
                      <a:r>
                        <a:rPr lang="pl-PL" sz="1050" dirty="0"/>
                        <a:t> </a:t>
                      </a:r>
                    </a:p>
                    <a:p>
                      <a:r>
                        <a:rPr lang="pl-PL" sz="1050" b="1" dirty="0" err="1"/>
                        <a:t>dmaap-strimzi-bridge</a:t>
                      </a:r>
                      <a:endParaRPr lang="pl-PL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61301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040222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jdwp_xfail.txt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1948230"/>
              </p:ext>
            </p:extLst>
          </p:nvPr>
        </p:nvGraphicFramePr>
        <p:xfrm>
          <a:off x="211445" y="1033278"/>
          <a:ext cx="11713233" cy="1897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23880699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onap-dcae-redis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JDWP </a:t>
                      </a:r>
                      <a:r>
                        <a:rPr lang="pl-PL" sz="1050" dirty="0" err="1"/>
                        <a:t>ports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JDWP = Java </a:t>
                      </a:r>
                      <a:r>
                        <a:rPr lang="pl-PL" sz="1050" dirty="0" err="1"/>
                        <a:t>Debug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Protocol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list </a:t>
                      </a:r>
                      <a:r>
                        <a:rPr lang="pl-PL" sz="1050" dirty="0" err="1"/>
                        <a:t>displays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and </a:t>
                      </a:r>
                      <a:r>
                        <a:rPr lang="pl-PL" sz="1050" dirty="0" err="1"/>
                        <a:t>their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associated</a:t>
                      </a:r>
                      <a:r>
                        <a:rPr lang="pl-PL" sz="1050" dirty="0"/>
                        <a:t> pod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could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considered</a:t>
                      </a:r>
                      <a:r>
                        <a:rPr lang="pl-PL" sz="1050" dirty="0"/>
                        <a:t> as </a:t>
                      </a:r>
                      <a:r>
                        <a:rPr lang="pl-PL" sz="1050" dirty="0" err="1"/>
                        <a:t>False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positive</a:t>
                      </a:r>
                      <a:r>
                        <a:rPr lang="pl-PL" sz="1050" dirty="0"/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onap-msb-eag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onap-msb-iag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 err="1"/>
                        <a:t>onap-vfc-redis</a:t>
                      </a:r>
                      <a:r>
                        <a:rPr lang="pl-PL" sz="1050" dirty="0"/>
                        <a:t> 6379 # </a:t>
                      </a:r>
                      <a:r>
                        <a:rPr lang="pl-PL" sz="1050" dirty="0" err="1"/>
                        <a:t>Redis</a:t>
                      </a:r>
                      <a:r>
                        <a:rPr lang="pl-PL" sz="1050" dirty="0"/>
                        <a:t> port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33960389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nodeports_xfail.txt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336026"/>
              </p:ext>
            </p:extLst>
          </p:nvPr>
        </p:nvGraphicFramePr>
        <p:xfrm>
          <a:off x="211445" y="1033278"/>
          <a:ext cx="11713233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3034409169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robot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# Expected failure list for certificates associated to </a:t>
                      </a:r>
                      <a:r>
                        <a:rPr lang="en-US" sz="1050" dirty="0" err="1"/>
                        <a:t>nodeports</a:t>
                      </a:r>
                      <a:endParaRPr lang="en-US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666 # foo example </a:t>
                      </a:r>
                      <a:r>
                        <a:rPr lang="en-US" sz="1050" dirty="0" err="1"/>
                        <a:t>nodeport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CLI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Expiration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Date</a:t>
                      </a:r>
                      <a:r>
                        <a:rPr lang="pl-PL" sz="1050" dirty="0"/>
                        <a:t> 2047-07-08 10:29:38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4079835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versions_xfail.txt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7910361"/>
              </p:ext>
            </p:extLst>
          </p:nvPr>
        </p:nvGraphicFramePr>
        <p:xfrm>
          <a:off x="239384" y="1033278"/>
          <a:ext cx="11713232" cy="14378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2288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1113997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124615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3706166">
                  <a:extLst>
                    <a:ext uri="{9D8B030D-6E8A-4147-A177-3AD203B41FA5}">
                      <a16:colId xmlns:a16="http://schemas.microsoft.com/office/drawing/2014/main" val="2790326427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images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r>
                        <a:rPr lang="pl-PL" sz="1050" dirty="0"/>
                        <a:t> docker.nexus.azure.onap.eu/</a:t>
                      </a:r>
                      <a:r>
                        <a:rPr lang="pl-PL" sz="1050" dirty="0" err="1"/>
                        <a:t>beats</a:t>
                      </a:r>
                      <a:r>
                        <a:rPr lang="pl-PL" sz="1050" dirty="0"/>
                        <a:t>/filebeat:5.5.0 docker.nexus.azure.onap.eu/cassandra:3.11.4 nexus3.onap.org:10001/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music</a:t>
                      </a:r>
                      <a:r>
                        <a:rPr lang="pl-PL" sz="1050" dirty="0"/>
                        <a:t>/cassandra_3_11:3.0.24 docker.nexus.azure.onap.eu/</a:t>
                      </a:r>
                      <a:r>
                        <a:rPr lang="pl-PL" sz="1050" dirty="0" err="1"/>
                        <a:t>bitnami</a:t>
                      </a:r>
                      <a:r>
                        <a:rPr lang="pl-PL" sz="1050" dirty="0"/>
                        <a:t>/cassandra:3.11.9-debian-10-r30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awx-celery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awx-rabbit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msb-eag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msb-iag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aaf-cass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aai-graphadmin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aai-resources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aai-traversal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dcae-dashboard-filebeat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deployment</a:t>
                      </a:r>
                      <a:r>
                        <a:rPr lang="pl-PL" sz="1050" dirty="0"/>
                        <a:t>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dcae-inventory-api-filebeat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-policy-handler-</a:t>
                      </a:r>
                      <a:r>
                        <a:rPr lang="pl-PL" sz="1050" dirty="0" err="1"/>
                        <a:t>filebeat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config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binding</a:t>
                      </a:r>
                      <a:r>
                        <a:rPr lang="pl-PL" sz="1050" dirty="0"/>
                        <a:t>-service-</a:t>
                      </a:r>
                      <a:r>
                        <a:rPr lang="pl-PL" sz="1050" dirty="0" err="1"/>
                        <a:t>fb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r>
                        <a:rPr lang="pl-PL" sz="1050" dirty="0"/>
                        <a:t>-i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node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dmaap</a:t>
                      </a:r>
                      <a:r>
                        <a:rPr lang="pl-PL" sz="1050" dirty="0"/>
                        <a:t>-dr-</a:t>
                      </a:r>
                      <a:r>
                        <a:rPr lang="pl-PL" sz="1050" dirty="0" err="1"/>
                        <a:t>prov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modeling-</a:t>
                      </a:r>
                      <a:r>
                        <a:rPr lang="pl-PL" sz="1050" dirty="0" err="1"/>
                        <a:t>etsicatalog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msb-discovery-filebeat-onap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onboarding</a:t>
                      </a:r>
                      <a:r>
                        <a:rPr lang="pl-PL" sz="1050" dirty="0"/>
                        <a:t>-be-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sdc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wfd</a:t>
                      </a:r>
                      <a:r>
                        <a:rPr lang="pl-PL" sz="1050" dirty="0"/>
                        <a:t>-fe-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so-bpmn-infra-filebeat-onap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oof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openstack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so-sdc-controller-filebeat-onap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so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sdnc</a:t>
                      </a:r>
                      <a:r>
                        <a:rPr lang="pl-PL" sz="1050" dirty="0"/>
                        <a:t>-adapter-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generic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vfc-nslcm-filebeat-onap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vfc-vnflcm-filebeat-onap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vfc-vnfmgr-filebeat-onap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vfc-vnfres-filebeat-onap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zte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-driver-</a:t>
                      </a:r>
                      <a:r>
                        <a:rPr lang="pl-PL" sz="1050" dirty="0" err="1"/>
                        <a:t>filebeat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onap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Waiver</a:t>
                      </a:r>
                      <a:r>
                        <a:rPr lang="pl-PL" sz="1050" dirty="0"/>
                        <a:t> for </a:t>
                      </a:r>
                      <a:r>
                        <a:rPr lang="pl-PL" sz="1050" dirty="0" err="1"/>
                        <a:t>versions</a:t>
                      </a:r>
                      <a:r>
                        <a:rPr lang="pl-PL" sz="1050" dirty="0"/>
                        <a:t> test (</a:t>
                      </a:r>
                      <a:r>
                        <a:rPr lang="pl-PL" sz="1050" dirty="0" err="1"/>
                        <a:t>python</a:t>
                      </a:r>
                      <a:r>
                        <a:rPr lang="pl-PL" sz="1050" dirty="0"/>
                        <a:t>/</a:t>
                      </a:r>
                      <a:r>
                        <a:rPr lang="pl-PL" sz="1050" dirty="0" err="1"/>
                        <a:t>java</a:t>
                      </a:r>
                      <a:r>
                        <a:rPr lang="pl-PL" sz="1050" dirty="0"/>
                        <a:t> version </a:t>
                      </a:r>
                      <a:r>
                        <a:rPr lang="pl-PL" sz="1050" dirty="0" err="1"/>
                        <a:t>check</a:t>
                      </a:r>
                      <a:r>
                        <a:rPr lang="pl-PL" sz="1050" dirty="0"/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all</a:t>
                      </a:r>
                      <a:r>
                        <a:rPr lang="pl-PL" sz="1050" dirty="0"/>
                        <a:t> the </a:t>
                      </a:r>
                      <a:r>
                        <a:rPr lang="pl-PL" sz="1050" dirty="0" err="1"/>
                        <a:t>following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docker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shall</a:t>
                      </a:r>
                      <a:r>
                        <a:rPr lang="pl-PL" sz="1050" dirty="0"/>
                        <a:t> be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excluded</a:t>
                      </a:r>
                      <a:r>
                        <a:rPr lang="pl-PL" sz="1050" dirty="0"/>
                        <a:t> from the version </a:t>
                      </a:r>
                      <a:r>
                        <a:rPr lang="pl-PL" sz="1050" dirty="0" err="1"/>
                        <a:t>scanning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may</a:t>
                      </a:r>
                      <a:r>
                        <a:rPr lang="pl-PL" sz="1050" dirty="0"/>
                        <a:t> be </a:t>
                      </a:r>
                      <a:r>
                        <a:rPr lang="pl-PL" sz="1050" dirty="0" err="1"/>
                        <a:t>fixable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using</a:t>
                      </a:r>
                      <a:r>
                        <a:rPr lang="pl-PL" sz="1050" dirty="0"/>
                        <a:t> a </a:t>
                      </a:r>
                      <a:r>
                        <a:rPr lang="pl-PL" sz="1050" dirty="0" err="1"/>
                        <a:t>more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recent</a:t>
                      </a:r>
                      <a:r>
                        <a:rPr lang="pl-PL" sz="1050" dirty="0"/>
                        <a:t> version...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cassandra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awx-celery</a:t>
                      </a:r>
                      <a:endParaRPr lang="pl-PL" sz="1050" b="1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awx-rabbit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b="1" dirty="0" err="1">
                          <a:solidFill>
                            <a:srgbClr val="00B050"/>
                          </a:solidFill>
                        </a:rPr>
                        <a:t>awx</a:t>
                      </a:r>
                      <a:r>
                        <a:rPr lang="pl-PL" sz="1050" b="1" dirty="0">
                          <a:solidFill>
                            <a:srgbClr val="00B050"/>
                          </a:solidFill>
                        </a:rPr>
                        <a:t>-web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cloudify</a:t>
                      </a:r>
                      <a:r>
                        <a:rPr lang="pl-PL" sz="1050" dirty="0"/>
                        <a:t>-manager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#sdnc </a:t>
                      </a:r>
                      <a:r>
                        <a:rPr lang="pl-PL" sz="1050" dirty="0" err="1"/>
                        <a:t>exception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sdnc-dmaap-listener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dcae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exceptions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dcaemod-designtool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dcaemod-genprocessor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/>
                        <a:t>dcaemod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nifi</a:t>
                      </a:r>
                      <a:r>
                        <a:rPr lang="pl-PL" sz="1050" dirty="0"/>
                        <a:t>-registry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unmaintained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containers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nobody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will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work</a:t>
                      </a:r>
                      <a:r>
                        <a:rPr lang="pl-PL" sz="1050" dirty="0"/>
                        <a:t> on </a:t>
                      </a:r>
                      <a:r>
                        <a:rPr lang="pl-PL" sz="1050" dirty="0" err="1"/>
                        <a:t>that</a:t>
                      </a:r>
                      <a:r>
                        <a:rPr lang="pl-PL" sz="1050" dirty="0"/>
                        <a:t> a priori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esr-gui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esr-server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msb-discovery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msb-eag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msb-iag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app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cassandra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sdk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portal-</a:t>
                      </a:r>
                      <a:r>
                        <a:rPr lang="pl-PL" sz="1050" dirty="0" err="1"/>
                        <a:t>widget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aaf-cass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zookeeper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message</a:t>
                      </a: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-router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robot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aai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pods</a:t>
                      </a:r>
                      <a:r>
                        <a:rPr lang="pl-PL" sz="1050" dirty="0"/>
                        <a:t> dependent on </a:t>
                      </a:r>
                      <a:r>
                        <a:rPr lang="pl-PL" sz="1050" dirty="0" err="1"/>
                        <a:t>janusgraph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which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does</a:t>
                      </a:r>
                      <a:r>
                        <a:rPr lang="pl-PL" sz="1050" dirty="0"/>
                        <a:t> not </a:t>
                      </a:r>
                      <a:r>
                        <a:rPr lang="pl-PL" sz="1050" dirty="0" err="1"/>
                        <a:t>support</a:t>
                      </a:r>
                      <a:r>
                        <a:rPr lang="pl-PL" sz="1050" dirty="0"/>
                        <a:t> Java 11 </a:t>
                      </a:r>
                      <a:r>
                        <a:rPr lang="pl-PL" sz="1050" dirty="0" err="1"/>
                        <a:t>yet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aai-graphadmin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aai-resources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>
                          <a:solidFill>
                            <a:srgbClr val="00B050"/>
                          </a:solidFill>
                        </a:rPr>
                        <a:t># </a:t>
                      </a:r>
                      <a:r>
                        <a:rPr lang="pl-PL" sz="1050" dirty="0" err="1">
                          <a:solidFill>
                            <a:srgbClr val="00B050"/>
                          </a:solidFill>
                        </a:rPr>
                        <a:t>aai-traversal</a:t>
                      </a:r>
                      <a:endParaRPr lang="pl-PL" sz="1050" dirty="0">
                        <a:solidFill>
                          <a:srgbClr val="00B05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 err="1">
                          <a:solidFill>
                            <a:srgbClr val="FF0000"/>
                          </a:solidFill>
                        </a:rPr>
                        <a:t>srimzi-zk-entrance</a:t>
                      </a: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vnf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drivers</a:t>
                      </a:r>
                      <a:endParaRPr lang="pl-PL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vfc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huawei</a:t>
                      </a:r>
                      <a:r>
                        <a:rPr lang="pl-PL" sz="1050" dirty="0"/>
                        <a:t>-</a:t>
                      </a:r>
                      <a:r>
                        <a:rPr lang="pl-PL" sz="1050" dirty="0" err="1"/>
                        <a:t>vnfm</a:t>
                      </a:r>
                      <a:r>
                        <a:rPr lang="pl-PL" sz="1050" dirty="0"/>
                        <a:t>-driver</a:t>
                      </a:r>
                      <a:endParaRPr lang="LID4096" sz="105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05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1983899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080746B-F0C8-4DBE-BD70-244F9E61A9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C594685-F79F-4EF5-9D13-4BBB7E413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Waivers</a:t>
            </a:r>
            <a:r>
              <a:rPr lang="pl-PL" dirty="0"/>
              <a:t>: nonssl_xfail.txt</a:t>
            </a:r>
            <a:endParaRPr lang="en-US" dirty="0"/>
          </a:p>
        </p:txBody>
      </p:sp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632205A4-7E8A-0860-AA85-078F0F2CF01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5221852"/>
              </p:ext>
            </p:extLst>
          </p:nvPr>
        </p:nvGraphicFramePr>
        <p:xfrm>
          <a:off x="211445" y="1033278"/>
          <a:ext cx="11713233" cy="617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1590">
                  <a:extLst>
                    <a:ext uri="{9D8B030D-6E8A-4147-A177-3AD203B41FA5}">
                      <a16:colId xmlns:a16="http://schemas.microsoft.com/office/drawing/2014/main" val="518151229"/>
                    </a:ext>
                  </a:extLst>
                </a:gridCol>
                <a:gridCol w="2318928">
                  <a:extLst>
                    <a:ext uri="{9D8B030D-6E8A-4147-A177-3AD203B41FA5}">
                      <a16:colId xmlns:a16="http://schemas.microsoft.com/office/drawing/2014/main" val="2687229981"/>
                    </a:ext>
                  </a:extLst>
                </a:gridCol>
                <a:gridCol w="2358963">
                  <a:extLst>
                    <a:ext uri="{9D8B030D-6E8A-4147-A177-3AD203B41FA5}">
                      <a16:colId xmlns:a16="http://schemas.microsoft.com/office/drawing/2014/main" val="3152782097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1972194265"/>
                    </a:ext>
                  </a:extLst>
                </a:gridCol>
                <a:gridCol w="2346876">
                  <a:extLst>
                    <a:ext uri="{9D8B030D-6E8A-4147-A177-3AD203B41FA5}">
                      <a16:colId xmlns:a16="http://schemas.microsoft.com/office/drawing/2014/main" val="2697914298"/>
                    </a:ext>
                  </a:extLst>
                </a:gridCol>
              </a:tblGrid>
              <a:tr h="336040">
                <a:tc>
                  <a:txBody>
                    <a:bodyPr/>
                    <a:lstStyle/>
                    <a:p>
                      <a:r>
                        <a:rPr lang="pl-PL" dirty="0" err="1"/>
                        <a:t>Guilin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Honolulu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Istanbul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Jakarta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dirty="0" err="1"/>
                        <a:t>Kohn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4485289"/>
                  </a:ext>
                </a:extLst>
              </a:tr>
              <a:tr h="3360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Expected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failure</a:t>
                      </a:r>
                      <a:r>
                        <a:rPr lang="pl-PL" sz="1050" dirty="0"/>
                        <a:t> list for non-SSL </a:t>
                      </a:r>
                      <a:r>
                        <a:rPr lang="pl-PL" sz="1050" dirty="0" err="1"/>
                        <a:t>endpoints</a:t>
                      </a:r>
                      <a:endParaRPr lang="LID4096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/>
                        <a:t>There are 0 non-SSL </a:t>
                      </a:r>
                      <a:r>
                        <a:rPr lang="en-US" sz="1050" dirty="0" err="1"/>
                        <a:t>NodePorts</a:t>
                      </a:r>
                      <a:r>
                        <a:rPr lang="en-US" sz="1050"/>
                        <a:t> in the cluster</a:t>
                      </a:r>
                      <a:endParaRPr lang="LID4096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8569126"/>
                  </a:ext>
                </a:extLst>
              </a:tr>
              <a:tr h="645983"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LID4096" sz="105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already since Honolulu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</a:t>
                      </a:r>
                      <a:r>
                        <a:rPr lang="en-US" sz="1050" dirty="0" err="1"/>
                        <a:t>SO-3237</a:t>
                      </a:r>
                      <a:r>
                        <a:rPr lang="en-US" sz="1050" dirty="0"/>
                        <a:t>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</a:t>
                      </a:r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waivers requested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SO-3237 The fix is decided to be introduction of ingress controller in </a:t>
                      </a:r>
                      <a:r>
                        <a:rPr lang="en-US" sz="1050" dirty="0" err="1"/>
                        <a:t>oom</a:t>
                      </a:r>
                      <a:r>
                        <a:rPr lang="en-US" sz="1050" dirty="0"/>
                        <a:t> and is in progress.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</a:t>
                      </a:r>
                      <a:r>
                        <a:rPr lang="en-US" sz="1050" dirty="0"/>
                        <a:t> 30277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 </a:t>
                      </a:r>
                      <a:r>
                        <a:rPr lang="en-US" sz="1050" dirty="0"/>
                        <a:t>30477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so-etsi-sol003-adapter</a:t>
                      </a:r>
                      <a:r>
                        <a:rPr lang="en-US" sz="1050" dirty="0"/>
                        <a:t> 30406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30424 </a:t>
                      </a:r>
                      <a:endParaRPr lang="pl-PL" sz="1050" dirty="0"/>
                    </a:p>
                    <a:p>
                      <a:r>
                        <a:rPr lang="en-US" sz="1050" b="1" dirty="0"/>
                        <a:t>so-admin-cockpit</a:t>
                      </a:r>
                      <a:r>
                        <a:rPr lang="en-US" sz="1050" dirty="0"/>
                        <a:t> 30224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- being worked, but missed cutoff for Istanbul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</a:t>
                      </a:r>
                      <a:r>
                        <a:rPr lang="en-US" sz="1050" dirty="0" err="1"/>
                        <a:t>cds</a:t>
                      </a:r>
                      <a:r>
                        <a:rPr lang="en-US" sz="1050" dirty="0"/>
                        <a:t>-blueprints-processor-http 30449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SDNC - https://jira.onap.org/browse/SDNC-1628 # </a:t>
                      </a:r>
                      <a:r>
                        <a:rPr lang="en-US" sz="1050" dirty="0" err="1"/>
                        <a:t>sdnc-callhome</a:t>
                      </a:r>
                      <a:r>
                        <a:rPr lang="en-US" sz="1050" dirty="0"/>
                        <a:t> 30266 </a:t>
                      </a:r>
                      <a:endParaRPr lang="pl-PL" sz="1050" dirty="0"/>
                    </a:p>
                    <a:p>
                      <a:endParaRPr lang="pl-PL" sz="1050" dirty="0"/>
                    </a:p>
                    <a:p>
                      <a:r>
                        <a:rPr lang="en-US" sz="1050" dirty="0"/>
                        <a:t># CDS team working on either eliminating node port or moving to https. </a:t>
                      </a:r>
                      <a:endParaRPr lang="pl-PL" sz="1050" dirty="0"/>
                    </a:p>
                    <a:p>
                      <a:r>
                        <a:rPr lang="en-US" sz="1050" dirty="0"/>
                        <a:t># Not ready for Jakarta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cds</a:t>
                      </a:r>
                      <a:r>
                        <a:rPr lang="en-US" sz="1050" b="1" dirty="0"/>
                        <a:t>-blueprints-processor-http</a:t>
                      </a:r>
                      <a:r>
                        <a:rPr lang="en-US" sz="1050" dirty="0"/>
                        <a:t> 30449</a:t>
                      </a:r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85101146"/>
                  </a:ext>
                </a:extLst>
              </a:tr>
              <a:tr h="470781"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# Needed for </a:t>
                      </a:r>
                      <a:r>
                        <a:rPr lang="en-US" sz="1050" dirty="0" err="1"/>
                        <a:t>OpenDaylight</a:t>
                      </a:r>
                      <a:r>
                        <a:rPr lang="en-US" sz="1050" dirty="0"/>
                        <a:t> NETCONF Call Home feature </a:t>
                      </a:r>
                      <a:endParaRPr lang="pl-PL" sz="1050" dirty="0"/>
                    </a:p>
                    <a:p>
                      <a:r>
                        <a:rPr lang="en-US" sz="1050" b="1" dirty="0" err="1"/>
                        <a:t>sdnc-callhome</a:t>
                      </a:r>
                      <a:r>
                        <a:rPr lang="en-US" sz="1050" dirty="0"/>
                        <a:t> 30266</a:t>
                      </a:r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050" b="0" i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7828148"/>
                  </a:ext>
                </a:extLst>
              </a:tr>
              <a:tr h="819131"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endParaRPr lang="pl-PL" sz="1050" dirty="0"/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  <a:p>
                      <a:endParaRPr lang="pl-PL" sz="10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Upstream</a:t>
                      </a:r>
                      <a:r>
                        <a:rPr lang="pl-PL" sz="1050" dirty="0"/>
                        <a:t> </a:t>
                      </a:r>
                      <a:r>
                        <a:rPr lang="pl-PL" sz="1050" dirty="0" err="1"/>
                        <a:t>components</a:t>
                      </a:r>
                      <a:endParaRPr lang="pl-PL" sz="1050" dirty="0"/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awx</a:t>
                      </a:r>
                      <a:r>
                        <a:rPr lang="pl-PL" sz="1050" dirty="0"/>
                        <a:t>-web 30478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30490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30491 </a:t>
                      </a:r>
                    </a:p>
                    <a:p>
                      <a:r>
                        <a:rPr lang="pl-PL" sz="1050" dirty="0"/>
                        <a:t># </a:t>
                      </a:r>
                      <a:r>
                        <a:rPr lang="pl-PL" sz="1050" dirty="0" err="1"/>
                        <a:t>message</a:t>
                      </a:r>
                      <a:r>
                        <a:rPr lang="pl-PL" sz="1050" dirty="0"/>
                        <a:t>-router-</a:t>
                      </a:r>
                      <a:r>
                        <a:rPr lang="pl-PL" sz="1050" dirty="0" err="1"/>
                        <a:t>kafka</a:t>
                      </a:r>
                      <a:r>
                        <a:rPr lang="pl-PL" sz="1050" dirty="0"/>
                        <a:t> 30492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pl-PL" sz="10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2698368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149266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</a:t>
            </a:r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4525963"/>
          </a:xfrm>
        </p:spPr>
        <p:txBody>
          <a:bodyPr>
            <a:normAutofit fontScale="85000" lnSpcReduction="20000"/>
          </a:bodyPr>
          <a:lstStyle/>
          <a:p>
            <a:pPr lvl="0">
              <a:lnSpc>
                <a:spcPct val="110000"/>
              </a:lnSpc>
            </a:pPr>
            <a:r>
              <a:rPr lang="en-CA" sz="3200" dirty="0"/>
              <a:t>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[REQ-437</a:t>
            </a:r>
            <a:r>
              <a:rPr lang="pl-PL" sz="1867" dirty="0"/>
              <a:t> -&gt; </a:t>
            </a:r>
            <a:r>
              <a:rPr lang="en-US" sz="1800" b="0" i="0" u="sng" dirty="0">
                <a:solidFill>
                  <a:srgbClr val="0065F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REQ-800</a:t>
            </a:r>
            <a:r>
              <a:rPr lang="pl-PL" sz="1200" b="0" i="0" u="sng" dirty="0">
                <a:solidFill>
                  <a:srgbClr val="0065FF"/>
                </a:solidFill>
                <a:effectLst/>
                <a:latin typeface="-apple-system"/>
              </a:rPr>
              <a:t> </a:t>
            </a:r>
            <a:r>
              <a:rPr lang="en-CA" sz="1867" dirty="0"/>
              <a:t>]</a:t>
            </a:r>
            <a:r>
              <a:rPr lang="pl-PL" sz="1867" dirty="0"/>
              <a:t> -&gt; </a:t>
            </a:r>
            <a:r>
              <a:rPr lang="pl-PL" sz="1867" dirty="0">
                <a:hlinkClick r:id="rId3"/>
              </a:rPr>
              <a:t>REQ-1067</a:t>
            </a:r>
            <a:r>
              <a:rPr lang="en-CA" sz="1867" dirty="0"/>
              <a:t> </a:t>
            </a:r>
            <a:r>
              <a:rPr lang="pl-PL" sz="1867" dirty="0"/>
              <a:t>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4"/>
              </a:rPr>
              <a:t>REQ-1208 </a:t>
            </a:r>
            <a:r>
              <a:rPr lang="en-CA" sz="1867" dirty="0"/>
              <a:t>COMPLETION OF PYTHON LANGUAGE UPDATE (v2.7 → v3.8)</a:t>
            </a:r>
            <a:r>
              <a:rPr lang="pl-PL" sz="1867" dirty="0"/>
              <a:t> </a:t>
            </a:r>
            <a:endParaRPr lang="en-CA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[REQ-438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REQ-801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6"/>
              </a:rPr>
              <a:t>REQ-1068</a:t>
            </a:r>
            <a:r>
              <a:rPr lang="pl-PL" sz="1867" dirty="0"/>
              <a:t> -&gt; </a:t>
            </a:r>
            <a:r>
              <a:rPr lang="pl-PL" sz="20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REQ-1209 </a:t>
            </a:r>
            <a:r>
              <a:rPr lang="en-CA" sz="1867" dirty="0"/>
              <a:t>COMPLETION OF JAVA LANGUAGE UPDATE (v8 → v11)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[REQ-439</a:t>
            </a:r>
            <a:r>
              <a:rPr lang="pl-PL" sz="1867" dirty="0"/>
              <a:t> -&gt;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REQ-863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9"/>
              </a:rPr>
              <a:t>REQ-1066</a:t>
            </a:r>
            <a:r>
              <a:rPr lang="pl-PL" sz="1867" dirty="0"/>
              <a:t>  -&gt; </a:t>
            </a:r>
            <a:r>
              <a:rPr lang="pl-PL" sz="2000" b="0" i="0" dirty="0">
                <a:solidFill>
                  <a:srgbClr val="0065FF"/>
                </a:solidFill>
                <a:effectLst/>
                <a:latin typeface="-apple-system"/>
                <a:hlinkClick r:id="rId10"/>
              </a:rPr>
              <a:t>REQ-1211 </a:t>
            </a:r>
            <a:r>
              <a:rPr lang="en-CA" sz="1867" dirty="0"/>
              <a:t>CONTINUATION OF PACKAGES UPGRADES IN DIRECT DEPENDENCIES</a:t>
            </a:r>
          </a:p>
          <a:p>
            <a:pPr lvl="1">
              <a:lnSpc>
                <a:spcPct val="110000"/>
              </a:lnSpc>
            </a:pPr>
            <a:r>
              <a:rPr lang="en-CA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2"/>
              </a:rPr>
              <a:t>REQ-1069</a:t>
            </a:r>
            <a:r>
              <a:rPr lang="pl-PL" sz="1867" dirty="0"/>
              <a:t> -&gt; </a:t>
            </a:r>
            <a:r>
              <a:rPr lang="pl-PL" sz="2000" dirty="0">
                <a:solidFill>
                  <a:srgbClr val="0052CC"/>
                </a:solidFill>
                <a:latin typeface="-apple-system"/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r>
              <a:rPr lang="pl-PL" sz="2000" dirty="0">
                <a:solidFill>
                  <a:srgbClr val="0052CC"/>
                </a:solidFill>
                <a:latin typeface="-apple-system"/>
              </a:rPr>
              <a:t> </a:t>
            </a:r>
            <a:r>
              <a:rPr lang="en-CA" sz="1867" dirty="0"/>
              <a:t>CONTINUATION OF CII BADGING SCORE IMPROVEMENTS FOR SILVER LEVEL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REQ-441</a:t>
            </a:r>
            <a:r>
              <a:rPr lang="en-CA" sz="1867" dirty="0"/>
              <a:t>] </a:t>
            </a:r>
            <a:r>
              <a:rPr lang="pl-PL" sz="1867" dirty="0"/>
              <a:t>-&gt; </a:t>
            </a:r>
            <a:r>
              <a:rPr lang="pl-PL" sz="1867" dirty="0">
                <a:hlinkClick r:id="rId15"/>
              </a:rPr>
              <a:t>REQ-1070</a:t>
            </a:r>
            <a:r>
              <a:rPr lang="pl-PL" sz="1867" dirty="0"/>
              <a:t> -&gt; </a:t>
            </a:r>
            <a:r>
              <a:rPr lang="en-CA" sz="1867" dirty="0"/>
              <a:t>LOGS MANAGEMENT - PHASE 1: COMMON PLACE FOR DATA</a:t>
            </a:r>
            <a:r>
              <a:rPr lang="pl-PL" sz="1867" dirty="0"/>
              <a:t> – </a:t>
            </a:r>
            <a:r>
              <a:rPr lang="pl-PL" sz="1867" dirty="0" err="1"/>
              <a:t>PoC</a:t>
            </a:r>
            <a:r>
              <a:rPr lang="pl-PL" sz="1867" dirty="0"/>
              <a:t> </a:t>
            </a:r>
            <a:r>
              <a:rPr lang="pl-PL" sz="1867" b="1" dirty="0">
                <a:solidFill>
                  <a:srgbClr val="00B050"/>
                </a:solidFill>
              </a:rPr>
              <a:t>PROPOSAL FOR JAKARTA</a:t>
            </a:r>
            <a:endParaRPr lang="en-CA" sz="1867" b="1" dirty="0">
              <a:solidFill>
                <a:srgbClr val="00B050"/>
              </a:solidFill>
            </a:endParaRPr>
          </a:p>
          <a:p>
            <a:pPr lvl="1">
              <a:lnSpc>
                <a:spcPct val="110000"/>
              </a:lnSpc>
            </a:pPr>
            <a:endParaRPr lang="en-CA" sz="1867" dirty="0"/>
          </a:p>
          <a:p>
            <a:pPr lvl="0">
              <a:lnSpc>
                <a:spcPct val="110000"/>
              </a:lnSpc>
            </a:pPr>
            <a:r>
              <a:rPr lang="en-CA" sz="32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pl-PL" sz="1800" dirty="0">
                <a:hlinkClick r:id="rId16"/>
              </a:rPr>
              <a:t>REQ-1072</a:t>
            </a:r>
            <a:r>
              <a:rPr lang="pl-PL" sz="1800" dirty="0"/>
              <a:t>] SECURITY </a:t>
            </a:r>
            <a:r>
              <a:rPr lang="en-CA" sz="1867" dirty="0"/>
              <a:t>LOGS </a:t>
            </a:r>
            <a:r>
              <a:rPr lang="pl-PL" sz="1867" dirty="0"/>
              <a:t>FIELDS – </a:t>
            </a:r>
            <a:r>
              <a:rPr lang="pl-PL" sz="1867" dirty="0" err="1"/>
              <a:t>full</a:t>
            </a:r>
            <a:r>
              <a:rPr lang="pl-PL" sz="1867" dirty="0"/>
              <a:t> </a:t>
            </a:r>
            <a:r>
              <a:rPr lang="pl-PL" sz="1867" dirty="0" err="1"/>
              <a:t>PoC</a:t>
            </a:r>
            <a:r>
              <a:rPr lang="pl-PL" sz="1867" dirty="0"/>
              <a:t> with CPS in </a:t>
            </a:r>
            <a:r>
              <a:rPr lang="pl-PL" sz="1867" dirty="0" err="1"/>
              <a:t>Kohn</a:t>
            </a:r>
            <a:r>
              <a:rPr lang="pl-PL" sz="1867" dirty="0"/>
              <a:t> and </a:t>
            </a:r>
            <a:r>
              <a:rPr lang="pl-PL" sz="1867" dirty="0" err="1"/>
              <a:t>then</a:t>
            </a:r>
            <a:r>
              <a:rPr lang="pl-PL" sz="1867" dirty="0"/>
              <a:t> GR </a:t>
            </a:r>
            <a:r>
              <a:rPr lang="pl-PL" sz="1867" dirty="0" err="1"/>
              <a:t>candidate</a:t>
            </a:r>
            <a:r>
              <a:rPr lang="pl-PL" sz="1867" dirty="0"/>
              <a:t> for London</a:t>
            </a:r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 Feature intake template </a:t>
            </a:r>
            <a:r>
              <a:rPr lang="pl-PL" sz="1867" dirty="0">
                <a:highlight>
                  <a:srgbClr val="FFFF00"/>
                </a:highlight>
              </a:rPr>
              <a:t>? –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pl-PL" sz="1867" dirty="0">
              <a:highlight>
                <a:srgbClr val="FFFF00"/>
              </a:highlight>
            </a:endParaRPr>
          </a:p>
          <a:p>
            <a:pPr lvl="1">
              <a:lnSpc>
                <a:spcPct val="110000"/>
              </a:lnSpc>
            </a:pPr>
            <a:r>
              <a:rPr lang="en-CA" sz="1867" dirty="0"/>
              <a:t>[</a:t>
            </a:r>
            <a:r>
              <a:rPr lang="en-CA" sz="1867" dirty="0">
                <a:hlinkClick r:id="rId17"/>
              </a:rPr>
              <a:t>REQ-</a:t>
            </a:r>
            <a:r>
              <a:rPr lang="pl-PL" sz="1867" dirty="0">
                <a:hlinkClick r:id="rId17"/>
              </a:rPr>
              <a:t>1073</a:t>
            </a:r>
            <a:r>
              <a:rPr lang="en-CA" sz="1867" dirty="0"/>
              <a:t>]</a:t>
            </a:r>
            <a:r>
              <a:rPr lang="pl-PL" sz="1867" dirty="0"/>
              <a:t> Using </a:t>
            </a:r>
            <a:r>
              <a:rPr lang="pl-PL" sz="1867" dirty="0" err="1"/>
              <a:t>basic</a:t>
            </a:r>
            <a:r>
              <a:rPr lang="pl-PL" sz="1867" dirty="0"/>
              <a:t> image from Integration – not </a:t>
            </a:r>
            <a:r>
              <a:rPr lang="pl-PL" sz="1867" dirty="0" err="1"/>
              <a:t>progressed</a:t>
            </a:r>
            <a:r>
              <a:rPr lang="pl-PL" sz="1867" dirty="0"/>
              <a:t> in </a:t>
            </a:r>
            <a:r>
              <a:rPr lang="pl-PL" sz="1867" dirty="0" err="1"/>
              <a:t>Jakarta</a:t>
            </a:r>
            <a:endParaRPr lang="pl-PL" sz="1867" dirty="0"/>
          </a:p>
          <a:p>
            <a:pPr lvl="1">
              <a:lnSpc>
                <a:spcPct val="110000"/>
              </a:lnSpc>
            </a:pPr>
            <a:r>
              <a:rPr lang="en-CA" sz="1867" dirty="0">
                <a:highlight>
                  <a:srgbClr val="FFFF00"/>
                </a:highlight>
              </a:rPr>
              <a:t>[REQ-xxx]</a:t>
            </a:r>
            <a:r>
              <a:rPr lang="pl-PL" sz="1867" dirty="0">
                <a:highlight>
                  <a:srgbClr val="FFFF00"/>
                </a:highlight>
              </a:rPr>
              <a:t> Software </a:t>
            </a:r>
            <a:r>
              <a:rPr lang="pl-PL" sz="1867" dirty="0" err="1">
                <a:highlight>
                  <a:srgbClr val="FFFF00"/>
                </a:highlight>
              </a:rPr>
              <a:t>BOMs</a:t>
            </a:r>
            <a:r>
              <a:rPr lang="pl-PL" sz="1867" dirty="0">
                <a:highlight>
                  <a:srgbClr val="FFFF00"/>
                </a:highlight>
              </a:rPr>
              <a:t> – </a:t>
            </a:r>
            <a:r>
              <a:rPr lang="pl-PL" sz="1867" dirty="0" err="1">
                <a:highlight>
                  <a:srgbClr val="FFFF00"/>
                </a:highlight>
              </a:rPr>
              <a:t>more</a:t>
            </a:r>
            <a:r>
              <a:rPr lang="pl-PL" sz="1867" dirty="0">
                <a:highlight>
                  <a:srgbClr val="FFFF00"/>
                </a:highlight>
              </a:rPr>
              <a:t> </a:t>
            </a:r>
            <a:r>
              <a:rPr lang="pl-PL" sz="1867" dirty="0" err="1">
                <a:highlight>
                  <a:srgbClr val="FFFF00"/>
                </a:highlight>
              </a:rPr>
              <a:t>informative</a:t>
            </a:r>
            <a:r>
              <a:rPr lang="pl-PL" sz="1867" dirty="0">
                <a:highlight>
                  <a:srgbClr val="FFFF00"/>
                </a:highlight>
              </a:rPr>
              <a:t>, no </a:t>
            </a:r>
            <a:r>
              <a:rPr lang="pl-PL" sz="1867" dirty="0" err="1">
                <a:highlight>
                  <a:srgbClr val="FFFF00"/>
                </a:highlight>
              </a:rPr>
              <a:t>impact</a:t>
            </a:r>
            <a:r>
              <a:rPr lang="pl-PL" sz="1867" dirty="0">
                <a:highlight>
                  <a:srgbClr val="FFFF00"/>
                </a:highlight>
              </a:rPr>
              <a:t> on </a:t>
            </a:r>
            <a:r>
              <a:rPr lang="pl-PL" sz="1867" dirty="0" err="1">
                <a:highlight>
                  <a:srgbClr val="FFFF00"/>
                </a:highlight>
              </a:rPr>
              <a:t>pipeline</a:t>
            </a:r>
            <a:r>
              <a:rPr lang="pl-PL" sz="1867" dirty="0">
                <a:highlight>
                  <a:srgbClr val="FFFF00"/>
                </a:highlight>
              </a:rPr>
              <a:t> - no </a:t>
            </a:r>
            <a:r>
              <a:rPr lang="pl-PL" sz="1867" dirty="0" err="1">
                <a:highlight>
                  <a:srgbClr val="FFFF00"/>
                </a:highlight>
              </a:rPr>
              <a:t>need</a:t>
            </a:r>
            <a:r>
              <a:rPr lang="pl-PL" sz="1867" dirty="0">
                <a:highlight>
                  <a:srgbClr val="FFFF00"/>
                </a:highlight>
              </a:rPr>
              <a:t> for TSC </a:t>
            </a:r>
            <a:r>
              <a:rPr lang="pl-PL" sz="1867" dirty="0" err="1">
                <a:highlight>
                  <a:srgbClr val="FFFF00"/>
                </a:highlight>
              </a:rPr>
              <a:t>approval</a:t>
            </a: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350065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47FA72-E73B-4113-8EC0-E2BDEF7C4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B62578-0216-41FC-BE53-5D160DEE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E02C0-917B-4ED3-A402-D625A44FD1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74036"/>
            <a:ext cx="11506200" cy="5530156"/>
          </a:xfrm>
        </p:spPr>
        <p:txBody>
          <a:bodyPr>
            <a:normAutofit/>
          </a:bodyPr>
          <a:lstStyle/>
          <a:p>
            <a:r>
              <a:rPr lang="pl-PL" dirty="0"/>
              <a:t>L</a:t>
            </a:r>
            <a:r>
              <a:rPr lang="en-US" dirty="0" err="1"/>
              <a:t>ogging</a:t>
            </a:r>
            <a:r>
              <a:rPr lang="en-US" dirty="0"/>
              <a:t> security discussion</a:t>
            </a:r>
            <a:r>
              <a:rPr lang="pl-PL" dirty="0"/>
              <a:t> - </a:t>
            </a:r>
            <a:r>
              <a:rPr lang="en-US" dirty="0"/>
              <a:t>Justin Garrard</a:t>
            </a:r>
            <a:r>
              <a:rPr lang="pl-PL" dirty="0"/>
              <a:t> – </a:t>
            </a:r>
            <a:r>
              <a:rPr lang="pl-PL" dirty="0" err="1"/>
              <a:t>follow</a:t>
            </a:r>
            <a:r>
              <a:rPr lang="pl-PL" dirty="0"/>
              <a:t> </a:t>
            </a:r>
            <a:r>
              <a:rPr lang="pl-PL" dirty="0" err="1"/>
              <a:t>up</a:t>
            </a:r>
            <a:endParaRPr lang="pl-PL" dirty="0"/>
          </a:p>
          <a:p>
            <a:r>
              <a:rPr lang="pl-PL" dirty="0"/>
              <a:t>Security </a:t>
            </a:r>
            <a:r>
              <a:rPr lang="pl-PL" dirty="0" err="1"/>
              <a:t>issues</a:t>
            </a:r>
            <a:r>
              <a:rPr lang="pl-PL" dirty="0"/>
              <a:t> </a:t>
            </a:r>
            <a:r>
              <a:rPr lang="pl-PL" dirty="0" err="1"/>
              <a:t>raised</a:t>
            </a:r>
            <a:r>
              <a:rPr lang="pl-PL" dirty="0"/>
              <a:t> by External </a:t>
            </a:r>
            <a:r>
              <a:rPr lang="pl-PL" dirty="0" err="1"/>
              <a:t>researchers</a:t>
            </a:r>
            <a:r>
              <a:rPr lang="pl-PL" dirty="0"/>
              <a:t>:</a:t>
            </a:r>
          </a:p>
          <a:p>
            <a:pPr lvl="1"/>
            <a:r>
              <a:rPr lang="en-US" dirty="0">
                <a:hlinkClick r:id="rId2"/>
              </a:rPr>
              <a:t>IT-24999</a:t>
            </a:r>
            <a:r>
              <a:rPr lang="en-US" dirty="0"/>
              <a:t> Security Issue - Sensitive information leakage</a:t>
            </a:r>
            <a:r>
              <a:rPr lang="pl-PL" dirty="0"/>
              <a:t> – Fiachra was </a:t>
            </a:r>
            <a:r>
              <a:rPr lang="pl-PL" dirty="0" err="1"/>
              <a:t>contacted</a:t>
            </a:r>
            <a:r>
              <a:rPr lang="pl-PL" dirty="0"/>
              <a:t>, </a:t>
            </a:r>
            <a:r>
              <a:rPr lang="pl-PL" dirty="0" err="1"/>
              <a:t>waiting</a:t>
            </a:r>
            <a:r>
              <a:rPr lang="pl-PL" dirty="0"/>
              <a:t> for </a:t>
            </a:r>
            <a:r>
              <a:rPr lang="pl-PL" dirty="0" err="1"/>
              <a:t>his</a:t>
            </a:r>
            <a:r>
              <a:rPr lang="pl-PL" dirty="0"/>
              <a:t> feedback </a:t>
            </a:r>
          </a:p>
          <a:p>
            <a:pPr lvl="1"/>
            <a:r>
              <a:rPr lang="en-US" dirty="0">
                <a:hlinkClick r:id="rId3"/>
              </a:rPr>
              <a:t>IT-25000</a:t>
            </a:r>
            <a:r>
              <a:rPr lang="en-US" dirty="0"/>
              <a:t> vulnerability detected(DMARC RECORD MISSING)</a:t>
            </a:r>
            <a:r>
              <a:rPr lang="pl-PL" dirty="0"/>
              <a:t> – feedback </a:t>
            </a:r>
            <a:r>
              <a:rPr lang="pl-PL" dirty="0" err="1"/>
              <a:t>shared</a:t>
            </a:r>
            <a:r>
              <a:rPr lang="pl-PL" dirty="0"/>
              <a:t> with </a:t>
            </a:r>
            <a:r>
              <a:rPr lang="pl-PL" dirty="0" err="1"/>
              <a:t>researcher</a:t>
            </a:r>
            <a:endParaRPr lang="pl-PL" dirty="0"/>
          </a:p>
          <a:p>
            <a:r>
              <a:rPr lang="pl-PL" dirty="0" err="1"/>
              <a:t>Unmaintained</a:t>
            </a:r>
            <a:r>
              <a:rPr lang="pl-PL" dirty="0"/>
              <a:t> </a:t>
            </a:r>
            <a:r>
              <a:rPr lang="pl-PL" dirty="0" err="1"/>
              <a:t>projects</a:t>
            </a:r>
            <a:r>
              <a:rPr lang="pl-PL" dirty="0"/>
              <a:t> – </a:t>
            </a:r>
            <a:r>
              <a:rPr lang="pl-PL" dirty="0" err="1"/>
              <a:t>progress</a:t>
            </a:r>
            <a:r>
              <a:rPr lang="pl-PL" dirty="0"/>
              <a:t>! – Amy</a:t>
            </a:r>
          </a:p>
          <a:p>
            <a:pPr lvl="1"/>
            <a:r>
              <a:rPr lang="pl-PL" dirty="0" err="1"/>
              <a:t>Repos</a:t>
            </a:r>
            <a:r>
              <a:rPr lang="pl-PL" dirty="0"/>
              <a:t> </a:t>
            </a:r>
            <a:r>
              <a:rPr lang="pl-PL" dirty="0" err="1"/>
              <a:t>without</a:t>
            </a:r>
            <a:r>
              <a:rPr lang="pl-PL" dirty="0"/>
              <a:t> </a:t>
            </a:r>
            <a:r>
              <a:rPr lang="pl-PL" dirty="0" err="1"/>
              <a:t>merge</a:t>
            </a:r>
            <a:r>
              <a:rPr lang="pl-PL" dirty="0"/>
              <a:t> (for </a:t>
            </a:r>
            <a:r>
              <a:rPr lang="pl-PL" dirty="0" err="1"/>
              <a:t>last</a:t>
            </a:r>
            <a:r>
              <a:rPr lang="pl-PL" dirty="0"/>
              <a:t> 1 </a:t>
            </a:r>
            <a:r>
              <a:rPr lang="pl-PL" dirty="0" err="1"/>
              <a:t>year</a:t>
            </a:r>
            <a:r>
              <a:rPr lang="pl-PL" dirty="0"/>
              <a:t>) </a:t>
            </a:r>
            <a:r>
              <a:rPr lang="pl-PL" dirty="0" err="1"/>
              <a:t>identified</a:t>
            </a:r>
            <a:r>
              <a:rPr lang="pl-PL" dirty="0"/>
              <a:t>, </a:t>
            </a:r>
            <a:r>
              <a:rPr lang="pl-PL" dirty="0" err="1"/>
              <a:t>at</a:t>
            </a:r>
            <a:r>
              <a:rPr lang="pl-PL" dirty="0"/>
              <a:t> the </a:t>
            </a:r>
            <a:r>
              <a:rPr lang="pl-PL" dirty="0" err="1"/>
              <a:t>next</a:t>
            </a:r>
            <a:r>
              <a:rPr lang="pl-PL" dirty="0"/>
              <a:t> PTL </a:t>
            </a:r>
            <a:r>
              <a:rPr lang="pl-PL" dirty="0" err="1"/>
              <a:t>meeting</a:t>
            </a:r>
            <a:r>
              <a:rPr lang="pl-PL" dirty="0"/>
              <a:t> Jan 23rd list to be </a:t>
            </a:r>
            <a:r>
              <a:rPr lang="pl-PL" dirty="0" err="1"/>
              <a:t>reviewed</a:t>
            </a:r>
            <a:r>
              <a:rPr lang="pl-PL" dirty="0"/>
              <a:t>. </a:t>
            </a:r>
            <a:r>
              <a:rPr lang="pl-PL" dirty="0" err="1"/>
              <a:t>Merges</a:t>
            </a:r>
            <a:r>
              <a:rPr lang="pl-PL" dirty="0"/>
              <a:t> by Thomas and </a:t>
            </a:r>
            <a:r>
              <a:rPr lang="pl-PL" dirty="0" err="1"/>
              <a:t>Cedric</a:t>
            </a:r>
            <a:r>
              <a:rPr lang="pl-PL" dirty="0"/>
              <a:t> to be </a:t>
            </a:r>
            <a:r>
              <a:rPr lang="pl-PL" dirty="0" err="1"/>
              <a:t>excluded</a:t>
            </a:r>
            <a:r>
              <a:rPr lang="pl-PL" dirty="0"/>
              <a:t>.</a:t>
            </a:r>
          </a:p>
          <a:p>
            <a:r>
              <a:rPr lang="pl-PL" dirty="0"/>
              <a:t>CPS </a:t>
            </a:r>
            <a:r>
              <a:rPr lang="en-US" dirty="0"/>
              <a:t>team has mostly completed their security review. </a:t>
            </a:r>
            <a:r>
              <a:rPr lang="pl-PL" dirty="0"/>
              <a:t>Tony </a:t>
            </a:r>
            <a:r>
              <a:rPr lang="pl-PL" dirty="0" err="1"/>
              <a:t>wi</a:t>
            </a:r>
            <a:r>
              <a:rPr lang="en-US" dirty="0" err="1"/>
              <a:t>ll</a:t>
            </a:r>
            <a:r>
              <a:rPr lang="en-US" dirty="0"/>
              <a:t> be scheduling a meeting with them to answer a few questions.</a:t>
            </a:r>
            <a:endParaRPr lang="pl-PL" dirty="0"/>
          </a:p>
          <a:p>
            <a:pPr lvl="1"/>
            <a:r>
              <a:rPr lang="pl-PL" dirty="0"/>
              <a:t>Update to SECCOM </a:t>
            </a:r>
            <a:r>
              <a:rPr lang="pl-PL" dirty="0" err="1"/>
              <a:t>next</a:t>
            </a:r>
            <a:r>
              <a:rPr lang="pl-PL" dirty="0"/>
              <a:t> </a:t>
            </a:r>
            <a:r>
              <a:rPr lang="pl-PL" dirty="0" err="1"/>
              <a:t>week</a:t>
            </a:r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1423981900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47FA72-E73B-4113-8EC0-E2BDEF7C4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B62578-0216-41FC-BE53-5D160DEE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Agenda and Minutes </a:t>
            </a:r>
            <a:r>
              <a:rPr lang="pl-PL" dirty="0"/>
              <a:t>1/</a:t>
            </a:r>
            <a:r>
              <a:rPr lang="en-US" dirty="0"/>
              <a:t>2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82E02C0-917B-4ED3-A402-D625A44FD13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325" y="974036"/>
            <a:ext cx="11506200" cy="5530156"/>
          </a:xfrm>
        </p:spPr>
        <p:txBody>
          <a:bodyPr>
            <a:normAutofit/>
          </a:bodyPr>
          <a:lstStyle/>
          <a:p>
            <a:r>
              <a:rPr lang="en-US" dirty="0"/>
              <a:t>TSC meeting </a:t>
            </a:r>
            <a:r>
              <a:rPr lang="pl-PL" dirty="0"/>
              <a:t>(12th January)</a:t>
            </a:r>
          </a:p>
          <a:p>
            <a:pPr lvl="1"/>
            <a:r>
              <a:rPr lang="pl-PL" dirty="0" err="1"/>
              <a:t>Summary</a:t>
            </a:r>
            <a:r>
              <a:rPr lang="pl-PL" dirty="0"/>
              <a:t> from </a:t>
            </a:r>
            <a:r>
              <a:rPr lang="pl-PL" dirty="0" err="1"/>
              <a:t>meeting</a:t>
            </a:r>
            <a:r>
              <a:rPr lang="pl-PL" dirty="0"/>
              <a:t> </a:t>
            </a:r>
            <a:r>
              <a:rPr lang="pl-PL" dirty="0" err="1"/>
              <a:t>held</a:t>
            </a:r>
            <a:r>
              <a:rPr lang="pl-PL" dirty="0"/>
              <a:t> on January 11th with OSC (Martin Skorupski) </a:t>
            </a:r>
          </a:p>
          <a:p>
            <a:pPr lvl="1"/>
            <a:r>
              <a:rPr lang="pl-PL" dirty="0"/>
              <a:t>ODL feedback on </a:t>
            </a:r>
            <a:r>
              <a:rPr lang="pl-PL" dirty="0" err="1"/>
              <a:t>projects</a:t>
            </a:r>
            <a:r>
              <a:rPr lang="pl-PL" dirty="0"/>
              <a:t> </a:t>
            </a:r>
            <a:r>
              <a:rPr lang="pl-PL" dirty="0" err="1"/>
              <a:t>without</a:t>
            </a:r>
            <a:r>
              <a:rPr lang="pl-PL" dirty="0"/>
              <a:t> PTL and </a:t>
            </a:r>
            <a:r>
              <a:rPr lang="pl-PL" dirty="0" err="1"/>
              <a:t>new</a:t>
            </a:r>
            <a:r>
              <a:rPr lang="pl-PL" dirty="0"/>
              <a:t> idea of </a:t>
            </a:r>
            <a:r>
              <a:rPr lang="pl-PL" dirty="0" err="1"/>
              <a:t>special</a:t>
            </a:r>
            <a:r>
              <a:rPr lang="pl-PL" dirty="0"/>
              <a:t> </a:t>
            </a:r>
            <a:r>
              <a:rPr lang="pl-PL" dirty="0" err="1"/>
              <a:t>squad</a:t>
            </a:r>
            <a:r>
              <a:rPr lang="pl-PL" dirty="0"/>
              <a:t> team from Lukasz</a:t>
            </a:r>
          </a:p>
          <a:p>
            <a:pPr lvl="1"/>
            <a:r>
              <a:rPr lang="pl-PL" sz="2500" dirty="0"/>
              <a:t>China Mobile feedback for ONAP</a:t>
            </a:r>
          </a:p>
          <a:p>
            <a:r>
              <a:rPr lang="en-US" sz="2500" dirty="0"/>
              <a:t>PTL meeting </a:t>
            </a:r>
            <a:r>
              <a:rPr lang="pl-PL" sz="2500" dirty="0"/>
              <a:t>(16th</a:t>
            </a:r>
            <a:r>
              <a:rPr lang="en-US" sz="2500" dirty="0"/>
              <a:t> </a:t>
            </a:r>
            <a:r>
              <a:rPr lang="pl-PL" sz="2500" dirty="0"/>
              <a:t>January</a:t>
            </a:r>
            <a:r>
              <a:rPr lang="en-US" sz="2500" dirty="0"/>
              <a:t>)</a:t>
            </a:r>
          </a:p>
          <a:p>
            <a:pPr lvl="1"/>
            <a:r>
              <a:rPr lang="pl-PL" sz="2400" dirty="0" err="1"/>
              <a:t>Cancelled</a:t>
            </a:r>
            <a:r>
              <a:rPr lang="pl-PL" sz="2400" dirty="0"/>
              <a:t> </a:t>
            </a:r>
            <a:r>
              <a:rPr lang="pl-PL" sz="2400" dirty="0" err="1"/>
              <a:t>due</a:t>
            </a:r>
            <a:r>
              <a:rPr lang="pl-PL" sz="2400" dirty="0"/>
              <a:t> to </a:t>
            </a:r>
            <a:r>
              <a:rPr lang="pl-PL" sz="2400" dirty="0" err="1"/>
              <a:t>day</a:t>
            </a:r>
            <a:r>
              <a:rPr lang="pl-PL" sz="2400" dirty="0"/>
              <a:t> off in US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/>
              <a:t>London </a:t>
            </a:r>
            <a:r>
              <a:rPr lang="pl-PL" sz="2400" dirty="0" err="1"/>
              <a:t>recommended</a:t>
            </a:r>
            <a:r>
              <a:rPr lang="pl-PL" sz="2400" dirty="0"/>
              <a:t> </a:t>
            </a:r>
            <a:r>
              <a:rPr lang="pl-PL" sz="2400" dirty="0" err="1"/>
              <a:t>versions</a:t>
            </a:r>
            <a:r>
              <a:rPr lang="pl-PL" sz="2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2000" dirty="0">
                <a:hlinkClick r:id="rId2"/>
              </a:rPr>
              <a:t>https://wiki.onap.org/display/DW/Database%2C+Java%2C+Python%2C+Docker%2C+Kubernetes%2C+and+Image+Versions</a:t>
            </a:r>
            <a:r>
              <a:rPr lang="pl-PL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sz="2400" dirty="0" err="1"/>
              <a:t>Latest</a:t>
            </a:r>
            <a:r>
              <a:rPr lang="pl-PL" sz="2400" dirty="0"/>
              <a:t> </a:t>
            </a:r>
            <a:r>
              <a:rPr lang="pl-PL" sz="2400" dirty="0" err="1"/>
              <a:t>weekly</a:t>
            </a:r>
            <a:r>
              <a:rPr lang="pl-PL" sz="2400" dirty="0"/>
              <a:t> </a:t>
            </a:r>
            <a:r>
              <a:rPr lang="pl-PL" sz="2400" dirty="0" err="1"/>
              <a:t>scans</a:t>
            </a:r>
            <a:r>
              <a:rPr lang="pl-PL" sz="2400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pl-PL" sz="2000" dirty="0">
                <a:hlinkClick r:id="rId3"/>
              </a:rPr>
              <a:t>https://logs.onap.org/onap-integration/weekly/onap-weekly-dt-oom-kohn/2022-11/28_09-30/security/versions/versions.html</a:t>
            </a:r>
            <a:r>
              <a:rPr lang="pl-PL" sz="20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AOB</a:t>
            </a:r>
            <a:endParaRPr lang="pl-PL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sz="2500" dirty="0">
              <a:solidFill>
                <a:srgbClr val="172B4D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77483951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</a:t>
            </a:r>
            <a:r>
              <a:rPr lang="pl-PL" dirty="0" err="1"/>
              <a:t>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 lvl="0">
              <a:lnSpc>
                <a:spcPct val="110000"/>
              </a:lnSpc>
            </a:pPr>
            <a:r>
              <a:rPr lang="en-CA" sz="2600" dirty="0"/>
              <a:t>Existing Global requirements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REQ-437</a:t>
            </a:r>
            <a:r>
              <a:rPr lang="en-CA" sz="1867" dirty="0"/>
              <a:t>:</a:t>
            </a:r>
            <a:r>
              <a:rPr lang="pl-PL" sz="1867" dirty="0"/>
              <a:t> </a:t>
            </a:r>
            <a:r>
              <a:rPr lang="en-CA" sz="1867" dirty="0"/>
              <a:t>COMPLETION OF PYTHON LANGUAGE UPDATE (v2.7 → v3.8) 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</a:t>
            </a:r>
            <a:r>
              <a:rPr lang="en-US" sz="1600" dirty="0"/>
              <a:t>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3"/>
              </a:rPr>
              <a:t>REQ-1208 </a:t>
            </a:r>
            <a:endParaRPr lang="pl-PL" sz="1600" dirty="0">
              <a:solidFill>
                <a:srgbClr val="0052CC"/>
              </a:solidFill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  <a:hlinkClick r:id="rId4"/>
              </a:rPr>
              <a:t>OOM-2900</a:t>
            </a:r>
            <a:r>
              <a:rPr lang="pl-PL" sz="800" b="0" i="0" dirty="0">
                <a:solidFill>
                  <a:srgbClr val="0065FF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Update or Remove Python 2</a:t>
            </a:r>
            <a:br>
              <a:rPr lang="en-US" sz="800" dirty="0"/>
            </a:b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5"/>
              </a:rPr>
              <a:t>REQ-438</a:t>
            </a:r>
            <a:r>
              <a:rPr lang="en-CA" sz="1867" dirty="0"/>
              <a:t>: COMPLETION OF JAVA LANGUAGE UPDATE (v8 → v11)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52CC"/>
                </a:solidFill>
                <a:effectLst/>
                <a:latin typeface="-apple-system"/>
                <a:hlinkClick r:id="rId6"/>
              </a:rPr>
              <a:t>REQ-1209 </a:t>
            </a:r>
            <a:endParaRPr lang="pl-PL" sz="1600" b="0" i="0" dirty="0">
              <a:solidFill>
                <a:srgbClr val="0052CC"/>
              </a:solidFill>
              <a:effectLst/>
              <a:latin typeface="-apple-system"/>
            </a:endParaRPr>
          </a:p>
          <a:p>
            <a:pPr lvl="3">
              <a:lnSpc>
                <a:spcPct val="110000"/>
              </a:lnSpc>
            </a:pP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  <a:hlinkClick r:id="rId7"/>
              </a:rPr>
              <a:t>OOM-2554</a:t>
            </a:r>
            <a:r>
              <a:rPr lang="pl-PL" sz="800" b="0" i="0" dirty="0">
                <a:solidFill>
                  <a:srgbClr val="0052CC"/>
                </a:solidFill>
                <a:effectLst/>
                <a:latin typeface="-apple-system"/>
              </a:rPr>
              <a:t> - </a:t>
            </a:r>
            <a:r>
              <a:rPr lang="en-US" sz="800" b="0" i="0" dirty="0">
                <a:solidFill>
                  <a:srgbClr val="172B4D"/>
                </a:solidFill>
                <a:effectLst/>
                <a:latin typeface="-apple-system"/>
              </a:rPr>
              <a:t>Common pods have java 8</a:t>
            </a:r>
            <a:endParaRPr lang="pl-PL" sz="800" b="0" i="0" dirty="0">
              <a:solidFill>
                <a:srgbClr val="172B4D"/>
              </a:solidFill>
              <a:effectLst/>
              <a:latin typeface="-apple-system"/>
            </a:endParaRPr>
          </a:p>
          <a:p>
            <a:pPr marL="1371600" lvl="3" indent="0">
              <a:lnSpc>
                <a:spcPct val="110000"/>
              </a:lnSpc>
              <a:buNone/>
            </a:pPr>
            <a:endParaRPr lang="en-CA" sz="733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8"/>
              </a:rPr>
              <a:t>REQ-439</a:t>
            </a:r>
            <a:r>
              <a:rPr lang="en-CA" sz="1867" dirty="0"/>
              <a:t>: CONTINUATION OF PACKAGES UPGRADES IN DIRECT DEPENDENCIES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b="0" i="0" dirty="0">
                <a:solidFill>
                  <a:srgbClr val="0065FF"/>
                </a:solidFill>
                <a:effectLst/>
                <a:latin typeface="-apple-system"/>
                <a:hlinkClick r:id="rId9"/>
              </a:rPr>
              <a:t>REQ-1211 </a:t>
            </a:r>
            <a:endParaRPr lang="en-CA" sz="1600" dirty="0"/>
          </a:p>
          <a:p>
            <a:pPr lvl="1">
              <a:lnSpc>
                <a:spcPct val="110000"/>
              </a:lnSpc>
            </a:pPr>
            <a:r>
              <a:rPr lang="en-CA" sz="1900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REQ-443</a:t>
            </a:r>
            <a:r>
              <a:rPr lang="en-CA" sz="1867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CA" sz="1867" dirty="0"/>
              <a:t>CONTINUATION OF CII BADGING SCORE IMPROVEMENTS FOR SILVER LEVEL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</a:t>
            </a:r>
            <a:r>
              <a:rPr lang="pl-PL" sz="1600" dirty="0"/>
              <a:t> </a:t>
            </a:r>
            <a:r>
              <a:rPr lang="pl-PL" sz="1600" dirty="0">
                <a:solidFill>
                  <a:srgbClr val="0052CC"/>
                </a:solidFill>
                <a:latin typeface="-apple-system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REQ-1210</a:t>
            </a:r>
            <a:endParaRPr lang="pl-PL" sz="1600" dirty="0"/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870790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286436"/>
            <a:ext cx="11390786" cy="507704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CA" sz="2900" dirty="0"/>
              <a:t>Proposed Global requirements</a:t>
            </a:r>
          </a:p>
          <a:p>
            <a:pPr lvl="1">
              <a:lnSpc>
                <a:spcPct val="110000"/>
              </a:lnSpc>
            </a:pPr>
            <a:r>
              <a:rPr lang="en-US" sz="1800" dirty="0"/>
              <a:t>Epic </a:t>
            </a:r>
            <a:r>
              <a:rPr lang="pl-PL" sz="1800" dirty="0">
                <a:hlinkClick r:id="rId2"/>
              </a:rPr>
              <a:t>REQ-1072</a:t>
            </a:r>
            <a:r>
              <a:rPr lang="en-US" sz="1800" dirty="0"/>
              <a:t>:</a:t>
            </a:r>
            <a:r>
              <a:rPr lang="pl-PL" sz="1800" b="0" i="0" dirty="0">
                <a:solidFill>
                  <a:srgbClr val="FF0000"/>
                </a:solidFill>
                <a:effectLst/>
                <a:latin typeface="-apple-system"/>
              </a:rPr>
              <a:t> </a:t>
            </a:r>
            <a:r>
              <a:rPr lang="pl-PL" sz="1800" dirty="0"/>
              <a:t>Standardized logging fields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en-US" sz="1334" dirty="0"/>
              <a:t>London Task: </a:t>
            </a:r>
            <a:r>
              <a:rPr lang="en-US" sz="1334" dirty="0">
                <a:hlinkClick r:id="rId3"/>
              </a:rPr>
              <a:t>REQ-1341</a:t>
            </a:r>
            <a:r>
              <a:rPr lang="en-US" sz="1334" dirty="0"/>
              <a:t> Standardized logging fields – Java London release</a:t>
            </a:r>
            <a:endParaRPr lang="en-CA" sz="1334" dirty="0"/>
          </a:p>
          <a:p>
            <a:pPr lvl="1">
              <a:lnSpc>
                <a:spcPct val="110000"/>
              </a:lnSpc>
            </a:pPr>
            <a:r>
              <a:rPr lang="en-CA" sz="1867" b="1" dirty="0">
                <a:solidFill>
                  <a:srgbClr val="00B050"/>
                </a:solidFill>
              </a:rPr>
              <a:t>Epic </a:t>
            </a:r>
            <a:r>
              <a:rPr lang="en-US" sz="1870" dirty="0">
                <a:hlinkClick r:id="rId4"/>
              </a:rPr>
              <a:t>REQ-1342</a:t>
            </a:r>
            <a:r>
              <a:rPr lang="en-US" sz="1200" dirty="0">
                <a:hlinkClick r:id="rId4"/>
              </a:rPr>
              <a:t> </a:t>
            </a:r>
            <a:r>
              <a:rPr lang="en-CA" sz="1867" b="1" dirty="0">
                <a:solidFill>
                  <a:srgbClr val="00B050"/>
                </a:solidFill>
              </a:rPr>
              <a:t>: Retirement of unmaintained repos</a:t>
            </a:r>
            <a:endParaRPr lang="en-CA" sz="1334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CA" sz="1334" b="1" dirty="0">
                <a:solidFill>
                  <a:srgbClr val="00B050"/>
                </a:solidFill>
              </a:rPr>
              <a:t>London Task: </a:t>
            </a:r>
            <a:r>
              <a:rPr lang="en-US" sz="1330" dirty="0">
                <a:hlinkClick r:id="rId5"/>
              </a:rPr>
              <a:t>REQ-1343</a:t>
            </a:r>
            <a:r>
              <a:rPr lang="en-US" sz="1330" dirty="0"/>
              <a:t> Retirement of unmaintained repos London release</a:t>
            </a:r>
            <a:endParaRPr lang="pl-PL" sz="133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SECCOM and Architecture developed process for retiring unmaintained repos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Unmaintained repo process wiki: </a:t>
            </a:r>
            <a:r>
              <a:rPr lang="en-US" sz="1000" b="1" dirty="0">
                <a:solidFill>
                  <a:srgbClr val="FF0000"/>
                </a:solidFill>
                <a:hlinkClick r:id="rId6"/>
              </a:rPr>
              <a:t>https://wiki.onap.org/display/DW/Project+State%3A+Unmaintained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Link to unmaintained repo list: </a:t>
            </a:r>
            <a:r>
              <a:rPr lang="en-US" sz="1000" b="1" dirty="0">
                <a:solidFill>
                  <a:srgbClr val="FF0000"/>
                </a:solidFill>
                <a:hlinkClick r:id="rId7"/>
              </a:rPr>
              <a:t>https://wiki.onap.org/x/LQtHC</a:t>
            </a:r>
            <a:r>
              <a:rPr lang="en-US" sz="1000" b="1" dirty="0">
                <a:solidFill>
                  <a:srgbClr val="FF0000"/>
                </a:solidFill>
              </a:rPr>
              <a:t> </a:t>
            </a:r>
            <a:r>
              <a:rPr lang="en-US" sz="1000" b="1" dirty="0">
                <a:solidFill>
                  <a:srgbClr val="00B050"/>
                </a:solidFill>
              </a:rPr>
              <a:t>(DAVID will build updated wiki for London)</a:t>
            </a:r>
          </a:p>
          <a:p>
            <a:pPr lvl="3">
              <a:lnSpc>
                <a:spcPct val="110000"/>
              </a:lnSpc>
            </a:pPr>
            <a:r>
              <a:rPr lang="en-US" sz="1000" b="1" dirty="0">
                <a:solidFill>
                  <a:srgbClr val="00B050"/>
                </a:solidFill>
              </a:rPr>
              <a:t>Gerrit query to get </a:t>
            </a:r>
            <a:r>
              <a:rPr lang="en-US" sz="1000" b="1" dirty="0" err="1">
                <a:solidFill>
                  <a:srgbClr val="00B050"/>
                </a:solidFill>
              </a:rPr>
              <a:t>json</a:t>
            </a:r>
            <a:r>
              <a:rPr lang="en-US" sz="1000" b="1" dirty="0">
                <a:solidFill>
                  <a:srgbClr val="00B050"/>
                </a:solidFill>
              </a:rPr>
              <a:t> formatted read only repo list: GET </a:t>
            </a:r>
            <a:r>
              <a:rPr lang="en-US" sz="1000" dirty="0">
                <a:hlinkClick r:id="rId8"/>
              </a:rPr>
              <a:t>https://gerrit.onap.org/r/projects/?state=READ_ONLY</a:t>
            </a:r>
            <a:r>
              <a:rPr lang="en-US" sz="1000" dirty="0"/>
              <a:t> </a:t>
            </a:r>
            <a:endParaRPr lang="en-US" sz="1000" b="1" dirty="0">
              <a:solidFill>
                <a:srgbClr val="FF0000"/>
              </a:solidFill>
            </a:endParaRP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Process reviewed with PTLs and TSC and updated with feedback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POC in Kohn tested successfully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00B050"/>
                </a:solidFill>
              </a:rPr>
              <a:t>Best Practice does not apply because no new repos/code will be Unmaintained: not touched in at least 2 releases</a:t>
            </a:r>
          </a:p>
          <a:p>
            <a:pPr lvl="2">
              <a:lnSpc>
                <a:spcPct val="110000"/>
              </a:lnSpc>
            </a:pPr>
            <a:r>
              <a:rPr lang="en-US" sz="1334" b="1" dirty="0">
                <a:solidFill>
                  <a:srgbClr val="FF0000"/>
                </a:solidFill>
              </a:rPr>
              <a:t>Request that Retirement of unmaintained repos</a:t>
            </a:r>
            <a:r>
              <a:rPr lang="en-CA" sz="1334" b="1" dirty="0">
                <a:solidFill>
                  <a:srgbClr val="FF0000"/>
                </a:solidFill>
              </a:rPr>
              <a:t> be promoted from POC to Global Requirement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14368500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dirty="0"/>
              <a:t>SECCOM London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2602" y="1109678"/>
            <a:ext cx="11390786" cy="5077042"/>
          </a:xfrm>
        </p:spPr>
        <p:txBody>
          <a:bodyPr>
            <a:normAutofit fontScale="92500" lnSpcReduction="10000"/>
          </a:bodyPr>
          <a:lstStyle/>
          <a:p>
            <a:pPr lvl="0">
              <a:lnSpc>
                <a:spcPct val="110000"/>
              </a:lnSpc>
            </a:pPr>
            <a:r>
              <a:rPr lang="en-CA" sz="2900" dirty="0"/>
              <a:t>Best Practice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CA" sz="1867" dirty="0">
                <a:hlinkClick r:id="rId2"/>
              </a:rPr>
              <a:t>REQ-</a:t>
            </a:r>
            <a:r>
              <a:rPr lang="pl-PL" sz="1867" dirty="0">
                <a:hlinkClick r:id="rId2"/>
              </a:rPr>
              <a:t>1073</a:t>
            </a:r>
            <a:r>
              <a:rPr lang="en-CA" sz="1867" dirty="0"/>
              <a:t>:</a:t>
            </a:r>
            <a:r>
              <a:rPr lang="pl-PL" sz="1867" dirty="0"/>
              <a:t> Using basic image</a:t>
            </a:r>
            <a:r>
              <a:rPr lang="en-US" sz="1867" dirty="0"/>
              <a:t>s</a:t>
            </a:r>
            <a:r>
              <a:rPr lang="pl-PL" sz="1867" dirty="0"/>
              <a:t> from Integration</a:t>
            </a:r>
            <a:endParaRPr lang="en-US" sz="1867" dirty="0"/>
          </a:p>
          <a:p>
            <a:pPr lvl="2">
              <a:lnSpc>
                <a:spcPct val="110000"/>
              </a:lnSpc>
            </a:pPr>
            <a:r>
              <a:rPr lang="pl-PL" sz="1600" dirty="0"/>
              <a:t>no progress in Jakarta</a:t>
            </a:r>
            <a:r>
              <a:rPr lang="en-US" sz="1600" dirty="0"/>
              <a:t>, Kohn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3"/>
              </a:rPr>
              <a:t>REQ-1348</a:t>
            </a:r>
            <a:r>
              <a:rPr lang="en-US" sz="1600" dirty="0"/>
              <a:t> Using basic image from Integration - London Release</a:t>
            </a:r>
            <a:endParaRPr lang="pl-PL" sz="1600" dirty="0"/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dirty="0">
                <a:hlinkClick r:id="rId4"/>
              </a:rPr>
              <a:t>REQ-1346</a:t>
            </a:r>
            <a:r>
              <a:rPr lang="en-CA" sz="1867" dirty="0"/>
              <a:t>:</a:t>
            </a:r>
            <a:r>
              <a:rPr lang="pl-PL" sz="1867" dirty="0"/>
              <a:t> Softw</a:t>
            </a:r>
            <a:r>
              <a:rPr lang="en-US" sz="1867" dirty="0"/>
              <a:t>are </a:t>
            </a:r>
            <a:r>
              <a:rPr lang="pl-PL" sz="1867" dirty="0"/>
              <a:t>BOMs – </a:t>
            </a:r>
            <a:r>
              <a:rPr lang="en-US" sz="1867" dirty="0"/>
              <a:t>Informing TSC</a:t>
            </a:r>
          </a:p>
          <a:p>
            <a:pPr lvl="2">
              <a:lnSpc>
                <a:spcPct val="110000"/>
              </a:lnSpc>
            </a:pPr>
            <a:r>
              <a:rPr lang="pl-PL" sz="1600" dirty="0"/>
              <a:t>no impact on pipeline</a:t>
            </a:r>
            <a:endParaRPr lang="en-US" sz="16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5"/>
              </a:rPr>
              <a:t>REQ-1347</a:t>
            </a:r>
            <a:r>
              <a:rPr lang="en-US" sz="1600" dirty="0"/>
              <a:t> Software BOMs London release</a:t>
            </a:r>
          </a:p>
          <a:p>
            <a:pPr lvl="2">
              <a:lnSpc>
                <a:spcPct val="110000"/>
              </a:lnSpc>
            </a:pPr>
            <a:r>
              <a:rPr lang="en-US" sz="1600" dirty="0"/>
              <a:t>SBOM versioning issue under investigation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https://jira.linuxfoundation.org/browse/RELENG-4472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lnSpc>
                <a:spcPct val="110000"/>
              </a:lnSpc>
            </a:pPr>
            <a:r>
              <a:rPr lang="pl-PL" sz="2900" dirty="0"/>
              <a:t>PoC</a:t>
            </a:r>
          </a:p>
          <a:p>
            <a:pPr lvl="1">
              <a:lnSpc>
                <a:spcPct val="110000"/>
              </a:lnSpc>
            </a:pPr>
            <a:r>
              <a:rPr lang="en-CA" sz="1867" dirty="0"/>
              <a:t>Epic </a:t>
            </a:r>
            <a:r>
              <a:rPr lang="en-US" sz="1800" u="sng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REQ-441</a:t>
            </a:r>
            <a:r>
              <a:rPr lang="en-CA" sz="1800" dirty="0"/>
              <a:t>:</a:t>
            </a:r>
            <a:r>
              <a:rPr lang="en-CA" sz="1800" dirty="0">
                <a:solidFill>
                  <a:srgbClr val="0065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800" dirty="0"/>
              <a:t>LOGS MANAGEMENT - PHASE 1: COMMON PLACE FOR DATA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POC in Jakarta, Kohn – no progress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Identifying resources to implement</a:t>
            </a:r>
          </a:p>
          <a:p>
            <a:pPr lvl="2">
              <a:lnSpc>
                <a:spcPct val="110000"/>
              </a:lnSpc>
            </a:pPr>
            <a:r>
              <a:rPr lang="en-CA" sz="1600" dirty="0"/>
              <a:t>London task: </a:t>
            </a:r>
            <a:r>
              <a:rPr lang="en-US" sz="1600" dirty="0">
                <a:hlinkClick r:id="rId8"/>
              </a:rPr>
              <a:t>REQ-1344</a:t>
            </a:r>
            <a:r>
              <a:rPr lang="en-US" sz="1600" dirty="0"/>
              <a:t> LOGS MANAGEMENT - PHASE 1: COMMON PLACE FOR DATA - LONDON RELEASE</a:t>
            </a:r>
          </a:p>
          <a:p>
            <a:pPr lvl="1">
              <a:lnSpc>
                <a:spcPct val="110000"/>
              </a:lnSpc>
            </a:pPr>
            <a:r>
              <a:rPr lang="en-CA" sz="1800" dirty="0"/>
              <a:t>NEW: Epic </a:t>
            </a:r>
            <a:r>
              <a:rPr lang="pl-PL" sz="1800" dirty="0">
                <a:hlinkClick r:id="rId9"/>
              </a:rPr>
              <a:t>REQ-1072</a:t>
            </a:r>
            <a:r>
              <a:rPr lang="en-US" sz="1800" dirty="0"/>
              <a:t>:</a:t>
            </a:r>
            <a:r>
              <a:rPr lang="pl-PL" sz="1800" dirty="0"/>
              <a:t> Standardized logging fields</a:t>
            </a:r>
            <a:endParaRPr lang="en-US" sz="1800" dirty="0"/>
          </a:p>
          <a:p>
            <a:pPr lvl="2">
              <a:lnSpc>
                <a:spcPct val="110000"/>
              </a:lnSpc>
            </a:pPr>
            <a:r>
              <a:rPr lang="en-US" sz="1600" dirty="0"/>
              <a:t>London task: </a:t>
            </a:r>
            <a:r>
              <a:rPr lang="en-US" sz="1600" dirty="0">
                <a:hlinkClick r:id="rId10"/>
              </a:rPr>
              <a:t>REQ-1345</a:t>
            </a:r>
            <a:r>
              <a:rPr lang="en-US" sz="1600" dirty="0"/>
              <a:t> </a:t>
            </a:r>
            <a:r>
              <a:rPr lang="pl-PL" sz="1600" dirty="0"/>
              <a:t>SECURITY </a:t>
            </a:r>
            <a:r>
              <a:rPr lang="en-CA" sz="1600" dirty="0"/>
              <a:t>LOGS </a:t>
            </a:r>
            <a:r>
              <a:rPr lang="pl-PL" sz="1600" dirty="0"/>
              <a:t>FIELDS – Python</a:t>
            </a:r>
          </a:p>
          <a:p>
            <a:pPr lvl="1">
              <a:lnSpc>
                <a:spcPct val="110000"/>
              </a:lnSpc>
            </a:pPr>
            <a:endParaRPr lang="en-CA" sz="1867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1571211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324A16-4ABE-44F2-BAB2-1E3BF0AFC6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Unmaintained repos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557126-AC51-4E6F-8297-A73022EEDF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Example POM.xml</a:t>
            </a:r>
          </a:p>
          <a:p>
            <a:pPr lvl="1"/>
            <a:r>
              <a:rPr lang="en-US" dirty="0">
                <a:hlinkClick r:id="rId2"/>
              </a:rPr>
              <a:t>https://github.com/onap/sdc/blob/master/catalog-be/pom.xml</a:t>
            </a:r>
            <a:r>
              <a:rPr lang="en-US" dirty="0"/>
              <a:t> </a:t>
            </a:r>
          </a:p>
          <a:p>
            <a:pPr marL="0" indent="0">
              <a:buNone/>
            </a:pPr>
            <a:r>
              <a:rPr lang="en-US" dirty="0"/>
              <a:t>Image Name:</a:t>
            </a:r>
          </a:p>
          <a:p>
            <a:pPr marL="0" indent="0">
              <a:buNone/>
            </a:pPr>
            <a:r>
              <a:rPr lang="en-US" dirty="0"/>
              <a:t>&lt;!-- Build backend image --&gt;</a:t>
            </a:r>
          </a:p>
          <a:p>
            <a:pPr marL="0" indent="0">
              <a:buNone/>
            </a:pPr>
            <a:r>
              <a:rPr lang="en-US" dirty="0"/>
              <a:t>                                &lt;image&gt;</a:t>
            </a:r>
          </a:p>
          <a:p>
            <a:pPr marL="0" indent="0">
              <a:buNone/>
            </a:pPr>
            <a:r>
              <a:rPr lang="en-US" dirty="0"/>
              <a:t>                                    &lt;name&gt;${</a:t>
            </a:r>
            <a:r>
              <a:rPr lang="en-US" dirty="0" err="1"/>
              <a:t>docker.namespace</a:t>
            </a:r>
            <a:r>
              <a:rPr lang="en-US" dirty="0"/>
              <a:t>}/</a:t>
            </a:r>
            <a:r>
              <a:rPr lang="en-US" dirty="0" err="1"/>
              <a:t>sdc</a:t>
            </a:r>
            <a:r>
              <a:rPr lang="en-US" dirty="0"/>
              <a:t>-backend&lt;/name&gt;</a:t>
            </a:r>
          </a:p>
          <a:p>
            <a:pPr marL="0" indent="0">
              <a:buNone/>
            </a:pPr>
            <a:r>
              <a:rPr lang="en-US" dirty="0"/>
              <a:t>                                    &lt;alias&gt;</a:t>
            </a:r>
            <a:r>
              <a:rPr lang="en-US" dirty="0" err="1"/>
              <a:t>sdc</a:t>
            </a:r>
            <a:r>
              <a:rPr lang="en-US" dirty="0"/>
              <a:t>-backend&lt;/alias&gt;</a:t>
            </a:r>
          </a:p>
          <a:p>
            <a:pPr marL="0" indent="0">
              <a:buNone/>
            </a:pPr>
            <a:r>
              <a:rPr lang="en-US" dirty="0"/>
              <a:t>                                    &lt;build&gt;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3978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FC28E1D-8A11-456D-B9DE-B8BA963730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3733A3-A1A8-4A96-9D18-0047A7911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Kohn release packages upgrades – 6 October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84E4EA6-7688-4F03-A5EC-0FEEB5C577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823" y="1161175"/>
            <a:ext cx="8372475" cy="5076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7681347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D47FA72-E73B-4113-8EC0-E2BDEF7C47E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9B62578-0216-41FC-BE53-5D160DEE03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 err="1"/>
              <a:t>Kohn</a:t>
            </a:r>
            <a:r>
              <a:rPr lang="pl-PL" dirty="0"/>
              <a:t> </a:t>
            </a:r>
            <a:r>
              <a:rPr lang="pl-PL" dirty="0" err="1"/>
              <a:t>release</a:t>
            </a:r>
            <a:r>
              <a:rPr lang="pl-PL" dirty="0"/>
              <a:t> </a:t>
            </a:r>
            <a:r>
              <a:rPr lang="pl-PL" dirty="0" err="1"/>
              <a:t>packages</a:t>
            </a:r>
            <a:r>
              <a:rPr lang="pl-PL" dirty="0"/>
              <a:t> </a:t>
            </a:r>
            <a:r>
              <a:rPr lang="pl-PL" dirty="0" err="1"/>
              <a:t>upgrades</a:t>
            </a:r>
            <a:r>
              <a:rPr lang="pl-PL" dirty="0"/>
              <a:t> – status update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7E82B94-561D-76DB-5A91-6AA99BA130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056" y="1114814"/>
            <a:ext cx="10748010" cy="51739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823264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A63475175C404B88F6D4034EB823DF" ma:contentTypeVersion="10" ma:contentTypeDescription="Create a new document." ma:contentTypeScope="" ma:versionID="947a86b7f966fb8a9e9d491ed794a7c6">
  <xsd:schema xmlns:xsd="http://www.w3.org/2001/XMLSchema" xmlns:xs="http://www.w3.org/2001/XMLSchema" xmlns:p="http://schemas.microsoft.com/office/2006/metadata/properties" xmlns:ns3="99f66e42-97e2-4e6b-9df2-5dc93a2ec077" targetNamespace="http://schemas.microsoft.com/office/2006/metadata/properties" ma:root="true" ma:fieldsID="108c7e45c1692ad7bd0c773b7e5aa1c6" ns3:_="">
    <xsd:import namespace="99f66e42-97e2-4e6b-9df2-5dc93a2ec077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AutoKeyPoints" minOccurs="0"/>
                <xsd:element ref="ns3:MediaServiceKeyPoint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f66e42-97e2-4e6b-9df2-5dc93a2ec07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0053E2B-9E3D-40F9-9C1E-F405CA5C4A8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f66e42-97e2-4e6b-9df2-5dc93a2ec0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D6476DF-2075-4509-9EC2-35794C69543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B8D088-CA74-4A6F-9EA2-10E67D46FD77}">
  <ds:schemaRefs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99f66e42-97e2-4e6b-9df2-5dc93a2ec077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0</TotalTime>
  <Words>2643</Words>
  <Application>Microsoft Office PowerPoint</Application>
  <PresentationFormat>Widescreen</PresentationFormat>
  <Paragraphs>562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.AppleSystemUIFont</vt:lpstr>
      <vt:lpstr>-apple-system</vt:lpstr>
      <vt:lpstr>Arial</vt:lpstr>
      <vt:lpstr>Calibri</vt:lpstr>
      <vt:lpstr>Office Theme</vt:lpstr>
      <vt:lpstr>ONAP Security Meeting  We start at 2 PM CET</vt:lpstr>
      <vt:lpstr>Agenda and Minutes 1/2</vt:lpstr>
      <vt:lpstr>Agenda and Minutes 1/2</vt:lpstr>
      <vt:lpstr>SECCOM London requirements</vt:lpstr>
      <vt:lpstr>SECCOM London requirements</vt:lpstr>
      <vt:lpstr>SECCOM London requirements</vt:lpstr>
      <vt:lpstr>Unmaintained repos</vt:lpstr>
      <vt:lpstr>Kohn release packages upgrades – 6 October</vt:lpstr>
      <vt:lpstr>Kohn release packages upgrades – status update</vt:lpstr>
      <vt:lpstr>Waivers: root_pods_xfail.txt</vt:lpstr>
      <vt:lpstr>Waivers: unlimitted_pods_xfail.txt</vt:lpstr>
      <vt:lpstr>Waivers: jdwp_xfail.txt</vt:lpstr>
      <vt:lpstr>Waivers: nodeports_xfail.txt</vt:lpstr>
      <vt:lpstr>Waivers: versions_xfail.txt</vt:lpstr>
      <vt:lpstr>Waivers: nonssl_xfail.txt</vt:lpstr>
      <vt:lpstr>SECCOM Kohn requirements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Paweł Pawlak</cp:lastModifiedBy>
  <cp:revision>1594</cp:revision>
  <cp:lastPrinted>2017-08-07T21:14:23Z</cp:lastPrinted>
  <dcterms:created xsi:type="dcterms:W3CDTF">2017-02-27T16:23:08Z</dcterms:created>
  <dcterms:modified xsi:type="dcterms:W3CDTF">2023-01-17T13:26:14Z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  <property fmtid="{D5CDD505-2E9C-101B-9397-08002B2CF9AE}" pid="6" name="ContentTypeId">
    <vt:lpwstr>0x010100D8A63475175C404B88F6D4034EB823DF</vt:lpwstr>
  </property>
</Properties>
</file>