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sldIdLst>
    <p:sldId id="258" r:id="rId5"/>
    <p:sldId id="329" r:id="rId6"/>
    <p:sldId id="337" r:id="rId7"/>
    <p:sldId id="334" r:id="rId8"/>
    <p:sldId id="335" r:id="rId9"/>
    <p:sldId id="336" r:id="rId10"/>
    <p:sldId id="338" r:id="rId11"/>
    <p:sldId id="321" r:id="rId12"/>
    <p:sldId id="322" r:id="rId13"/>
    <p:sldId id="324" r:id="rId14"/>
    <p:sldId id="326" r:id="rId15"/>
    <p:sldId id="325" r:id="rId16"/>
    <p:sldId id="323" r:id="rId17"/>
    <p:sldId id="31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7BE45B-D8E8-466C-BABF-45ED36482744}" v="1" dt="2023-01-31T12:26:31.5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394" autoAdjust="0"/>
  </p:normalViewPr>
  <p:slideViewPr>
    <p:cSldViewPr snapToGrid="0" snapToObjects="1">
      <p:cViewPr varScale="1">
        <p:scale>
          <a:sx n="97" d="100"/>
          <a:sy n="97" d="100"/>
        </p:scale>
        <p:origin x="86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weł Pawlak" userId="13669b3b-6992-4f7f-b0d4-86d0ee11d322" providerId="ADAL" clId="{4E7BE45B-D8E8-466C-BABF-45ED36482744}"/>
    <pc:docChg chg="undo redo custSel modSld">
      <pc:chgData name="Paweł Pawlak" userId="13669b3b-6992-4f7f-b0d4-86d0ee11d322" providerId="ADAL" clId="{4E7BE45B-D8E8-466C-BABF-45ED36482744}" dt="2023-02-01T11:51:25.459" v="555"/>
      <pc:docMkLst>
        <pc:docMk/>
      </pc:docMkLst>
      <pc:sldChg chg="modSp mod">
        <pc:chgData name="Paweł Pawlak" userId="13669b3b-6992-4f7f-b0d4-86d0ee11d322" providerId="ADAL" clId="{4E7BE45B-D8E8-466C-BABF-45ED36482744}" dt="2023-01-31T12:17:16.445" v="3" actId="20577"/>
        <pc:sldMkLst>
          <pc:docMk/>
          <pc:sldMk cId="3303845637" sldId="258"/>
        </pc:sldMkLst>
        <pc:spChg chg="mod">
          <ac:chgData name="Paweł Pawlak" userId="13669b3b-6992-4f7f-b0d4-86d0ee11d322" providerId="ADAL" clId="{4E7BE45B-D8E8-466C-BABF-45ED36482744}" dt="2023-01-31T12:17:16.445" v="3" actId="20577"/>
          <ac:spMkLst>
            <pc:docMk/>
            <pc:sldMk cId="3303845637" sldId="258"/>
            <ac:spMk id="3" creationId="{00000000-0000-0000-0000-000000000000}"/>
          </ac:spMkLst>
        </pc:spChg>
      </pc:sldChg>
      <pc:sldChg chg="modSp mod">
        <pc:chgData name="Paweł Pawlak" userId="13669b3b-6992-4f7f-b0d4-86d0ee11d322" providerId="ADAL" clId="{4E7BE45B-D8E8-466C-BABF-45ED36482744}" dt="2023-02-01T11:37:19.958" v="435" actId="20577"/>
        <pc:sldMkLst>
          <pc:docMk/>
          <pc:sldMk cId="1423981900" sldId="329"/>
        </pc:sldMkLst>
        <pc:spChg chg="mod">
          <ac:chgData name="Paweł Pawlak" userId="13669b3b-6992-4f7f-b0d4-86d0ee11d322" providerId="ADAL" clId="{4E7BE45B-D8E8-466C-BABF-45ED36482744}" dt="2023-02-01T11:37:19.958" v="435" actId="20577"/>
          <ac:spMkLst>
            <pc:docMk/>
            <pc:sldMk cId="1423981900" sldId="329"/>
            <ac:spMk id="4" creationId="{382E02C0-917B-4ED3-A402-D625A44FD138}"/>
          </ac:spMkLst>
        </pc:spChg>
      </pc:sldChg>
      <pc:sldChg chg="modSp mod">
        <pc:chgData name="Paweł Pawlak" userId="13669b3b-6992-4f7f-b0d4-86d0ee11d322" providerId="ADAL" clId="{4E7BE45B-D8E8-466C-BABF-45ED36482744}" dt="2023-02-01T11:51:25.459" v="555"/>
        <pc:sldMkLst>
          <pc:docMk/>
          <pc:sldMk cId="2277483951" sldId="337"/>
        </pc:sldMkLst>
        <pc:spChg chg="mod">
          <ac:chgData name="Paweł Pawlak" userId="13669b3b-6992-4f7f-b0d4-86d0ee11d322" providerId="ADAL" clId="{4E7BE45B-D8E8-466C-BABF-45ED36482744}" dt="2023-02-01T11:51:25.459" v="555"/>
          <ac:spMkLst>
            <pc:docMk/>
            <pc:sldMk cId="2277483951" sldId="337"/>
            <ac:spMk id="4" creationId="{382E02C0-917B-4ED3-A402-D625A44FD13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31216"/>
            <a:ext cx="12192000" cy="5409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5067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2602" y="1600201"/>
            <a:ext cx="9706809" cy="4525963"/>
          </a:xfrm>
        </p:spPr>
        <p:txBody>
          <a:bodyPr/>
          <a:lstStyle>
            <a:lvl1pPr>
              <a:buClr>
                <a:srgbClr val="2398D4"/>
              </a:buClr>
              <a:defRPr sz="3733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32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667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525" y="79274"/>
            <a:ext cx="1621483" cy="99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1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863" TargetMode="External"/><Relationship Id="rId13" Type="http://schemas.openxmlformats.org/officeDocument/2006/relationships/hyperlink" Target="https://nam02.safelinks.protection.outlook.com/?url=https%3A%2F%2Fjira.onap.org%2Fbrowse%2FREQ-1210&amp;data=04%7C01%7Cp.pawlak%40f5.com%7C610cb034abc24a3c17d508da1d4b274d%7Cdd3dfd2f6a3b40d19be0bf8327d81c50%7C0%7C0%7C637854505874787512%7CUnknown%7CTWFpbGZsb3d8eyJWIjoiMC4wLjAwMDAiLCJQIjoiV2luMzIiLCJBTiI6Ik1haWwiLCJXVCI6Mn0%3D%7C3000&amp;sdata=t%2B6bjno8cgaNQj4a1MD3pUU%2FPotw43d44lqnW9SLcLo%3D&amp;reserved=0" TargetMode="External"/><Relationship Id="rId3" Type="http://schemas.openxmlformats.org/officeDocument/2006/relationships/hyperlink" Target="https://jira.onap.org/browse/REQ-1067" TargetMode="External"/><Relationship Id="rId7" Type="http://schemas.openxmlformats.org/officeDocument/2006/relationships/hyperlink" Target="https://jira.onap.org/browse/REQ-1209" TargetMode="External"/><Relationship Id="rId12" Type="http://schemas.openxmlformats.org/officeDocument/2006/relationships/hyperlink" Target="https://jira.onap.org/browse/REQ-1069" TargetMode="External"/><Relationship Id="rId17" Type="http://schemas.openxmlformats.org/officeDocument/2006/relationships/hyperlink" Target="https://jira.onap.org/browse/REQ-1073" TargetMode="External"/><Relationship Id="rId2" Type="http://schemas.openxmlformats.org/officeDocument/2006/relationships/hyperlink" Target="https://jira.onap.org/browse/REQ-800" TargetMode="External"/><Relationship Id="rId16" Type="http://schemas.openxmlformats.org/officeDocument/2006/relationships/hyperlink" Target="https://jira.onap.org/browse/REQ-1072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1068" TargetMode="External"/><Relationship Id="rId11" Type="http://schemas.openxmlformats.org/officeDocument/2006/relationships/hyperlink" Target="https://jira.onap.org/browse/REQ-443" TargetMode="External"/><Relationship Id="rId5" Type="http://schemas.openxmlformats.org/officeDocument/2006/relationships/hyperlink" Target="https://jira.onap.org/browse/REQ-801" TargetMode="External"/><Relationship Id="rId15" Type="http://schemas.openxmlformats.org/officeDocument/2006/relationships/hyperlink" Target="https://jira.onap.org/browse/REQ-1070" TargetMode="External"/><Relationship Id="rId10" Type="http://schemas.openxmlformats.org/officeDocument/2006/relationships/hyperlink" Target="https://jira.onap.org/browse/REQ-1211" TargetMode="External"/><Relationship Id="rId4" Type="http://schemas.openxmlformats.org/officeDocument/2006/relationships/hyperlink" Target="https://jira.onap.org/browse/REQ-1208" TargetMode="External"/><Relationship Id="rId9" Type="http://schemas.openxmlformats.org/officeDocument/2006/relationships/hyperlink" Target="https://jira.onap.org/browse/REQ-1066" TargetMode="External"/><Relationship Id="rId14" Type="http://schemas.openxmlformats.org/officeDocument/2006/relationships/hyperlink" Target="https://jira.onap.org/browse/REQ-44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lfnetworking.org/events/details/linux-foundation-lfn-developer-testing-forums-presents-lfn-developer-testing-forum-february-2023/" TargetMode="External"/><Relationship Id="rId2" Type="http://schemas.openxmlformats.org/officeDocument/2006/relationships/hyperlink" Target="https://jira.linuxfoundation.org/plugins/servlet/desk/portal/2/IT-24999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iki.lfnetworking.org/display/LN/2023-02+LFN+Developer+Event+Topics+February#id-202302LFNDeveloperEventTopicsFebruary-ONAPTopics" TargetMode="External"/><Relationship Id="rId4" Type="http://schemas.openxmlformats.org/officeDocument/2006/relationships/hyperlink" Target="https://wiki.lfnetworking.org/x/1gDxB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niorttech.net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439" TargetMode="External"/><Relationship Id="rId3" Type="http://schemas.openxmlformats.org/officeDocument/2006/relationships/hyperlink" Target="https://jira.onap.org/browse/REQ-1208" TargetMode="External"/><Relationship Id="rId7" Type="http://schemas.openxmlformats.org/officeDocument/2006/relationships/hyperlink" Target="https://jira.onap.org/browse/OOM-2554" TargetMode="External"/><Relationship Id="rId2" Type="http://schemas.openxmlformats.org/officeDocument/2006/relationships/hyperlink" Target="https://jira.onap.org/browse/REQ-437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1209" TargetMode="External"/><Relationship Id="rId11" Type="http://schemas.openxmlformats.org/officeDocument/2006/relationships/hyperlink" Target="https://nam02.safelinks.protection.outlook.com/?url=https%3A%2F%2Fjira.onap.org%2Fbrowse%2FREQ-1210&amp;data=04%7C01%7Cp.pawlak%40f5.com%7C610cb034abc24a3c17d508da1d4b274d%7Cdd3dfd2f6a3b40d19be0bf8327d81c50%7C0%7C0%7C637854505874787512%7CUnknown%7CTWFpbGZsb3d8eyJWIjoiMC4wLjAwMDAiLCJQIjoiV2luMzIiLCJBTiI6Ik1haWwiLCJXVCI6Mn0%3D%7C3000&amp;sdata=t%2B6bjno8cgaNQj4a1MD3pUU%2FPotw43d44lqnW9SLcLo%3D&amp;reserved=0" TargetMode="External"/><Relationship Id="rId5" Type="http://schemas.openxmlformats.org/officeDocument/2006/relationships/hyperlink" Target="https://jira.onap.org/browse/REQ-438" TargetMode="External"/><Relationship Id="rId10" Type="http://schemas.openxmlformats.org/officeDocument/2006/relationships/hyperlink" Target="https://jira.onap.org/browse/REQ-443" TargetMode="External"/><Relationship Id="rId4" Type="http://schemas.openxmlformats.org/officeDocument/2006/relationships/hyperlink" Target="https://jira.onap.org/browse/OOM-2900" TargetMode="External"/><Relationship Id="rId9" Type="http://schemas.openxmlformats.org/officeDocument/2006/relationships/hyperlink" Target="https://jira.onap.org/browse/REQ-1211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gerrit.onap.org/r/projects/?state=READ_ONLY" TargetMode="External"/><Relationship Id="rId3" Type="http://schemas.openxmlformats.org/officeDocument/2006/relationships/hyperlink" Target="https://jira.onap.org/browse/REQ-1341" TargetMode="External"/><Relationship Id="rId7" Type="http://schemas.openxmlformats.org/officeDocument/2006/relationships/hyperlink" Target="https://wiki.onap.org/x/LQtHC" TargetMode="External"/><Relationship Id="rId2" Type="http://schemas.openxmlformats.org/officeDocument/2006/relationships/hyperlink" Target="https://jira.onap.org/browse/REQ-1072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iki.onap.org/display/DW/Project+State%3A+Unmaintained" TargetMode="External"/><Relationship Id="rId5" Type="http://schemas.openxmlformats.org/officeDocument/2006/relationships/hyperlink" Target="https://jira.onap.org/browse/REQ-1343" TargetMode="External"/><Relationship Id="rId4" Type="http://schemas.openxmlformats.org/officeDocument/2006/relationships/hyperlink" Target="https://jira.onap.org/browse/REQ-1342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1344" TargetMode="External"/><Relationship Id="rId3" Type="http://schemas.openxmlformats.org/officeDocument/2006/relationships/hyperlink" Target="https://jira.onap.org/browse/REQ-1348" TargetMode="External"/><Relationship Id="rId7" Type="http://schemas.openxmlformats.org/officeDocument/2006/relationships/hyperlink" Target="https://jira.onap.org/browse/REQ-441" TargetMode="External"/><Relationship Id="rId2" Type="http://schemas.openxmlformats.org/officeDocument/2006/relationships/hyperlink" Target="https://jira.onap.org/browse/REQ-1073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linuxfoundation.org/browse/RELENG-4472" TargetMode="External"/><Relationship Id="rId5" Type="http://schemas.openxmlformats.org/officeDocument/2006/relationships/hyperlink" Target="https://jira.onap.org/browse/REQ-1347" TargetMode="External"/><Relationship Id="rId10" Type="http://schemas.openxmlformats.org/officeDocument/2006/relationships/hyperlink" Target="https://jira.onap.org/browse/REQ-1345" TargetMode="External"/><Relationship Id="rId4" Type="http://schemas.openxmlformats.org/officeDocument/2006/relationships/hyperlink" Target="https://jira.onap.org/browse/REQ-1346" TargetMode="External"/><Relationship Id="rId9" Type="http://schemas.openxmlformats.org/officeDocument/2006/relationships/hyperlink" Target="https://jira.onap.org/browse/REQ-1072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nap/sdc/blob/master/catalog-be/pom.xml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br>
              <a:rPr lang="pl-PL" noProof="0" dirty="0"/>
            </a:br>
            <a:r>
              <a:rPr lang="pl-PL" noProof="0" dirty="0"/>
              <a:t>We start </a:t>
            </a:r>
            <a:r>
              <a:rPr lang="pl-PL" noProof="0" dirty="0" err="1"/>
              <a:t>at</a:t>
            </a:r>
            <a:r>
              <a:rPr lang="pl-PL" noProof="0" dirty="0"/>
              <a:t> 2 PM CET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20</a:t>
            </a:r>
            <a:r>
              <a:rPr lang="pl-PL" noProof="0" dirty="0"/>
              <a:t>23</a:t>
            </a:r>
            <a:r>
              <a:rPr lang="en-GB" noProof="0" dirty="0"/>
              <a:t>-</a:t>
            </a:r>
            <a:r>
              <a:rPr lang="pl-PL" dirty="0"/>
              <a:t>01-31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jdwp_xfail.txt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948230"/>
              </p:ext>
            </p:extLst>
          </p:nvPr>
        </p:nvGraphicFramePr>
        <p:xfrm>
          <a:off x="211445" y="1033278"/>
          <a:ext cx="11713233" cy="1897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238806999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3960389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nodeports_xfail.txt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336026"/>
              </p:ext>
            </p:extLst>
          </p:nvPr>
        </p:nvGraphicFramePr>
        <p:xfrm>
          <a:off x="211445" y="1033278"/>
          <a:ext cx="1171323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3034409169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robot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CLI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Expiration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Date</a:t>
                      </a:r>
                      <a:r>
                        <a:rPr lang="pl-PL" sz="1050" dirty="0"/>
                        <a:t> 2047-07-08 10:29:38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4079835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versions_xfail.txt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910361"/>
              </p:ext>
            </p:extLst>
          </p:nvPr>
        </p:nvGraphicFramePr>
        <p:xfrm>
          <a:off x="239384" y="1033278"/>
          <a:ext cx="11713232" cy="14378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288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1113997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124615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370616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3706166">
                  <a:extLst>
                    <a:ext uri="{9D8B030D-6E8A-4147-A177-3AD203B41FA5}">
                      <a16:colId xmlns:a16="http://schemas.microsoft.com/office/drawing/2014/main" val="2790326427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images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r>
                        <a:rPr lang="pl-PL" sz="1050" dirty="0"/>
                        <a:t> docker.nexus.azure.onap.eu/</a:t>
                      </a:r>
                      <a:r>
                        <a:rPr lang="pl-PL" sz="1050" dirty="0" err="1"/>
                        <a:t>beats</a:t>
                      </a:r>
                      <a:r>
                        <a:rPr lang="pl-PL" sz="1050" dirty="0"/>
                        <a:t>/filebeat:5.5.0 docker.nexus.azure.onap.eu/cassandra:3.11.4 nexus3.onap.org:10001/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music</a:t>
                      </a:r>
                      <a:r>
                        <a:rPr lang="pl-PL" sz="1050" dirty="0"/>
                        <a:t>/cassandra_3_11:3.0.24 docker.nexus.azure.onap.eu/</a:t>
                      </a:r>
                      <a:r>
                        <a:rPr lang="pl-PL" sz="1050" dirty="0" err="1"/>
                        <a:t>bitnami</a:t>
                      </a:r>
                      <a:r>
                        <a:rPr lang="pl-PL" sz="1050" dirty="0"/>
                        <a:t>/cassandra:3.11.9-debian-10-r30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awx-celery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awx-rabbit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msb-discovery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msb-eag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msb-iag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aaf-cass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aai-graphadmin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aai-resources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aai-traversal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dcae-dashboard-filebeat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deployment</a:t>
                      </a:r>
                      <a:r>
                        <a:rPr lang="pl-PL" sz="1050" dirty="0"/>
                        <a:t>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dcae-inventory-api-filebeat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-policy-handler-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-i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node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prov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esr-server-filebeat-onap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modeling-</a:t>
                      </a:r>
                      <a:r>
                        <a:rPr lang="pl-PL" sz="1050" dirty="0" err="1"/>
                        <a:t>etsicatalog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msb-discovery-filebeat-onap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onboarding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wfd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so-bpmn-infra-filebeat-onap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oof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openstack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so-sdc-controller-filebeat-onap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sdnc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generic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vfc-nslcm-filebeat-onap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vfc-vnfmgr-filebeat-onap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vfc-vnfres-filebeat-onap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zte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awx-celery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awx-rabbit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msb-discovery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msb-eag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msb-iag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aaf-cass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aai-graphadmin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aai-resources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aai-traversal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dcae-dashboard-filebeat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deployment</a:t>
                      </a:r>
                      <a:r>
                        <a:rPr lang="pl-PL" sz="1050" dirty="0"/>
                        <a:t>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dcae-inventory-api-filebeat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-policy-handler-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-i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node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prov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modeling-</a:t>
                      </a:r>
                      <a:r>
                        <a:rPr lang="pl-PL" sz="1050" dirty="0" err="1"/>
                        <a:t>etsicatalog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msb-discovery-filebeat-onap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onboarding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wfd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so-bpmn-infra-filebeat-onap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oof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openstack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so-sdc-controller-filebeat-onap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sdnc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generic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vfc-nslcm-filebeat-onap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vfc-vnfmgr-filebeat-onap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vfc-vnfres-filebeat-onap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zte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cassandra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b="1" dirty="0" err="1">
                          <a:solidFill>
                            <a:srgbClr val="00B050"/>
                          </a:solidFill>
                        </a:rPr>
                        <a:t>awx-celery</a:t>
                      </a:r>
                      <a:endParaRPr lang="pl-PL" sz="1050" b="1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awx-rabbit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b="1" dirty="0" err="1">
                          <a:solidFill>
                            <a:srgbClr val="00B050"/>
                          </a:solidFill>
                        </a:rPr>
                        <a:t>awx</a:t>
                      </a: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msb-discovery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msb-eag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msb-iag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aaf-cass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message</a:t>
                      </a: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aai-graphadmin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aai-resources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aai-traversal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>
                          <a:solidFill>
                            <a:srgbClr val="FF0000"/>
                          </a:solidFill>
                        </a:rPr>
                        <a:t>srimzi-zk-entrance</a:t>
                      </a: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1983899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nonssl_xfail.txt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221852"/>
              </p:ext>
            </p:extLst>
          </p:nvPr>
        </p:nvGraphicFramePr>
        <p:xfrm>
          <a:off x="211445" y="1033278"/>
          <a:ext cx="11713233" cy="617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2697914298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There are 0 non-SSL </a:t>
                      </a:r>
                      <a:r>
                        <a:rPr lang="en-US" sz="1050" dirty="0" err="1"/>
                        <a:t>NodePorts</a:t>
                      </a:r>
                      <a:r>
                        <a:rPr lang="en-US" sz="1050"/>
                        <a:t> in the cluster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645983">
                <a:tc>
                  <a:txBody>
                    <a:bodyPr/>
                    <a:lstStyle/>
                    <a:p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waivers requested already since Honolulu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SO-3237 </a:t>
                      </a:r>
                      <a:r>
                        <a:rPr lang="en-US" sz="1050" dirty="0" err="1"/>
                        <a:t>SO-3237</a:t>
                      </a:r>
                      <a:r>
                        <a:rPr lang="en-US" sz="1050" dirty="0"/>
                        <a:t> The fix is decided to be introduction of ingress controller in </a:t>
                      </a:r>
                      <a:r>
                        <a:rPr lang="en-US" sz="1050" dirty="0" err="1"/>
                        <a:t>oom</a:t>
                      </a:r>
                      <a:r>
                        <a:rPr lang="en-US" sz="1050" dirty="0"/>
                        <a:t> and is in progress.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</a:t>
                      </a:r>
                      <a:r>
                        <a:rPr lang="en-US" sz="1050" dirty="0"/>
                        <a:t> 30277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so-etsi-sol003-adapter</a:t>
                      </a:r>
                      <a:r>
                        <a:rPr lang="en-US" sz="1050" dirty="0"/>
                        <a:t> 30406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- being worked, but missed cutoff for Istanbul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cds</a:t>
                      </a:r>
                      <a:r>
                        <a:rPr lang="en-US" sz="1050" b="1" dirty="0"/>
                        <a:t>-blueprints-processor-http</a:t>
                      </a:r>
                      <a:r>
                        <a:rPr lang="en-US" sz="1050" dirty="0"/>
                        <a:t> 30449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SDNC - https://jira.onap.org/browse/SDNC-1628 </a:t>
                      </a:r>
                      <a:r>
                        <a:rPr lang="en-US" sz="1050" b="1" dirty="0" err="1"/>
                        <a:t>sdnc-callhome</a:t>
                      </a:r>
                      <a:r>
                        <a:rPr lang="en-US" sz="1050" dirty="0"/>
                        <a:t> 30266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waivers requested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SO-3237 The fix is decided to be introduction of ingress controller in </a:t>
                      </a:r>
                      <a:r>
                        <a:rPr lang="en-US" sz="1050" dirty="0" err="1"/>
                        <a:t>oom</a:t>
                      </a:r>
                      <a:r>
                        <a:rPr lang="en-US" sz="1050" dirty="0"/>
                        <a:t> and is in progress.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</a:t>
                      </a:r>
                      <a:r>
                        <a:rPr lang="en-US" sz="1050" dirty="0"/>
                        <a:t> 30277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 </a:t>
                      </a:r>
                      <a:r>
                        <a:rPr lang="en-US" sz="1050" dirty="0"/>
                        <a:t>30477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so-etsi-sol003-adapter</a:t>
                      </a:r>
                      <a:r>
                        <a:rPr lang="en-US" sz="1050" dirty="0"/>
                        <a:t> 30406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so-admin-cockpit</a:t>
                      </a:r>
                      <a:r>
                        <a:rPr lang="en-US" sz="1050" dirty="0"/>
                        <a:t> 30424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so-admin-cockpit</a:t>
                      </a:r>
                      <a:r>
                        <a:rPr lang="en-US" sz="1050" dirty="0"/>
                        <a:t> 30224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- being worked, but missed cutoff for Istanbul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</a:t>
                      </a:r>
                      <a:r>
                        <a:rPr lang="en-US" sz="1050" dirty="0" err="1"/>
                        <a:t>cds</a:t>
                      </a:r>
                      <a:r>
                        <a:rPr lang="en-US" sz="1050" dirty="0"/>
                        <a:t>-blueprints-processor-http 30449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SDNC - https://jira.onap.org/browse/SDNC-1628 # </a:t>
                      </a:r>
                      <a:r>
                        <a:rPr lang="en-US" sz="1050" dirty="0" err="1"/>
                        <a:t>sdnc-callhome</a:t>
                      </a:r>
                      <a:r>
                        <a:rPr lang="en-US" sz="1050" dirty="0"/>
                        <a:t> 30266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team working on either eliminating node port or moving to https.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Not ready for Jakarta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cds</a:t>
                      </a:r>
                      <a:r>
                        <a:rPr lang="en-US" sz="1050" b="1" dirty="0"/>
                        <a:t>-blueprints-processor-http</a:t>
                      </a:r>
                      <a:r>
                        <a:rPr lang="en-US" sz="1050" dirty="0"/>
                        <a:t> 30449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470781"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Needed for </a:t>
                      </a:r>
                      <a:r>
                        <a:rPr lang="en-US" sz="1050" dirty="0" err="1"/>
                        <a:t>OpenDaylight</a:t>
                      </a:r>
                      <a:r>
                        <a:rPr lang="en-US" sz="1050" dirty="0"/>
                        <a:t> NETCONF Call Home feature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sdnc-callhome</a:t>
                      </a:r>
                      <a:r>
                        <a:rPr lang="en-US" sz="1050" dirty="0"/>
                        <a:t> 30266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819131"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 err="1"/>
                        <a:t>awx</a:t>
                      </a:r>
                      <a:endParaRPr lang="pl-PL" sz="1050" dirty="0"/>
                    </a:p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 30478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30490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30491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30492</a:t>
                      </a:r>
                    </a:p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 30478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30490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30491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149266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</a:t>
            </a:r>
            <a:r>
              <a:rPr lang="pl-PL" dirty="0" err="1"/>
              <a:t>Kohn</a:t>
            </a:r>
            <a:r>
              <a:rPr lang="pl-PL" dirty="0"/>
              <a:t>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4525963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10000"/>
              </a:lnSpc>
            </a:pPr>
            <a:r>
              <a:rPr lang="en-CA" sz="3200" dirty="0"/>
              <a:t>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[REQ-437</a:t>
            </a:r>
            <a:r>
              <a:rPr lang="pl-PL" sz="1867" dirty="0"/>
              <a:t> -&gt; </a:t>
            </a:r>
            <a:r>
              <a:rPr lang="en-US" sz="1800" b="0" i="0" u="sng" dirty="0">
                <a:solidFill>
                  <a:srgbClr val="0065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REQ-800</a:t>
            </a:r>
            <a:r>
              <a:rPr lang="pl-PL" sz="1200" b="0" i="0" u="sng" dirty="0">
                <a:solidFill>
                  <a:srgbClr val="0065FF"/>
                </a:solidFill>
                <a:effectLst/>
                <a:latin typeface="-apple-system"/>
              </a:rPr>
              <a:t> </a:t>
            </a:r>
            <a:r>
              <a:rPr lang="en-CA" sz="1867" dirty="0"/>
              <a:t>]</a:t>
            </a:r>
            <a:r>
              <a:rPr lang="pl-PL" sz="1867" dirty="0"/>
              <a:t> -&gt; </a:t>
            </a:r>
            <a:r>
              <a:rPr lang="pl-PL" sz="1867" dirty="0">
                <a:hlinkClick r:id="rId3"/>
              </a:rPr>
              <a:t>REQ-1067</a:t>
            </a:r>
            <a:r>
              <a:rPr lang="en-CA" sz="1867" dirty="0"/>
              <a:t> </a:t>
            </a:r>
            <a:r>
              <a:rPr lang="pl-PL" sz="1867" dirty="0"/>
              <a:t>-&gt; </a:t>
            </a:r>
            <a:r>
              <a:rPr lang="pl-PL" sz="2000" b="0" i="0" dirty="0">
                <a:solidFill>
                  <a:srgbClr val="0052CC"/>
                </a:solidFill>
                <a:effectLst/>
                <a:latin typeface="-apple-system"/>
                <a:hlinkClick r:id="rId4"/>
              </a:rPr>
              <a:t>REQ-1208 </a:t>
            </a:r>
            <a:r>
              <a:rPr lang="en-CA" sz="1867" dirty="0"/>
              <a:t>COMPLETION OF PYTHON LANGUAGE UPDATE (v2.7 → v3.8)</a:t>
            </a:r>
            <a:r>
              <a:rPr lang="pl-PL" sz="1867" dirty="0"/>
              <a:t> </a:t>
            </a:r>
            <a:endParaRPr lang="en-CA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[REQ-438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REQ-801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6"/>
              </a:rPr>
              <a:t>REQ-1068</a:t>
            </a:r>
            <a:r>
              <a:rPr lang="pl-PL" sz="1867" dirty="0"/>
              <a:t> -&gt; </a:t>
            </a:r>
            <a:r>
              <a:rPr lang="pl-PL" sz="2000" b="0" i="0" dirty="0">
                <a:solidFill>
                  <a:srgbClr val="0052CC"/>
                </a:solidFill>
                <a:effectLst/>
                <a:latin typeface="-apple-system"/>
                <a:hlinkClick r:id="rId7"/>
              </a:rPr>
              <a:t>REQ-1209 </a:t>
            </a:r>
            <a:r>
              <a:rPr lang="en-CA" sz="1867" dirty="0"/>
              <a:t>COMPLETION OF JAVA LANGUAGE UPDATE (v8 → v11)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[REQ-439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REQ-863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9"/>
              </a:rPr>
              <a:t>REQ-1066</a:t>
            </a:r>
            <a:r>
              <a:rPr lang="pl-PL" sz="1867" dirty="0"/>
              <a:t>  -&gt; </a:t>
            </a:r>
            <a:r>
              <a:rPr lang="pl-PL" sz="2000" b="0" i="0" dirty="0">
                <a:solidFill>
                  <a:srgbClr val="0065FF"/>
                </a:solidFill>
                <a:effectLst/>
                <a:latin typeface="-apple-system"/>
                <a:hlinkClick r:id="rId10"/>
              </a:rPr>
              <a:t>REQ-1211 </a:t>
            </a:r>
            <a:r>
              <a:rPr lang="en-CA" sz="1867" dirty="0"/>
              <a:t>CONTINUATION OF PACKAGES UPGRADES IN DIRECT DEPENDENCIES</a:t>
            </a:r>
          </a:p>
          <a:p>
            <a:pPr lvl="1">
              <a:lnSpc>
                <a:spcPct val="110000"/>
              </a:lnSpc>
            </a:pPr>
            <a:r>
              <a:rPr lang="en-CA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12"/>
              </a:rPr>
              <a:t>REQ-1069</a:t>
            </a:r>
            <a:r>
              <a:rPr lang="pl-PL" sz="1867" dirty="0"/>
              <a:t> -&gt; </a:t>
            </a:r>
            <a:r>
              <a:rPr lang="pl-PL" sz="2000" dirty="0">
                <a:solidFill>
                  <a:srgbClr val="0052CC"/>
                </a:solidFill>
                <a:latin typeface="-apple-system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REQ-1210</a:t>
            </a:r>
            <a:r>
              <a:rPr lang="pl-PL" sz="2000" dirty="0">
                <a:solidFill>
                  <a:srgbClr val="0052CC"/>
                </a:solidFill>
                <a:latin typeface="-apple-system"/>
              </a:rPr>
              <a:t> </a:t>
            </a:r>
            <a:r>
              <a:rPr lang="en-CA" sz="1867" dirty="0"/>
              <a:t>CONTINUATION OF CII BADGING SCORE IMPROVEMENTS FOR SILVER LEVEL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REQ-441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15"/>
              </a:rPr>
              <a:t>REQ-1070</a:t>
            </a:r>
            <a:r>
              <a:rPr lang="pl-PL" sz="1867" dirty="0"/>
              <a:t> -&gt; </a:t>
            </a:r>
            <a:r>
              <a:rPr lang="en-CA" sz="1867" dirty="0"/>
              <a:t>LOGS MANAGEMENT - PHASE 1: COMMON PLACE FOR DATA</a:t>
            </a:r>
            <a:r>
              <a:rPr lang="pl-PL" sz="1867" dirty="0"/>
              <a:t> – </a:t>
            </a:r>
            <a:r>
              <a:rPr lang="pl-PL" sz="1867" dirty="0" err="1"/>
              <a:t>PoC</a:t>
            </a:r>
            <a:r>
              <a:rPr lang="pl-PL" sz="1867" dirty="0"/>
              <a:t> </a:t>
            </a:r>
            <a:r>
              <a:rPr lang="pl-PL" sz="1867" b="1" dirty="0">
                <a:solidFill>
                  <a:srgbClr val="00B050"/>
                </a:solidFill>
              </a:rPr>
              <a:t>PROPOSAL FOR JAKARTA</a:t>
            </a:r>
            <a:endParaRPr lang="en-CA" sz="1867" b="1" dirty="0">
              <a:solidFill>
                <a:srgbClr val="00B050"/>
              </a:solidFill>
            </a:endParaRPr>
          </a:p>
          <a:p>
            <a:pPr lvl="1">
              <a:lnSpc>
                <a:spcPct val="110000"/>
              </a:lnSpc>
            </a:pPr>
            <a:endParaRPr lang="en-CA" sz="1867" dirty="0"/>
          </a:p>
          <a:p>
            <a:pPr lvl="0">
              <a:lnSpc>
                <a:spcPct val="110000"/>
              </a:lnSpc>
            </a:pPr>
            <a:r>
              <a:rPr lang="en-CA" sz="3200" dirty="0"/>
              <a:t>Best Practice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pl-PL" sz="1800" dirty="0">
                <a:hlinkClick r:id="rId16"/>
              </a:rPr>
              <a:t>REQ-1072</a:t>
            </a:r>
            <a:r>
              <a:rPr lang="pl-PL" sz="1800" dirty="0"/>
              <a:t>] SECURITY </a:t>
            </a:r>
            <a:r>
              <a:rPr lang="en-CA" sz="1867" dirty="0"/>
              <a:t>LOGS </a:t>
            </a:r>
            <a:r>
              <a:rPr lang="pl-PL" sz="1867" dirty="0"/>
              <a:t>FIELDS – </a:t>
            </a:r>
            <a:r>
              <a:rPr lang="pl-PL" sz="1867" dirty="0" err="1"/>
              <a:t>full</a:t>
            </a:r>
            <a:r>
              <a:rPr lang="pl-PL" sz="1867" dirty="0"/>
              <a:t> </a:t>
            </a:r>
            <a:r>
              <a:rPr lang="pl-PL" sz="1867" dirty="0" err="1"/>
              <a:t>PoC</a:t>
            </a:r>
            <a:r>
              <a:rPr lang="pl-PL" sz="1867" dirty="0"/>
              <a:t> with CPS in </a:t>
            </a:r>
            <a:r>
              <a:rPr lang="pl-PL" sz="1867" dirty="0" err="1"/>
              <a:t>Kohn</a:t>
            </a:r>
            <a:r>
              <a:rPr lang="pl-PL" sz="1867" dirty="0"/>
              <a:t> and </a:t>
            </a:r>
            <a:r>
              <a:rPr lang="pl-PL" sz="1867" dirty="0" err="1"/>
              <a:t>then</a:t>
            </a:r>
            <a:r>
              <a:rPr lang="pl-PL" sz="1867" dirty="0"/>
              <a:t> GR </a:t>
            </a:r>
            <a:r>
              <a:rPr lang="pl-PL" sz="1867" dirty="0" err="1"/>
              <a:t>candidate</a:t>
            </a:r>
            <a:r>
              <a:rPr lang="pl-PL" sz="1867" dirty="0"/>
              <a:t> for London</a:t>
            </a:r>
          </a:p>
          <a:p>
            <a:pPr lvl="1">
              <a:lnSpc>
                <a:spcPct val="110000"/>
              </a:lnSpc>
            </a:pPr>
            <a:r>
              <a:rPr lang="en-CA" sz="1867" dirty="0">
                <a:highlight>
                  <a:srgbClr val="FFFF00"/>
                </a:highlight>
              </a:rPr>
              <a:t>[REQ-xxx] Feature intake template </a:t>
            </a:r>
            <a:r>
              <a:rPr lang="pl-PL" sz="1867" dirty="0">
                <a:highlight>
                  <a:srgbClr val="FFFF00"/>
                </a:highlight>
              </a:rPr>
              <a:t>? – no </a:t>
            </a:r>
            <a:r>
              <a:rPr lang="pl-PL" sz="1867" dirty="0" err="1">
                <a:highlight>
                  <a:srgbClr val="FFFF00"/>
                </a:highlight>
              </a:rPr>
              <a:t>need</a:t>
            </a:r>
            <a:r>
              <a:rPr lang="pl-PL" sz="1867" dirty="0">
                <a:highlight>
                  <a:srgbClr val="FFFF00"/>
                </a:highlight>
              </a:rPr>
              <a:t> for TSC </a:t>
            </a:r>
            <a:r>
              <a:rPr lang="pl-PL" sz="1867" dirty="0" err="1">
                <a:highlight>
                  <a:srgbClr val="FFFF00"/>
                </a:highlight>
              </a:rPr>
              <a:t>approval</a:t>
            </a:r>
            <a:endParaRPr lang="pl-PL" sz="1867" dirty="0">
              <a:highlight>
                <a:srgbClr val="FFFF00"/>
              </a:highlight>
            </a:endParaRP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CA" sz="1867" dirty="0">
                <a:hlinkClick r:id="rId17"/>
              </a:rPr>
              <a:t>REQ-</a:t>
            </a:r>
            <a:r>
              <a:rPr lang="pl-PL" sz="1867" dirty="0">
                <a:hlinkClick r:id="rId17"/>
              </a:rPr>
              <a:t>1073</a:t>
            </a:r>
            <a:r>
              <a:rPr lang="en-CA" sz="1867" dirty="0"/>
              <a:t>]</a:t>
            </a:r>
            <a:r>
              <a:rPr lang="pl-PL" sz="1867" dirty="0"/>
              <a:t> Using </a:t>
            </a:r>
            <a:r>
              <a:rPr lang="pl-PL" sz="1867" dirty="0" err="1"/>
              <a:t>basic</a:t>
            </a:r>
            <a:r>
              <a:rPr lang="pl-PL" sz="1867" dirty="0"/>
              <a:t> image from Integration – not </a:t>
            </a:r>
            <a:r>
              <a:rPr lang="pl-PL" sz="1867" dirty="0" err="1"/>
              <a:t>progressed</a:t>
            </a:r>
            <a:r>
              <a:rPr lang="pl-PL" sz="1867" dirty="0"/>
              <a:t> in </a:t>
            </a:r>
            <a:r>
              <a:rPr lang="pl-PL" sz="1867" dirty="0" err="1"/>
              <a:t>Jakarta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>
                <a:highlight>
                  <a:srgbClr val="FFFF00"/>
                </a:highlight>
              </a:rPr>
              <a:t>[REQ-xxx]</a:t>
            </a:r>
            <a:r>
              <a:rPr lang="pl-PL" sz="1867" dirty="0">
                <a:highlight>
                  <a:srgbClr val="FFFF00"/>
                </a:highlight>
              </a:rPr>
              <a:t> Software </a:t>
            </a:r>
            <a:r>
              <a:rPr lang="pl-PL" sz="1867" dirty="0" err="1">
                <a:highlight>
                  <a:srgbClr val="FFFF00"/>
                </a:highlight>
              </a:rPr>
              <a:t>BOMs</a:t>
            </a:r>
            <a:r>
              <a:rPr lang="pl-PL" sz="1867" dirty="0">
                <a:highlight>
                  <a:srgbClr val="FFFF00"/>
                </a:highlight>
              </a:rPr>
              <a:t> – </a:t>
            </a:r>
            <a:r>
              <a:rPr lang="pl-PL" sz="1867" dirty="0" err="1">
                <a:highlight>
                  <a:srgbClr val="FFFF00"/>
                </a:highlight>
              </a:rPr>
              <a:t>more</a:t>
            </a:r>
            <a:r>
              <a:rPr lang="pl-PL" sz="1867" dirty="0">
                <a:highlight>
                  <a:srgbClr val="FFFF00"/>
                </a:highlight>
              </a:rPr>
              <a:t> </a:t>
            </a:r>
            <a:r>
              <a:rPr lang="pl-PL" sz="1867" dirty="0" err="1">
                <a:highlight>
                  <a:srgbClr val="FFFF00"/>
                </a:highlight>
              </a:rPr>
              <a:t>informative</a:t>
            </a:r>
            <a:r>
              <a:rPr lang="pl-PL" sz="1867" dirty="0">
                <a:highlight>
                  <a:srgbClr val="FFFF00"/>
                </a:highlight>
              </a:rPr>
              <a:t>, no </a:t>
            </a:r>
            <a:r>
              <a:rPr lang="pl-PL" sz="1867" dirty="0" err="1">
                <a:highlight>
                  <a:srgbClr val="FFFF00"/>
                </a:highlight>
              </a:rPr>
              <a:t>impact</a:t>
            </a:r>
            <a:r>
              <a:rPr lang="pl-PL" sz="1867" dirty="0">
                <a:highlight>
                  <a:srgbClr val="FFFF00"/>
                </a:highlight>
              </a:rPr>
              <a:t> on </a:t>
            </a:r>
            <a:r>
              <a:rPr lang="pl-PL" sz="1867" dirty="0" err="1">
                <a:highlight>
                  <a:srgbClr val="FFFF00"/>
                </a:highlight>
              </a:rPr>
              <a:t>pipeline</a:t>
            </a:r>
            <a:r>
              <a:rPr lang="pl-PL" sz="1867" dirty="0">
                <a:highlight>
                  <a:srgbClr val="FFFF00"/>
                </a:highlight>
              </a:rPr>
              <a:t> - no </a:t>
            </a:r>
            <a:r>
              <a:rPr lang="pl-PL" sz="1867" dirty="0" err="1">
                <a:highlight>
                  <a:srgbClr val="FFFF00"/>
                </a:highlight>
              </a:rPr>
              <a:t>need</a:t>
            </a:r>
            <a:r>
              <a:rPr lang="pl-PL" sz="1867" dirty="0">
                <a:highlight>
                  <a:srgbClr val="FFFF00"/>
                </a:highlight>
              </a:rPr>
              <a:t> for TSC </a:t>
            </a:r>
            <a:r>
              <a:rPr lang="pl-PL" sz="1867" dirty="0" err="1">
                <a:highlight>
                  <a:srgbClr val="FFFF00"/>
                </a:highlight>
              </a:rPr>
              <a:t>approval</a:t>
            </a: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50065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47FA72-E73B-4113-8EC0-E2BDEF7C4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B62578-0216-41FC-BE53-5D160DEE0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and Minutes </a:t>
            </a:r>
            <a:r>
              <a:rPr lang="pl-PL" dirty="0"/>
              <a:t>1/</a:t>
            </a:r>
            <a:r>
              <a:rPr lang="en-US" dirty="0"/>
              <a:t>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E02C0-917B-4ED3-A402-D625A44FD1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974036"/>
            <a:ext cx="11506200" cy="5530156"/>
          </a:xfrm>
        </p:spPr>
        <p:txBody>
          <a:bodyPr>
            <a:normAutofit fontScale="92500" lnSpcReduction="20000"/>
          </a:bodyPr>
          <a:lstStyle/>
          <a:p>
            <a:r>
              <a:rPr lang="pl-PL" dirty="0"/>
              <a:t>L</a:t>
            </a:r>
            <a:r>
              <a:rPr lang="en-US" dirty="0" err="1"/>
              <a:t>ogging</a:t>
            </a:r>
            <a:r>
              <a:rPr lang="en-US" dirty="0"/>
              <a:t> security discussion</a:t>
            </a:r>
            <a:r>
              <a:rPr lang="pl-PL" dirty="0"/>
              <a:t> - </a:t>
            </a:r>
            <a:r>
              <a:rPr lang="en-US" dirty="0"/>
              <a:t>Justin Garrard</a:t>
            </a:r>
            <a:r>
              <a:rPr lang="pl-PL" dirty="0"/>
              <a:t> – </a:t>
            </a:r>
            <a:r>
              <a:rPr lang="pl-PL" dirty="0" err="1"/>
              <a:t>follow</a:t>
            </a:r>
            <a:r>
              <a:rPr lang="pl-PL" dirty="0"/>
              <a:t> </a:t>
            </a:r>
            <a:r>
              <a:rPr lang="pl-PL" dirty="0" err="1"/>
              <a:t>up</a:t>
            </a:r>
            <a:r>
              <a:rPr lang="pl-PL" dirty="0"/>
              <a:t> by Byung</a:t>
            </a:r>
          </a:p>
          <a:p>
            <a:pPr lvl="1"/>
            <a:r>
              <a:rPr lang="en-US" dirty="0"/>
              <a:t>Node vs. pod level logging update</a:t>
            </a:r>
            <a:r>
              <a:rPr lang="pl-PL" dirty="0"/>
              <a:t>, </a:t>
            </a:r>
            <a:r>
              <a:rPr lang="pl-PL" dirty="0" err="1"/>
              <a:t>pods</a:t>
            </a:r>
            <a:r>
              <a:rPr lang="pl-PL" dirty="0"/>
              <a:t> </a:t>
            </a:r>
            <a:r>
              <a:rPr lang="pl-PL" dirty="0" err="1"/>
              <a:t>logs</a:t>
            </a:r>
            <a:r>
              <a:rPr lang="pl-PL" dirty="0"/>
              <a:t> </a:t>
            </a:r>
            <a:r>
              <a:rPr lang="pl-PL" dirty="0" err="1"/>
              <a:t>visible</a:t>
            </a:r>
            <a:r>
              <a:rPr lang="pl-PL" dirty="0"/>
              <a:t> but not </a:t>
            </a:r>
            <a:r>
              <a:rPr lang="pl-PL" dirty="0" err="1"/>
              <a:t>yet</a:t>
            </a:r>
            <a:r>
              <a:rPr lang="pl-PL" dirty="0"/>
              <a:t> with </a:t>
            </a:r>
            <a:r>
              <a:rPr lang="pl-PL" dirty="0" err="1"/>
              <a:t>content</a:t>
            </a:r>
            <a:r>
              <a:rPr lang="pl-PL" dirty="0"/>
              <a:t>, </a:t>
            </a:r>
            <a:r>
              <a:rPr lang="pl-PL" dirty="0" err="1"/>
              <a:t>kyverno</a:t>
            </a:r>
            <a:r>
              <a:rPr lang="pl-PL" dirty="0"/>
              <a:t> </a:t>
            </a:r>
            <a:r>
              <a:rPr lang="pl-PL" dirty="0" err="1"/>
              <a:t>used</a:t>
            </a:r>
            <a:r>
              <a:rPr lang="pl-PL" dirty="0"/>
              <a:t> for policy management</a:t>
            </a:r>
          </a:p>
          <a:p>
            <a:pPr lvl="1"/>
            <a:r>
              <a:rPr lang="pl-PL" dirty="0"/>
              <a:t>Meeting with Justin and Maggie </a:t>
            </a:r>
            <a:r>
              <a:rPr lang="pl-PL" dirty="0" err="1"/>
              <a:t>scheduled</a:t>
            </a:r>
            <a:r>
              <a:rPr lang="pl-PL" dirty="0"/>
              <a:t> </a:t>
            </a:r>
            <a:r>
              <a:rPr lang="pl-PL" dirty="0" err="1"/>
              <a:t>later</a:t>
            </a:r>
            <a:r>
              <a:rPr lang="pl-PL" dirty="0"/>
              <a:t> </a:t>
            </a:r>
            <a:r>
              <a:rPr lang="pl-PL" dirty="0" err="1"/>
              <a:t>today</a:t>
            </a:r>
            <a:r>
              <a:rPr lang="pl-PL" dirty="0"/>
              <a:t> by Byung</a:t>
            </a:r>
          </a:p>
          <a:p>
            <a:r>
              <a:rPr lang="en-US" dirty="0"/>
              <a:t>CPS Security review </a:t>
            </a:r>
            <a:r>
              <a:rPr lang="en-US" dirty="0" err="1"/>
              <a:t>questionaire</a:t>
            </a:r>
            <a:r>
              <a:rPr lang="en-US" dirty="0"/>
              <a:t> by Tony.</a:t>
            </a:r>
            <a:endParaRPr lang="pl-PL" dirty="0"/>
          </a:p>
          <a:p>
            <a:pPr lvl="1"/>
            <a:r>
              <a:rPr lang="pl-PL" dirty="0"/>
              <a:t>Slot </a:t>
            </a:r>
            <a:r>
              <a:rPr lang="pl-PL" dirty="0" err="1"/>
              <a:t>still</a:t>
            </a:r>
            <a:r>
              <a:rPr lang="pl-PL" dirty="0"/>
              <a:t> </a:t>
            </a:r>
            <a:r>
              <a:rPr lang="pl-PL" dirty="0" err="1"/>
              <a:t>under</a:t>
            </a:r>
            <a:r>
              <a:rPr lang="pl-PL" dirty="0"/>
              <a:t> setup</a:t>
            </a:r>
          </a:p>
          <a:p>
            <a:r>
              <a:rPr lang="pl-PL" dirty="0"/>
              <a:t>Security </a:t>
            </a:r>
            <a:r>
              <a:rPr lang="pl-PL" dirty="0" err="1"/>
              <a:t>issues</a:t>
            </a:r>
            <a:r>
              <a:rPr lang="pl-PL" dirty="0"/>
              <a:t> </a:t>
            </a:r>
            <a:r>
              <a:rPr lang="pl-PL" dirty="0" err="1"/>
              <a:t>raised</a:t>
            </a:r>
            <a:r>
              <a:rPr lang="pl-PL" dirty="0"/>
              <a:t> by External </a:t>
            </a:r>
            <a:r>
              <a:rPr lang="pl-PL" dirty="0" err="1"/>
              <a:t>researchers</a:t>
            </a:r>
            <a:r>
              <a:rPr lang="pl-PL" dirty="0"/>
              <a:t>:</a:t>
            </a:r>
          </a:p>
          <a:p>
            <a:pPr lvl="1"/>
            <a:r>
              <a:rPr lang="en-US" dirty="0">
                <a:hlinkClick r:id="rId2"/>
              </a:rPr>
              <a:t>IT-24999</a:t>
            </a:r>
            <a:r>
              <a:rPr lang="en-US" dirty="0"/>
              <a:t> Security Issue - Sensitive information leakage</a:t>
            </a:r>
            <a:r>
              <a:rPr lang="pl-PL" dirty="0"/>
              <a:t> – Fiachra was </a:t>
            </a:r>
            <a:r>
              <a:rPr lang="pl-PL" dirty="0" err="1"/>
              <a:t>contacted</a:t>
            </a:r>
            <a:r>
              <a:rPr lang="pl-PL" dirty="0"/>
              <a:t>, </a:t>
            </a:r>
            <a:r>
              <a:rPr lang="pl-PL" dirty="0" err="1"/>
              <a:t>waiting</a:t>
            </a:r>
            <a:r>
              <a:rPr lang="pl-PL" dirty="0"/>
              <a:t> for </a:t>
            </a:r>
            <a:r>
              <a:rPr lang="pl-PL" dirty="0" err="1"/>
              <a:t>his</a:t>
            </a:r>
            <a:r>
              <a:rPr lang="pl-PL" dirty="0"/>
              <a:t> feedback </a:t>
            </a:r>
          </a:p>
          <a:p>
            <a:r>
              <a:rPr lang="pl-PL" dirty="0" err="1"/>
              <a:t>Upcoming</a:t>
            </a:r>
            <a:r>
              <a:rPr lang="pl-PL" dirty="0"/>
              <a:t> D&amp;TF – </a:t>
            </a:r>
            <a:r>
              <a:rPr lang="pl-PL" dirty="0" err="1"/>
              <a:t>please</a:t>
            </a:r>
            <a:r>
              <a:rPr lang="pl-PL" dirty="0"/>
              <a:t> </a:t>
            </a:r>
            <a:r>
              <a:rPr lang="pl-PL" dirty="0">
                <a:hlinkClick r:id="rId3"/>
              </a:rPr>
              <a:t>register</a:t>
            </a:r>
            <a:r>
              <a:rPr lang="pl-PL" dirty="0"/>
              <a:t>!</a:t>
            </a:r>
          </a:p>
          <a:p>
            <a:pPr lvl="1"/>
            <a:r>
              <a:rPr lang="pl-PL" b="1" i="0" dirty="0" err="1">
                <a:solidFill>
                  <a:srgbClr val="0052CC"/>
                </a:solidFill>
                <a:effectLst/>
                <a:latin typeface="-apple-system"/>
                <a:hlinkClick r:id="rId4"/>
              </a:rPr>
              <a:t>Topics</a:t>
            </a:r>
            <a:r>
              <a:rPr lang="pl-PL" b="1" i="0" dirty="0">
                <a:solidFill>
                  <a:srgbClr val="0052CC"/>
                </a:solidFill>
                <a:effectLst/>
                <a:latin typeface="-apple-system"/>
                <a:hlinkClick r:id="rId4"/>
              </a:rPr>
              <a:t> </a:t>
            </a:r>
            <a:r>
              <a:rPr lang="pl-PL" b="1" i="0" dirty="0" err="1">
                <a:solidFill>
                  <a:srgbClr val="0052CC"/>
                </a:solidFill>
                <a:effectLst/>
                <a:latin typeface="-apple-system"/>
                <a:hlinkClick r:id="rId4"/>
              </a:rPr>
              <a:t>Page</a:t>
            </a:r>
            <a:r>
              <a:rPr lang="pl-PL" b="1" i="0" dirty="0">
                <a:solidFill>
                  <a:srgbClr val="0052CC"/>
                </a:solidFill>
                <a:effectLst/>
                <a:latin typeface="-apple-system"/>
                <a:hlinkClick r:id="rId4"/>
              </a:rPr>
              <a:t> </a:t>
            </a:r>
            <a:r>
              <a:rPr lang="pl-PL" b="1" i="0" dirty="0" err="1">
                <a:solidFill>
                  <a:srgbClr val="0052CC"/>
                </a:solidFill>
                <a:effectLst/>
                <a:latin typeface="-apple-system"/>
                <a:hlinkClick r:id="rId4"/>
              </a:rPr>
              <a:t>is</a:t>
            </a:r>
            <a:r>
              <a:rPr lang="pl-PL" b="1" i="0" dirty="0">
                <a:solidFill>
                  <a:srgbClr val="0052CC"/>
                </a:solidFill>
                <a:effectLst/>
                <a:latin typeface="-apple-system"/>
                <a:hlinkClick r:id="rId4"/>
              </a:rPr>
              <a:t> OPEN! </a:t>
            </a:r>
            <a:endParaRPr lang="pl-PL" b="1" i="0" dirty="0">
              <a:solidFill>
                <a:srgbClr val="0052CC"/>
              </a:solidFill>
              <a:effectLst/>
              <a:latin typeface="-apple-system"/>
            </a:endParaRPr>
          </a:p>
          <a:p>
            <a:pPr lvl="1"/>
            <a:r>
              <a:rPr lang="pl-PL" dirty="0"/>
              <a:t>SECCOM </a:t>
            </a:r>
            <a:r>
              <a:rPr lang="pl-PL" dirty="0" err="1"/>
              <a:t>proposals</a:t>
            </a:r>
            <a:r>
              <a:rPr lang="pl-PL" dirty="0"/>
              <a:t> (TBD):</a:t>
            </a:r>
          </a:p>
          <a:p>
            <a:pPr lvl="2"/>
            <a:r>
              <a:rPr lang="pl-PL" dirty="0">
                <a:hlinkClick r:id="rId5"/>
              </a:rPr>
              <a:t>https://wiki.lfnetworking.org/display/LN/2023-02+LFN+Developer+Event+Topics+February#id-202302LFNDeveloperEventTopicsFebruary-ONAPTopics</a:t>
            </a:r>
            <a:r>
              <a:rPr lang="pl-PL" dirty="0"/>
              <a:t>  </a:t>
            </a:r>
          </a:p>
          <a:p>
            <a:r>
              <a:rPr lang="pl-PL" dirty="0" err="1"/>
              <a:t>Python</a:t>
            </a:r>
            <a:r>
              <a:rPr lang="pl-PL" dirty="0"/>
              <a:t> </a:t>
            </a:r>
            <a:r>
              <a:rPr lang="pl-PL" dirty="0" err="1"/>
              <a:t>PoC</a:t>
            </a:r>
            <a:r>
              <a:rPr lang="pl-PL" dirty="0"/>
              <a:t> by Bob – </a:t>
            </a:r>
            <a:r>
              <a:rPr lang="pl-PL" dirty="0" err="1"/>
              <a:t>Work</a:t>
            </a:r>
            <a:r>
              <a:rPr lang="pl-PL" dirty="0"/>
              <a:t> in Progress – Fiachra </a:t>
            </a:r>
            <a:r>
              <a:rPr lang="pl-PL" dirty="0" err="1"/>
              <a:t>still</a:t>
            </a:r>
            <a:r>
              <a:rPr lang="pl-PL" dirty="0"/>
              <a:t> to be </a:t>
            </a:r>
            <a:r>
              <a:rPr lang="pl-PL" dirty="0" err="1"/>
              <a:t>contected</a:t>
            </a:r>
            <a:r>
              <a:rPr lang="pl-PL" dirty="0"/>
              <a:t>.</a:t>
            </a:r>
          </a:p>
          <a:p>
            <a:pPr lvl="1"/>
            <a:r>
              <a:rPr lang="pl-PL" dirty="0"/>
              <a:t>Environment for </a:t>
            </a:r>
            <a:r>
              <a:rPr lang="pl-PL" dirty="0" err="1"/>
              <a:t>testing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</a:t>
            </a:r>
            <a:r>
              <a:rPr lang="pl-PL" dirty="0" err="1"/>
              <a:t>available</a:t>
            </a:r>
            <a:endParaRPr lang="pl-PL" dirty="0"/>
          </a:p>
          <a:p>
            <a:pPr lvl="1"/>
            <a:r>
              <a:rPr lang="pl-PL" dirty="0"/>
              <a:t>ORAN SC </a:t>
            </a:r>
            <a:r>
              <a:rPr lang="pl-PL" dirty="0" err="1"/>
              <a:t>is</a:t>
            </a:r>
            <a:r>
              <a:rPr lang="pl-PL" dirty="0"/>
              <a:t> </a:t>
            </a:r>
            <a:r>
              <a:rPr lang="pl-PL" dirty="0" err="1"/>
              <a:t>actively</a:t>
            </a:r>
            <a:r>
              <a:rPr lang="pl-PL" dirty="0"/>
              <a:t> </a:t>
            </a:r>
            <a:r>
              <a:rPr lang="pl-PL" dirty="0" err="1"/>
              <a:t>using</a:t>
            </a:r>
            <a:r>
              <a:rPr lang="pl-PL" dirty="0"/>
              <a:t> </a:t>
            </a:r>
            <a:r>
              <a:rPr lang="pl-PL" dirty="0" err="1"/>
              <a:t>Pylog</a:t>
            </a:r>
            <a:r>
              <a:rPr lang="pl-PL" dirty="0"/>
              <a:t>, </a:t>
            </a:r>
            <a:r>
              <a:rPr lang="pl-PL" dirty="0" err="1"/>
              <a:t>libraries</a:t>
            </a:r>
            <a:r>
              <a:rPr lang="pl-PL" dirty="0"/>
              <a:t> </a:t>
            </a:r>
            <a:r>
              <a:rPr lang="pl-PL" dirty="0" err="1"/>
              <a:t>under</a:t>
            </a:r>
            <a:r>
              <a:rPr lang="pl-PL" dirty="0"/>
              <a:t> </a:t>
            </a:r>
            <a:r>
              <a:rPr lang="pl-PL" dirty="0" err="1"/>
              <a:t>testing</a:t>
            </a:r>
            <a:r>
              <a:rPr lang="pl-PL" dirty="0"/>
              <a:t>, Fiachra to be </a:t>
            </a:r>
            <a:r>
              <a:rPr lang="pl-PL" dirty="0" err="1"/>
              <a:t>contacted</a:t>
            </a:r>
            <a:r>
              <a:rPr lang="pl-P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23981900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47FA72-E73B-4113-8EC0-E2BDEF7C4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B62578-0216-41FC-BE53-5D160DEE0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and Minutes </a:t>
            </a:r>
            <a:r>
              <a:rPr lang="pl-PL" dirty="0"/>
              <a:t>1/</a:t>
            </a:r>
            <a:r>
              <a:rPr lang="en-US" dirty="0"/>
              <a:t>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E02C0-917B-4ED3-A402-D625A44FD1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974036"/>
            <a:ext cx="11506200" cy="553015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TSC meeting </a:t>
            </a:r>
            <a:r>
              <a:rPr lang="pl-PL" dirty="0"/>
              <a:t>(26th January)</a:t>
            </a:r>
          </a:p>
          <a:p>
            <a:pPr lvl="1"/>
            <a:r>
              <a:rPr lang="pl-PL" sz="2500" dirty="0"/>
              <a:t>Architecture </a:t>
            </a:r>
            <a:r>
              <a:rPr lang="pl-PL" sz="2500" dirty="0" err="1"/>
              <a:t>Subcommittee</a:t>
            </a:r>
            <a:r>
              <a:rPr lang="pl-PL" sz="2500" dirty="0"/>
              <a:t> </a:t>
            </a:r>
            <a:r>
              <a:rPr lang="pl-PL" sz="2500" dirty="0" err="1"/>
              <a:t>shared</a:t>
            </a:r>
            <a:r>
              <a:rPr lang="pl-PL" sz="2500" dirty="0"/>
              <a:t> London status: </a:t>
            </a:r>
            <a:r>
              <a:rPr lang="pl-PL" sz="2000" b="0" i="0" dirty="0">
                <a:solidFill>
                  <a:srgbClr val="0052CC"/>
                </a:solidFill>
                <a:effectLst/>
                <a:latin typeface="-apple-system"/>
                <a:hlinkClick r:id="rId2"/>
              </a:rPr>
              <a:t>niorttech.net</a:t>
            </a:r>
            <a:endParaRPr lang="pl-PL" sz="2500" dirty="0"/>
          </a:p>
          <a:p>
            <a:r>
              <a:rPr lang="en-US" sz="2900" dirty="0"/>
              <a:t>PTL meeting </a:t>
            </a:r>
            <a:r>
              <a:rPr lang="pl-PL" sz="2900" dirty="0"/>
              <a:t>(30th</a:t>
            </a:r>
            <a:r>
              <a:rPr lang="en-US" sz="2900" dirty="0"/>
              <a:t> </a:t>
            </a:r>
            <a:r>
              <a:rPr lang="pl-PL" sz="2900" dirty="0"/>
              <a:t>of January</a:t>
            </a:r>
            <a:r>
              <a:rPr lang="en-US" sz="2900" dirty="0"/>
              <a:t>)</a:t>
            </a:r>
          </a:p>
          <a:p>
            <a:pPr lvl="1"/>
            <a:r>
              <a:rPr lang="pl-PL" sz="2400" dirty="0" err="1"/>
              <a:t>Review</a:t>
            </a:r>
            <a:r>
              <a:rPr lang="pl-PL" sz="2400" dirty="0"/>
              <a:t> of </a:t>
            </a:r>
            <a:r>
              <a:rPr lang="pl-PL" sz="2400" dirty="0" err="1"/>
              <a:t>Release</a:t>
            </a:r>
            <a:r>
              <a:rPr lang="pl-PL" sz="2400" dirty="0"/>
              <a:t> Management </a:t>
            </a:r>
            <a:r>
              <a:rPr lang="pl-PL" sz="2400" dirty="0" err="1"/>
              <a:t>tasks</a:t>
            </a:r>
            <a:r>
              <a:rPr lang="pl-PL" sz="2400" dirty="0"/>
              <a:t> – </a:t>
            </a:r>
            <a:r>
              <a:rPr lang="pl-PL" sz="2400" dirty="0" err="1"/>
              <a:t>started</a:t>
            </a:r>
            <a:endParaRPr lang="pl-PL" sz="2400" dirty="0"/>
          </a:p>
          <a:p>
            <a:pPr lvl="2"/>
            <a:r>
              <a:rPr lang="pl-PL" dirty="0" err="1"/>
              <a:t>Looks</a:t>
            </a:r>
            <a:r>
              <a:rPr lang="pl-PL" dirty="0"/>
              <a:t> </a:t>
            </a:r>
            <a:r>
              <a:rPr lang="pl-PL" dirty="0" err="1"/>
              <a:t>like</a:t>
            </a:r>
            <a:r>
              <a:rPr lang="pl-PL" dirty="0"/>
              <a:t> </a:t>
            </a:r>
            <a:r>
              <a:rPr lang="pl-PL" dirty="0" err="1"/>
              <a:t>there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</a:t>
            </a:r>
            <a:r>
              <a:rPr lang="pl-PL" dirty="0" err="1"/>
              <a:t>overlap</a:t>
            </a:r>
            <a:r>
              <a:rPr lang="pl-PL" dirty="0"/>
              <a:t> </a:t>
            </a:r>
            <a:r>
              <a:rPr lang="pl-PL" dirty="0" err="1"/>
              <a:t>between</a:t>
            </a:r>
            <a:r>
              <a:rPr lang="pl-PL" dirty="0"/>
              <a:t> Architecture </a:t>
            </a:r>
            <a:r>
              <a:rPr lang="pl-PL" dirty="0" err="1"/>
              <a:t>Subcommittee</a:t>
            </a:r>
            <a:r>
              <a:rPr lang="pl-PL" dirty="0"/>
              <a:t> and </a:t>
            </a:r>
            <a:r>
              <a:rPr lang="pl-PL" dirty="0" err="1"/>
              <a:t>PTLs</a:t>
            </a:r>
            <a:r>
              <a:rPr lang="pl-PL" dirty="0"/>
              <a:t> </a:t>
            </a:r>
            <a:r>
              <a:rPr lang="pl-PL" dirty="0" err="1"/>
              <a:t>tasks</a:t>
            </a:r>
            <a:r>
              <a:rPr lang="pl-PL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500" dirty="0" err="1">
                <a:solidFill>
                  <a:srgbClr val="172B4D"/>
                </a:solidFill>
                <a:latin typeface="+mn-lt"/>
              </a:rPr>
              <a:t>Unmaintained</a:t>
            </a:r>
            <a:r>
              <a:rPr lang="pl-PL" sz="25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2500" dirty="0" err="1">
                <a:solidFill>
                  <a:srgbClr val="172B4D"/>
                </a:solidFill>
                <a:latin typeface="+mn-lt"/>
              </a:rPr>
              <a:t>projects</a:t>
            </a:r>
            <a:r>
              <a:rPr lang="pl-PL" sz="2500" dirty="0">
                <a:solidFill>
                  <a:srgbClr val="172B4D"/>
                </a:solidFill>
                <a:latin typeface="+mn-lt"/>
              </a:rPr>
              <a:t> update.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2100" dirty="0">
                <a:solidFill>
                  <a:srgbClr val="172B4D"/>
                </a:solidFill>
                <a:latin typeface="+mn-lt"/>
              </a:rPr>
              <a:t>Jira </a:t>
            </a:r>
            <a:r>
              <a:rPr lang="pl-PL" sz="2100" dirty="0" err="1">
                <a:solidFill>
                  <a:srgbClr val="172B4D"/>
                </a:solidFill>
                <a:latin typeface="+mn-lt"/>
              </a:rPr>
              <a:t>tickets</a:t>
            </a:r>
            <a:r>
              <a:rPr lang="pl-PL" sz="2100" dirty="0">
                <a:solidFill>
                  <a:srgbClr val="172B4D"/>
                </a:solidFill>
                <a:latin typeface="+mn-lt"/>
              </a:rPr>
              <a:t> to be </a:t>
            </a:r>
            <a:r>
              <a:rPr lang="pl-PL" sz="2100" dirty="0" err="1">
                <a:solidFill>
                  <a:srgbClr val="172B4D"/>
                </a:solidFill>
                <a:latin typeface="+mn-lt"/>
              </a:rPr>
              <a:t>issued</a:t>
            </a:r>
            <a:r>
              <a:rPr lang="pl-PL" sz="2100" dirty="0">
                <a:solidFill>
                  <a:srgbClr val="172B4D"/>
                </a:solidFill>
                <a:latin typeface="+mn-lt"/>
              </a:rPr>
              <a:t> for </a:t>
            </a:r>
            <a:r>
              <a:rPr lang="pl-PL" sz="2100" dirty="0" err="1">
                <a:solidFill>
                  <a:srgbClr val="172B4D"/>
                </a:solidFill>
                <a:latin typeface="+mn-lt"/>
              </a:rPr>
              <a:t>repos</a:t>
            </a:r>
            <a:r>
              <a:rPr lang="pl-PL" sz="2100" dirty="0">
                <a:solidFill>
                  <a:srgbClr val="172B4D"/>
                </a:solidFill>
                <a:latin typeface="+mn-lt"/>
              </a:rPr>
              <a:t> (34!) </a:t>
            </a:r>
            <a:r>
              <a:rPr lang="pl-PL" sz="2100" dirty="0" err="1">
                <a:solidFill>
                  <a:srgbClr val="172B4D"/>
                </a:solidFill>
                <a:latin typeface="+mn-lt"/>
              </a:rPr>
              <a:t>where</a:t>
            </a:r>
            <a:r>
              <a:rPr lang="pl-PL" sz="2100" dirty="0">
                <a:solidFill>
                  <a:srgbClr val="172B4D"/>
                </a:solidFill>
                <a:latin typeface="+mn-lt"/>
              </a:rPr>
              <a:t> no </a:t>
            </a:r>
            <a:r>
              <a:rPr lang="pl-PL" sz="2100" dirty="0" err="1">
                <a:solidFill>
                  <a:srgbClr val="172B4D"/>
                </a:solidFill>
                <a:latin typeface="+mn-lt"/>
              </a:rPr>
              <a:t>changes</a:t>
            </a:r>
            <a:r>
              <a:rPr lang="pl-PL" sz="2100" dirty="0">
                <a:solidFill>
                  <a:srgbClr val="172B4D"/>
                </a:solidFill>
                <a:latin typeface="+mn-lt"/>
              </a:rPr>
              <a:t> for </a:t>
            </a:r>
            <a:r>
              <a:rPr lang="pl-PL" sz="2100" dirty="0" err="1">
                <a:solidFill>
                  <a:srgbClr val="172B4D"/>
                </a:solidFill>
                <a:latin typeface="+mn-lt"/>
              </a:rPr>
              <a:t>last</a:t>
            </a:r>
            <a:r>
              <a:rPr lang="pl-PL" sz="2100" dirty="0">
                <a:solidFill>
                  <a:srgbClr val="172B4D"/>
                </a:solidFill>
                <a:latin typeface="+mn-lt"/>
              </a:rPr>
              <a:t> 12 </a:t>
            </a:r>
            <a:r>
              <a:rPr lang="pl-PL" sz="2100" dirty="0" err="1">
                <a:solidFill>
                  <a:srgbClr val="172B4D"/>
                </a:solidFill>
                <a:latin typeface="+mn-lt"/>
              </a:rPr>
              <a:t>months</a:t>
            </a:r>
            <a:r>
              <a:rPr lang="pl-PL" sz="21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2100" dirty="0" err="1">
                <a:solidFill>
                  <a:srgbClr val="172B4D"/>
                </a:solidFill>
                <a:latin typeface="+mn-lt"/>
              </a:rPr>
              <a:t>done</a:t>
            </a:r>
            <a:endParaRPr lang="pl-PL" sz="2100" dirty="0">
              <a:solidFill>
                <a:srgbClr val="172B4D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500" dirty="0" err="1">
                <a:solidFill>
                  <a:srgbClr val="172B4D"/>
                </a:solidFill>
                <a:latin typeface="+mn-lt"/>
              </a:rPr>
              <a:t>Adoption</a:t>
            </a:r>
            <a:r>
              <a:rPr lang="pl-PL" sz="2500" dirty="0">
                <a:solidFill>
                  <a:srgbClr val="172B4D"/>
                </a:solidFill>
                <a:latin typeface="+mn-lt"/>
              </a:rPr>
              <a:t> of </a:t>
            </a:r>
            <a:r>
              <a:rPr lang="pl-PL" sz="2500" dirty="0" err="1">
                <a:solidFill>
                  <a:srgbClr val="172B4D"/>
                </a:solidFill>
                <a:latin typeface="+mn-lt"/>
              </a:rPr>
              <a:t>security</a:t>
            </a:r>
            <a:r>
              <a:rPr lang="pl-PL" sz="25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2500" dirty="0" err="1">
                <a:solidFill>
                  <a:srgbClr val="172B4D"/>
                </a:solidFill>
                <a:latin typeface="+mn-lt"/>
              </a:rPr>
              <a:t>practices</a:t>
            </a:r>
            <a:endParaRPr lang="pl-PL" sz="2500" dirty="0">
              <a:solidFill>
                <a:srgbClr val="172B4D"/>
              </a:solidFill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172B4D"/>
                </a:solidFill>
                <a:latin typeface="+mn-lt"/>
              </a:rPr>
              <a:t>TAC meeting will be addressing it on Wednesday</a:t>
            </a:r>
            <a:r>
              <a:rPr lang="pl-PL" sz="2100" dirty="0">
                <a:solidFill>
                  <a:srgbClr val="172B4D"/>
                </a:solidFill>
                <a:latin typeface="+mn-lt"/>
              </a:rPr>
              <a:t>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172B4D"/>
                </a:solidFill>
                <a:latin typeface="+mn-lt"/>
              </a:rPr>
              <a:t>SBOMs </a:t>
            </a:r>
            <a:r>
              <a:rPr lang="en-US" sz="1700" dirty="0" err="1">
                <a:solidFill>
                  <a:srgbClr val="172B4D"/>
                </a:solidFill>
                <a:latin typeface="+mn-lt"/>
              </a:rPr>
              <a:t>autogeneration</a:t>
            </a:r>
            <a:r>
              <a:rPr lang="pl-PL" sz="1700" dirty="0">
                <a:solidFill>
                  <a:srgbClr val="172B4D"/>
                </a:solidFill>
                <a:latin typeface="+mn-lt"/>
              </a:rPr>
              <a:t>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172B4D"/>
                </a:solidFill>
                <a:latin typeface="+mn-lt"/>
              </a:rPr>
              <a:t>signing artifacts - Maven central does not support </a:t>
            </a:r>
            <a:r>
              <a:rPr lang="en-US" sz="1700" dirty="0" err="1">
                <a:solidFill>
                  <a:srgbClr val="172B4D"/>
                </a:solidFill>
                <a:latin typeface="+mn-lt"/>
              </a:rPr>
              <a:t>Sigstore</a:t>
            </a:r>
            <a:r>
              <a:rPr lang="en-US" sz="1700" dirty="0">
                <a:solidFill>
                  <a:srgbClr val="172B4D"/>
                </a:solidFill>
                <a:latin typeface="+mn-lt"/>
              </a:rPr>
              <a:t> - to be elaborated</a:t>
            </a:r>
            <a:endParaRPr lang="pl-PL" sz="1700" dirty="0">
              <a:solidFill>
                <a:srgbClr val="172B4D"/>
              </a:solidFill>
              <a:latin typeface="+mn-lt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172B4D"/>
                </a:solidFill>
                <a:latin typeface="+mn-lt"/>
              </a:rPr>
              <a:t>ORAN Alliance </a:t>
            </a:r>
            <a:r>
              <a:rPr lang="pl-PL" sz="1700" dirty="0" err="1">
                <a:solidFill>
                  <a:srgbClr val="172B4D"/>
                </a:solidFill>
                <a:latin typeface="+mn-lt"/>
              </a:rPr>
              <a:t>has</a:t>
            </a:r>
            <a:r>
              <a:rPr lang="pl-PL" sz="17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1700" dirty="0" err="1">
                <a:solidFill>
                  <a:srgbClr val="172B4D"/>
                </a:solidFill>
                <a:latin typeface="+mn-lt"/>
              </a:rPr>
              <a:t>some</a:t>
            </a:r>
            <a:r>
              <a:rPr lang="pl-PL" sz="17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1700" dirty="0" err="1">
                <a:solidFill>
                  <a:srgbClr val="172B4D"/>
                </a:solidFill>
                <a:latin typeface="+mn-lt"/>
              </a:rPr>
              <a:t>signing</a:t>
            </a:r>
            <a:r>
              <a:rPr lang="pl-PL" sz="17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1700" dirty="0" err="1">
                <a:solidFill>
                  <a:srgbClr val="172B4D"/>
                </a:solidFill>
                <a:latin typeface="+mn-lt"/>
              </a:rPr>
              <a:t>recommendations</a:t>
            </a:r>
            <a:r>
              <a:rPr lang="pl-PL" sz="17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1700" dirty="0" err="1">
                <a:solidFill>
                  <a:srgbClr val="172B4D"/>
                </a:solidFill>
                <a:latin typeface="+mn-lt"/>
              </a:rPr>
              <a:t>already</a:t>
            </a:r>
            <a:endParaRPr lang="pl-PL" sz="1700" dirty="0">
              <a:solidFill>
                <a:srgbClr val="172B4D"/>
              </a:solidFill>
              <a:latin typeface="+mn-lt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NTIA recommendation on integrity protections on SBOMs to be reviewed by Amy</a:t>
            </a:r>
            <a:endParaRPr lang="pl-PL" sz="1700" dirty="0">
              <a:solidFill>
                <a:srgbClr val="172B4D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500" dirty="0">
                <a:solidFill>
                  <a:srgbClr val="172B4D"/>
                </a:solidFill>
                <a:latin typeface="+mn-lt"/>
              </a:rPr>
              <a:t>NSA </a:t>
            </a:r>
            <a:r>
              <a:rPr lang="pl-PL" sz="2500" dirty="0" err="1">
                <a:solidFill>
                  <a:srgbClr val="172B4D"/>
                </a:solidFill>
                <a:latin typeface="+mn-lt"/>
              </a:rPr>
              <a:t>has</a:t>
            </a:r>
            <a:r>
              <a:rPr lang="pl-PL" sz="25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2500" dirty="0" err="1">
                <a:solidFill>
                  <a:srgbClr val="172B4D"/>
                </a:solidFill>
                <a:latin typeface="+mn-lt"/>
              </a:rPr>
              <a:t>just</a:t>
            </a:r>
            <a:r>
              <a:rPr lang="pl-PL" sz="2500" dirty="0">
                <a:solidFill>
                  <a:srgbClr val="172B4D"/>
                </a:solidFill>
                <a:latin typeface="+mn-lt"/>
              </a:rPr>
              <a:t> </a:t>
            </a:r>
            <a:r>
              <a:rPr lang="pl-PL" sz="2500" dirty="0" err="1">
                <a:solidFill>
                  <a:srgbClr val="172B4D"/>
                </a:solidFill>
                <a:latin typeface="+mn-lt"/>
              </a:rPr>
              <a:t>joined</a:t>
            </a:r>
            <a:r>
              <a:rPr lang="pl-PL" sz="2500" dirty="0">
                <a:solidFill>
                  <a:srgbClr val="172B4D"/>
                </a:solidFill>
                <a:latin typeface="+mn-lt"/>
              </a:rPr>
              <a:t> ORAN Alliance.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/>
              <a:t>Security logging support by Bob for AI/ML - 25 use cases proposed.</a:t>
            </a:r>
            <a:endParaRPr lang="pl-PL" sz="2100" dirty="0">
              <a:solidFill>
                <a:srgbClr val="172B4D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500" dirty="0" err="1">
                <a:solidFill>
                  <a:srgbClr val="172B4D"/>
                </a:solidFill>
                <a:latin typeface="+mn-lt"/>
              </a:rPr>
              <a:t>AoB</a:t>
            </a:r>
            <a:endParaRPr lang="pl-PL" sz="2500" dirty="0">
              <a:solidFill>
                <a:srgbClr val="172B4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77483951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5077042"/>
          </a:xfrm>
        </p:spPr>
        <p:txBody>
          <a:bodyPr>
            <a:normAutofit/>
          </a:bodyPr>
          <a:lstStyle/>
          <a:p>
            <a:pPr lvl="0">
              <a:lnSpc>
                <a:spcPct val="110000"/>
              </a:lnSpc>
            </a:pPr>
            <a:r>
              <a:rPr lang="en-CA" sz="2600" dirty="0"/>
              <a:t>Existing 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2"/>
              </a:rPr>
              <a:t>REQ-437</a:t>
            </a:r>
            <a:r>
              <a:rPr lang="en-CA" sz="1867" dirty="0"/>
              <a:t>:</a:t>
            </a:r>
            <a:r>
              <a:rPr lang="pl-PL" sz="1867" dirty="0"/>
              <a:t> </a:t>
            </a:r>
            <a:r>
              <a:rPr lang="en-CA" sz="1867" dirty="0"/>
              <a:t>COMPLETION OF PYTHON LANGUAGE UPDATE (v2.7 → v3.8) 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London Task</a:t>
            </a:r>
            <a:r>
              <a:rPr lang="en-US" sz="1600" dirty="0"/>
              <a:t>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  <a:hlinkClick r:id="rId3"/>
              </a:rPr>
              <a:t>REQ-1208 </a:t>
            </a:r>
            <a:endParaRPr lang="pl-PL" sz="1600" dirty="0">
              <a:solidFill>
                <a:srgbClr val="0052CC"/>
              </a:solidFill>
              <a:latin typeface="-apple-system"/>
            </a:endParaRPr>
          </a:p>
          <a:p>
            <a:pPr lvl="3">
              <a:lnSpc>
                <a:spcPct val="110000"/>
              </a:lnSpc>
            </a:pPr>
            <a:r>
              <a:rPr lang="pl-PL" sz="800" b="0" i="0" dirty="0">
                <a:solidFill>
                  <a:srgbClr val="0065FF"/>
                </a:solidFill>
                <a:effectLst/>
                <a:latin typeface="-apple-system"/>
                <a:hlinkClick r:id="rId4"/>
              </a:rPr>
              <a:t>OOM-2900</a:t>
            </a:r>
            <a:r>
              <a:rPr lang="pl-PL" sz="800" b="0" i="0" dirty="0">
                <a:solidFill>
                  <a:srgbClr val="0065FF"/>
                </a:solidFill>
                <a:effectLst/>
                <a:latin typeface="-apple-system"/>
              </a:rPr>
              <a:t> - </a:t>
            </a:r>
            <a:r>
              <a:rPr lang="en-US" sz="800" b="0" i="0" dirty="0">
                <a:solidFill>
                  <a:srgbClr val="172B4D"/>
                </a:solidFill>
                <a:effectLst/>
                <a:latin typeface="-apple-system"/>
              </a:rPr>
              <a:t>Update or Remove Python 2</a:t>
            </a:r>
            <a:br>
              <a:rPr lang="en-US" sz="800" dirty="0"/>
            </a:br>
            <a:endParaRPr lang="pl-PL" sz="8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lvl="3">
              <a:lnSpc>
                <a:spcPct val="110000"/>
              </a:lnSpc>
            </a:pPr>
            <a:endParaRPr lang="en-CA" sz="733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5"/>
              </a:rPr>
              <a:t>REQ-438</a:t>
            </a:r>
            <a:r>
              <a:rPr lang="en-CA" sz="1867" dirty="0"/>
              <a:t>: COMPLETION OF JAVA LANGUAGE UPDATE (v8 → v11)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b="0" i="0" dirty="0">
                <a:solidFill>
                  <a:srgbClr val="0052CC"/>
                </a:solidFill>
                <a:effectLst/>
                <a:latin typeface="-apple-system"/>
                <a:hlinkClick r:id="rId6"/>
              </a:rPr>
              <a:t>REQ-1209 </a:t>
            </a:r>
            <a:endParaRPr lang="pl-PL" sz="1600" b="0" i="0" dirty="0">
              <a:solidFill>
                <a:srgbClr val="0052CC"/>
              </a:solidFill>
              <a:effectLst/>
              <a:latin typeface="-apple-system"/>
            </a:endParaRPr>
          </a:p>
          <a:p>
            <a:pPr lvl="3">
              <a:lnSpc>
                <a:spcPct val="110000"/>
              </a:lnSpc>
            </a:pPr>
            <a:r>
              <a:rPr lang="pl-PL" sz="800" b="0" i="0" dirty="0">
                <a:solidFill>
                  <a:srgbClr val="0052CC"/>
                </a:solidFill>
                <a:effectLst/>
                <a:latin typeface="-apple-system"/>
                <a:hlinkClick r:id="rId7"/>
              </a:rPr>
              <a:t>OOM-2554</a:t>
            </a:r>
            <a:r>
              <a:rPr lang="pl-PL" sz="800" b="0" i="0" dirty="0">
                <a:solidFill>
                  <a:srgbClr val="0052CC"/>
                </a:solidFill>
                <a:effectLst/>
                <a:latin typeface="-apple-system"/>
              </a:rPr>
              <a:t> - </a:t>
            </a:r>
            <a:r>
              <a:rPr lang="en-US" sz="800" b="0" i="0" dirty="0">
                <a:solidFill>
                  <a:srgbClr val="172B4D"/>
                </a:solidFill>
                <a:effectLst/>
                <a:latin typeface="-apple-system"/>
              </a:rPr>
              <a:t>Common pods have java 8</a:t>
            </a:r>
            <a:endParaRPr lang="pl-PL" sz="8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marL="1371600" lvl="3" indent="0">
              <a:lnSpc>
                <a:spcPct val="110000"/>
              </a:lnSpc>
              <a:buNone/>
            </a:pPr>
            <a:endParaRPr lang="en-CA" sz="733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8"/>
              </a:rPr>
              <a:t>REQ-439</a:t>
            </a:r>
            <a:r>
              <a:rPr lang="en-CA" sz="1867" dirty="0"/>
              <a:t>: CONTINUATION OF PACKAGES UPGRADES IN DIRECT DEPENDENCIES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b="0" i="0" dirty="0">
                <a:solidFill>
                  <a:srgbClr val="0065FF"/>
                </a:solidFill>
                <a:effectLst/>
                <a:latin typeface="-apple-system"/>
                <a:hlinkClick r:id="rId9"/>
              </a:rPr>
              <a:t>REQ-1211 </a:t>
            </a:r>
            <a:endParaRPr lang="en-CA" sz="1600" dirty="0"/>
          </a:p>
          <a:p>
            <a:pPr lvl="1">
              <a:lnSpc>
                <a:spcPct val="110000"/>
              </a:lnSpc>
            </a:pPr>
            <a:r>
              <a:rPr lang="en-CA" sz="1900" dirty="0"/>
              <a:t>Epic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1867" dirty="0"/>
              <a:t>CONTINUATION OF CII BADGING SCORE IMPROVEMENTS FOR SILVER LEVEL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REQ-1210</a:t>
            </a:r>
            <a:endParaRPr lang="pl-PL" sz="1600" dirty="0"/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70790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507704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CA" sz="2900" dirty="0"/>
              <a:t>Proposed Global requirements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Epic </a:t>
            </a:r>
            <a:r>
              <a:rPr lang="pl-PL" sz="1800" dirty="0">
                <a:hlinkClick r:id="rId2"/>
              </a:rPr>
              <a:t>REQ-1072</a:t>
            </a:r>
            <a:r>
              <a:rPr lang="en-US" sz="1800" dirty="0"/>
              <a:t>:</a:t>
            </a:r>
            <a:r>
              <a:rPr lang="pl-PL" sz="1800" b="0" i="0" dirty="0">
                <a:solidFill>
                  <a:srgbClr val="FF0000"/>
                </a:solidFill>
                <a:effectLst/>
                <a:latin typeface="-apple-system"/>
              </a:rPr>
              <a:t> </a:t>
            </a:r>
            <a:r>
              <a:rPr lang="pl-PL" sz="1800" dirty="0"/>
              <a:t>Standardized logging fields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en-US" sz="1334" dirty="0"/>
              <a:t>London Task: </a:t>
            </a:r>
            <a:r>
              <a:rPr lang="en-US" sz="1334" dirty="0">
                <a:hlinkClick r:id="rId3"/>
              </a:rPr>
              <a:t>REQ-1341</a:t>
            </a:r>
            <a:r>
              <a:rPr lang="en-US" sz="1334" dirty="0"/>
              <a:t> Standardized logging fields – Java London release</a:t>
            </a:r>
            <a:endParaRPr lang="en-CA" sz="1334" dirty="0"/>
          </a:p>
          <a:p>
            <a:pPr lvl="1">
              <a:lnSpc>
                <a:spcPct val="110000"/>
              </a:lnSpc>
            </a:pPr>
            <a:r>
              <a:rPr lang="en-CA" sz="1867" b="1" dirty="0">
                <a:solidFill>
                  <a:srgbClr val="00B050"/>
                </a:solidFill>
              </a:rPr>
              <a:t>Epic </a:t>
            </a:r>
            <a:r>
              <a:rPr lang="en-US" sz="1870" dirty="0">
                <a:hlinkClick r:id="rId4"/>
              </a:rPr>
              <a:t>REQ-1342</a:t>
            </a:r>
            <a:r>
              <a:rPr lang="en-US" sz="1200" dirty="0">
                <a:hlinkClick r:id="rId4"/>
              </a:rPr>
              <a:t> </a:t>
            </a:r>
            <a:r>
              <a:rPr lang="en-CA" sz="1867" b="1" dirty="0">
                <a:solidFill>
                  <a:srgbClr val="00B050"/>
                </a:solidFill>
              </a:rPr>
              <a:t>: Retirement of unmaintained repos</a:t>
            </a:r>
            <a:endParaRPr lang="en-CA" sz="1334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CA" sz="1334" b="1" dirty="0">
                <a:solidFill>
                  <a:srgbClr val="00B050"/>
                </a:solidFill>
              </a:rPr>
              <a:t>London Task: </a:t>
            </a:r>
            <a:r>
              <a:rPr lang="en-US" sz="1330" dirty="0">
                <a:hlinkClick r:id="rId5"/>
              </a:rPr>
              <a:t>REQ-1343</a:t>
            </a:r>
            <a:r>
              <a:rPr lang="en-US" sz="1330" dirty="0"/>
              <a:t> Retirement of unmaintained repos London release</a:t>
            </a:r>
            <a:endParaRPr lang="pl-PL" sz="1330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SECCOM and Architecture developed process for retiring unmaintained repos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Unmaintained repo process wiki: </a:t>
            </a:r>
            <a:r>
              <a:rPr lang="en-US" sz="1000" b="1" dirty="0">
                <a:solidFill>
                  <a:srgbClr val="FF0000"/>
                </a:solidFill>
                <a:hlinkClick r:id="rId6"/>
              </a:rPr>
              <a:t>https://wiki.onap.org/display/DW/Project+State%3A+Unmaintained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Link to unmaintained repo list: </a:t>
            </a:r>
            <a:r>
              <a:rPr lang="en-US" sz="1000" b="1" dirty="0">
                <a:solidFill>
                  <a:srgbClr val="FF0000"/>
                </a:solidFill>
                <a:hlinkClick r:id="rId7"/>
              </a:rPr>
              <a:t>https://wiki.onap.org/x/LQtHC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  <a:r>
              <a:rPr lang="en-US" sz="1000" b="1" dirty="0">
                <a:solidFill>
                  <a:srgbClr val="00B050"/>
                </a:solidFill>
              </a:rPr>
              <a:t>(DAVID will build updated wiki for London)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Gerrit query to get </a:t>
            </a:r>
            <a:r>
              <a:rPr lang="en-US" sz="1000" b="1" dirty="0" err="1">
                <a:solidFill>
                  <a:srgbClr val="00B050"/>
                </a:solidFill>
              </a:rPr>
              <a:t>json</a:t>
            </a:r>
            <a:r>
              <a:rPr lang="en-US" sz="1000" b="1" dirty="0">
                <a:solidFill>
                  <a:srgbClr val="00B050"/>
                </a:solidFill>
              </a:rPr>
              <a:t> formatted read only repo list: GET </a:t>
            </a:r>
            <a:r>
              <a:rPr lang="en-US" sz="1000" dirty="0">
                <a:hlinkClick r:id="rId8"/>
              </a:rPr>
              <a:t>https://gerrit.onap.org/r/projects/?state=READ_ONLY</a:t>
            </a:r>
            <a:r>
              <a:rPr lang="en-US" sz="1000" dirty="0"/>
              <a:t> </a:t>
            </a:r>
            <a:endParaRPr lang="en-US" sz="1000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Process reviewed with PTLs and TSC and updated with feedback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POC in Kohn tested successfully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Best Practice does not apply because no new repos/code will be Unmaintained: not touched in at least 2 releases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FF0000"/>
                </a:solidFill>
              </a:rPr>
              <a:t>Request that Retirement of unmaintained repos</a:t>
            </a:r>
            <a:r>
              <a:rPr lang="en-CA" sz="1334" b="1" dirty="0">
                <a:solidFill>
                  <a:srgbClr val="FF0000"/>
                </a:solidFill>
              </a:rPr>
              <a:t> be promoted from POC to Global Requirement</a:t>
            </a:r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36850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109678"/>
            <a:ext cx="11390786" cy="5077042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10000"/>
              </a:lnSpc>
            </a:pPr>
            <a:r>
              <a:rPr lang="en-CA" sz="2900" dirty="0"/>
              <a:t>Best Practice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2"/>
              </a:rPr>
              <a:t>REQ-</a:t>
            </a:r>
            <a:r>
              <a:rPr lang="pl-PL" sz="1867" dirty="0">
                <a:hlinkClick r:id="rId2"/>
              </a:rPr>
              <a:t>1073</a:t>
            </a:r>
            <a:r>
              <a:rPr lang="en-CA" sz="1867" dirty="0"/>
              <a:t>:</a:t>
            </a:r>
            <a:r>
              <a:rPr lang="pl-PL" sz="1867" dirty="0"/>
              <a:t> Using basic image</a:t>
            </a:r>
            <a:r>
              <a:rPr lang="en-US" sz="1867" dirty="0"/>
              <a:t>s</a:t>
            </a:r>
            <a:r>
              <a:rPr lang="pl-PL" sz="1867" dirty="0"/>
              <a:t> from Integration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pl-PL" sz="1600" dirty="0"/>
              <a:t>no progress in Jakarta</a:t>
            </a:r>
            <a:r>
              <a:rPr lang="en-US" sz="1600" dirty="0"/>
              <a:t>, Kohn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3"/>
              </a:rPr>
              <a:t>REQ-1348</a:t>
            </a:r>
            <a:r>
              <a:rPr lang="en-US" sz="1600" dirty="0"/>
              <a:t> Using basic image from Integration - London Release</a:t>
            </a:r>
            <a:endParaRPr lang="pl-PL" sz="1600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US" sz="1800" dirty="0">
                <a:hlinkClick r:id="rId4"/>
              </a:rPr>
              <a:t>REQ-1346</a:t>
            </a:r>
            <a:r>
              <a:rPr lang="en-CA" sz="1867" dirty="0"/>
              <a:t>:</a:t>
            </a:r>
            <a:r>
              <a:rPr lang="pl-PL" sz="1867" dirty="0"/>
              <a:t> Softw</a:t>
            </a:r>
            <a:r>
              <a:rPr lang="en-US" sz="1867" dirty="0"/>
              <a:t>are </a:t>
            </a:r>
            <a:r>
              <a:rPr lang="pl-PL" sz="1867" dirty="0"/>
              <a:t>BOMs – </a:t>
            </a:r>
            <a:r>
              <a:rPr lang="en-US" sz="1867" dirty="0"/>
              <a:t>Informing TSC</a:t>
            </a:r>
          </a:p>
          <a:p>
            <a:pPr lvl="2">
              <a:lnSpc>
                <a:spcPct val="110000"/>
              </a:lnSpc>
            </a:pPr>
            <a:r>
              <a:rPr lang="pl-PL" sz="1600" dirty="0"/>
              <a:t>no impact on pipeline</a:t>
            </a:r>
            <a:endParaRPr lang="en-US" sz="1600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5"/>
              </a:rPr>
              <a:t>REQ-1347</a:t>
            </a:r>
            <a:r>
              <a:rPr lang="en-US" sz="1600" dirty="0"/>
              <a:t> Software BOMs London release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SBOM versioning issue under investigation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6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/>
              </a:rPr>
              <a:t>https://jira.linuxfoundation.org/browse/RELENG-4472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pl-PL" sz="2900" dirty="0"/>
              <a:t>PoC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REQ-441</a:t>
            </a:r>
            <a:r>
              <a:rPr lang="en-CA" sz="1800" dirty="0"/>
              <a:t>:</a:t>
            </a:r>
            <a:r>
              <a:rPr lang="en-CA" sz="1800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800" dirty="0"/>
              <a:t>LOGS MANAGEMENT - PHASE 1: COMMON PLACE FOR DATA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POC in Jakarta, Kohn – no progress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Identifying resources to implement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London task: </a:t>
            </a:r>
            <a:r>
              <a:rPr lang="en-US" sz="1600" dirty="0">
                <a:hlinkClick r:id="rId8"/>
              </a:rPr>
              <a:t>REQ-1344</a:t>
            </a:r>
            <a:r>
              <a:rPr lang="en-US" sz="1600" dirty="0"/>
              <a:t> LOGS MANAGEMENT - PHASE 1: COMMON PLACE FOR DATA - LONDON RELEASE</a:t>
            </a:r>
          </a:p>
          <a:p>
            <a:pPr lvl="1">
              <a:lnSpc>
                <a:spcPct val="110000"/>
              </a:lnSpc>
            </a:pPr>
            <a:r>
              <a:rPr lang="en-CA" sz="1800" dirty="0"/>
              <a:t>NEW: Epic </a:t>
            </a:r>
            <a:r>
              <a:rPr lang="pl-PL" sz="1800" dirty="0">
                <a:hlinkClick r:id="rId9"/>
              </a:rPr>
              <a:t>REQ-1072</a:t>
            </a:r>
            <a:r>
              <a:rPr lang="en-US" sz="1800" dirty="0"/>
              <a:t>:</a:t>
            </a:r>
            <a:r>
              <a:rPr lang="pl-PL" sz="1800" dirty="0"/>
              <a:t> Standardized logging fields</a:t>
            </a:r>
            <a:endParaRPr lang="en-US" sz="1800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10"/>
              </a:rPr>
              <a:t>REQ-1345</a:t>
            </a:r>
            <a:r>
              <a:rPr lang="en-US" sz="1600" dirty="0"/>
              <a:t> </a:t>
            </a:r>
            <a:r>
              <a:rPr lang="pl-PL" sz="1600" dirty="0"/>
              <a:t>SECURITY </a:t>
            </a:r>
            <a:r>
              <a:rPr lang="en-CA" sz="1600" dirty="0"/>
              <a:t>LOGS </a:t>
            </a:r>
            <a:r>
              <a:rPr lang="pl-PL" sz="1600" dirty="0"/>
              <a:t>FIELDS – Python</a:t>
            </a:r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157121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24A16-4ABE-44F2-BAB2-1E3BF0AFC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Unmaintained repos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57126-AC51-4E6F-8297-A73022EED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Example POM.xml</a:t>
            </a:r>
          </a:p>
          <a:p>
            <a:pPr lvl="1"/>
            <a:r>
              <a:rPr lang="en-US" dirty="0">
                <a:hlinkClick r:id="rId2"/>
              </a:rPr>
              <a:t>https://github.com/onap/sdc/blob/master/catalog-be/pom.xml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Image Name:</a:t>
            </a:r>
          </a:p>
          <a:p>
            <a:pPr marL="0" indent="0">
              <a:buNone/>
            </a:pPr>
            <a:r>
              <a:rPr lang="en-US" dirty="0"/>
              <a:t>&lt;!-- Build backend image --&gt;</a:t>
            </a:r>
          </a:p>
          <a:p>
            <a:pPr marL="0" indent="0">
              <a:buNone/>
            </a:pPr>
            <a:r>
              <a:rPr lang="en-US" dirty="0"/>
              <a:t>                                &lt;image&gt;</a:t>
            </a:r>
          </a:p>
          <a:p>
            <a:pPr marL="0" indent="0">
              <a:buNone/>
            </a:pPr>
            <a:r>
              <a:rPr lang="en-US" dirty="0"/>
              <a:t>                                    &lt;name&gt;${</a:t>
            </a:r>
            <a:r>
              <a:rPr lang="en-US" dirty="0" err="1"/>
              <a:t>docker.namespace</a:t>
            </a:r>
            <a:r>
              <a:rPr lang="en-US" dirty="0"/>
              <a:t>}/</a:t>
            </a:r>
            <a:r>
              <a:rPr lang="en-US" dirty="0" err="1"/>
              <a:t>sdc</a:t>
            </a:r>
            <a:r>
              <a:rPr lang="en-US" dirty="0"/>
              <a:t>-backend&lt;/name&gt;</a:t>
            </a:r>
          </a:p>
          <a:p>
            <a:pPr marL="0" indent="0">
              <a:buNone/>
            </a:pPr>
            <a:r>
              <a:rPr lang="en-US" dirty="0"/>
              <a:t>                                    &lt;alias&gt;</a:t>
            </a:r>
            <a:r>
              <a:rPr lang="en-US" dirty="0" err="1"/>
              <a:t>sdc</a:t>
            </a:r>
            <a:r>
              <a:rPr lang="en-US" dirty="0"/>
              <a:t>-backend&lt;/alias&gt;</a:t>
            </a:r>
          </a:p>
          <a:p>
            <a:pPr marL="0" indent="0">
              <a:buNone/>
            </a:pPr>
            <a:r>
              <a:rPr lang="en-US" dirty="0"/>
              <a:t>                                    &lt;build&gt;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397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root_pods_xfail.txt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055759"/>
              </p:ext>
            </p:extLst>
          </p:nvPr>
        </p:nvGraphicFramePr>
        <p:xfrm>
          <a:off x="159151" y="743567"/>
          <a:ext cx="11713233" cy="5913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505539600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964924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pl-PL" sz="1050" b="1" dirty="0"/>
                    </a:p>
                    <a:p>
                      <a:r>
                        <a:rPr lang="pl-PL" sz="1050" b="1" dirty="0" err="1"/>
                        <a:t>aai-elasticsearch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aai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search</a:t>
                      </a:r>
                      <a:r>
                        <a:rPr lang="pl-PL" sz="1050" b="1" dirty="0"/>
                        <a:t>-data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aai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sparky</a:t>
                      </a:r>
                      <a:r>
                        <a:rPr lang="pl-PL" sz="1050" b="1" dirty="0"/>
                        <a:t>-be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music</a:t>
                      </a:r>
                      <a:r>
                        <a:rPr lang="pl-PL" sz="1050" dirty="0"/>
                        <a:t> # MUSIC-609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pl-PL" sz="1050" b="1" dirty="0"/>
                    </a:p>
                    <a:p>
                      <a:r>
                        <a:rPr lang="pl-PL" sz="1050" b="1" dirty="0" err="1"/>
                        <a:t>music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745732"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requested already in Guilin but no progress</a:t>
                      </a:r>
                    </a:p>
                    <a:p>
                      <a:r>
                        <a:rPr lang="en-US" sz="105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dcae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-cloudify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DCAEGEN2-2424</a:t>
                      </a:r>
                    </a:p>
                    <a:p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multicloud-k8s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MULTICLOUD-1201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requested already in Guilin but no progress</a:t>
                      </a:r>
                    </a:p>
                    <a:p>
                      <a:r>
                        <a:rPr lang="en-US" sz="105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dcae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-cloudify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DCAEGEN2-2424</a:t>
                      </a:r>
                    </a:p>
                    <a:p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multicloud-k8s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MULTICLOUD-1201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/>
                        <a:t>#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/>
                        <a:t>#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1845942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Honolulu INT-1716 </a:t>
                      </a:r>
                    </a:p>
                    <a:p>
                      <a:r>
                        <a:rPr lang="pl-PL" sz="1050" b="1" dirty="0" err="1"/>
                        <a:t>msb-consul</a:t>
                      </a:r>
                      <a:r>
                        <a:rPr lang="pl-PL" sz="1050" dirty="0"/>
                        <a:t> # MSB-518 </a:t>
                      </a:r>
                    </a:p>
                    <a:p>
                      <a:r>
                        <a:rPr lang="pl-PL" sz="1050" b="1" dirty="0" err="1"/>
                        <a:t>consul</a:t>
                      </a:r>
                      <a:r>
                        <a:rPr lang="pl-PL" sz="1050" dirty="0"/>
                        <a:t> # DCAEGEN2-2424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PORTAL-1001 </a:t>
                      </a:r>
                      <a:r>
                        <a:rPr lang="pl-PL" sz="1050" dirty="0" err="1"/>
                        <a:t>task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moved</a:t>
                      </a:r>
                      <a:r>
                        <a:rPr lang="pl-PL" sz="1050" dirty="0"/>
                        <a:t> to Honolulu </a:t>
                      </a:r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clamp-</a:t>
                      </a:r>
                      <a:r>
                        <a:rPr lang="pl-PL" sz="1050" b="1" dirty="0" err="1"/>
                        <a:t>mariadb</a:t>
                      </a:r>
                      <a:r>
                        <a:rPr lang="pl-PL" sz="1050" dirty="0"/>
                        <a:t> # OOM-2552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  <a:tr h="1242886">
                <a:tc>
                  <a:txBody>
                    <a:bodyPr/>
                    <a:lstStyle/>
                    <a:p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components</a:t>
                      </a:r>
                    </a:p>
                    <a:p>
                      <a:r>
                        <a:rPr lang="en-US" sz="1050" b="1" dirty="0"/>
                        <a:t>robot </a:t>
                      </a:r>
                      <a:r>
                        <a:rPr lang="en-US" sz="1050" dirty="0"/>
                        <a:t>#  use for test cases + refactoring planned in </a:t>
                      </a:r>
                      <a:r>
                        <a:rPr lang="pl-PL" sz="1050" dirty="0"/>
                        <a:t>Istanbul</a:t>
                      </a:r>
                      <a:r>
                        <a:rPr lang="en-US" sz="1050" dirty="0"/>
                        <a:t> INT-1716</a:t>
                      </a:r>
                    </a:p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components</a:t>
                      </a:r>
                    </a:p>
                    <a:p>
                      <a:r>
                        <a:rPr lang="en-US" sz="1050" b="1" dirty="0"/>
                        <a:t>robot </a:t>
                      </a:r>
                      <a:r>
                        <a:rPr lang="en-US" sz="1050" dirty="0"/>
                        <a:t>#  use for test cases + refactoring planned in </a:t>
                      </a:r>
                      <a:r>
                        <a:rPr lang="pl-PL" sz="1050" dirty="0"/>
                        <a:t>Istanbul</a:t>
                      </a:r>
                      <a:r>
                        <a:rPr lang="en-US" sz="1050" dirty="0"/>
                        <a:t> INT-1716</a:t>
                      </a:r>
                    </a:p>
                    <a:p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Testing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INT-1716</a:t>
                      </a:r>
                    </a:p>
                    <a:p>
                      <a:r>
                        <a:rPr lang="pl-PL" sz="1050" b="1" dirty="0" err="1"/>
                        <a:t>strimzi-kafka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strimzi-zookeeper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Testing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INT-1716</a:t>
                      </a:r>
                    </a:p>
                    <a:p>
                      <a:r>
                        <a:rPr lang="pl-PL" sz="1050" b="1" dirty="0" err="1"/>
                        <a:t>strimzi-kafka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strimzi-zookeeper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549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1158397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unlimitted_pods_xfail.txt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63715"/>
              </p:ext>
            </p:extLst>
          </p:nvPr>
        </p:nvGraphicFramePr>
        <p:xfrm>
          <a:off x="211445" y="1033278"/>
          <a:ext cx="11713233" cy="5622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3333075618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645983"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  <a:p>
                      <a:r>
                        <a:rPr lang="fr-FR" sz="1050" b="1" dirty="0"/>
                        <a:t>music </a:t>
                      </a:r>
                      <a:endParaRPr lang="pl-PL" sz="1050" b="1" dirty="0"/>
                    </a:p>
                    <a:p>
                      <a:r>
                        <a:rPr lang="fr-FR" sz="1050" b="1" dirty="0" err="1"/>
                        <a:t>esr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  <a:p>
                      <a:r>
                        <a:rPr lang="fr-FR" sz="1050" b="1" dirty="0"/>
                        <a:t>music </a:t>
                      </a:r>
                      <a:endParaRPr lang="pl-PL" sz="1050" b="1" dirty="0"/>
                    </a:p>
                    <a:p>
                      <a:r>
                        <a:rPr lang="fr-FR" sz="1050" b="1" dirty="0" err="1"/>
                        <a:t>esr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470781"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</a:p>
                    <a:p>
                      <a:r>
                        <a:rPr lang="en-US" sz="1050" b="1" dirty="0" err="1"/>
                        <a:t>dcae</a:t>
                      </a:r>
                      <a:r>
                        <a:rPr lang="en-US" sz="1050" dirty="0"/>
                        <a:t> # DCAEGEN2-2429 moved to Honolulu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  <a:endParaRPr lang="pl-PL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050" b="1" dirty="0" err="1"/>
                        <a:t>esr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  <a:endParaRPr lang="pl-PL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050" b="1" dirty="0" err="1"/>
                        <a:t>esr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959667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consul</a:t>
                      </a:r>
                      <a:r>
                        <a:rPr lang="pl-PL" sz="1050" b="1" dirty="0"/>
                        <a:t> 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  <a:tr h="552261">
                <a:tc>
                  <a:txBody>
                    <a:bodyPr/>
                    <a:lstStyle/>
                    <a:p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899143"/>
                  </a:ext>
                </a:extLst>
              </a:tr>
              <a:tr h="660903">
                <a:tc>
                  <a:txBody>
                    <a:bodyPr/>
                    <a:lstStyle/>
                    <a:p>
                      <a:r>
                        <a:rPr lang="pl-PL" sz="1100" dirty="0"/>
                        <a:t># </a:t>
                      </a:r>
                      <a:r>
                        <a:rPr lang="pl-PL" sz="1100" dirty="0" err="1"/>
                        <a:t>config</a:t>
                      </a:r>
                      <a:r>
                        <a:rPr lang="pl-PL" sz="1100" dirty="0"/>
                        <a:t> pod </a:t>
                      </a:r>
                    </a:p>
                    <a:p>
                      <a:r>
                        <a:rPr lang="pl-PL" sz="1100" b="1" dirty="0"/>
                        <a:t>portal-</a:t>
                      </a:r>
                      <a:r>
                        <a:rPr lang="pl-PL" sz="1100" b="1" dirty="0" err="1"/>
                        <a:t>db</a:t>
                      </a:r>
                      <a:r>
                        <a:rPr lang="pl-PL" sz="1100" b="1" dirty="0"/>
                        <a:t>-</a:t>
                      </a:r>
                      <a:r>
                        <a:rPr lang="pl-PL" sz="1100" b="1" dirty="0" err="1"/>
                        <a:t>config</a:t>
                      </a:r>
                      <a:r>
                        <a:rPr lang="pl-PL" sz="1100" dirty="0"/>
                        <a:t> # </a:t>
                      </a:r>
                      <a:r>
                        <a:rPr lang="pl-PL" sz="1100" dirty="0" err="1"/>
                        <a:t>config</a:t>
                      </a:r>
                      <a:r>
                        <a:rPr lang="pl-PL" sz="1100" dirty="0"/>
                        <a:t> pod </a:t>
                      </a:r>
                    </a:p>
                    <a:p>
                      <a:r>
                        <a:rPr lang="pl-PL" sz="1100" b="1" dirty="0" err="1"/>
                        <a:t>vnfsdk-init-postgres</a:t>
                      </a:r>
                      <a:r>
                        <a:rPr lang="pl-PL" sz="1100" dirty="0"/>
                        <a:t> </a:t>
                      </a:r>
                    </a:p>
                    <a:p>
                      <a:r>
                        <a:rPr lang="pl-PL" sz="1100" b="1" dirty="0" err="1"/>
                        <a:t>vid</a:t>
                      </a:r>
                      <a:r>
                        <a:rPr lang="pl-PL" sz="1100" b="1" dirty="0"/>
                        <a:t>-galera-</a:t>
                      </a:r>
                      <a:r>
                        <a:rPr lang="pl-PL" sz="1100" b="1" dirty="0" err="1"/>
                        <a:t>config</a:t>
                      </a:r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db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config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db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config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# </a:t>
                      </a:r>
                      <a:r>
                        <a:rPr lang="pl-PL" sz="1050" b="0" dirty="0"/>
                        <a:t>portal-</a:t>
                      </a:r>
                      <a:r>
                        <a:rPr lang="pl-PL" sz="1050" b="0" dirty="0" err="1"/>
                        <a:t>db</a:t>
                      </a:r>
                      <a:r>
                        <a:rPr lang="pl-PL" sz="1050" b="0" dirty="0"/>
                        <a:t>-</a:t>
                      </a:r>
                      <a:r>
                        <a:rPr lang="pl-PL" sz="1050" b="0" dirty="0" err="1"/>
                        <a:t>config</a:t>
                      </a:r>
                      <a:r>
                        <a:rPr lang="pl-PL" sz="1050" b="0" dirty="0"/>
                        <a:t> </a:t>
                      </a: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549968"/>
                  </a:ext>
                </a:extLst>
              </a:tr>
              <a:tr h="1242886">
                <a:tc>
                  <a:txBody>
                    <a:bodyPr/>
                    <a:lstStyle/>
                    <a:p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strimzi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strimzi</a:t>
                      </a:r>
                      <a:r>
                        <a:rPr lang="pl-PL" sz="1050" dirty="0"/>
                        <a:t> # plan to </a:t>
                      </a:r>
                      <a:r>
                        <a:rPr lang="pl-PL" sz="1050" dirty="0" err="1"/>
                        <a:t>add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limits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release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dmaap-strimzi-bridge</a:t>
                      </a:r>
                      <a:endParaRPr lang="pl-PL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1301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8040222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A63475175C404B88F6D4034EB823DF" ma:contentTypeVersion="10" ma:contentTypeDescription="Create a new document." ma:contentTypeScope="" ma:versionID="947a86b7f966fb8a9e9d491ed794a7c6">
  <xsd:schema xmlns:xsd="http://www.w3.org/2001/XMLSchema" xmlns:xs="http://www.w3.org/2001/XMLSchema" xmlns:p="http://schemas.microsoft.com/office/2006/metadata/properties" xmlns:ns3="99f66e42-97e2-4e6b-9df2-5dc93a2ec077" targetNamespace="http://schemas.microsoft.com/office/2006/metadata/properties" ma:root="true" ma:fieldsID="108c7e45c1692ad7bd0c773b7e5aa1c6" ns3:_="">
    <xsd:import namespace="99f66e42-97e2-4e6b-9df2-5dc93a2ec07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f66e42-97e2-4e6b-9df2-5dc93a2ec0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D6476DF-2075-4509-9EC2-35794C6954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053E2B-9E3D-40F9-9C1E-F405CA5C4A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f66e42-97e2-4e6b-9df2-5dc93a2ec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B8D088-CA74-4A6F-9EA2-10E67D46FD77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99f66e42-97e2-4e6b-9df2-5dc93a2ec077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0</TotalTime>
  <Words>2681</Words>
  <Application>Microsoft Office PowerPoint</Application>
  <PresentationFormat>Widescreen</PresentationFormat>
  <Paragraphs>569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.AppleSystemUIFont</vt:lpstr>
      <vt:lpstr>-apple-system</vt:lpstr>
      <vt:lpstr>Arial</vt:lpstr>
      <vt:lpstr>Calibri</vt:lpstr>
      <vt:lpstr>Office Theme</vt:lpstr>
      <vt:lpstr>ONAP Security Meeting  We start at 2 PM CET</vt:lpstr>
      <vt:lpstr>Agenda and Minutes 1/2</vt:lpstr>
      <vt:lpstr>Agenda and Minutes 1/2</vt:lpstr>
      <vt:lpstr>SECCOM London requirements</vt:lpstr>
      <vt:lpstr>SECCOM London requirements</vt:lpstr>
      <vt:lpstr>SECCOM London requirements</vt:lpstr>
      <vt:lpstr>Unmaintained repos</vt:lpstr>
      <vt:lpstr>Waivers: root_pods_xfail.txt</vt:lpstr>
      <vt:lpstr>Waivers: unlimitted_pods_xfail.txt</vt:lpstr>
      <vt:lpstr>Waivers: jdwp_xfail.txt</vt:lpstr>
      <vt:lpstr>Waivers: nodeports_xfail.txt</vt:lpstr>
      <vt:lpstr>Waivers: versions_xfail.txt</vt:lpstr>
      <vt:lpstr>Waivers: nonssl_xfail.txt</vt:lpstr>
      <vt:lpstr>SECCOM Kohn requirements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Paweł Pawlak</cp:lastModifiedBy>
  <cp:revision>1596</cp:revision>
  <cp:lastPrinted>2017-08-07T21:14:23Z</cp:lastPrinted>
  <dcterms:created xsi:type="dcterms:W3CDTF">2017-02-27T16:23:08Z</dcterms:created>
  <dcterms:modified xsi:type="dcterms:W3CDTF">2023-02-01T11:51:28Z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ContentTypeId">
    <vt:lpwstr>0x010100D8A63475175C404B88F6D4034EB823DF</vt:lpwstr>
  </property>
</Properties>
</file>