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sldIdLst>
    <p:sldId id="258" r:id="rId5"/>
    <p:sldId id="339" r:id="rId6"/>
    <p:sldId id="340" r:id="rId7"/>
    <p:sldId id="334" r:id="rId8"/>
    <p:sldId id="335" r:id="rId9"/>
    <p:sldId id="336" r:id="rId10"/>
    <p:sldId id="338" r:id="rId11"/>
    <p:sldId id="321" r:id="rId12"/>
    <p:sldId id="322" r:id="rId13"/>
    <p:sldId id="324" r:id="rId14"/>
    <p:sldId id="326" r:id="rId15"/>
    <p:sldId id="325" r:id="rId16"/>
    <p:sldId id="323" r:id="rId17"/>
    <p:sldId id="31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286668-786F-4A2A-A512-8D49DA6BC3CB}" v="1" dt="2023-03-01T13:55:35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394" autoAdjust="0"/>
  </p:normalViewPr>
  <p:slideViewPr>
    <p:cSldViewPr snapToGrid="0" snapToObjects="1">
      <p:cViewPr varScale="1">
        <p:scale>
          <a:sx n="97" d="100"/>
          <a:sy n="97" d="100"/>
        </p:scale>
        <p:origin x="86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weł Pawlak" userId="13669b3b-6992-4f7f-b0d4-86d0ee11d322" providerId="ADAL" clId="{44286668-786F-4A2A-A512-8D49DA6BC3CB}"/>
    <pc:docChg chg="undo custSel delSld modSld">
      <pc:chgData name="Paweł Pawlak" userId="13669b3b-6992-4f7f-b0d4-86d0ee11d322" providerId="ADAL" clId="{44286668-786F-4A2A-A512-8D49DA6BC3CB}" dt="2023-03-01T13:56:03.637" v="214" actId="47"/>
      <pc:docMkLst>
        <pc:docMk/>
      </pc:docMkLst>
      <pc:sldChg chg="modSp mod">
        <pc:chgData name="Paweł Pawlak" userId="13669b3b-6992-4f7f-b0d4-86d0ee11d322" providerId="ADAL" clId="{44286668-786F-4A2A-A512-8D49DA6BC3CB}" dt="2023-02-28T10:58:29.694" v="1" actId="20577"/>
        <pc:sldMkLst>
          <pc:docMk/>
          <pc:sldMk cId="3303845637" sldId="258"/>
        </pc:sldMkLst>
        <pc:spChg chg="mod">
          <ac:chgData name="Paweł Pawlak" userId="13669b3b-6992-4f7f-b0d4-86d0ee11d322" providerId="ADAL" clId="{44286668-786F-4A2A-A512-8D49DA6BC3CB}" dt="2023-02-28T10:58:29.694" v="1" actId="20577"/>
          <ac:spMkLst>
            <pc:docMk/>
            <pc:sldMk cId="3303845637" sldId="258"/>
            <ac:spMk id="3" creationId="{00000000-0000-0000-0000-000000000000}"/>
          </ac:spMkLst>
        </pc:spChg>
      </pc:sldChg>
      <pc:sldChg chg="del">
        <pc:chgData name="Paweł Pawlak" userId="13669b3b-6992-4f7f-b0d4-86d0ee11d322" providerId="ADAL" clId="{44286668-786F-4A2A-A512-8D49DA6BC3CB}" dt="2023-03-01T13:56:00.596" v="213" actId="47"/>
        <pc:sldMkLst>
          <pc:docMk/>
          <pc:sldMk cId="1423981900" sldId="329"/>
        </pc:sldMkLst>
      </pc:sldChg>
      <pc:sldChg chg="del">
        <pc:chgData name="Paweł Pawlak" userId="13669b3b-6992-4f7f-b0d4-86d0ee11d322" providerId="ADAL" clId="{44286668-786F-4A2A-A512-8D49DA6BC3CB}" dt="2023-03-01T13:56:03.637" v="214" actId="47"/>
        <pc:sldMkLst>
          <pc:docMk/>
          <pc:sldMk cId="2277483951" sldId="337"/>
        </pc:sldMkLst>
      </pc:sldChg>
      <pc:sldChg chg="modSp mod">
        <pc:chgData name="Paweł Pawlak" userId="13669b3b-6992-4f7f-b0d4-86d0ee11d322" providerId="ADAL" clId="{44286668-786F-4A2A-A512-8D49DA6BC3CB}" dt="2023-03-01T13:55:37.980" v="210" actId="6549"/>
        <pc:sldMkLst>
          <pc:docMk/>
          <pc:sldMk cId="2019143366" sldId="339"/>
        </pc:sldMkLst>
        <pc:spChg chg="mod">
          <ac:chgData name="Paweł Pawlak" userId="13669b3b-6992-4f7f-b0d4-86d0ee11d322" providerId="ADAL" clId="{44286668-786F-4A2A-A512-8D49DA6BC3CB}" dt="2023-03-01T13:55:37.980" v="210" actId="6549"/>
          <ac:spMkLst>
            <pc:docMk/>
            <pc:sldMk cId="2019143366" sldId="339"/>
            <ac:spMk id="4" creationId="{E6E60185-C083-14A3-942A-83C09CD4625D}"/>
          </ac:spMkLst>
        </pc:spChg>
      </pc:sldChg>
      <pc:sldChg chg="modSp mod">
        <pc:chgData name="Paweł Pawlak" userId="13669b3b-6992-4f7f-b0d4-86d0ee11d322" providerId="ADAL" clId="{44286668-786F-4A2A-A512-8D49DA6BC3CB}" dt="2023-03-01T13:55:51.687" v="212" actId="27636"/>
        <pc:sldMkLst>
          <pc:docMk/>
          <pc:sldMk cId="225262539" sldId="340"/>
        </pc:sldMkLst>
        <pc:spChg chg="mod">
          <ac:chgData name="Paweł Pawlak" userId="13669b3b-6992-4f7f-b0d4-86d0ee11d322" providerId="ADAL" clId="{44286668-786F-4A2A-A512-8D49DA6BC3CB}" dt="2023-03-01T13:55:51.687" v="212" actId="27636"/>
          <ac:spMkLst>
            <pc:docMk/>
            <pc:sldMk cId="225262539" sldId="340"/>
            <ac:spMk id="4" creationId="{6171C43D-F08F-D13E-8AE4-258C0B2E36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863" TargetMode="External"/><Relationship Id="rId13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3" Type="http://schemas.openxmlformats.org/officeDocument/2006/relationships/hyperlink" Target="https://jira.onap.org/browse/REQ-1067" TargetMode="External"/><Relationship Id="rId7" Type="http://schemas.openxmlformats.org/officeDocument/2006/relationships/hyperlink" Target="https://jira.onap.org/browse/REQ-1209" TargetMode="External"/><Relationship Id="rId12" Type="http://schemas.openxmlformats.org/officeDocument/2006/relationships/hyperlink" Target="https://jira.onap.org/browse/REQ-1069" TargetMode="External"/><Relationship Id="rId17" Type="http://schemas.openxmlformats.org/officeDocument/2006/relationships/hyperlink" Target="https://jira.onap.org/browse/REQ-1073" TargetMode="External"/><Relationship Id="rId2" Type="http://schemas.openxmlformats.org/officeDocument/2006/relationships/hyperlink" Target="https://jira.onap.org/browse/REQ-800" TargetMode="External"/><Relationship Id="rId16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068" TargetMode="External"/><Relationship Id="rId11" Type="http://schemas.openxmlformats.org/officeDocument/2006/relationships/hyperlink" Target="https://jira.onap.org/browse/REQ-443" TargetMode="External"/><Relationship Id="rId5" Type="http://schemas.openxmlformats.org/officeDocument/2006/relationships/hyperlink" Target="https://jira.onap.org/browse/REQ-801" TargetMode="External"/><Relationship Id="rId15" Type="http://schemas.openxmlformats.org/officeDocument/2006/relationships/hyperlink" Target="https://jira.onap.org/browse/REQ-1070" TargetMode="External"/><Relationship Id="rId10" Type="http://schemas.openxmlformats.org/officeDocument/2006/relationships/hyperlink" Target="https://jira.onap.org/browse/REQ-1211" TargetMode="External"/><Relationship Id="rId4" Type="http://schemas.openxmlformats.org/officeDocument/2006/relationships/hyperlink" Target="https://jira.onap.org/browse/REQ-1208" TargetMode="External"/><Relationship Id="rId9" Type="http://schemas.openxmlformats.org/officeDocument/2006/relationships/hyperlink" Target="https://jira.onap.org/browse/REQ-1066" TargetMode="External"/><Relationship Id="rId14" Type="http://schemas.openxmlformats.org/officeDocument/2006/relationships/hyperlink" Target="https://jira.onap.org/browse/REQ-44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lfnetworking.org/download/attachments/82904014/ONAP-ARCCOM-Update-London-2023-02-14-Final2.pptx?version=1&amp;modificationDate=1676388390000&amp;api=v2" TargetMode="External"/><Relationship Id="rId2" Type="http://schemas.openxmlformats.org/officeDocument/2006/relationships/hyperlink" Target="https://wiki.onap.org/display/DW/CPS+-+ONAP+Security+Review+Questionnai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linuxfoundation.org/plugins/servlet/desk/portal/2/IT-2499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439" TargetMode="External"/><Relationship Id="rId3" Type="http://schemas.openxmlformats.org/officeDocument/2006/relationships/hyperlink" Target="https://jira.onap.org/browse/REQ-1208" TargetMode="External"/><Relationship Id="rId7" Type="http://schemas.openxmlformats.org/officeDocument/2006/relationships/hyperlink" Target="https://jira.onap.org/browse/OOM-2554" TargetMode="External"/><Relationship Id="rId2" Type="http://schemas.openxmlformats.org/officeDocument/2006/relationships/hyperlink" Target="https://jira.onap.org/browse/REQ-4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209" TargetMode="External"/><Relationship Id="rId11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5" Type="http://schemas.openxmlformats.org/officeDocument/2006/relationships/hyperlink" Target="https://jira.onap.org/browse/REQ-438" TargetMode="External"/><Relationship Id="rId10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OOM-2900" TargetMode="External"/><Relationship Id="rId9" Type="http://schemas.openxmlformats.org/officeDocument/2006/relationships/hyperlink" Target="https://jira.onap.org/browse/REQ-1211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projects/?state=READ_ONLY" TargetMode="External"/><Relationship Id="rId3" Type="http://schemas.openxmlformats.org/officeDocument/2006/relationships/hyperlink" Target="https://jira.onap.org/browse/REQ-1341" TargetMode="External"/><Relationship Id="rId7" Type="http://schemas.openxmlformats.org/officeDocument/2006/relationships/hyperlink" Target="https://wiki.onap.org/x/LQtHC" TargetMode="External"/><Relationship Id="rId2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display/DW/Project+State%3A+Unmaintained" TargetMode="External"/><Relationship Id="rId5" Type="http://schemas.openxmlformats.org/officeDocument/2006/relationships/hyperlink" Target="https://jira.onap.org/browse/REQ-1343" TargetMode="External"/><Relationship Id="rId4" Type="http://schemas.openxmlformats.org/officeDocument/2006/relationships/hyperlink" Target="https://jira.onap.org/browse/REQ-134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1344" TargetMode="External"/><Relationship Id="rId3" Type="http://schemas.openxmlformats.org/officeDocument/2006/relationships/hyperlink" Target="https://jira.onap.org/browse/REQ-1348" TargetMode="External"/><Relationship Id="rId7" Type="http://schemas.openxmlformats.org/officeDocument/2006/relationships/hyperlink" Target="https://jira.onap.org/browse/REQ-441" TargetMode="External"/><Relationship Id="rId2" Type="http://schemas.openxmlformats.org/officeDocument/2006/relationships/hyperlink" Target="https://jira.onap.org/browse/REQ-1073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linuxfoundation.org/browse/RELENG-4472" TargetMode="External"/><Relationship Id="rId5" Type="http://schemas.openxmlformats.org/officeDocument/2006/relationships/hyperlink" Target="https://jira.onap.org/browse/REQ-1347" TargetMode="External"/><Relationship Id="rId10" Type="http://schemas.openxmlformats.org/officeDocument/2006/relationships/hyperlink" Target="https://jira.onap.org/browse/REQ-1345" TargetMode="External"/><Relationship Id="rId4" Type="http://schemas.openxmlformats.org/officeDocument/2006/relationships/hyperlink" Target="https://jira.onap.org/browse/REQ-1346" TargetMode="External"/><Relationship Id="rId9" Type="http://schemas.openxmlformats.org/officeDocument/2006/relationships/hyperlink" Target="https://jira.onap.org/browse/REQ-107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nap/sdc/blob/master/catalog-be/pom.xm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CET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23</a:t>
            </a:r>
            <a:r>
              <a:rPr lang="en-GB" noProof="0" dirty="0"/>
              <a:t>-</a:t>
            </a:r>
            <a:r>
              <a:rPr lang="pl-PL" dirty="0"/>
              <a:t>02-</a:t>
            </a:r>
            <a:r>
              <a:rPr lang="en-US" dirty="0"/>
              <a:t>2</a:t>
            </a:r>
            <a:r>
              <a:rPr lang="pl-PL" dirty="0"/>
              <a:t>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jdwp_xfail.txt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48230"/>
              </p:ext>
            </p:extLst>
          </p:nvPr>
        </p:nvGraphicFramePr>
        <p:xfrm>
          <a:off x="211445" y="1033278"/>
          <a:ext cx="11713233" cy="189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23880699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96038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nodeports_xfail.txt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336026"/>
              </p:ext>
            </p:extLst>
          </p:nvPr>
        </p:nvGraphicFramePr>
        <p:xfrm>
          <a:off x="211445" y="1033278"/>
          <a:ext cx="1171323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03440916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robot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CLI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Expiration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Date</a:t>
                      </a:r>
                      <a:r>
                        <a:rPr lang="pl-PL" sz="1050" dirty="0"/>
                        <a:t> 2047-07-08 10:29:38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07983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versions_xfail.txt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10361"/>
              </p:ext>
            </p:extLst>
          </p:nvPr>
        </p:nvGraphicFramePr>
        <p:xfrm>
          <a:off x="239384" y="1033278"/>
          <a:ext cx="11713232" cy="14378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288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1113997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124615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2790326427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images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r>
                        <a:rPr lang="pl-PL" sz="1050" dirty="0"/>
                        <a:t> docker.nexus.azure.onap.eu/</a:t>
                      </a:r>
                      <a:r>
                        <a:rPr lang="pl-PL" sz="1050" dirty="0" err="1"/>
                        <a:t>beats</a:t>
                      </a:r>
                      <a:r>
                        <a:rPr lang="pl-PL" sz="1050" dirty="0"/>
                        <a:t>/filebeat:5.5.0 docker.nexus.azure.onap.eu/cassandra:3.11.4 nexus3.onap.org:10001/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music</a:t>
                      </a:r>
                      <a:r>
                        <a:rPr lang="pl-PL" sz="1050" dirty="0"/>
                        <a:t>/cassandra_3_11:3.0.24 docker.nexus.azure.onap.eu/</a:t>
                      </a:r>
                      <a:r>
                        <a:rPr lang="pl-PL" sz="1050" dirty="0" err="1"/>
                        <a:t>bitnami</a:t>
                      </a:r>
                      <a:r>
                        <a:rPr lang="pl-PL" sz="1050" dirty="0"/>
                        <a:t>/cassandra:3.11.9-debian-10-r30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cassandra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awx-celery</a:t>
                      </a:r>
                      <a:endParaRPr lang="pl-PL" sz="1050" b="1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awx-rabbit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</a:t>
                      </a: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msb-discovery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msb-eag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msb-iag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aaf-cass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message</a:t>
                      </a: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aai-graphadmin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aai-resources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aai-traversal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>
                          <a:solidFill>
                            <a:srgbClr val="FF0000"/>
                          </a:solidFill>
                        </a:rPr>
                        <a:t>srimzi-zk-entrance</a:t>
                      </a: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98389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nonssl_xfail.txt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221852"/>
              </p:ext>
            </p:extLst>
          </p:nvPr>
        </p:nvGraphicFramePr>
        <p:xfrm>
          <a:off x="211445" y="1033278"/>
          <a:ext cx="11713233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269791429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There are 0 non-SSL </a:t>
                      </a:r>
                      <a:r>
                        <a:rPr lang="en-US" sz="1050" dirty="0" err="1"/>
                        <a:t>NodePorts</a:t>
                      </a:r>
                      <a:r>
                        <a:rPr lang="en-US" sz="1050"/>
                        <a:t> in the cluster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already since Honolulu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</a:t>
                      </a:r>
                      <a:r>
                        <a:rPr lang="en-US" sz="1050" dirty="0" err="1"/>
                        <a:t>SO-3237</a:t>
                      </a:r>
                      <a:r>
                        <a:rPr lang="en-US" sz="1050" dirty="0"/>
                        <a:t>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</a:t>
                      </a:r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 </a:t>
                      </a:r>
                      <a:r>
                        <a:rPr lang="en-US" sz="1050" dirty="0"/>
                        <a:t>30477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30424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30224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</a:t>
                      </a:r>
                      <a:r>
                        <a:rPr lang="en-US" sz="1050" dirty="0" err="1"/>
                        <a:t>cds</a:t>
                      </a:r>
                      <a:r>
                        <a:rPr lang="en-US" sz="1050" dirty="0"/>
                        <a:t>-blueprints-processor-http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# </a:t>
                      </a:r>
                      <a:r>
                        <a:rPr lang="en-US" sz="1050" dirty="0" err="1"/>
                        <a:t>sdnc-callhome</a:t>
                      </a:r>
                      <a:r>
                        <a:rPr lang="en-US" sz="1050" dirty="0"/>
                        <a:t> 30266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team working on either eliminating node port or moving to https.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Not ready for Jakarta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Needed for </a:t>
                      </a:r>
                      <a:r>
                        <a:rPr lang="en-US" sz="1050" dirty="0" err="1"/>
                        <a:t>OpenDaylight</a:t>
                      </a:r>
                      <a:r>
                        <a:rPr lang="en-US" sz="1050" dirty="0"/>
                        <a:t> NETCONF Call Home feature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819131"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endParaRPr lang="pl-PL" sz="1050" dirty="0"/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149266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Kohn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</a:t>
            </a:r>
            <a:r>
              <a:rPr lang="pl-PL" sz="1867" dirty="0">
                <a:hlinkClick r:id="rId3"/>
              </a:rPr>
              <a:t>REQ-1067</a:t>
            </a:r>
            <a:r>
              <a:rPr lang="en-CA" sz="1867" dirty="0"/>
              <a:t> </a:t>
            </a:r>
            <a:r>
              <a:rPr lang="pl-PL" sz="1867" dirty="0"/>
              <a:t>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REQ-1208 </a:t>
            </a:r>
            <a:r>
              <a:rPr lang="en-CA" sz="1867" dirty="0"/>
              <a:t>COMPLETION OF PYTHON LANGUAGE UPDATE (v2.7 → v3.8)</a:t>
            </a:r>
            <a:r>
              <a:rPr lang="pl-PL" sz="1867" dirty="0"/>
              <a:t> </a:t>
            </a:r>
            <a:endParaRPr lang="en-CA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6"/>
              </a:rPr>
              <a:t>REQ-1068</a:t>
            </a:r>
            <a:r>
              <a:rPr lang="pl-PL" sz="1867" dirty="0"/>
              <a:t> 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REQ-1209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9"/>
              </a:rPr>
              <a:t>REQ-1066</a:t>
            </a:r>
            <a:r>
              <a:rPr lang="pl-PL" sz="1867" dirty="0"/>
              <a:t>  -&gt; </a:t>
            </a:r>
            <a:r>
              <a:rPr lang="pl-PL" sz="2000" b="0" i="0" dirty="0">
                <a:solidFill>
                  <a:srgbClr val="0065FF"/>
                </a:solidFill>
                <a:effectLst/>
                <a:latin typeface="-apple-system"/>
                <a:hlinkClick r:id="rId10"/>
              </a:rPr>
              <a:t>REQ-1211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2"/>
              </a:rPr>
              <a:t>REQ-1069</a:t>
            </a:r>
            <a:r>
              <a:rPr lang="pl-PL" sz="1867" dirty="0"/>
              <a:t> -&gt; </a:t>
            </a:r>
            <a:r>
              <a:rPr lang="pl-PL" sz="2000" dirty="0">
                <a:solidFill>
                  <a:srgbClr val="0052CC"/>
                </a:solidFill>
                <a:latin typeface="-apple-system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r>
              <a:rPr lang="pl-PL" sz="2000" dirty="0">
                <a:solidFill>
                  <a:srgbClr val="0052CC"/>
                </a:solidFill>
                <a:latin typeface="-apple-system"/>
              </a:rPr>
              <a:t>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5"/>
              </a:rPr>
              <a:t>REQ-1070</a:t>
            </a:r>
            <a:r>
              <a:rPr lang="pl-PL" sz="1867" dirty="0"/>
              <a:t> -&gt; </a:t>
            </a:r>
            <a:r>
              <a:rPr lang="en-CA" sz="1867" dirty="0"/>
              <a:t>LOGS MANAGEMENT - PHASE 1: COMMON PLACE FOR DATA</a:t>
            </a:r>
            <a:r>
              <a:rPr lang="pl-PL" sz="1867" dirty="0"/>
              <a:t> – </a:t>
            </a:r>
            <a:r>
              <a:rPr lang="pl-PL" sz="1867" dirty="0" err="1"/>
              <a:t>PoC</a:t>
            </a:r>
            <a:r>
              <a:rPr lang="pl-PL" sz="1867" dirty="0"/>
              <a:t>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>
                <a:hlinkClick r:id="rId16"/>
              </a:rPr>
              <a:t>REQ-1072</a:t>
            </a:r>
            <a:r>
              <a:rPr lang="pl-PL" sz="1800" dirty="0"/>
              <a:t>] SECURITY </a:t>
            </a:r>
            <a:r>
              <a:rPr lang="en-CA" sz="1867" dirty="0"/>
              <a:t>LOGS </a:t>
            </a:r>
            <a:r>
              <a:rPr lang="pl-PL" sz="1867" dirty="0"/>
              <a:t>FIELDS – </a:t>
            </a:r>
            <a:r>
              <a:rPr lang="pl-PL" sz="1867" dirty="0" err="1"/>
              <a:t>full</a:t>
            </a:r>
            <a:r>
              <a:rPr lang="pl-PL" sz="1867" dirty="0"/>
              <a:t> </a:t>
            </a:r>
            <a:r>
              <a:rPr lang="pl-PL" sz="1867" dirty="0" err="1"/>
              <a:t>PoC</a:t>
            </a:r>
            <a:r>
              <a:rPr lang="pl-PL" sz="1867" dirty="0"/>
              <a:t> with CPS in </a:t>
            </a:r>
            <a:r>
              <a:rPr lang="pl-PL" sz="1867" dirty="0" err="1"/>
              <a:t>Kohn</a:t>
            </a:r>
            <a:r>
              <a:rPr lang="pl-PL" sz="1867" dirty="0"/>
              <a:t> and </a:t>
            </a:r>
            <a:r>
              <a:rPr lang="pl-PL" sz="1867" dirty="0" err="1"/>
              <a:t>then</a:t>
            </a:r>
            <a:r>
              <a:rPr lang="pl-PL" sz="1867" dirty="0"/>
              <a:t> GR </a:t>
            </a:r>
            <a:r>
              <a:rPr lang="pl-PL" sz="1867" dirty="0" err="1"/>
              <a:t>candidate</a:t>
            </a:r>
            <a:r>
              <a:rPr lang="pl-PL" sz="1867" dirty="0"/>
              <a:t> for London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 Feature intake template </a:t>
            </a:r>
            <a:r>
              <a:rPr lang="pl-PL" sz="1867" dirty="0">
                <a:highlight>
                  <a:srgbClr val="FFFF00"/>
                </a:highlight>
              </a:rPr>
              <a:t>? –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pl-PL" sz="1867" dirty="0">
              <a:highlight>
                <a:srgbClr val="FFFF00"/>
              </a:highlight>
            </a:endParaRP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CA" sz="1867" dirty="0">
                <a:hlinkClick r:id="rId17"/>
              </a:rPr>
              <a:t>REQ-</a:t>
            </a:r>
            <a:r>
              <a:rPr lang="pl-PL" sz="1867" dirty="0">
                <a:hlinkClick r:id="rId17"/>
              </a:rPr>
              <a:t>1073</a:t>
            </a:r>
            <a:r>
              <a:rPr lang="en-CA" sz="1867" dirty="0"/>
              <a:t>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Integration – not </a:t>
            </a:r>
            <a:r>
              <a:rPr lang="pl-PL" sz="1867" dirty="0" err="1"/>
              <a:t>progressed</a:t>
            </a:r>
            <a:r>
              <a:rPr lang="pl-PL" sz="1867" dirty="0"/>
              <a:t> in </a:t>
            </a:r>
            <a:r>
              <a:rPr lang="pl-PL" sz="1867" dirty="0" err="1"/>
              <a:t>Jakarta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</a:t>
            </a:r>
            <a:r>
              <a:rPr lang="pl-PL" sz="1867" dirty="0">
                <a:highlight>
                  <a:srgbClr val="FFFF00"/>
                </a:highlight>
              </a:rPr>
              <a:t> Software </a:t>
            </a:r>
            <a:r>
              <a:rPr lang="pl-PL" sz="1867" dirty="0" err="1">
                <a:highlight>
                  <a:srgbClr val="FFFF00"/>
                </a:highlight>
              </a:rPr>
              <a:t>BOMs</a:t>
            </a:r>
            <a:r>
              <a:rPr lang="pl-PL" sz="1867" dirty="0">
                <a:highlight>
                  <a:srgbClr val="FFFF00"/>
                </a:highlight>
              </a:rPr>
              <a:t> – </a:t>
            </a:r>
            <a:r>
              <a:rPr lang="pl-PL" sz="1867" dirty="0" err="1">
                <a:highlight>
                  <a:srgbClr val="FFFF00"/>
                </a:highlight>
              </a:rPr>
              <a:t>more</a:t>
            </a:r>
            <a:r>
              <a:rPr lang="pl-PL" sz="1867" dirty="0">
                <a:highlight>
                  <a:srgbClr val="FFFF00"/>
                </a:highlight>
              </a:rPr>
              <a:t> </a:t>
            </a:r>
            <a:r>
              <a:rPr lang="pl-PL" sz="1867" dirty="0" err="1">
                <a:highlight>
                  <a:srgbClr val="FFFF00"/>
                </a:highlight>
              </a:rPr>
              <a:t>informative</a:t>
            </a:r>
            <a:r>
              <a:rPr lang="pl-PL" sz="1867" dirty="0">
                <a:highlight>
                  <a:srgbClr val="FFFF00"/>
                </a:highlight>
              </a:rPr>
              <a:t>, no </a:t>
            </a:r>
            <a:r>
              <a:rPr lang="pl-PL" sz="1867" dirty="0" err="1">
                <a:highlight>
                  <a:srgbClr val="FFFF00"/>
                </a:highlight>
              </a:rPr>
              <a:t>impact</a:t>
            </a:r>
            <a:r>
              <a:rPr lang="pl-PL" sz="1867" dirty="0">
                <a:highlight>
                  <a:srgbClr val="FFFF00"/>
                </a:highlight>
              </a:rPr>
              <a:t> on </a:t>
            </a:r>
            <a:r>
              <a:rPr lang="pl-PL" sz="1867" dirty="0" err="1">
                <a:highlight>
                  <a:srgbClr val="FFFF00"/>
                </a:highlight>
              </a:rPr>
              <a:t>pipeline</a:t>
            </a:r>
            <a:r>
              <a:rPr lang="pl-PL" sz="1867" dirty="0">
                <a:highlight>
                  <a:srgbClr val="FFFF00"/>
                </a:highlight>
              </a:rPr>
              <a:t> -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5006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8FEFB5-6974-C236-9B9A-8995C9BAA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0C31E1-4B05-F3D9-B410-474221E94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</a:t>
            </a:r>
            <a:r>
              <a:rPr lang="pl-PL" dirty="0"/>
              <a:t>1/</a:t>
            </a:r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E60185-C083-14A3-942A-83C09CD462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l-PL" dirty="0"/>
              <a:t>W</a:t>
            </a:r>
            <a:r>
              <a:rPr lang="en-US" dirty="0"/>
              <a:t>rapping up the unmaintained repo task force</a:t>
            </a:r>
            <a:r>
              <a:rPr lang="pl-PL" dirty="0"/>
              <a:t> – Amy</a:t>
            </a:r>
          </a:p>
          <a:p>
            <a:pPr lvl="1"/>
            <a:r>
              <a:rPr lang="en-US" dirty="0"/>
              <a:t>Recap of the new process to remove repos and artifacts from the release.</a:t>
            </a:r>
          </a:p>
          <a:p>
            <a:pPr lvl="2">
              <a:buFont typeface="+mj-lt"/>
              <a:buAutoNum type="arabicPeriod"/>
            </a:pPr>
            <a:r>
              <a:rPr lang="en-US" dirty="0"/>
              <a:t>Identifying the candidate (no PTL), Jenkins script verifies for not updated artifact  for last 12 months</a:t>
            </a:r>
          </a:p>
          <a:p>
            <a:pPr lvl="2">
              <a:buFont typeface="+mj-lt"/>
              <a:buAutoNum type="arabicPeriod"/>
            </a:pPr>
            <a:r>
              <a:rPr lang="en-US" dirty="0"/>
              <a:t>Investigating if it is still needed, migration path from getting supported to getting removed. Jira for </a:t>
            </a:r>
            <a:r>
              <a:rPr lang="en-US" dirty="0" err="1"/>
              <a:t>ArchiCOM</a:t>
            </a:r>
            <a:r>
              <a:rPr lang="en-US" dirty="0"/>
              <a:t> to be issued.</a:t>
            </a:r>
          </a:p>
          <a:p>
            <a:pPr lvl="2">
              <a:buFont typeface="+mj-lt"/>
              <a:buAutoNum type="arabicPeriod"/>
            </a:pPr>
            <a:r>
              <a:rPr lang="en-US" dirty="0"/>
              <a:t>Removal - remove Jenkins job that generates images for the release. Jira tickets to be created for Doc and OOM projects.</a:t>
            </a:r>
            <a:endParaRPr lang="pl-PL" dirty="0"/>
          </a:p>
          <a:p>
            <a:pPr marL="457200" lvl="1" indent="0">
              <a:buNone/>
            </a:pPr>
            <a:r>
              <a:rPr lang="pl-PL" dirty="0"/>
              <a:t>Byung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working</a:t>
            </a:r>
            <a:r>
              <a:rPr lang="pl-PL" dirty="0"/>
              <a:t> on </a:t>
            </a:r>
            <a:r>
              <a:rPr lang="pl-PL" dirty="0" err="1"/>
              <a:t>updated</a:t>
            </a:r>
            <a:r>
              <a:rPr lang="pl-PL" dirty="0"/>
              <a:t> </a:t>
            </a:r>
            <a:r>
              <a:rPr lang="pl-PL" dirty="0" err="1"/>
              <a:t>architecture</a:t>
            </a:r>
            <a:r>
              <a:rPr lang="pl-PL" dirty="0"/>
              <a:t> </a:t>
            </a:r>
            <a:r>
              <a:rPr lang="pl-PL" dirty="0" err="1"/>
              <a:t>drawing</a:t>
            </a:r>
            <a:r>
              <a:rPr lang="pl-PL" dirty="0"/>
              <a:t> for ONAP.</a:t>
            </a:r>
          </a:p>
          <a:p>
            <a:r>
              <a:rPr lang="en-US" dirty="0"/>
              <a:t>CPS Security review questionnaire by Tony.</a:t>
            </a:r>
            <a:endParaRPr lang="pl-PL" dirty="0"/>
          </a:p>
          <a:p>
            <a:pPr lvl="1"/>
            <a:r>
              <a:rPr lang="pl-PL" dirty="0">
                <a:hlinkClick r:id="rId2"/>
              </a:rPr>
              <a:t>https://wiki.onap.org/display/DW/CPS+-+ONAP+Security+Review+Questionnaire</a:t>
            </a:r>
            <a:endParaRPr lang="en-US" dirty="0"/>
          </a:p>
          <a:p>
            <a:pPr lvl="1"/>
            <a:r>
              <a:rPr lang="en-US" dirty="0"/>
              <a:t>all SECCOM comments were reviewed with CPS team.</a:t>
            </a:r>
            <a:endParaRPr lang="pl-PL" dirty="0"/>
          </a:p>
          <a:p>
            <a:pPr lvl="1"/>
            <a:r>
              <a:rPr lang="en-US" dirty="0"/>
              <a:t>ARCHCOM LFN DTF presentation, </a:t>
            </a:r>
            <a:r>
              <a:rPr lang="en-US" dirty="0">
                <a:hlinkClick r:id="rId3"/>
              </a:rPr>
              <a:t>https://wiki.lfnetworking.org/download/attachments/82904014/ONAP-ARCCOM-Update-London-2023-02-14-Final2.pptx?version=1&amp;modificationDate=1676388390000&amp;api=v2</a:t>
            </a:r>
            <a:r>
              <a:rPr lang="pl-PL" dirty="0"/>
              <a:t> </a:t>
            </a:r>
            <a:r>
              <a:rPr lang="en-US" dirty="0"/>
              <a:t>- see page 6 for the security framework component</a:t>
            </a:r>
            <a:endParaRPr lang="pl-PL" dirty="0"/>
          </a:p>
          <a:p>
            <a:r>
              <a:rPr lang="pl-PL" dirty="0"/>
              <a:t>PTL </a:t>
            </a:r>
            <a:r>
              <a:rPr lang="pl-PL" dirty="0" err="1"/>
              <a:t>meeting</a:t>
            </a:r>
            <a:r>
              <a:rPr lang="pl-PL" dirty="0"/>
              <a:t> (</a:t>
            </a:r>
            <a:r>
              <a:rPr lang="pl-PL" dirty="0" err="1"/>
              <a:t>February</a:t>
            </a:r>
            <a:r>
              <a:rPr lang="pl-PL" dirty="0"/>
              <a:t> 27th)</a:t>
            </a:r>
          </a:p>
          <a:p>
            <a:pPr lvl="1"/>
            <a:r>
              <a:rPr lang="pl-PL" dirty="0" err="1"/>
              <a:t>Continuation</a:t>
            </a:r>
            <a:r>
              <a:rPr lang="pl-PL" dirty="0"/>
              <a:t> of </a:t>
            </a:r>
            <a:r>
              <a:rPr lang="pl-PL" dirty="0" err="1"/>
              <a:t>Release</a:t>
            </a:r>
            <a:r>
              <a:rPr lang="pl-PL" dirty="0"/>
              <a:t> Management </a:t>
            </a:r>
            <a:r>
              <a:rPr lang="pl-PL" dirty="0" err="1"/>
              <a:t>tasks</a:t>
            </a:r>
            <a:r>
              <a:rPr lang="pl-PL" dirty="0"/>
              <a:t> </a:t>
            </a:r>
            <a:r>
              <a:rPr lang="pl-PL" dirty="0" err="1"/>
              <a:t>review</a:t>
            </a:r>
            <a:endParaRPr lang="pl-P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4336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1D56C1-8916-2F32-4E0B-269E48DAB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59A4B7-6500-AD80-8277-9EDBBCD93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2</a:t>
            </a:r>
            <a:r>
              <a:rPr lang="pl-PL" dirty="0"/>
              <a:t>/</a:t>
            </a:r>
            <a:r>
              <a:rPr lang="en-US" dirty="0"/>
              <a:t>2 (topics not covered)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71C43D-F08F-D13E-8AE4-258C0B2E36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/>
              <a:t>Security issues raised by External researchers:</a:t>
            </a:r>
          </a:p>
          <a:p>
            <a:pPr lvl="1"/>
            <a:r>
              <a:rPr lang="en-US" dirty="0">
                <a:hlinkClick r:id="rId2"/>
              </a:rPr>
              <a:t>IT-24999</a:t>
            </a:r>
            <a:r>
              <a:rPr lang="en-US" dirty="0"/>
              <a:t> Security Issue - Sensitive information leakage</a:t>
            </a:r>
            <a:r>
              <a:rPr lang="pl-PL" dirty="0"/>
              <a:t> – Fiachra was contacted, waiting for his feedback </a:t>
            </a:r>
          </a:p>
          <a:p>
            <a:r>
              <a:rPr lang="pl-PL" dirty="0"/>
              <a:t>Python PoC by Bob – Work in Progress – Fiachra still to be contected.</a:t>
            </a:r>
          </a:p>
          <a:p>
            <a:pPr lvl="1"/>
            <a:r>
              <a:rPr lang="pl-PL" dirty="0"/>
              <a:t>Environment for testing is available</a:t>
            </a:r>
          </a:p>
          <a:p>
            <a:pPr lvl="1"/>
            <a:r>
              <a:rPr lang="pl-PL" dirty="0"/>
              <a:t>ORAN SC is actively using Pylog, libraries under testing, Fiachra to be contacted.</a:t>
            </a:r>
          </a:p>
          <a:p>
            <a:r>
              <a:rPr lang="en-US" dirty="0"/>
              <a:t>TSC meeting </a:t>
            </a:r>
            <a:r>
              <a:rPr lang="pl-PL" dirty="0"/>
              <a:t>(</a:t>
            </a: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pl-PL" dirty="0"/>
              <a:t> February)</a:t>
            </a:r>
          </a:p>
          <a:p>
            <a:pPr lvl="1"/>
            <a:r>
              <a:rPr lang="en-US" sz="2500" dirty="0"/>
              <a:t>TSC agrees in principle to form a special squad or task force to manage changes to projects that lack a PTL.  Participants and details to be determined.</a:t>
            </a:r>
            <a:endParaRPr lang="pl-PL" sz="2500" dirty="0"/>
          </a:p>
          <a:p>
            <a:pPr lvl="1"/>
            <a:r>
              <a:rPr lang="en-US" sz="2500" dirty="0"/>
              <a:t>Update on 7</a:t>
            </a:r>
            <a:r>
              <a:rPr lang="en-US" sz="2500" baseline="30000" dirty="0"/>
              <a:t>th</a:t>
            </a:r>
            <a:r>
              <a:rPr lang="en-US" sz="2500" dirty="0"/>
              <a:t> February </a:t>
            </a:r>
            <a:r>
              <a:rPr lang="en-US" sz="2500" dirty="0" err="1"/>
              <a:t>Archcom</a:t>
            </a:r>
            <a:r>
              <a:rPr lang="en-US" sz="2500" dirty="0"/>
              <a:t> meeting</a:t>
            </a:r>
            <a:r>
              <a:rPr lang="pl-PL" sz="2500" dirty="0"/>
              <a:t>.</a:t>
            </a:r>
          </a:p>
          <a:p>
            <a:r>
              <a:rPr lang="en-US" dirty="0"/>
              <a:t>Progress on package upgrades</a:t>
            </a:r>
          </a:p>
          <a:p>
            <a:pPr lvl="1"/>
            <a:r>
              <a:rPr lang="en-US" dirty="0"/>
              <a:t>Java 17 dependencies for spring-web</a:t>
            </a:r>
          </a:p>
          <a:p>
            <a:r>
              <a:rPr lang="en-US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252625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CA" sz="2600" dirty="0"/>
              <a:t>Existing 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REQ-437</a:t>
            </a:r>
            <a:r>
              <a:rPr lang="en-CA" sz="1867" dirty="0"/>
              <a:t>:</a:t>
            </a:r>
            <a:r>
              <a:rPr lang="pl-PL" sz="1867" dirty="0"/>
              <a:t> </a:t>
            </a:r>
            <a:r>
              <a:rPr lang="en-CA" sz="1867" dirty="0"/>
              <a:t>COMPLETION OF PYTHON LANGUAGE UPDATE (v2.7 → v3.8) 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3"/>
              </a:rPr>
              <a:t>REQ-1208 </a:t>
            </a:r>
            <a:endParaRPr lang="pl-PL" sz="1600" dirty="0">
              <a:solidFill>
                <a:srgbClr val="0052CC"/>
              </a:solidFill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  <a:hlinkClick r:id="rId4"/>
              </a:rPr>
              <a:t>OOM-2900</a:t>
            </a: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Update or Remove Python 2</a:t>
            </a:r>
            <a:br>
              <a:rPr lang="en-US" sz="800" dirty="0"/>
            </a:b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5"/>
              </a:rPr>
              <a:t>REQ-438</a:t>
            </a:r>
            <a:r>
              <a:rPr lang="en-CA" sz="1867" dirty="0"/>
              <a:t>: COMPLETION OF JAVA LANGUAGE UPDATE (v8 → v11)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52CC"/>
                </a:solidFill>
                <a:effectLst/>
                <a:latin typeface="-apple-system"/>
                <a:hlinkClick r:id="rId6"/>
              </a:rPr>
              <a:t>REQ-1209 </a:t>
            </a:r>
            <a:endParaRPr lang="pl-PL" sz="1600" b="0" i="0" dirty="0">
              <a:solidFill>
                <a:srgbClr val="0052CC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OOM-2554</a:t>
            </a: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Common pods have java 8</a:t>
            </a: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371600" lvl="3" indent="0">
              <a:lnSpc>
                <a:spcPct val="110000"/>
              </a:lnSpc>
              <a:buNone/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8"/>
              </a:rPr>
              <a:t>REQ-439</a:t>
            </a:r>
            <a:r>
              <a:rPr lang="en-CA" sz="1867" dirty="0"/>
              <a:t>: CONTINUATION OF PACKAGES UPGRADES IN DIRECT DEPENDENCIES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65FF"/>
                </a:solidFill>
                <a:effectLst/>
                <a:latin typeface="-apple-system"/>
                <a:hlinkClick r:id="rId9"/>
              </a:rPr>
              <a:t>REQ-1211 </a:t>
            </a:r>
            <a:endParaRPr lang="en-CA" sz="1600" dirty="0"/>
          </a:p>
          <a:p>
            <a:pPr lvl="1">
              <a:lnSpc>
                <a:spcPct val="110000"/>
              </a:lnSpc>
            </a:pPr>
            <a:r>
              <a:rPr lang="en-CA" sz="1900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867" dirty="0"/>
              <a:t>CONTINUATION OF CII BADGING SCORE IMPROVEMENTS FOR SILVER LEVEL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endParaRPr lang="pl-PL" sz="1600" dirty="0"/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7079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CA" sz="2900" dirty="0"/>
              <a:t>Proposed Global requirements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Epic </a:t>
            </a:r>
            <a:r>
              <a:rPr lang="pl-PL" sz="1800" dirty="0">
                <a:hlinkClick r:id="rId2"/>
              </a:rPr>
              <a:t>REQ-1072</a:t>
            </a:r>
            <a:r>
              <a:rPr lang="en-US" sz="1800" dirty="0"/>
              <a:t>:</a:t>
            </a:r>
            <a:r>
              <a:rPr lang="pl-PL" sz="1800" b="0" i="0" dirty="0">
                <a:solidFill>
                  <a:srgbClr val="FF0000"/>
                </a:solidFill>
                <a:effectLst/>
                <a:latin typeface="-apple-system"/>
              </a:rPr>
              <a:t> </a:t>
            </a:r>
            <a:r>
              <a:rPr lang="pl-PL" sz="1800" dirty="0"/>
              <a:t>Standardized logging fields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334" dirty="0"/>
              <a:t>London Task: </a:t>
            </a:r>
            <a:r>
              <a:rPr lang="en-US" sz="1334" dirty="0">
                <a:hlinkClick r:id="rId3"/>
              </a:rPr>
              <a:t>REQ-1341</a:t>
            </a:r>
            <a:r>
              <a:rPr lang="en-US" sz="1334" dirty="0"/>
              <a:t> Standardized logging fields – Java London release</a:t>
            </a:r>
            <a:endParaRPr lang="en-CA" sz="1334" dirty="0"/>
          </a:p>
          <a:p>
            <a:pPr lvl="1">
              <a:lnSpc>
                <a:spcPct val="110000"/>
              </a:lnSpc>
            </a:pPr>
            <a:r>
              <a:rPr lang="en-CA" sz="1867" b="1" dirty="0">
                <a:solidFill>
                  <a:srgbClr val="00B050"/>
                </a:solidFill>
              </a:rPr>
              <a:t>Epic </a:t>
            </a:r>
            <a:r>
              <a:rPr lang="en-US" sz="1870" dirty="0">
                <a:hlinkClick r:id="rId4"/>
              </a:rPr>
              <a:t>REQ-1342</a:t>
            </a:r>
            <a:r>
              <a:rPr lang="en-US" sz="1200" dirty="0">
                <a:hlinkClick r:id="rId4"/>
              </a:rPr>
              <a:t> </a:t>
            </a:r>
            <a:r>
              <a:rPr lang="en-CA" sz="1867" b="1" dirty="0">
                <a:solidFill>
                  <a:srgbClr val="00B050"/>
                </a:solidFill>
              </a:rPr>
              <a:t>: Retirement of unmaintained repos</a:t>
            </a:r>
            <a:endParaRPr lang="en-CA" sz="1334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CA" sz="1334" b="1" dirty="0">
                <a:solidFill>
                  <a:srgbClr val="00B050"/>
                </a:solidFill>
              </a:rPr>
              <a:t>London Task: </a:t>
            </a:r>
            <a:r>
              <a:rPr lang="en-US" sz="1330" dirty="0">
                <a:hlinkClick r:id="rId5"/>
              </a:rPr>
              <a:t>REQ-1343</a:t>
            </a:r>
            <a:r>
              <a:rPr lang="en-US" sz="1330" dirty="0"/>
              <a:t> Retirement of unmaintained repos London release</a:t>
            </a:r>
            <a:endParaRPr lang="pl-PL" sz="133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SECCOM and Architecture developed process for retiring unmaintained repos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Unmaintained repo process wiki: </a:t>
            </a:r>
            <a:r>
              <a:rPr lang="en-US" sz="1000" b="1" dirty="0">
                <a:solidFill>
                  <a:srgbClr val="FF0000"/>
                </a:solidFill>
                <a:hlinkClick r:id="rId6"/>
              </a:rPr>
              <a:t>https://wiki.onap.org/display/DW/Project+State%3A+Unmaintained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Link to unmaintained repo list: </a:t>
            </a:r>
            <a:r>
              <a:rPr lang="en-US" sz="1000" b="1" dirty="0">
                <a:solidFill>
                  <a:srgbClr val="FF0000"/>
                </a:solidFill>
                <a:hlinkClick r:id="rId7"/>
              </a:rPr>
              <a:t>https://wiki.onap.org/x/LQtHC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b="1" dirty="0">
                <a:solidFill>
                  <a:srgbClr val="00B050"/>
                </a:solidFill>
              </a:rPr>
              <a:t>(DAVID will build updated wiki for London)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Gerrit query to get </a:t>
            </a:r>
            <a:r>
              <a:rPr lang="en-US" sz="1000" b="1" dirty="0" err="1">
                <a:solidFill>
                  <a:srgbClr val="00B050"/>
                </a:solidFill>
              </a:rPr>
              <a:t>json</a:t>
            </a:r>
            <a:r>
              <a:rPr lang="en-US" sz="1000" b="1" dirty="0">
                <a:solidFill>
                  <a:srgbClr val="00B050"/>
                </a:solidFill>
              </a:rPr>
              <a:t> formatted read only repo list: GET </a:t>
            </a:r>
            <a:r>
              <a:rPr lang="en-US" sz="1000" dirty="0">
                <a:hlinkClick r:id="rId8"/>
              </a:rPr>
              <a:t>https://gerrit.onap.org/r/projects/?state=READ_ONLY</a:t>
            </a:r>
            <a:r>
              <a:rPr lang="en-US" sz="1000" dirty="0"/>
              <a:t> </a:t>
            </a:r>
            <a:endParaRPr lang="en-US" sz="100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Process reviewed with PTLs and TSC and updated with feedback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POC in Kohn tested successfully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Best Practice does not apply because no new repos/code will be Unmaintained: not touched in at least 2 releases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FF0000"/>
                </a:solidFill>
              </a:rPr>
              <a:t>Request that Retirement of unmaintained repos</a:t>
            </a:r>
            <a:r>
              <a:rPr lang="en-CA" sz="1334" b="1" dirty="0">
                <a:solidFill>
                  <a:srgbClr val="FF0000"/>
                </a:solidFill>
              </a:rPr>
              <a:t> be promoted from POC to Global Requirement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36850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109678"/>
            <a:ext cx="11390786" cy="5077042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29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</a:t>
            </a:r>
            <a:r>
              <a:rPr lang="pl-PL" sz="1867" dirty="0">
                <a:hlinkClick r:id="rId2"/>
              </a:rPr>
              <a:t>1073</a:t>
            </a:r>
            <a:r>
              <a:rPr lang="en-CA" sz="1867" dirty="0"/>
              <a:t>:</a:t>
            </a:r>
            <a:r>
              <a:rPr lang="pl-PL" sz="1867" dirty="0"/>
              <a:t> Using basic image</a:t>
            </a:r>
            <a:r>
              <a:rPr lang="en-US" sz="1867" dirty="0"/>
              <a:t>s</a:t>
            </a:r>
            <a:r>
              <a:rPr lang="pl-PL" sz="1867" dirty="0"/>
              <a:t> from Integration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pl-PL" sz="1600" dirty="0"/>
              <a:t>no progress in Jakarta</a:t>
            </a:r>
            <a:r>
              <a:rPr lang="en-US" sz="1600" dirty="0"/>
              <a:t>, Kohn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3"/>
              </a:rPr>
              <a:t>REQ-1348</a:t>
            </a:r>
            <a:r>
              <a:rPr lang="en-US" sz="1600" dirty="0"/>
              <a:t> Using basic image from Integration - London Release</a:t>
            </a:r>
            <a:endParaRPr lang="pl-PL" sz="1600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dirty="0">
                <a:hlinkClick r:id="rId4"/>
              </a:rPr>
              <a:t>REQ-1346</a:t>
            </a:r>
            <a:r>
              <a:rPr lang="en-CA" sz="1867" dirty="0"/>
              <a:t>:</a:t>
            </a:r>
            <a:r>
              <a:rPr lang="pl-PL" sz="1867" dirty="0"/>
              <a:t> Softw</a:t>
            </a:r>
            <a:r>
              <a:rPr lang="en-US" sz="1867" dirty="0"/>
              <a:t>are </a:t>
            </a:r>
            <a:r>
              <a:rPr lang="pl-PL" sz="1867" dirty="0"/>
              <a:t>BOMs – </a:t>
            </a:r>
            <a:r>
              <a:rPr lang="en-US" sz="1867" dirty="0"/>
              <a:t>Informing TSC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no impact on pipeline</a:t>
            </a:r>
            <a:endParaRPr lang="en-US" sz="16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5"/>
              </a:rPr>
              <a:t>REQ-1347</a:t>
            </a:r>
            <a:r>
              <a:rPr lang="en-US" sz="1600" dirty="0"/>
              <a:t> Software BOMs London release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SBOM versioning issue under investigation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https://jira.linuxfoundation.org/browse/RELENG-4472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pl-PL" sz="2900" dirty="0"/>
              <a:t>PoC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REQ-441</a:t>
            </a:r>
            <a:r>
              <a:rPr lang="en-CA" sz="1800" dirty="0"/>
              <a:t>:</a:t>
            </a:r>
            <a:r>
              <a:rPr lang="en-CA" sz="1800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800" dirty="0"/>
              <a:t>LOGS MANAGEMENT - PHASE 1: COMMON PLACE FOR DATA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POC in Jakarta, Kohn – no progress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Identifying resources to implement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task: </a:t>
            </a:r>
            <a:r>
              <a:rPr lang="en-US" sz="1600" dirty="0">
                <a:hlinkClick r:id="rId8"/>
              </a:rPr>
              <a:t>REQ-1344</a:t>
            </a:r>
            <a:r>
              <a:rPr lang="en-US" sz="1600" dirty="0"/>
              <a:t> LOGS MANAGEMENT - PHASE 1: COMMON PLACE FOR DATA - LONDON RELEASE</a:t>
            </a:r>
          </a:p>
          <a:p>
            <a:pPr lvl="1">
              <a:lnSpc>
                <a:spcPct val="110000"/>
              </a:lnSpc>
            </a:pPr>
            <a:r>
              <a:rPr lang="en-CA" sz="1800" dirty="0"/>
              <a:t>NEW: Epic </a:t>
            </a:r>
            <a:r>
              <a:rPr lang="pl-PL" sz="1800" dirty="0">
                <a:hlinkClick r:id="rId9"/>
              </a:rPr>
              <a:t>REQ-1072</a:t>
            </a:r>
            <a:r>
              <a:rPr lang="en-US" sz="1800" dirty="0"/>
              <a:t>:</a:t>
            </a:r>
            <a:r>
              <a:rPr lang="pl-PL" sz="1800" dirty="0"/>
              <a:t> Standardized logging fields</a:t>
            </a:r>
            <a:endParaRPr lang="en-US" sz="18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10"/>
              </a:rPr>
              <a:t>REQ-1345</a:t>
            </a:r>
            <a:r>
              <a:rPr lang="en-US" sz="1600" dirty="0"/>
              <a:t> </a:t>
            </a:r>
            <a:r>
              <a:rPr lang="pl-PL" sz="1600" dirty="0"/>
              <a:t>SECURITY </a:t>
            </a:r>
            <a:r>
              <a:rPr lang="en-CA" sz="1600" dirty="0"/>
              <a:t>LOGS </a:t>
            </a:r>
            <a:r>
              <a:rPr lang="pl-PL" sz="1600" dirty="0"/>
              <a:t>FIELDS – Python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7121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24A16-4ABE-44F2-BAB2-1E3BF0AFC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Unmaintained repos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57126-AC51-4E6F-8297-A73022EED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Example POM.xml</a:t>
            </a:r>
          </a:p>
          <a:p>
            <a:pPr lvl="1"/>
            <a:r>
              <a:rPr lang="en-US" dirty="0">
                <a:hlinkClick r:id="rId2"/>
              </a:rPr>
              <a:t>https://github.com/onap/sdc/blob/master/catalog-be/pom.xml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Image Name:</a:t>
            </a:r>
          </a:p>
          <a:p>
            <a:pPr marL="0" indent="0">
              <a:buNone/>
            </a:pPr>
            <a:r>
              <a:rPr lang="en-US" dirty="0"/>
              <a:t>&lt;!-- Build backend image --&gt;</a:t>
            </a:r>
          </a:p>
          <a:p>
            <a:pPr marL="0" indent="0">
              <a:buNone/>
            </a:pPr>
            <a:r>
              <a:rPr lang="en-US" dirty="0"/>
              <a:t>                                &lt;image&gt;</a:t>
            </a:r>
          </a:p>
          <a:p>
            <a:pPr marL="0" indent="0">
              <a:buNone/>
            </a:pPr>
            <a:r>
              <a:rPr lang="en-US" dirty="0"/>
              <a:t>                                    &lt;name&gt;${</a:t>
            </a:r>
            <a:r>
              <a:rPr lang="en-US" dirty="0" err="1"/>
              <a:t>docker.namespace</a:t>
            </a:r>
            <a:r>
              <a:rPr lang="en-US" dirty="0"/>
              <a:t>}/</a:t>
            </a:r>
            <a:r>
              <a:rPr lang="en-US" dirty="0" err="1"/>
              <a:t>sdc</a:t>
            </a:r>
            <a:r>
              <a:rPr lang="en-US" dirty="0"/>
              <a:t>-backend&lt;/name&gt;</a:t>
            </a:r>
          </a:p>
          <a:p>
            <a:pPr marL="0" indent="0">
              <a:buNone/>
            </a:pPr>
            <a:r>
              <a:rPr lang="en-US" dirty="0"/>
              <a:t>                                    &lt;alias&gt;</a:t>
            </a:r>
            <a:r>
              <a:rPr lang="en-US" dirty="0" err="1"/>
              <a:t>sdc</a:t>
            </a:r>
            <a:r>
              <a:rPr lang="en-US" dirty="0"/>
              <a:t>-backend&lt;/alias&gt;</a:t>
            </a:r>
          </a:p>
          <a:p>
            <a:pPr marL="0" indent="0">
              <a:buNone/>
            </a:pPr>
            <a:r>
              <a:rPr lang="en-US" dirty="0"/>
              <a:t>                                    &lt;build&gt;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97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root_pods_xfail.txt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055759"/>
              </p:ext>
            </p:extLst>
          </p:nvPr>
        </p:nvGraphicFramePr>
        <p:xfrm>
          <a:off x="159151" y="743567"/>
          <a:ext cx="11713233" cy="591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505539600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964924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aai-elasticsearch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search</a:t>
                      </a:r>
                      <a:r>
                        <a:rPr lang="pl-PL" sz="1050" b="1" dirty="0"/>
                        <a:t>-data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sparky</a:t>
                      </a:r>
                      <a:r>
                        <a:rPr lang="pl-PL" sz="1050" b="1" dirty="0"/>
                        <a:t>-be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music</a:t>
                      </a:r>
                      <a:r>
                        <a:rPr lang="pl-PL" sz="1050" dirty="0"/>
                        <a:t> # MUSIC-609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music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745732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1845942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Honolulu INT-1716 </a:t>
                      </a:r>
                    </a:p>
                    <a:p>
                      <a:r>
                        <a:rPr lang="pl-PL" sz="1050" b="1" dirty="0" err="1"/>
                        <a:t>msb-consul</a:t>
                      </a:r>
                      <a:r>
                        <a:rPr lang="pl-PL" sz="1050" dirty="0"/>
                        <a:t> # MSB-518 </a:t>
                      </a:r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dirty="0"/>
                        <a:t> # DCAEGEN2-2424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PORTAL-1001 </a:t>
                      </a:r>
                      <a:r>
                        <a:rPr lang="pl-PL" sz="1050" dirty="0" err="1"/>
                        <a:t>task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moved</a:t>
                      </a:r>
                      <a:r>
                        <a:rPr lang="pl-PL" sz="1050" dirty="0"/>
                        <a:t> to Honolulu </a:t>
                      </a:r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clamp-</a:t>
                      </a:r>
                      <a:r>
                        <a:rPr lang="pl-PL" sz="1050" b="1" dirty="0" err="1"/>
                        <a:t>mariadb</a:t>
                      </a:r>
                      <a:r>
                        <a:rPr lang="pl-PL" sz="1050" dirty="0"/>
                        <a:t> # OOM-2552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158397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unlimitted_pods_xfail.txt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3715"/>
              </p:ext>
            </p:extLst>
          </p:nvPr>
        </p:nvGraphicFramePr>
        <p:xfrm>
          <a:off x="211445" y="1033278"/>
          <a:ext cx="11713233" cy="5622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33307561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  <a:p>
                      <a:r>
                        <a:rPr lang="en-US" sz="1050" b="1" dirty="0" err="1"/>
                        <a:t>dcae</a:t>
                      </a:r>
                      <a:r>
                        <a:rPr lang="en-US" sz="1050" dirty="0"/>
                        <a:t> # DCAEGEN2-2429 moved to Honolulu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959667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b="1" dirty="0"/>
                        <a:t> 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552261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899143"/>
                  </a:ext>
                </a:extLst>
              </a:tr>
              <a:tr h="660903">
                <a:tc>
                  <a:txBody>
                    <a:bodyPr/>
                    <a:lstStyle/>
                    <a:p>
                      <a:r>
                        <a:rPr lang="pl-PL" sz="1100" dirty="0"/>
                        <a:t>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/>
                        <a:t>portal-</a:t>
                      </a:r>
                      <a:r>
                        <a:rPr lang="pl-PL" sz="1100" b="1" dirty="0" err="1"/>
                        <a:t>db</a:t>
                      </a:r>
                      <a:r>
                        <a:rPr lang="pl-PL" sz="1100" b="1" dirty="0"/>
                        <a:t>-</a:t>
                      </a:r>
                      <a:r>
                        <a:rPr lang="pl-PL" sz="1100" b="1" dirty="0" err="1"/>
                        <a:t>config</a:t>
                      </a:r>
                      <a:r>
                        <a:rPr lang="pl-PL" sz="1100" dirty="0"/>
                        <a:t> 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 err="1"/>
                        <a:t>vnfsdk-init-postgres</a:t>
                      </a:r>
                      <a:r>
                        <a:rPr lang="pl-PL" sz="1100" dirty="0"/>
                        <a:t> </a:t>
                      </a:r>
                    </a:p>
                    <a:p>
                      <a:r>
                        <a:rPr lang="pl-PL" sz="1100" b="1" dirty="0" err="1"/>
                        <a:t>vid</a:t>
                      </a:r>
                      <a:r>
                        <a:rPr lang="pl-PL" sz="1100" b="1" dirty="0"/>
                        <a:t>-galera-</a:t>
                      </a:r>
                      <a:r>
                        <a:rPr lang="pl-PL" sz="1100" b="1" dirty="0" err="1"/>
                        <a:t>config</a:t>
                      </a:r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# </a:t>
                      </a:r>
                      <a:r>
                        <a:rPr lang="pl-PL" sz="1050" b="0" dirty="0"/>
                        <a:t>portal-</a:t>
                      </a:r>
                      <a:r>
                        <a:rPr lang="pl-PL" sz="1050" b="0" dirty="0" err="1"/>
                        <a:t>db</a:t>
                      </a:r>
                      <a:r>
                        <a:rPr lang="pl-PL" sz="1050" b="0" dirty="0"/>
                        <a:t>-</a:t>
                      </a:r>
                      <a:r>
                        <a:rPr lang="pl-PL" sz="1050" b="0" dirty="0" err="1"/>
                        <a:t>config</a:t>
                      </a:r>
                      <a:r>
                        <a:rPr lang="pl-PL" sz="1050" b="0" dirty="0"/>
                        <a:t> </a:t>
                      </a: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strimzi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strimzi</a:t>
                      </a:r>
                      <a:r>
                        <a:rPr lang="pl-PL" sz="1050" dirty="0"/>
                        <a:t> # plan to </a:t>
                      </a:r>
                      <a:r>
                        <a:rPr lang="pl-PL" sz="1050" dirty="0" err="1"/>
                        <a:t>add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limits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release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dmaap-strimzi-bridge</a:t>
                      </a:r>
                      <a:endParaRPr lang="pl-PL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130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04022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B8D088-CA74-4A6F-9EA2-10E67D46FD77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9f66e42-97e2-4e6b-9df2-5dc93a2ec077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2701</Words>
  <Application>Microsoft Office PowerPoint</Application>
  <PresentationFormat>Widescreen</PresentationFormat>
  <Paragraphs>562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.AppleSystemUIFont</vt:lpstr>
      <vt:lpstr>-apple-system</vt:lpstr>
      <vt:lpstr>Arial</vt:lpstr>
      <vt:lpstr>Calibri</vt:lpstr>
      <vt:lpstr>Office Theme</vt:lpstr>
      <vt:lpstr>ONAP Security Meeting  We start at 2 PM CET</vt:lpstr>
      <vt:lpstr>Agenda and Minutes 1/2</vt:lpstr>
      <vt:lpstr>Agenda and Minutes 2/2 (topics not covered)</vt:lpstr>
      <vt:lpstr>SECCOM London requirements</vt:lpstr>
      <vt:lpstr>SECCOM London requirements</vt:lpstr>
      <vt:lpstr>SECCOM London requirements</vt:lpstr>
      <vt:lpstr>Unmaintained repos</vt:lpstr>
      <vt:lpstr>Waivers: root_pods_xfail.txt</vt:lpstr>
      <vt:lpstr>Waivers: unlimitted_pods_xfail.txt</vt:lpstr>
      <vt:lpstr>Waivers: jdwp_xfail.txt</vt:lpstr>
      <vt:lpstr>Waivers: nodeports_xfail.txt</vt:lpstr>
      <vt:lpstr>Waivers: versions_xfail.txt</vt:lpstr>
      <vt:lpstr>Waivers: nonssl_xfail.txt</vt:lpstr>
      <vt:lpstr>SECCOM Kohn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Paweł Pawlak</cp:lastModifiedBy>
  <cp:revision>1599</cp:revision>
  <cp:lastPrinted>2017-08-07T21:14:23Z</cp:lastPrinted>
  <dcterms:created xsi:type="dcterms:W3CDTF">2017-02-27T16:23:08Z</dcterms:created>
  <dcterms:modified xsi:type="dcterms:W3CDTF">2023-03-01T13:56:09Z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