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1" r:id="rId1"/>
  </p:sldMasterIdLst>
  <p:notesMasterIdLst>
    <p:notesMasterId r:id="rId9"/>
  </p:notesMasterIdLst>
  <p:sldIdLst>
    <p:sldId id="281" r:id="rId2"/>
    <p:sldId id="437" r:id="rId3"/>
    <p:sldId id="458" r:id="rId4"/>
    <p:sldId id="460" r:id="rId5"/>
    <p:sldId id="461" r:id="rId6"/>
    <p:sldId id="459" r:id="rId7"/>
    <p:sldId id="4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2E23FBE-ABC1-EA42-8BD0-16BEBD7EF442}">
          <p14:sldIdLst>
            <p14:sldId id="281"/>
          </p14:sldIdLst>
        </p14:section>
        <p14:section name="Layouts" id="{8A48F6CB-CE0F-415D-B025-FA444974982D}">
          <p14:sldIdLst>
            <p14:sldId id="437"/>
            <p14:sldId id="458"/>
            <p14:sldId id="460"/>
            <p14:sldId id="461"/>
            <p14:sldId id="459"/>
            <p14:sldId id="4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et Harvey" initials="JH" lastIdx="28" clrIdx="0">
    <p:extLst>
      <p:ext uri="{19B8F6BF-5375-455C-9EA6-DF929625EA0E}">
        <p15:presenceInfo xmlns:p15="http://schemas.microsoft.com/office/powerpoint/2012/main" userId="S::JHARVEY@MITRE.ORG::b4608c05-6e59-4bf3-87d1-9c858e88a1e6" providerId="AD"/>
      </p:ext>
    </p:extLst>
  </p:cmAuthor>
  <p:cmAuthor id="2" name="Jeri Taylor" initials="JT" lastIdx="19" clrIdx="1">
    <p:extLst>
      <p:ext uri="{19B8F6BF-5375-455C-9EA6-DF929625EA0E}">
        <p15:presenceInfo xmlns:p15="http://schemas.microsoft.com/office/powerpoint/2012/main" userId="S::JERITAYLOR@MITRE.ORG::3822cdb7-5e08-491b-ba3c-d06f7974d21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  <a:srgbClr val="0D2541"/>
    <a:srgbClr val="FFFFFF"/>
    <a:srgbClr val="FFFC00"/>
    <a:srgbClr val="0E2641"/>
    <a:srgbClr val="000000"/>
    <a:srgbClr val="E5EEEF"/>
    <a:srgbClr val="335EAC"/>
    <a:srgbClr val="39C5F3"/>
    <a:srgbClr val="4FB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96327" autoAdjust="0"/>
  </p:normalViewPr>
  <p:slideViewPr>
    <p:cSldViewPr snapToObjects="1" showGuides="1">
      <p:cViewPr varScale="1">
        <p:scale>
          <a:sx n="109" d="100"/>
          <a:sy n="109" d="100"/>
        </p:scale>
        <p:origin x="216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1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2F41DA98-DD0A-1B4F-A599-A48A0F931A5C}" type="datetimeFigureOut">
              <a:rPr lang="en-US" smtClean="0"/>
              <a:pPr/>
              <a:t>4/3/23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3E89008-A845-3542-9030-80EE4706E7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5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76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89008-A845-3542-9030-80EE4706E75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7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F9F-3202-B443-A87A-BDA16F4A1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832" y="1303655"/>
            <a:ext cx="9144000" cy="2009720"/>
          </a:xfrm>
        </p:spPr>
        <p:txBody>
          <a:bodyPr anchor="b" anchorCtr="0"/>
          <a:lstStyle>
            <a:lvl1pPr algn="l">
              <a:lnSpc>
                <a:spcPct val="100000"/>
              </a:lnSpc>
              <a:spcBef>
                <a:spcPts val="1000"/>
              </a:spcBef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FF059-95DD-D442-8A2F-BA0EC6593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832" y="3446675"/>
            <a:ext cx="9144000" cy="56005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7A3D1CCA-73DE-0941-8F45-344E5CC605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0834" y="4090988"/>
            <a:ext cx="4687887" cy="628650"/>
          </a:xfrm>
          <a:prstGeom prst="rect">
            <a:avLst/>
          </a:prstGeom>
        </p:spPr>
        <p:txBody>
          <a:bodyPr anchor="t" anchorCtr="0"/>
          <a:lstStyle>
            <a:lvl1pPr>
              <a:lnSpc>
                <a:spcPct val="100000"/>
              </a:lnSpc>
              <a:spcBef>
                <a:spcPts val="1000"/>
              </a:spcBef>
              <a:buFontTx/>
              <a:buNone/>
              <a:defRPr sz="1800"/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C55AACF5-EF00-CB42-823A-B94F99F73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0" y="6217920"/>
            <a:ext cx="5120640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10" name="Picture 9" descr="MITRE Logo MITRE Solving Problems For A Safer World">
            <a:extLst>
              <a:ext uri="{FF2B5EF4-FFF2-40B4-BE49-F238E27FC236}">
                <a16:creationId xmlns:a16="http://schemas.microsoft.com/office/drawing/2014/main" id="{EE35D647-412B-43F5-B738-2DBCD83BF2F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9013152" y="6172200"/>
            <a:ext cx="2764612" cy="274320"/>
          </a:xfrm>
          <a:prstGeom prst="rect">
            <a:avLst/>
          </a:prstGeom>
        </p:spPr>
      </p:pic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2B43BD34-27FE-427A-A283-6BD434AED4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5592" y="274485"/>
            <a:ext cx="8656320" cy="560059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800" b="1">
                <a:solidFill>
                  <a:srgbClr val="FFFC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Disclaimer: </a:t>
            </a:r>
            <a:r>
              <a:rPr lang="en-US" b="1" dirty="0"/>
              <a:t>Printing your PPT? Please use white PPT template options</a:t>
            </a:r>
            <a:r>
              <a:rPr lang="en-US" dirty="0"/>
              <a:t>.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B952B70-437C-462C-AD52-0F77143BF8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303520"/>
            <a:ext cx="1554480" cy="1554480"/>
          </a:xfrm>
          <a:prstGeom prst="rect">
            <a:avLst/>
          </a:prstGeom>
        </p:spPr>
      </p:pic>
      <p:pic>
        <p:nvPicPr>
          <p:cNvPr id="9" name="Picture 8" descr="A black rectangle with a yellow background&#10;&#10;Description automatically generated with low confidence">
            <a:extLst>
              <a:ext uri="{FF2B5EF4-FFF2-40B4-BE49-F238E27FC236}">
                <a16:creationId xmlns:a16="http://schemas.microsoft.com/office/drawing/2014/main" id="{CF182546-D092-4007-AC8E-7DB855065E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37520" y="0"/>
            <a:ext cx="155448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7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6E9DB-266A-DC4C-81FD-63DDDAA3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0FE17-69E8-9440-A7AF-AC1659ED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83045F3-7F02-B748-858E-C187C9C40B5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26720" y="1371600"/>
            <a:ext cx="11338560" cy="4572000"/>
          </a:xfrm>
        </p:spPr>
        <p:txBody>
          <a:bodyPr/>
          <a:lstStyle>
            <a:lvl3pPr marL="690563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800"/>
            </a:lvl3pPr>
            <a:lvl4pPr marL="9144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600"/>
            </a:lvl4pPr>
            <a:lvl5pPr marL="1147763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400"/>
            </a:lvl5pPr>
            <a:lvl6pPr marL="914400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600"/>
            </a:lvl6pPr>
            <a:lvl7pPr marL="1138238" indent="-228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400"/>
            </a:lvl7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34E3CA2-6739-474E-8D82-5BED10A03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4" name="Picture 3" descr="MITRE Logo MITRE">
            <a:extLst>
              <a:ext uri="{FF2B5EF4-FFF2-40B4-BE49-F238E27FC236}">
                <a16:creationId xmlns:a16="http://schemas.microsoft.com/office/drawing/2014/main" id="{62496D60-6A52-48ED-A36D-59816AB37F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0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4727B-F77C-0F4F-B8FC-A3CB54F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07BA89-147B-D544-859D-FE28714734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720" y="2926080"/>
            <a:ext cx="10515600" cy="840230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360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80D2814-8536-D34E-9A51-F250DEB4F8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7" name="Picture 6" descr="MITRE Logo MITRE">
            <a:extLst>
              <a:ext uri="{FF2B5EF4-FFF2-40B4-BE49-F238E27FC236}">
                <a16:creationId xmlns:a16="http://schemas.microsoft.com/office/drawing/2014/main" id="{CB7C18C8-DB61-4BC6-8ECE-0A82908989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6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3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9768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81500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67DA3E1-D040-1944-85D2-003542FF29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1500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7F18B598-C082-C74A-9346-8C633AA97C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75983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49419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AA0E67A-35A8-1447-A809-38A53767F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9419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C2053C98-4C01-2E4B-AF37-0560723F3D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43900" y="4612675"/>
            <a:ext cx="3429000" cy="146304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3051A866-DE6C-844B-BBB6-8FAE73A09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20" name="Picture 19" descr="MITRE Logo MITRE">
            <a:extLst>
              <a:ext uri="{FF2B5EF4-FFF2-40B4-BE49-F238E27FC236}">
                <a16:creationId xmlns:a16="http://schemas.microsoft.com/office/drawing/2014/main" id="{EE91E640-6B77-4909-B48E-5B059D96CC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1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4 Images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189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768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768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51897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6393C021-5AC6-A94D-9BD1-0FA03E26F9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75855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D0720727-9B0D-5244-88F9-072619D7816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75855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73773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7D7C1A3A-3822-3442-AE4B-0662ED5193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97731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2DF9D5B3-8D42-594B-AD95-232B5679517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731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E320B82-A8A9-8D41-B8D1-EC5AA4D7422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488889" y="1626770"/>
            <a:ext cx="2008235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 dirty="0"/>
              <a:t>Drag photo to placeholder or click on icon to place photo from file.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DE9EC15-6DC7-6846-B173-CAE4228B5D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12847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8D698B45-9A6E-DE4A-8222-D973B7A7D9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12847" y="4155248"/>
            <a:ext cx="2560320" cy="1371600"/>
          </a:xfrm>
          <a:prstGeom prst="rect">
            <a:avLst/>
          </a:prstGeom>
        </p:spPr>
        <p:txBody>
          <a:bodyPr lIns="45720" rIns="45720"/>
          <a:lstStyle>
            <a:lvl1pPr marL="0" indent="0" algn="ctr">
              <a:buFontTx/>
              <a:buNone/>
              <a:defRPr sz="20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B0DA7E-7A13-4EE5-BADC-D0CF8CE649D8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26" name="Picture 25" descr="MITRE Logo MITRE">
            <a:extLst>
              <a:ext uri="{FF2B5EF4-FFF2-40B4-BE49-F238E27FC236}">
                <a16:creationId xmlns:a16="http://schemas.microsoft.com/office/drawing/2014/main" id="{9766B3B9-C0CA-48C8-A174-231AFCFFC4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4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24A46-05BF-A841-BC00-9302A006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26610-DBD4-D344-A666-CFB7A808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262862-06CB-F44F-8EE1-F0B31A2F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9768" y="1371603"/>
            <a:ext cx="11342735" cy="4937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87593FF-48B4-A049-84B0-C3D11BE77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50528-D44C-4D0C-8A92-A13CA744695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29768" y="1920240"/>
            <a:ext cx="113385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B6F752EB-8900-4CA9-A248-6B0738211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97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Content Left with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E4215-CB31-416D-AD8E-2EB300E4A45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34100" y="0"/>
            <a:ext cx="6057900" cy="685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365763"/>
            <a:ext cx="5486400" cy="91440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" y="1463041"/>
            <a:ext cx="5486400" cy="914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" y="2514600"/>
            <a:ext cx="5486400" cy="3200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44752" y="6400800"/>
            <a:ext cx="4474733" cy="18288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9" name="Picture 8" descr="MITRE Logo MITRE">
            <a:extLst>
              <a:ext uri="{FF2B5EF4-FFF2-40B4-BE49-F238E27FC236}">
                <a16:creationId xmlns:a16="http://schemas.microsoft.com/office/drawing/2014/main" id="{835306B6-A974-4CBD-9CED-8D7F7CF55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0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BA225B-0116-4A98-9C1B-A993A2C29B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 2023 THE MITRE CORPORATION. ALL RIGHTS RESERVED. FOR INTERNAL USE ONLY.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8FEB66-D58C-4868-8D7B-9EAE0C9533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MITRE Logo MITRE">
            <a:extLst>
              <a:ext uri="{FF2B5EF4-FFF2-40B4-BE49-F238E27FC236}">
                <a16:creationId xmlns:a16="http://schemas.microsoft.com/office/drawing/2014/main" id="{4395E626-2FA1-4C00-BA38-05B43AD556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768" y="6327648"/>
            <a:ext cx="64967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1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Closing Slide 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5583B77-0D77-A34E-8283-81275F3E94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97280" y="2971800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F98308-AFBC-E14C-A180-1231217F1E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7280" y="3593592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email@mitre.org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2210306-A808-2E4A-B31D-FFC4F65B2E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7280" y="4215384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/>
              <a:t>@</a:t>
            </a:r>
            <a:r>
              <a:rPr lang="en-US" dirty="0" err="1"/>
              <a:t>TwitterHandle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717D3CB-D2D4-6A49-BA33-1E044F0352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7280" y="4837176"/>
            <a:ext cx="7071360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err="1"/>
              <a:t>linkedin.com</a:t>
            </a:r>
            <a:r>
              <a:rPr lang="en-US" dirty="0"/>
              <a:t>/in/</a:t>
            </a:r>
            <a:r>
              <a:rPr lang="en-US" dirty="0" err="1"/>
              <a:t>firstnamelastname</a:t>
            </a:r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B75CEDAF-9B35-B244-BDC3-8E25466DD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  <p:pic>
        <p:nvPicPr>
          <p:cNvPr id="11" name="Picture 10" descr="MITRE Logo MITRE Solving Problems For A Safer World">
            <a:extLst>
              <a:ext uri="{FF2B5EF4-FFF2-40B4-BE49-F238E27FC236}">
                <a16:creationId xmlns:a16="http://schemas.microsoft.com/office/drawing/2014/main" id="{197662BA-51FE-4239-84D9-1379E66E8D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9008287" y="5783710"/>
            <a:ext cx="2764613" cy="274320"/>
          </a:xfrm>
          <a:prstGeom prst="rect">
            <a:avLst/>
          </a:prstGeom>
        </p:spPr>
      </p:pic>
      <p:pic>
        <p:nvPicPr>
          <p:cNvPr id="7" name="Picture 6" descr="Linkedin Logo, Icon">
            <a:extLst>
              <a:ext uri="{FF2B5EF4-FFF2-40B4-BE49-F238E27FC236}">
                <a16:creationId xmlns:a16="http://schemas.microsoft.com/office/drawing/2014/main" id="{6AE61F59-87BC-46CF-ACD2-A5D8D7179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928616"/>
            <a:ext cx="537634" cy="457200"/>
          </a:xfrm>
          <a:prstGeom prst="rect">
            <a:avLst/>
          </a:prstGeom>
        </p:spPr>
      </p:pic>
      <p:pic>
        <p:nvPicPr>
          <p:cNvPr id="9" name="Picture 8" descr="Twitter Logo, icon">
            <a:extLst>
              <a:ext uri="{FF2B5EF4-FFF2-40B4-BE49-F238E27FC236}">
                <a16:creationId xmlns:a16="http://schemas.microsoft.com/office/drawing/2014/main" id="{D724F2F8-7DF9-4976-8E58-33CADC3485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752" y="4142232"/>
            <a:ext cx="7315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3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7E923-D905-8B4E-8992-45E91023F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1" y="6400800"/>
            <a:ext cx="622739" cy="1828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ECF63ED-5365-0347-943C-46237B9951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B5A2CC-40DE-704F-AD8E-AE00A98F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365760"/>
            <a:ext cx="11338560" cy="54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D3792-0FB5-BC4E-8A86-9CB3EDA95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768" y="1371600"/>
            <a:ext cx="11338851" cy="457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3724A7B-1CCF-7447-B0FA-CDCAC098C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2023 THE MITRE CORPORATION. ALL RIGHTS RESERVED. FOR INTERNAL USE ONLY.</a:t>
            </a:r>
          </a:p>
        </p:txBody>
      </p:sp>
    </p:spTree>
    <p:extLst>
      <p:ext uri="{BB962C8B-B14F-4D97-AF65-F5344CB8AC3E}">
        <p14:creationId xmlns:p14="http://schemas.microsoft.com/office/powerpoint/2010/main" val="201527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5" r:id="rId2"/>
    <p:sldLayoutId id="2147483703" r:id="rId3"/>
    <p:sldLayoutId id="2147483708" r:id="rId4"/>
    <p:sldLayoutId id="2147483709" r:id="rId5"/>
    <p:sldLayoutId id="2147483820" r:id="rId6"/>
    <p:sldLayoutId id="2147483713" r:id="rId7"/>
    <p:sldLayoutId id="2147483719" r:id="rId8"/>
    <p:sldLayoutId id="2147483722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cap="none" baseline="0" dirty="0">
          <a:solidFill>
            <a:schemeClr val="tx2"/>
          </a:solidFill>
          <a:latin typeface="+mn-lt"/>
          <a:ea typeface="+mj-ea"/>
          <a:cs typeface="Arial Narrow" charset="0"/>
        </a:defRPr>
      </a:lvl1pPr>
    </p:titleStyle>
    <p:bodyStyle>
      <a:lvl1pPr marL="223838" indent="-22383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400" b="0" i="0" kern="1200" cap="none" baseline="0" dirty="0">
          <a:solidFill>
            <a:schemeClr val="tx2"/>
          </a:solidFill>
          <a:latin typeface="+mn-lt"/>
          <a:ea typeface="+mn-ea"/>
          <a:cs typeface="Arial Narrow" charset="0"/>
        </a:defRPr>
      </a:lvl1pPr>
      <a:lvl2pPr marL="466725" indent="-22383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anose="05000000000000000000" pitchFamily="2" charset="2"/>
        <a:buChar char="§"/>
        <a:defRPr lang="en-US" sz="20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2pPr>
      <a:lvl3pPr marL="690563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8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6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4pPr>
      <a:lvl5pPr marL="1138238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Wingdings" pitchFamily="2" charset="2"/>
        <a:buChar char="§"/>
        <a:defRPr lang="en-US" sz="14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16" userDrawn="1">
          <p15:clr>
            <a:srgbClr val="F26B43"/>
          </p15:clr>
        </p15:guide>
        <p15:guide id="4" pos="264" userDrawn="1">
          <p15:clr>
            <a:srgbClr val="F26B43"/>
          </p15:clr>
        </p15:guide>
        <p15:guide id="5" orient="horz" pos="4104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  <p15:guide id="7" orient="horz" pos="420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  <p15:guide id="9" orient="horz" pos="8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nap.org/integration/csit/log/tests" TargetMode="External"/><Relationship Id="rId2" Type="http://schemas.openxmlformats.org/officeDocument/2006/relationships/hyperlink" Target="https://wiki.onap.org/display/DW/ONAP+Casablanca+Security+Assessment?preview=/64003908/64003920/casablanca_pentest_repor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onap.org/display/DW/ONAP+Security+Model" TargetMode="External"/><Relationship Id="rId4" Type="http://schemas.openxmlformats.org/officeDocument/2006/relationships/hyperlink" Target="https://git.onap.org/integration/csit/tree/test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6157B90-1A76-4282-A421-CB1FE780C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832" y="3446675"/>
            <a:ext cx="9144000" cy="560059"/>
          </a:xfrm>
        </p:spPr>
        <p:txBody>
          <a:bodyPr/>
          <a:lstStyle/>
          <a:p>
            <a:r>
              <a:rPr lang="da-DK" dirty="0"/>
              <a:t>Last </a:t>
            </a:r>
            <a:r>
              <a:rPr lang="da-DK" dirty="0" err="1"/>
              <a:t>Updated</a:t>
            </a:r>
            <a:r>
              <a:rPr lang="da-DK" dirty="0"/>
              <a:t> March 20, 2023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06E22-A3CE-46DB-9340-BD0F3E823A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832" y="1303655"/>
            <a:ext cx="9144000" cy="2009720"/>
          </a:xfrm>
        </p:spPr>
        <p:txBody>
          <a:bodyPr/>
          <a:lstStyle/>
          <a:p>
            <a:r>
              <a:rPr lang="en-US" dirty="0"/>
              <a:t>ONAP CI/CD Security Review</a:t>
            </a:r>
          </a:p>
        </p:txBody>
      </p:sp>
    </p:spTree>
    <p:extLst>
      <p:ext uri="{BB962C8B-B14F-4D97-AF65-F5344CB8AC3E}">
        <p14:creationId xmlns:p14="http://schemas.microsoft.com/office/powerpoint/2010/main" val="137524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6BD45B-73D7-43CA-8E1E-67EB7D31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1" y="6400800"/>
            <a:ext cx="622739" cy="182880"/>
          </a:xfrm>
        </p:spPr>
        <p:txBody>
          <a:bodyPr/>
          <a:lstStyle/>
          <a:p>
            <a:fld id="{BECF63ED-5365-0347-943C-46237B9951C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8B57D-CBFA-4400-AD6D-E9141AC6A5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</p:spPr>
        <p:txBody>
          <a:bodyPr/>
          <a:lstStyle/>
          <a:p>
            <a:r>
              <a:rPr lang="en-US" dirty="0"/>
              <a:t>© 2023 THE MITRE CORPORATION. ALL RIGHTS RESERVED. FOR INTERNAL USE ONLY.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87166BC-D46F-428C-B542-610AD4C06AD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Last Pen test 2018/2019</a:t>
            </a:r>
          </a:p>
          <a:p>
            <a:pPr lvl="1"/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https://wiki.onap.org/display/DW/ONAP+Casablanca+Security+Assessment?preview=/64003908/64003920/casablanca_pentest_report.pdf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Continuous System Integration Testing (CSIT) configuration</a:t>
            </a:r>
          </a:p>
          <a:p>
            <a:pPr lvl="2"/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https://git.onap.org/integration/csit/log/tests</a:t>
            </a:r>
            <a:endParaRPr lang="en-US" dirty="0"/>
          </a:p>
          <a:p>
            <a:pPr lvl="2"/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https://git.onap.org/integration/csit/tree/tests</a:t>
            </a:r>
            <a:endParaRPr lang="en-US" dirty="0"/>
          </a:p>
          <a:p>
            <a:r>
              <a:rPr lang="en-US" dirty="0"/>
              <a:t>ONAP Security Model 2021</a:t>
            </a:r>
          </a:p>
          <a:p>
            <a:pPr lvl="1"/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https://wiki.onap.org/display/DW/ONAP+Security+Model</a:t>
            </a:r>
            <a:endParaRPr lang="en-US" dirty="0"/>
          </a:p>
          <a:p>
            <a:r>
              <a:rPr lang="en-US" dirty="0"/>
              <a:t>Testing Report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logs.onap.org</a:t>
            </a:r>
            <a:r>
              <a:rPr lang="en-US" dirty="0"/>
              <a:t>/</a:t>
            </a:r>
            <a:r>
              <a:rPr lang="en-US" dirty="0" err="1"/>
              <a:t>onap</a:t>
            </a:r>
            <a:r>
              <a:rPr lang="en-US" dirty="0"/>
              <a:t>-integration/weekly/</a:t>
            </a:r>
            <a:r>
              <a:rPr lang="en-US" dirty="0" err="1"/>
              <a:t>onap</a:t>
            </a:r>
            <a:r>
              <a:rPr lang="en-US" dirty="0"/>
              <a:t>-weekly-dt-</a:t>
            </a:r>
            <a:r>
              <a:rPr lang="en-US" dirty="0" err="1"/>
              <a:t>oom</a:t>
            </a:r>
            <a:r>
              <a:rPr lang="en-US" dirty="0"/>
              <a:t>-</a:t>
            </a:r>
            <a:r>
              <a:rPr lang="en-US" dirty="0" err="1"/>
              <a:t>kohn</a:t>
            </a:r>
            <a:r>
              <a:rPr lang="en-US" dirty="0"/>
              <a:t>/2023-02/25_04-42/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95CADBC-D601-4BD5-8E0D-8B10C622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History</a:t>
            </a:r>
          </a:p>
        </p:txBody>
      </p:sp>
    </p:spTree>
    <p:extLst>
      <p:ext uri="{BB962C8B-B14F-4D97-AF65-F5344CB8AC3E}">
        <p14:creationId xmlns:p14="http://schemas.microsoft.com/office/powerpoint/2010/main" val="87235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5A1848F-181C-44D5-9336-7EF8652C4C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429768" y="1681505"/>
            <a:ext cx="5440680" cy="4535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Tx/>
              <a:buNone/>
              <a:defRPr lang="en-US" sz="2400" b="1" i="0" kern="1200" cap="none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Tx/>
              <a:buNone/>
              <a:defRPr lang="en-US" sz="24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2pPr>
            <a:lvl3pPr marL="230188" indent="-23018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tabLst/>
              <a:defRPr lang="en-US" sz="24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3pPr>
            <a:lvl4pPr marL="466725" indent="-23018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tabLst/>
              <a:defRPr lang="en-US" sz="22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4pPr>
            <a:lvl5pPr marL="6905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tabLst/>
              <a:defRPr lang="en-US" sz="18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7E426B-446E-5B44-B9DE-12F682F57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>
            <a:normAutofit/>
          </a:bodyPr>
          <a:lstStyle/>
          <a:p>
            <a:r>
              <a:rPr lang="en-US" dirty="0"/>
              <a:t>LFN ONAP CI/CD workflow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9AD014-74DF-22EF-E40D-9C52AF46CEED}"/>
              </a:ext>
            </a:extLst>
          </p:cNvPr>
          <p:cNvSpPr/>
          <p:nvPr/>
        </p:nvSpPr>
        <p:spPr>
          <a:xfrm>
            <a:off x="228600" y="1524000"/>
            <a:ext cx="11811000" cy="457200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oogle Shape;143;g17823937b1d_2_7" descr="Single - Free vector graphics on Pixabay">
            <a:extLst>
              <a:ext uri="{FF2B5EF4-FFF2-40B4-BE49-F238E27FC236}">
                <a16:creationId xmlns:a16="http://schemas.microsoft.com/office/drawing/2014/main" id="{5BDC4FE1-504A-78A8-2A28-57B80CA2C88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908" y="3164271"/>
            <a:ext cx="338649" cy="6017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4;g17823937b1d_2_7">
            <a:extLst>
              <a:ext uri="{FF2B5EF4-FFF2-40B4-BE49-F238E27FC236}">
                <a16:creationId xmlns:a16="http://schemas.microsoft.com/office/drawing/2014/main" id="{5FD826AE-08ED-30CF-23C3-9F36E5D55B23}"/>
              </a:ext>
            </a:extLst>
          </p:cNvPr>
          <p:cNvSpPr/>
          <p:nvPr/>
        </p:nvSpPr>
        <p:spPr>
          <a:xfrm>
            <a:off x="2135012" y="3428971"/>
            <a:ext cx="5874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SCM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6" name="Google Shape;145;g17823937b1d_2_7">
            <a:extLst>
              <a:ext uri="{FF2B5EF4-FFF2-40B4-BE49-F238E27FC236}">
                <a16:creationId xmlns:a16="http://schemas.microsoft.com/office/drawing/2014/main" id="{F559151F-BD2E-B9C1-AC7C-A4707C656B19}"/>
              </a:ext>
            </a:extLst>
          </p:cNvPr>
          <p:cNvCxnSpPr>
            <a:cxnSpLocks/>
          </p:cNvCxnSpPr>
          <p:nvPr/>
        </p:nvCxnSpPr>
        <p:spPr>
          <a:xfrm>
            <a:off x="734458" y="3621566"/>
            <a:ext cx="1458262" cy="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Google Shape;146;g17823937b1d_2_7">
            <a:extLst>
              <a:ext uri="{FF2B5EF4-FFF2-40B4-BE49-F238E27FC236}">
                <a16:creationId xmlns:a16="http://schemas.microsoft.com/office/drawing/2014/main" id="{A028B748-C1BE-795E-7216-202E6D608201}"/>
              </a:ext>
            </a:extLst>
          </p:cNvPr>
          <p:cNvSpPr txBox="1"/>
          <p:nvPr/>
        </p:nvSpPr>
        <p:spPr>
          <a:xfrm>
            <a:off x="1056812" y="3260542"/>
            <a:ext cx="7290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bg1"/>
                </a:solidFill>
              </a:rPr>
              <a:t>Submit Patch</a:t>
            </a:r>
            <a:endParaRPr sz="1000" dirty="0">
              <a:solidFill>
                <a:schemeClr val="bg1"/>
              </a:solidFill>
            </a:endParaRPr>
          </a:p>
        </p:txBody>
      </p:sp>
      <p:sp>
        <p:nvSpPr>
          <p:cNvPr id="8" name="Google Shape;147;g17823937b1d_2_7">
            <a:extLst>
              <a:ext uri="{FF2B5EF4-FFF2-40B4-BE49-F238E27FC236}">
                <a16:creationId xmlns:a16="http://schemas.microsoft.com/office/drawing/2014/main" id="{72EAC8CD-6520-9867-3A54-2E0BA22286BB}"/>
              </a:ext>
            </a:extLst>
          </p:cNvPr>
          <p:cNvSpPr txBox="1"/>
          <p:nvPr/>
        </p:nvSpPr>
        <p:spPr>
          <a:xfrm>
            <a:off x="182397" y="3834376"/>
            <a:ext cx="1072800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Contributor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9" name="Google Shape;148;g17823937b1d_2_7">
            <a:extLst>
              <a:ext uri="{FF2B5EF4-FFF2-40B4-BE49-F238E27FC236}">
                <a16:creationId xmlns:a16="http://schemas.microsoft.com/office/drawing/2014/main" id="{60A59B72-F85F-05BC-AEF6-A7074533139C}"/>
              </a:ext>
            </a:extLst>
          </p:cNvPr>
          <p:cNvSpPr/>
          <p:nvPr/>
        </p:nvSpPr>
        <p:spPr>
          <a:xfrm>
            <a:off x="3451937" y="3429000"/>
            <a:ext cx="13329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Project Build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(CI System)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11" name="Google Shape;149;g17823937b1d_2_7">
            <a:extLst>
              <a:ext uri="{FF2B5EF4-FFF2-40B4-BE49-F238E27FC236}">
                <a16:creationId xmlns:a16="http://schemas.microsoft.com/office/drawing/2014/main" id="{97EE8B29-DD27-5AE2-C0AF-3CCB81067A80}"/>
              </a:ext>
            </a:extLst>
          </p:cNvPr>
          <p:cNvSpPr/>
          <p:nvPr/>
        </p:nvSpPr>
        <p:spPr>
          <a:xfrm>
            <a:off x="3451937" y="2498984"/>
            <a:ext cx="13329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Artifact Repository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13" name="Google Shape;150;g17823937b1d_2_7">
            <a:extLst>
              <a:ext uri="{FF2B5EF4-FFF2-40B4-BE49-F238E27FC236}">
                <a16:creationId xmlns:a16="http://schemas.microsoft.com/office/drawing/2014/main" id="{E6A49A79-EBFC-5A17-A1F2-12CB136D71DC}"/>
              </a:ext>
            </a:extLst>
          </p:cNvPr>
          <p:cNvCxnSpPr>
            <a:stCxn id="11" idx="2"/>
            <a:endCxn id="9" idx="0"/>
          </p:cNvCxnSpPr>
          <p:nvPr/>
        </p:nvCxnSpPr>
        <p:spPr>
          <a:xfrm>
            <a:off x="4118387" y="2908184"/>
            <a:ext cx="0" cy="520800"/>
          </a:xfrm>
          <a:prstGeom prst="straightConnector1">
            <a:avLst/>
          </a:prstGeom>
          <a:noFill/>
          <a:ln w="9525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151;g17823937b1d_2_7">
            <a:extLst>
              <a:ext uri="{FF2B5EF4-FFF2-40B4-BE49-F238E27FC236}">
                <a16:creationId xmlns:a16="http://schemas.microsoft.com/office/drawing/2014/main" id="{BF28E0A1-6C37-5717-276D-CE8AE706F5A3}"/>
              </a:ext>
            </a:extLst>
          </p:cNvPr>
          <p:cNvCxnSpPr>
            <a:stCxn id="5" idx="3"/>
            <a:endCxn id="9" idx="1"/>
          </p:cNvCxnSpPr>
          <p:nvPr/>
        </p:nvCxnSpPr>
        <p:spPr>
          <a:xfrm>
            <a:off x="2722412" y="3633571"/>
            <a:ext cx="729600" cy="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" name="Google Shape;152;g17823937b1d_2_7">
            <a:extLst>
              <a:ext uri="{FF2B5EF4-FFF2-40B4-BE49-F238E27FC236}">
                <a16:creationId xmlns:a16="http://schemas.microsoft.com/office/drawing/2014/main" id="{6A6DA71D-A625-C386-FA4F-D395D0A5B8A9}"/>
              </a:ext>
            </a:extLst>
          </p:cNvPr>
          <p:cNvSpPr/>
          <p:nvPr/>
        </p:nvSpPr>
        <p:spPr>
          <a:xfrm>
            <a:off x="5514362" y="3428971"/>
            <a:ext cx="5874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SCM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17" name="Google Shape;153;g17823937b1d_2_7">
            <a:extLst>
              <a:ext uri="{FF2B5EF4-FFF2-40B4-BE49-F238E27FC236}">
                <a16:creationId xmlns:a16="http://schemas.microsoft.com/office/drawing/2014/main" id="{0D52F73F-233D-1980-87FA-387BD8F3DB94}"/>
              </a:ext>
            </a:extLst>
          </p:cNvPr>
          <p:cNvCxnSpPr>
            <a:stCxn id="9" idx="3"/>
            <a:endCxn id="16" idx="1"/>
          </p:cNvCxnSpPr>
          <p:nvPr/>
        </p:nvCxnSpPr>
        <p:spPr>
          <a:xfrm>
            <a:off x="4784837" y="3633600"/>
            <a:ext cx="729600" cy="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8" name="Google Shape;154;g17823937b1d_2_7" descr="Single - Free vector graphics on Pixabay">
            <a:extLst>
              <a:ext uri="{FF2B5EF4-FFF2-40B4-BE49-F238E27FC236}">
                <a16:creationId xmlns:a16="http://schemas.microsoft.com/office/drawing/2014/main" id="{61D344E3-3547-EB5E-EF94-2F91840005C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5399" y="2253152"/>
            <a:ext cx="338649" cy="6017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55;g17823937b1d_2_7">
            <a:extLst>
              <a:ext uri="{FF2B5EF4-FFF2-40B4-BE49-F238E27FC236}">
                <a16:creationId xmlns:a16="http://schemas.microsoft.com/office/drawing/2014/main" id="{C5E1BDD0-E36B-9ED0-505A-81613F8D9CD4}"/>
              </a:ext>
            </a:extLst>
          </p:cNvPr>
          <p:cNvCxnSpPr>
            <a:cxnSpLocks/>
            <a:stCxn id="18" idx="2"/>
            <a:endCxn id="16" idx="0"/>
          </p:cNvCxnSpPr>
          <p:nvPr/>
        </p:nvCxnSpPr>
        <p:spPr>
          <a:xfrm>
            <a:off x="5794724" y="2854894"/>
            <a:ext cx="13338" cy="574077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" name="Google Shape;156;g17823937b1d_2_7">
            <a:extLst>
              <a:ext uri="{FF2B5EF4-FFF2-40B4-BE49-F238E27FC236}">
                <a16:creationId xmlns:a16="http://schemas.microsoft.com/office/drawing/2014/main" id="{33847579-FAFF-3B55-8DAE-D8FF3BF676E1}"/>
              </a:ext>
            </a:extLst>
          </p:cNvPr>
          <p:cNvSpPr txBox="1"/>
          <p:nvPr/>
        </p:nvSpPr>
        <p:spPr>
          <a:xfrm>
            <a:off x="5271662" y="1980048"/>
            <a:ext cx="1072800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bg1"/>
                </a:solidFill>
              </a:rPr>
              <a:t>Committer</a:t>
            </a:r>
            <a:endParaRPr sz="1000" dirty="0">
              <a:solidFill>
                <a:schemeClr val="bg1"/>
              </a:solidFill>
            </a:endParaRPr>
          </a:p>
        </p:txBody>
      </p:sp>
      <p:sp>
        <p:nvSpPr>
          <p:cNvPr id="23" name="Google Shape;157;g17823937b1d_2_7">
            <a:extLst>
              <a:ext uri="{FF2B5EF4-FFF2-40B4-BE49-F238E27FC236}">
                <a16:creationId xmlns:a16="http://schemas.microsoft.com/office/drawing/2014/main" id="{09935BC7-0875-163E-753C-B4A04CE8266B}"/>
              </a:ext>
            </a:extLst>
          </p:cNvPr>
          <p:cNvSpPr txBox="1"/>
          <p:nvPr/>
        </p:nvSpPr>
        <p:spPr>
          <a:xfrm>
            <a:off x="5121992" y="2923854"/>
            <a:ext cx="88969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bg1"/>
                </a:solidFill>
              </a:rPr>
              <a:t>Review code</a:t>
            </a:r>
            <a:endParaRPr sz="1000" dirty="0">
              <a:solidFill>
                <a:schemeClr val="bg1"/>
              </a:solidFill>
            </a:endParaRPr>
          </a:p>
        </p:txBody>
      </p:sp>
      <p:sp>
        <p:nvSpPr>
          <p:cNvPr id="24" name="Google Shape;158;g17823937b1d_2_7">
            <a:extLst>
              <a:ext uri="{FF2B5EF4-FFF2-40B4-BE49-F238E27FC236}">
                <a16:creationId xmlns:a16="http://schemas.microsoft.com/office/drawing/2014/main" id="{63DB18F1-D853-6FF4-2789-135F5E6A023D}"/>
              </a:ext>
            </a:extLst>
          </p:cNvPr>
          <p:cNvSpPr txBox="1"/>
          <p:nvPr/>
        </p:nvSpPr>
        <p:spPr>
          <a:xfrm>
            <a:off x="4160812" y="2977144"/>
            <a:ext cx="10728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Download dependencies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25" name="Google Shape;159;g17823937b1d_2_7">
            <a:extLst>
              <a:ext uri="{FF2B5EF4-FFF2-40B4-BE49-F238E27FC236}">
                <a16:creationId xmlns:a16="http://schemas.microsoft.com/office/drawing/2014/main" id="{1102BD8F-EDB5-7971-4BB3-4147EF13AB08}"/>
              </a:ext>
            </a:extLst>
          </p:cNvPr>
          <p:cNvSpPr txBox="1"/>
          <p:nvPr/>
        </p:nvSpPr>
        <p:spPr>
          <a:xfrm>
            <a:off x="4785137" y="3693720"/>
            <a:ext cx="7290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bg1"/>
                </a:solidFill>
              </a:rPr>
              <a:t>Code verified</a:t>
            </a:r>
            <a:endParaRPr sz="1000" dirty="0">
              <a:solidFill>
                <a:schemeClr val="bg1"/>
              </a:solidFill>
            </a:endParaRPr>
          </a:p>
        </p:txBody>
      </p:sp>
      <p:sp>
        <p:nvSpPr>
          <p:cNvPr id="26" name="Google Shape;160;g17823937b1d_2_7">
            <a:extLst>
              <a:ext uri="{FF2B5EF4-FFF2-40B4-BE49-F238E27FC236}">
                <a16:creationId xmlns:a16="http://schemas.microsoft.com/office/drawing/2014/main" id="{7B25D08A-52C9-F448-05A0-A262EF91B4A6}"/>
              </a:ext>
            </a:extLst>
          </p:cNvPr>
          <p:cNvSpPr/>
          <p:nvPr/>
        </p:nvSpPr>
        <p:spPr>
          <a:xfrm rot="10800000">
            <a:off x="2216036" y="3962400"/>
            <a:ext cx="3748011" cy="13098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FFFF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7" name="Google Shape;161;g17823937b1d_2_7">
            <a:extLst>
              <a:ext uri="{FF2B5EF4-FFF2-40B4-BE49-F238E27FC236}">
                <a16:creationId xmlns:a16="http://schemas.microsoft.com/office/drawing/2014/main" id="{9711A831-A8FA-DCDB-5E7C-0BFF97C8941C}"/>
              </a:ext>
            </a:extLst>
          </p:cNvPr>
          <p:cNvSpPr/>
          <p:nvPr/>
        </p:nvSpPr>
        <p:spPr>
          <a:xfrm>
            <a:off x="6831287" y="3428971"/>
            <a:ext cx="13329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Project Build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(CI System)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28" name="Google Shape;162;g17823937b1d_2_7">
            <a:extLst>
              <a:ext uri="{FF2B5EF4-FFF2-40B4-BE49-F238E27FC236}">
                <a16:creationId xmlns:a16="http://schemas.microsoft.com/office/drawing/2014/main" id="{43B66F6D-58EB-0E8B-BF59-5D8996659082}"/>
              </a:ext>
            </a:extLst>
          </p:cNvPr>
          <p:cNvCxnSpPr>
            <a:stCxn id="16" idx="3"/>
            <a:endCxn id="27" idx="1"/>
          </p:cNvCxnSpPr>
          <p:nvPr/>
        </p:nvCxnSpPr>
        <p:spPr>
          <a:xfrm>
            <a:off x="6101762" y="3633571"/>
            <a:ext cx="729600" cy="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" name="Google Shape;163;g17823937b1d_2_7">
            <a:extLst>
              <a:ext uri="{FF2B5EF4-FFF2-40B4-BE49-F238E27FC236}">
                <a16:creationId xmlns:a16="http://schemas.microsoft.com/office/drawing/2014/main" id="{F6AD5231-65C7-810B-C7DD-BB8AFD767182}"/>
              </a:ext>
            </a:extLst>
          </p:cNvPr>
          <p:cNvSpPr/>
          <p:nvPr/>
        </p:nvSpPr>
        <p:spPr>
          <a:xfrm>
            <a:off x="6831287" y="2258796"/>
            <a:ext cx="1332900" cy="6759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Artifact Repository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(Snapshots)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30" name="Google Shape;164;g17823937b1d_2_7">
            <a:extLst>
              <a:ext uri="{FF2B5EF4-FFF2-40B4-BE49-F238E27FC236}">
                <a16:creationId xmlns:a16="http://schemas.microsoft.com/office/drawing/2014/main" id="{A38ADA06-6298-5C08-7375-D91CFCCD1798}"/>
              </a:ext>
            </a:extLst>
          </p:cNvPr>
          <p:cNvSpPr/>
          <p:nvPr/>
        </p:nvSpPr>
        <p:spPr>
          <a:xfrm>
            <a:off x="8877887" y="3415718"/>
            <a:ext cx="1597500" cy="4092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Staging / Release Build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(CI System)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31" name="Google Shape;165;g17823937b1d_2_7">
            <a:extLst>
              <a:ext uri="{FF2B5EF4-FFF2-40B4-BE49-F238E27FC236}">
                <a16:creationId xmlns:a16="http://schemas.microsoft.com/office/drawing/2014/main" id="{3D94E49F-12E2-2331-1919-DE6A05D7E031}"/>
              </a:ext>
            </a:extLst>
          </p:cNvPr>
          <p:cNvCxnSpPr>
            <a:endCxn id="30" idx="1"/>
          </p:cNvCxnSpPr>
          <p:nvPr/>
        </p:nvCxnSpPr>
        <p:spPr>
          <a:xfrm>
            <a:off x="8148287" y="3620318"/>
            <a:ext cx="729600" cy="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" name="Google Shape;166;g17823937b1d_2_7">
            <a:extLst>
              <a:ext uri="{FF2B5EF4-FFF2-40B4-BE49-F238E27FC236}">
                <a16:creationId xmlns:a16="http://schemas.microsoft.com/office/drawing/2014/main" id="{766EF954-F553-EEAF-DB48-14A3E482C0B0}"/>
              </a:ext>
            </a:extLst>
          </p:cNvPr>
          <p:cNvCxnSpPr>
            <a:stCxn id="29" idx="2"/>
            <a:endCxn id="27" idx="0"/>
          </p:cNvCxnSpPr>
          <p:nvPr/>
        </p:nvCxnSpPr>
        <p:spPr>
          <a:xfrm>
            <a:off x="7497737" y="2934696"/>
            <a:ext cx="0" cy="49440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3" name="Google Shape;167;g17823937b1d_2_7">
            <a:extLst>
              <a:ext uri="{FF2B5EF4-FFF2-40B4-BE49-F238E27FC236}">
                <a16:creationId xmlns:a16="http://schemas.microsoft.com/office/drawing/2014/main" id="{ED929A12-649C-B953-C917-AD114365633D}"/>
              </a:ext>
            </a:extLst>
          </p:cNvPr>
          <p:cNvSpPr/>
          <p:nvPr/>
        </p:nvSpPr>
        <p:spPr>
          <a:xfrm>
            <a:off x="9010187" y="2258771"/>
            <a:ext cx="1332900" cy="6759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rgbClr val="0018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Artifact Repository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</a:t>
            </a:r>
            <a:r>
              <a:rPr lang="en-US" sz="1000" b="1">
                <a:solidFill>
                  <a:schemeClr val="bg1"/>
                </a:solidFill>
              </a:rPr>
              <a:t>artifacts + sbom + signatures)</a:t>
            </a:r>
            <a:endParaRPr sz="1000">
              <a:solidFill>
                <a:schemeClr val="bg1"/>
              </a:solidFill>
            </a:endParaRPr>
          </a:p>
        </p:txBody>
      </p:sp>
      <p:cxnSp>
        <p:nvCxnSpPr>
          <p:cNvPr id="34" name="Google Shape;168;g17823937b1d_2_7">
            <a:extLst>
              <a:ext uri="{FF2B5EF4-FFF2-40B4-BE49-F238E27FC236}">
                <a16:creationId xmlns:a16="http://schemas.microsoft.com/office/drawing/2014/main" id="{C856A5E0-6F93-B6E0-2F42-2C14CB2B798A}"/>
              </a:ext>
            </a:extLst>
          </p:cNvPr>
          <p:cNvCxnSpPr>
            <a:stCxn id="33" idx="2"/>
            <a:endCxn id="30" idx="0"/>
          </p:cNvCxnSpPr>
          <p:nvPr/>
        </p:nvCxnSpPr>
        <p:spPr>
          <a:xfrm>
            <a:off x="9676637" y="2934671"/>
            <a:ext cx="0" cy="480900"/>
          </a:xfrm>
          <a:prstGeom prst="straightConnector1">
            <a:avLst/>
          </a:prstGeom>
          <a:noFill/>
          <a:ln w="25400" cap="flat" cmpd="sng">
            <a:solidFill>
              <a:srgbClr val="199AD6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5" name="Google Shape;169;g17823937b1d_2_7">
            <a:extLst>
              <a:ext uri="{FF2B5EF4-FFF2-40B4-BE49-F238E27FC236}">
                <a16:creationId xmlns:a16="http://schemas.microsoft.com/office/drawing/2014/main" id="{17495F76-4A28-2390-7E3F-4830D6538594}"/>
              </a:ext>
            </a:extLst>
          </p:cNvPr>
          <p:cNvSpPr txBox="1"/>
          <p:nvPr/>
        </p:nvSpPr>
        <p:spPr>
          <a:xfrm>
            <a:off x="6102062" y="3224367"/>
            <a:ext cx="7290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Code merge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36" name="Google Shape;170;g17823937b1d_2_7">
            <a:extLst>
              <a:ext uri="{FF2B5EF4-FFF2-40B4-BE49-F238E27FC236}">
                <a16:creationId xmlns:a16="http://schemas.microsoft.com/office/drawing/2014/main" id="{148F9C27-065D-A8DB-DE9D-BE58F1203AFA}"/>
              </a:ext>
            </a:extLst>
          </p:cNvPr>
          <p:cNvSpPr txBox="1"/>
          <p:nvPr/>
        </p:nvSpPr>
        <p:spPr>
          <a:xfrm>
            <a:off x="7497737" y="2963978"/>
            <a:ext cx="20466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bg1"/>
                </a:solidFill>
              </a:rPr>
              <a:t>Fetch dependencies and store artifacts</a:t>
            </a:r>
            <a:endParaRPr sz="1000">
              <a:solidFill>
                <a:schemeClr val="bg1"/>
              </a:solidFill>
            </a:endParaRPr>
          </a:p>
        </p:txBody>
      </p:sp>
      <p:sp>
        <p:nvSpPr>
          <p:cNvPr id="37" name="Google Shape;171;g17823937b1d_2_7">
            <a:extLst>
              <a:ext uri="{FF2B5EF4-FFF2-40B4-BE49-F238E27FC236}">
                <a16:creationId xmlns:a16="http://schemas.microsoft.com/office/drawing/2014/main" id="{97966D09-6A7A-FE25-D863-D71DA72E1DD6}"/>
              </a:ext>
            </a:extLst>
          </p:cNvPr>
          <p:cNvSpPr txBox="1"/>
          <p:nvPr/>
        </p:nvSpPr>
        <p:spPr>
          <a:xfrm>
            <a:off x="8680767" y="3616300"/>
            <a:ext cx="1727138" cy="10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bg1"/>
                </a:solidFill>
              </a:rPr>
              <a:t>Trigger or scheduled job for release / staging</a:t>
            </a:r>
            <a:endParaRPr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24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CBB6FA-5B07-D313-FDC3-C139F74E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1959E2-BF77-CD38-EF5C-4D530C4A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Assurance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9EF4E-E41C-E331-8B9C-BA8C2E5FB1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6720" y="990600"/>
            <a:ext cx="5440680" cy="3124200"/>
          </a:xfrm>
        </p:spPr>
        <p:txBody>
          <a:bodyPr/>
          <a:lstStyle/>
          <a:p>
            <a:r>
              <a:rPr lang="en-US" dirty="0"/>
              <a:t>3rd party code intake (scan &amp; review)</a:t>
            </a:r>
          </a:p>
          <a:p>
            <a:r>
              <a:rPr lang="en-US" dirty="0"/>
              <a:t>SCM</a:t>
            </a:r>
          </a:p>
          <a:p>
            <a:r>
              <a:rPr lang="en-US" dirty="0"/>
              <a:t>Static Analysis</a:t>
            </a:r>
          </a:p>
          <a:p>
            <a:r>
              <a:rPr lang="en-US" dirty="0"/>
              <a:t>Dynamic Analysis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81E7B-44DE-15B8-F68D-19A928A8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2023 THE MITRE CORPORATION. ALL RIGHTS RESERVED. FOR INTERNAL USE ONLY.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EC3D6498-7FF6-938F-D12E-37FE4F3F73C4}"/>
              </a:ext>
            </a:extLst>
          </p:cNvPr>
          <p:cNvSpPr txBox="1">
            <a:spLocks/>
          </p:cNvSpPr>
          <p:nvPr/>
        </p:nvSpPr>
        <p:spPr>
          <a:xfrm>
            <a:off x="5334000" y="914400"/>
            <a:ext cx="5440680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0" i="0" kern="1200" cap="none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1pPr>
            <a:lvl2pPr marL="466725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0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2pPr>
            <a:lvl3pPr marL="6905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8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6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4pPr>
            <a:lvl5pPr marL="11477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4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5pPr>
            <a:lvl6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38238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Human Review</a:t>
            </a:r>
          </a:p>
          <a:p>
            <a:r>
              <a:rPr lang="en-US" dirty="0"/>
              <a:t>ONAP SUT at Integration</a:t>
            </a:r>
          </a:p>
          <a:p>
            <a:r>
              <a:rPr lang="en-US" dirty="0"/>
              <a:t>Base line functional tests</a:t>
            </a:r>
          </a:p>
          <a:p>
            <a:r>
              <a:rPr lang="en-US" dirty="0"/>
              <a:t>Baseline Security test</a:t>
            </a:r>
          </a:p>
          <a:p>
            <a:r>
              <a:rPr lang="en-US" dirty="0"/>
              <a:t>Red Team exercise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3C6E747E-3F9E-D211-ECDA-BE031BCF7603}"/>
              </a:ext>
            </a:extLst>
          </p:cNvPr>
          <p:cNvSpPr txBox="1">
            <a:spLocks/>
          </p:cNvSpPr>
          <p:nvPr/>
        </p:nvSpPr>
        <p:spPr>
          <a:xfrm>
            <a:off x="426720" y="4108938"/>
            <a:ext cx="1034796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0" i="0" kern="1200" cap="none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1pPr>
            <a:lvl2pPr marL="466725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0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2pPr>
            <a:lvl3pPr marL="6905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8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6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4pPr>
            <a:lvl5pPr marL="11477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4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5pPr>
            <a:lvl6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38238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/>
              <a:t>OpenSSF</a:t>
            </a:r>
            <a:r>
              <a:rPr lang="en-US" dirty="0"/>
              <a:t> </a:t>
            </a:r>
          </a:p>
          <a:p>
            <a:pPr lvl="1"/>
            <a:r>
              <a:rPr lang="en-US" sz="1200" dirty="0"/>
              <a:t>https://</a:t>
            </a:r>
            <a:r>
              <a:rPr lang="en-US" sz="1200" dirty="0" err="1"/>
              <a:t>github.com</a:t>
            </a:r>
            <a:r>
              <a:rPr lang="en-US" sz="1200" dirty="0"/>
              <a:t>/</a:t>
            </a:r>
            <a:r>
              <a:rPr lang="en-US" sz="1200" dirty="0" err="1"/>
              <a:t>ossf</a:t>
            </a:r>
            <a:r>
              <a:rPr lang="en-US" sz="1200" dirty="0"/>
              <a:t>/</a:t>
            </a:r>
            <a:r>
              <a:rPr lang="en-US" sz="1200" dirty="0" err="1"/>
              <a:t>wg</a:t>
            </a:r>
            <a:r>
              <a:rPr lang="en-US" sz="1200" dirty="0"/>
              <a:t>-best-practices-</a:t>
            </a:r>
            <a:r>
              <a:rPr lang="en-US" sz="1200" dirty="0" err="1"/>
              <a:t>os</a:t>
            </a:r>
            <a:r>
              <a:rPr lang="en-US" sz="1200" dirty="0"/>
              <a:t>-developers/blob/main/docs/</a:t>
            </a:r>
            <a:r>
              <a:rPr lang="en-US" sz="1200" dirty="0" err="1"/>
              <a:t>Concise-Guide-for-Developing-More-Secure-Software.md#readme</a:t>
            </a:r>
            <a:r>
              <a:rPr lang="en-US" sz="1200" dirty="0"/>
              <a:t> </a:t>
            </a:r>
          </a:p>
          <a:p>
            <a:pPr lvl="1"/>
            <a:r>
              <a:rPr lang="en-US" sz="1200" dirty="0"/>
              <a:t>https://</a:t>
            </a:r>
            <a:r>
              <a:rPr lang="en-US" sz="1200" dirty="0" err="1"/>
              <a:t>github.com</a:t>
            </a:r>
            <a:r>
              <a:rPr lang="en-US" sz="1200" dirty="0"/>
              <a:t>/</a:t>
            </a:r>
            <a:r>
              <a:rPr lang="en-US" sz="1200" dirty="0" err="1"/>
              <a:t>ossf</a:t>
            </a:r>
            <a:r>
              <a:rPr lang="en-US" sz="1200" dirty="0"/>
              <a:t>/</a:t>
            </a:r>
            <a:r>
              <a:rPr lang="en-US" sz="1200" dirty="0" err="1"/>
              <a:t>wg</a:t>
            </a:r>
            <a:r>
              <a:rPr lang="en-US" sz="1200" dirty="0"/>
              <a:t>-best-practices-</a:t>
            </a:r>
            <a:r>
              <a:rPr lang="en-US" sz="1200" dirty="0" err="1"/>
              <a:t>os</a:t>
            </a:r>
            <a:r>
              <a:rPr lang="en-US" sz="1200" dirty="0"/>
              <a:t>-developers/blob/main/docs/SCM-</a:t>
            </a:r>
            <a:r>
              <a:rPr lang="en-US" sz="1200" dirty="0" err="1"/>
              <a:t>BestPractices</a:t>
            </a:r>
            <a:r>
              <a:rPr lang="en-US" sz="1200" dirty="0"/>
              <a:t>/best-</a:t>
            </a:r>
            <a:r>
              <a:rPr lang="en-US" sz="1200" dirty="0" err="1"/>
              <a:t>practices.yml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5597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CBB6FA-5B07-D313-FDC3-C139F74E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1959E2-BF77-CD38-EF5C-4D530C4A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Assurance Tools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9EF4E-E41C-E331-8B9C-BA8C2E5FB1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6720" y="990600"/>
            <a:ext cx="5440680" cy="4800600"/>
          </a:xfrm>
        </p:spPr>
        <p:txBody>
          <a:bodyPr/>
          <a:lstStyle/>
          <a:p>
            <a:r>
              <a:rPr lang="en-US" dirty="0"/>
              <a:t>ICAM/IDAM</a:t>
            </a:r>
          </a:p>
          <a:p>
            <a:r>
              <a:rPr lang="en-US" dirty="0"/>
              <a:t>Permission Management (ICAM/IDAM or Portal)</a:t>
            </a:r>
          </a:p>
          <a:p>
            <a:r>
              <a:rPr lang="en-US" dirty="0"/>
              <a:t>3rd party code intake (scan &amp; store)</a:t>
            </a:r>
          </a:p>
          <a:p>
            <a:r>
              <a:rPr lang="en-US" dirty="0"/>
              <a:t>Source Code Management (repo)</a:t>
            </a:r>
          </a:p>
          <a:p>
            <a:r>
              <a:rPr lang="en-US" dirty="0"/>
              <a:t>Static Analysis (</a:t>
            </a:r>
            <a:r>
              <a:rPr lang="en-US" dirty="0" err="1"/>
              <a:t>SonaXX</a:t>
            </a:r>
            <a:r>
              <a:rPr lang="en-US" dirty="0"/>
              <a:t>)</a:t>
            </a:r>
          </a:p>
          <a:p>
            <a:r>
              <a:rPr lang="en-US" dirty="0"/>
              <a:t>Dynamic Analysis(</a:t>
            </a:r>
            <a:r>
              <a:rPr lang="en-US" dirty="0" err="1"/>
              <a:t>SonaXX</a:t>
            </a:r>
            <a:r>
              <a:rPr lang="en-US" dirty="0"/>
              <a:t>/Nexus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81E7B-44DE-15B8-F68D-19A928A84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2023 THE MITRE CORPORATION. ALL RIGHTS RESERVED. FOR INTERNAL USE ONLY.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BF17BD5-116A-5F6E-4C24-B48A8239F1D3}"/>
              </a:ext>
            </a:extLst>
          </p:cNvPr>
          <p:cNvSpPr txBox="1">
            <a:spLocks/>
          </p:cNvSpPr>
          <p:nvPr/>
        </p:nvSpPr>
        <p:spPr>
          <a:xfrm>
            <a:off x="5715001" y="914400"/>
            <a:ext cx="544068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0" i="0" kern="1200" cap="none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1pPr>
            <a:lvl2pPr marL="466725" indent="-2238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000" b="0" i="0" kern="1200" baseline="0" dirty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2pPr>
            <a:lvl3pPr marL="6905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8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6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4pPr>
            <a:lvl5pPr marL="11477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lang="en-US" sz="1400" b="0" i="0" kern="1200" baseline="0">
                <a:solidFill>
                  <a:schemeClr val="tx2"/>
                </a:solidFill>
                <a:latin typeface="+mn-lt"/>
                <a:ea typeface="+mn-ea"/>
                <a:cs typeface="Arial Narrow" charset="0"/>
              </a:defRPr>
            </a:lvl5pPr>
            <a:lvl6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38238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Signing and Encryption</a:t>
            </a:r>
          </a:p>
          <a:p>
            <a:r>
              <a:rPr lang="en-US" dirty="0"/>
              <a:t>SBOMs</a:t>
            </a:r>
          </a:p>
          <a:p>
            <a:r>
              <a:rPr lang="en-US" dirty="0"/>
              <a:t>Intermediary and Release Repo</a:t>
            </a:r>
          </a:p>
          <a:p>
            <a:r>
              <a:rPr lang="en-US" dirty="0"/>
              <a:t>Base line functional tests(Test Tool)</a:t>
            </a:r>
          </a:p>
          <a:p>
            <a:r>
              <a:rPr lang="en-US" dirty="0"/>
              <a:t>Baseline Security test(Test Tool)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58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583853-A98E-7412-5D91-BF45F048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1E30AF-F5F2-5363-9DF3-0CCC30AD9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Level Assessment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76DED-68DF-4B64-14F6-F9C7BA68E1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Access methods (person/non-person)</a:t>
            </a:r>
          </a:p>
          <a:p>
            <a:r>
              <a:rPr lang="en-US" dirty="0"/>
              <a:t>APIs</a:t>
            </a:r>
          </a:p>
          <a:p>
            <a:r>
              <a:rPr lang="en-US" dirty="0"/>
              <a:t>Privileged and non-Privileged Assets</a:t>
            </a:r>
          </a:p>
          <a:p>
            <a:r>
              <a:rPr lang="en-US" dirty="0"/>
              <a:t>Function Input and Outputs</a:t>
            </a:r>
          </a:p>
          <a:p>
            <a:r>
              <a:rPr lang="en-US" dirty="0"/>
              <a:t>Data store</a:t>
            </a:r>
          </a:p>
          <a:p>
            <a:r>
              <a:rPr lang="en-US" dirty="0"/>
              <a:t>Internal and external tools</a:t>
            </a:r>
          </a:p>
          <a:p>
            <a:r>
              <a:rPr lang="en-US" dirty="0"/>
              <a:t>Logging and Audit mechanisms</a:t>
            </a:r>
          </a:p>
          <a:p>
            <a:r>
              <a:rPr lang="en-US" dirty="0"/>
              <a:t>Host based access list/security agents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03B26-773A-7575-983A-B3D98AB46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2023 THE MITRE CORPORATION. ALL RIGHTS RESERVED. FOR INTERNAL USE ONLY.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00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55F3FB-85C6-4CE7-A80F-0027AF0E0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400800"/>
            <a:ext cx="8817264" cy="182880"/>
          </a:xfrm>
        </p:spPr>
        <p:txBody>
          <a:bodyPr/>
          <a:lstStyle/>
          <a:p>
            <a:r>
              <a:rPr lang="en-US" dirty="0"/>
              <a:t>© 2023 THE MITRE CORPORATION. ALL RIGHTS RESERVED. FOR INTERNAL USE ONLY.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4D90CD-2A9A-4E71-B485-74A63DD678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9083E5-5662-4A16-8104-4387B80FE25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C806009-7018-40CB-90B1-CFC223ECD2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MSAhmed@mitre.org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74412-E3B9-4367-8218-2CD14AC23B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Muddasar Ahmed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38DE99-DDA8-4D72-B5A4-528DC2CAAF1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9768" y="-548640"/>
            <a:ext cx="11338560" cy="54864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>
                <a:solidFill>
                  <a:srgbClr val="ECECEC"/>
                </a:solidFill>
              </a:rPr>
              <a:t>Closing Slide</a:t>
            </a:r>
          </a:p>
        </p:txBody>
      </p:sp>
    </p:spTree>
    <p:extLst>
      <p:ext uri="{BB962C8B-B14F-4D97-AF65-F5344CB8AC3E}">
        <p14:creationId xmlns:p14="http://schemas.microsoft.com/office/powerpoint/2010/main" val="3091653678"/>
      </p:ext>
    </p:extLst>
  </p:cSld>
  <p:clrMapOvr>
    <a:masterClrMapping/>
  </p:clrMapOvr>
</p:sld>
</file>

<file path=ppt/theme/theme1.xml><?xml version="1.0" encoding="utf-8"?>
<a:theme xmlns:a="http://schemas.openxmlformats.org/drawingml/2006/main" name="Blue MITRE">
  <a:themeElements>
    <a:clrScheme name="DB_theme">
      <a:dk1>
        <a:srgbClr val="E6E6E6"/>
      </a:dk1>
      <a:lt1>
        <a:srgbClr val="0D2541"/>
      </a:lt1>
      <a:dk2>
        <a:srgbClr val="FFFFFF"/>
      </a:dk2>
      <a:lt2>
        <a:srgbClr val="000000"/>
      </a:lt2>
      <a:accent1>
        <a:srgbClr val="8FD8F8"/>
      </a:accent1>
      <a:accent2>
        <a:srgbClr val="FEFB00"/>
      </a:accent2>
      <a:accent3>
        <a:srgbClr val="488DC9"/>
      </a:accent3>
      <a:accent4>
        <a:srgbClr val="4FB96E"/>
      </a:accent4>
      <a:accent5>
        <a:srgbClr val="FF6D2B"/>
      </a:accent5>
      <a:accent6>
        <a:srgbClr val="8E7FB9"/>
      </a:accent6>
      <a:hlink>
        <a:srgbClr val="0068DA"/>
      </a:hlink>
      <a:folHlink>
        <a:srgbClr val="FF2D5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ITRE-PPT-template-16x9-blue-2023-v1.potx" id="{140460EB-8154-48CD-85C8-4C4E284883A2}" vid="{6F02E2FC-9E69-4123-84EE-6C64931662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MITRE</Template>
  <TotalTime>12266</TotalTime>
  <Words>466</Words>
  <Application>Microsoft Macintosh PowerPoint</Application>
  <PresentationFormat>Widescreen</PresentationFormat>
  <Paragraphs>79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Blue MITRE</vt:lpstr>
      <vt:lpstr>ONAP CI/CD Security Review</vt:lpstr>
      <vt:lpstr>Security History</vt:lpstr>
      <vt:lpstr>LFN ONAP CI/CD workflow</vt:lpstr>
      <vt:lpstr>SW Assurance Process</vt:lpstr>
      <vt:lpstr>SW Assurance Tools</vt:lpstr>
      <vt:lpstr>Component Level Assessment</vt:lpstr>
      <vt:lpstr>Closing Slide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CI/CD Security Review</dc:title>
  <dc:subject/>
  <dc:creator>Muddasar S Ahmed</dc:creator>
  <cp:keywords/>
  <dc:description/>
  <cp:lastModifiedBy>Muddasar S Ahmed</cp:lastModifiedBy>
  <cp:revision>5</cp:revision>
  <cp:lastPrinted>2020-12-17T13:42:49Z</cp:lastPrinted>
  <dcterms:created xsi:type="dcterms:W3CDTF">2023-03-20T20:35:02Z</dcterms:created>
  <dcterms:modified xsi:type="dcterms:W3CDTF">2023-04-04T13:34:08Z</dcterms:modified>
  <cp:category/>
</cp:coreProperties>
</file>