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2.xml" ContentType="application/vnd.openxmlformats-officedocument.presentationml.notesSlide+xml"/>
  <Override PartName="/ppt/ink/ink5.xml" ContentType="application/inkml+xml"/>
  <Override PartName="/ppt/ink/ink6.xml" ContentType="application/inkml+xml"/>
  <Override PartName="/ppt/ink/ink7.xml" ContentType="application/inkml+xml"/>
  <Override PartName="/ppt/ink/ink8.xml" ContentType="application/inkml+xml"/>
  <Override PartName="/ppt/notesSlides/notesSlide3.xml" ContentType="application/vnd.openxmlformats-officedocument.presentationml.notesSlide+xml"/>
  <Override PartName="/ppt/ink/ink9.xml" ContentType="application/inkml+xml"/>
  <Override PartName="/ppt/ink/ink10.xml" ContentType="application/inkml+xml"/>
  <Override PartName="/ppt/ink/ink11.xml" ContentType="application/inkml+xml"/>
  <Override PartName="/ppt/ink/ink12.xml" ContentType="application/inkml+xml"/>
  <Override PartName="/ppt/notesSlides/notesSlide4.xml" ContentType="application/vnd.openxmlformats-officedocument.presentationml.notesSlide+xml"/>
  <Override PartName="/ppt/ink/ink13.xml" ContentType="application/inkml+xml"/>
  <Override PartName="/ppt/ink/ink14.xml" ContentType="application/inkml+xml"/>
  <Override PartName="/ppt/ink/ink15.xml" ContentType="application/inkml+xml"/>
  <Override PartName="/ppt/ink/ink16.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1654" r:id="rId3"/>
    <p:sldId id="1801" r:id="rId4"/>
    <p:sldId id="1805" r:id="rId5"/>
    <p:sldId id="1807" r:id="rId6"/>
    <p:sldId id="1815" r:id="rId7"/>
    <p:sldId id="1808" r:id="rId8"/>
    <p:sldId id="1824" r:id="rId9"/>
    <p:sldId id="1829" r:id="rId10"/>
    <p:sldId id="1817" r:id="rId11"/>
    <p:sldId id="1825" r:id="rId12"/>
    <p:sldId id="1827" r:id="rId13"/>
    <p:sldId id="1828" r:id="rId14"/>
    <p:sldId id="1820" r:id="rId15"/>
    <p:sldId id="1821" r:id="rId16"/>
    <p:sldId id="1822" r:id="rId17"/>
    <p:sldId id="1823" r:id="rId18"/>
    <p:sldId id="181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903" autoAdjust="0"/>
    <p:restoredTop sz="96513" autoAdjust="0"/>
  </p:normalViewPr>
  <p:slideViewPr>
    <p:cSldViewPr snapToGrid="0">
      <p:cViewPr varScale="1">
        <p:scale>
          <a:sx n="105" d="100"/>
          <a:sy n="105" d="100"/>
        </p:scale>
        <p:origin x="150"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4T13:10:51.863"/>
    </inkml:context>
    <inkml:brush xml:id="br0">
      <inkml:brushProperty name="width" value="0.05" units="cm"/>
      <inkml:brushProperty name="height" value="0.05" units="cm"/>
      <inkml:brushProperty name="color" value="#AB008B"/>
    </inkml:brush>
  </inkml:definitions>
  <inkml:trace contextRef="#ctx0" brushRef="#br0">0 1 24575,'0'0'-8191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4T13:10:52.590"/>
    </inkml:context>
    <inkml:brush xml:id="br0">
      <inkml:brushProperty name="width" value="0.05" units="cm"/>
      <inkml:brushProperty name="height" value="0.05" units="cm"/>
      <inkml:brushProperty name="color" value="#AB008B"/>
    </inkml:brush>
  </inkml:definitions>
  <inkml:trace contextRef="#ctx0" brushRef="#br0">0 1 24575,'5'0'0,"7"0"0,0 0-8191</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01T16:43:23.542"/>
    </inkml:context>
    <inkml:brush xml:id="br0">
      <inkml:brushProperty name="width" value="0.05" units="cm"/>
      <inkml:brushProperty name="height" value="0.05" units="cm"/>
      <inkml:brushProperty name="color" value="#5B2D90"/>
    </inkml:brush>
  </inkml:definitions>
  <inkml:trace contextRef="#ctx0" brushRef="#br0">1 0 24575</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01T17:00:59.682"/>
    </inkml:context>
    <inkml:brush xml:id="br0">
      <inkml:brushProperty name="width" value="0.05" units="cm"/>
      <inkml:brushProperty name="height" value="0.05" units="cm"/>
      <inkml:brushProperty name="color" value="#F6630D"/>
    </inkml:brush>
  </inkml:definitions>
  <inkml:trace contextRef="#ctx0" brushRef="#br0">1 1 24575</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4T13:10:51.863"/>
    </inkml:context>
    <inkml:brush xml:id="br0">
      <inkml:brushProperty name="width" value="0.05" units="cm"/>
      <inkml:brushProperty name="height" value="0.05" units="cm"/>
      <inkml:brushProperty name="color" value="#AB008B"/>
    </inkml:brush>
  </inkml:definitions>
  <inkml:trace contextRef="#ctx0" brushRef="#br0">0 1 24575,'0'0'-8191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4T13:10:52.590"/>
    </inkml:context>
    <inkml:brush xml:id="br0">
      <inkml:brushProperty name="width" value="0.05" units="cm"/>
      <inkml:brushProperty name="height" value="0.05" units="cm"/>
      <inkml:brushProperty name="color" value="#AB008B"/>
    </inkml:brush>
  </inkml:definitions>
  <inkml:trace contextRef="#ctx0" brushRef="#br0">0 1 24575,'5'0'0,"7"0"0,0 0-8191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01T16:43:23.542"/>
    </inkml:context>
    <inkml:brush xml:id="br0">
      <inkml:brushProperty name="width" value="0.05" units="cm"/>
      <inkml:brushProperty name="height" value="0.05" units="cm"/>
      <inkml:brushProperty name="color" value="#5B2D90"/>
    </inkml:brush>
  </inkml:definitions>
  <inkml:trace contextRef="#ctx0" brushRef="#br0">1 0 24575</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01T17:00:59.682"/>
    </inkml:context>
    <inkml:brush xml:id="br0">
      <inkml:brushProperty name="width" value="0.05" units="cm"/>
      <inkml:brushProperty name="height" value="0.05" units="cm"/>
      <inkml:brushProperty name="color" value="#F6630D"/>
    </inkml:brush>
  </inkml:definitions>
  <inkml:trace contextRef="#ctx0" brushRef="#br0">1 1 24575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4T13:10:52.590"/>
    </inkml:context>
    <inkml:brush xml:id="br0">
      <inkml:brushProperty name="width" value="0.05" units="cm"/>
      <inkml:brushProperty name="height" value="0.05" units="cm"/>
      <inkml:brushProperty name="color" value="#AB008B"/>
    </inkml:brush>
  </inkml:definitions>
  <inkml:trace contextRef="#ctx0" brushRef="#br0">0 1 24575,'5'0'0,"7"0"0,0 0-8191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01T16:43:23.542"/>
    </inkml:context>
    <inkml:brush xml:id="br0">
      <inkml:brushProperty name="width" value="0.05" units="cm"/>
      <inkml:brushProperty name="height" value="0.05" units="cm"/>
      <inkml:brushProperty name="color" value="#5B2D90"/>
    </inkml:brush>
  </inkml:definitions>
  <inkml:trace contextRef="#ctx0" brushRef="#br0">1 0 24575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01T17:00:59.682"/>
    </inkml:context>
    <inkml:brush xml:id="br0">
      <inkml:brushProperty name="width" value="0.05" units="cm"/>
      <inkml:brushProperty name="height" value="0.05" units="cm"/>
      <inkml:brushProperty name="color" value="#F6630D"/>
    </inkml:brush>
  </inkml:definitions>
  <inkml:trace contextRef="#ctx0" brushRef="#br0">1 1 24575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4T13:10:51.863"/>
    </inkml:context>
    <inkml:brush xml:id="br0">
      <inkml:brushProperty name="width" value="0.05" units="cm"/>
      <inkml:brushProperty name="height" value="0.05" units="cm"/>
      <inkml:brushProperty name="color" value="#AB008B"/>
    </inkml:brush>
  </inkml:definitions>
  <inkml:trace contextRef="#ctx0" brushRef="#br0">0 1 24575,'0'0'-8191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4T13:10:52.590"/>
    </inkml:context>
    <inkml:brush xml:id="br0">
      <inkml:brushProperty name="width" value="0.05" units="cm"/>
      <inkml:brushProperty name="height" value="0.05" units="cm"/>
      <inkml:brushProperty name="color" value="#AB008B"/>
    </inkml:brush>
  </inkml:definitions>
  <inkml:trace contextRef="#ctx0" brushRef="#br0">0 1 24575,'5'0'0,"7"0"0,0 0-8191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01T16:43:23.542"/>
    </inkml:context>
    <inkml:brush xml:id="br0">
      <inkml:brushProperty name="width" value="0.05" units="cm"/>
      <inkml:brushProperty name="height" value="0.05" units="cm"/>
      <inkml:brushProperty name="color" value="#5B2D90"/>
    </inkml:brush>
  </inkml:definitions>
  <inkml:trace contextRef="#ctx0" brushRef="#br0">1 0 24575</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01T17:00:59.682"/>
    </inkml:context>
    <inkml:brush xml:id="br0">
      <inkml:brushProperty name="width" value="0.05" units="cm"/>
      <inkml:brushProperty name="height" value="0.05" units="cm"/>
      <inkml:brushProperty name="color" value="#F6630D"/>
    </inkml:brush>
  </inkml:definitions>
  <inkml:trace contextRef="#ctx0" brushRef="#br0">1 1 24575</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24T13:10:51.863"/>
    </inkml:context>
    <inkml:brush xml:id="br0">
      <inkml:brushProperty name="width" value="0.05" units="cm"/>
      <inkml:brushProperty name="height" value="0.05" units="cm"/>
      <inkml:brushProperty name="color" value="#AB008B"/>
    </inkml:brush>
  </inkml:definitions>
  <inkml:trace contextRef="#ctx0" brushRef="#br0">0 1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5A395E-25C9-4A48-BB5E-0DAFF4966AA9}" type="datetimeFigureOut">
              <a:rPr lang="en-US" smtClean="0"/>
              <a:t>2/16/2023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CAAFE4-A13B-4105-8D10-BEA9FA9EDCF9}" type="slidenum">
              <a:rPr lang="en-US" smtClean="0"/>
              <a:t>‹#›</a:t>
            </a:fld>
            <a:endParaRPr lang="en-US" dirty="0"/>
          </a:p>
        </p:txBody>
      </p:sp>
    </p:spTree>
    <p:extLst>
      <p:ext uri="{BB962C8B-B14F-4D97-AF65-F5344CB8AC3E}">
        <p14:creationId xmlns:p14="http://schemas.microsoft.com/office/powerpoint/2010/main" val="2921375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IN" dirty="0"/>
              <a:t>When is CPS updated with new PCI values?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8789E-1FC9-CE4B-B453-2AA144D753F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Arial"/>
                <a:sym typeface="Arial"/>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1059998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IN" dirty="0"/>
              <a:t>When is CPS updated with new PCI values?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8789E-1FC9-CE4B-B453-2AA144D753F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Arial"/>
                <a:sym typeface="Arial"/>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2506845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IN" dirty="0"/>
              <a:t>When is CPS updated with new PCI values?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8789E-1FC9-CE4B-B453-2AA144D753F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Arial"/>
                <a:sym typeface="Arial"/>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4123789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IN" dirty="0"/>
              <a:t>When is CPS updated with new PCI values?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8789E-1FC9-CE4B-B453-2AA144D753F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Arial"/>
                <a:sym typeface="Arial"/>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4067093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IN" dirty="0"/>
              <a:t>CPS Components Overview</a:t>
            </a:r>
          </a:p>
          <a:p>
            <a:r>
              <a:rPr lang="en-IN" dirty="0"/>
              <a:t>---------------------------------------</a:t>
            </a:r>
          </a:p>
          <a:p>
            <a:endParaRPr lang="en-IN" dirty="0"/>
          </a:p>
          <a:p>
            <a:r>
              <a:rPr lang="en-IN" dirty="0"/>
              <a:t>(CPS) Configuration Persistence Service</a:t>
            </a:r>
          </a:p>
          <a:p>
            <a:r>
              <a:rPr lang="en-IN" dirty="0"/>
              <a:t>Cloud native , YANG native persistence</a:t>
            </a:r>
          </a:p>
          <a:p>
            <a:r>
              <a:rPr lang="en-IN" dirty="0"/>
              <a:t>Handles any YANG modelled data</a:t>
            </a:r>
          </a:p>
          <a:p>
            <a:r>
              <a:rPr lang="en-IN" dirty="0"/>
              <a:t>Add new YANG modules &amp; data at run-time</a:t>
            </a:r>
          </a:p>
          <a:p>
            <a:r>
              <a:rPr lang="en-IN" dirty="0"/>
              <a:t>Validation , CRUD and Query Support</a:t>
            </a:r>
          </a:p>
          <a:p>
            <a:r>
              <a:rPr lang="en-IN" dirty="0"/>
              <a:t>Data Separation using Dataspaces ( user application ) and Anchors (instance model) separation.</a:t>
            </a:r>
          </a:p>
          <a:p>
            <a:r>
              <a:rPr lang="en-IN" dirty="0"/>
              <a:t>-----------------------------------</a:t>
            </a:r>
          </a:p>
          <a:p>
            <a:endParaRPr lang="en-IN" dirty="0"/>
          </a:p>
          <a:p>
            <a:r>
              <a:rPr lang="en-IN" dirty="0"/>
              <a:t>(NCMP)Network Configuration Model Proxy</a:t>
            </a:r>
          </a:p>
          <a:p>
            <a:r>
              <a:rPr lang="en-IN" dirty="0"/>
              <a:t>Proxy to harmonize access to network CM data</a:t>
            </a:r>
          </a:p>
          <a:p>
            <a:r>
              <a:rPr lang="en-IN" dirty="0"/>
              <a:t>Hides the complexity of addressing using concept of cm-handle</a:t>
            </a:r>
          </a:p>
          <a:p>
            <a:r>
              <a:rPr lang="en-IN" dirty="0"/>
              <a:t>Provides Yang Data and device models (YANG Modules)</a:t>
            </a:r>
          </a:p>
          <a:p>
            <a:r>
              <a:rPr lang="en-IN" dirty="0"/>
              <a:t>Leverages CPS-Core for its own and CM Data</a:t>
            </a:r>
          </a:p>
          <a:p>
            <a:endParaRPr lang="en-IN" dirty="0"/>
          </a:p>
          <a:p>
            <a:r>
              <a:rPr lang="en-IN" dirty="0"/>
              <a:t>-----------------------------------</a:t>
            </a:r>
          </a:p>
          <a:p>
            <a:endParaRPr lang="en-IN" dirty="0"/>
          </a:p>
          <a:p>
            <a:r>
              <a:rPr lang="en-IN" dirty="0"/>
              <a:t>(DMI-Plugin)Data Model Inventory Plugin</a:t>
            </a:r>
          </a:p>
          <a:p>
            <a:r>
              <a:rPr lang="en-IN" dirty="0"/>
              <a:t>DMI provides abstract view of:</a:t>
            </a:r>
          </a:p>
          <a:p>
            <a:r>
              <a:rPr lang="en-IN" dirty="0"/>
              <a:t>Data – CM data as published by the network function – always YANG</a:t>
            </a:r>
          </a:p>
          <a:p>
            <a:r>
              <a:rPr lang="en-IN" dirty="0"/>
              <a:t>Models – YANG models that describe the network functions</a:t>
            </a:r>
          </a:p>
          <a:p>
            <a:r>
              <a:rPr lang="en-IN" dirty="0"/>
              <a:t>Inventory – Network functions that will be exposed by NCMP.</a:t>
            </a:r>
          </a:p>
          <a:p>
            <a:r>
              <a:rPr lang="en-IN" dirty="0"/>
              <a:t>Enables Integration with:</a:t>
            </a:r>
          </a:p>
          <a:p>
            <a:r>
              <a:rPr lang="en-IN" dirty="0"/>
              <a:t>Multi-vendor EMS.</a:t>
            </a:r>
          </a:p>
          <a:p>
            <a:r>
              <a:rPr lang="en-IN" dirty="0"/>
              <a:t>Network Functions (e.g. ORAN O1 functions)</a:t>
            </a:r>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8137A378-1DE0-4737-9781-914A0502D46E}" type="slidenum">
              <a:rPr kumimoji="0" lang="en-IN"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14</a:t>
            </a:fld>
            <a:endParaRPr kumimoji="0" lang="en-IN"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6652517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SON Use case requires upto-date data view of the network ,  hence we have this use case.</a:t>
            </a:r>
          </a:p>
          <a:p>
            <a:r>
              <a:rPr lang="en-US" dirty="0"/>
              <a:t>ONAP DMI plugin will be receiving VES standard events from the ORAN device.</a:t>
            </a:r>
          </a:p>
          <a:p>
            <a:endParaRPr lang="en-US" dirty="0"/>
          </a:p>
          <a:p>
            <a:r>
              <a:rPr lang="en-US" dirty="0"/>
              <a:t>DMI plugin would map the identity required by CPS and translate it to a DMI Data AVC.</a:t>
            </a:r>
          </a:p>
          <a:p>
            <a:endParaRPr lang="en-US" dirty="0"/>
          </a:p>
          <a:p>
            <a:r>
              <a:rPr lang="en-US" dirty="0"/>
              <a:t>DMI Data AVC will be consumed by NCMP which internally uses CPS-Core APIs to persist the changes in the CPS Data Store.</a:t>
            </a:r>
          </a:p>
          <a:p>
            <a:endParaRPr lang="en-US" dirty="0"/>
          </a:p>
          <a:p>
            <a:r>
              <a:rPr lang="en-US" dirty="0"/>
              <a:t>Also once the changes are persisted we emit the AVC and LCM events to be used by other interested client apps.</a:t>
            </a:r>
            <a:endParaRPr lang="en-IN" dirty="0"/>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8137A378-1DE0-4737-9781-914A0502D46E}" type="slidenum">
              <a:rPr kumimoji="0" lang="en-IN"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15</a:t>
            </a:fld>
            <a:endParaRPr kumimoji="0" lang="en-IN"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973965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Check with vishal if he intends to talk about href and path from the VES event which is required before this.</a:t>
            </a:r>
          </a:p>
          <a:p>
            <a:r>
              <a:rPr lang="en-US" dirty="0"/>
              <a:t>Above is the DMI data AVC format schema.</a:t>
            </a:r>
          </a:p>
          <a:p>
            <a:r>
              <a:rPr lang="en-US" dirty="0"/>
              <a:t>Event payload is complaint with RFC-8641 format ( Subscription to YANG Notifications for Datastore Updates )</a:t>
            </a:r>
            <a:endParaRPr lang="en-IN" dirty="0"/>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8137A378-1DE0-4737-9781-914A0502D46E}" type="slidenum">
              <a:rPr kumimoji="0" lang="en-IN"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16</a:t>
            </a:fld>
            <a:endParaRPr kumimoji="0" lang="en-IN"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45315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Here specifically talk about the href maps to eventCorrelationId</a:t>
            </a:r>
          </a:p>
          <a:p>
            <a:r>
              <a:rPr lang="en-US" dirty="0"/>
              <a:t>And path from VES maps to target.</a:t>
            </a:r>
            <a:endParaRPr lang="en-IN" dirty="0"/>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8137A378-1DE0-4737-9781-914A0502D46E}" type="slidenum">
              <a:rPr kumimoji="0" lang="en-IN"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17</a:t>
            </a:fld>
            <a:endParaRPr kumimoji="0" lang="en-IN"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105952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2DDB2A36-6189-985C-5EAC-B806AA4D02A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380480"/>
          </a:xfrm>
          <a:prstGeom prst="rect">
            <a:avLst/>
          </a:prstGeom>
        </p:spPr>
      </p:pic>
      <p:sp>
        <p:nvSpPr>
          <p:cNvPr id="2" name="Title 1">
            <a:extLst>
              <a:ext uri="{FF2B5EF4-FFF2-40B4-BE49-F238E27FC236}">
                <a16:creationId xmlns:a16="http://schemas.microsoft.com/office/drawing/2014/main" id="{FF099282-E551-082F-68FF-07B9CCDD64F8}"/>
              </a:ext>
            </a:extLst>
          </p:cNvPr>
          <p:cNvSpPr>
            <a:spLocks noGrp="1"/>
          </p:cNvSpPr>
          <p:nvPr>
            <p:ph type="ctrTitle"/>
          </p:nvPr>
        </p:nvSpPr>
        <p:spPr>
          <a:xfrm>
            <a:off x="1524000" y="1622094"/>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6BC525E1-DDD8-71A6-2E5B-646FCB8D077D}"/>
              </a:ext>
            </a:extLst>
          </p:cNvPr>
          <p:cNvSpPr>
            <a:spLocks noGrp="1"/>
          </p:cNvSpPr>
          <p:nvPr>
            <p:ph type="subTitle" idx="1"/>
          </p:nvPr>
        </p:nvSpPr>
        <p:spPr>
          <a:xfrm>
            <a:off x="1524000" y="4208094"/>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3E3ECBE-22AB-CBA6-74C1-95F3ECB03040}"/>
              </a:ext>
            </a:extLst>
          </p:cNvPr>
          <p:cNvSpPr>
            <a:spLocks noGrp="1"/>
          </p:cNvSpPr>
          <p:nvPr>
            <p:ph type="dt" sz="half" idx="10"/>
          </p:nvPr>
        </p:nvSpPr>
        <p:spPr/>
        <p:txBody>
          <a:bodyPr/>
          <a:lstStyle/>
          <a:p>
            <a:fld id="{103E6B74-CFC8-4D06-A47A-31888CDC245B}" type="datetimeFigureOut">
              <a:rPr lang="en-US" smtClean="0"/>
              <a:t>2/16/2023</a:t>
            </a:fld>
            <a:endParaRPr lang="en-US" dirty="0"/>
          </a:p>
        </p:txBody>
      </p:sp>
      <p:sp>
        <p:nvSpPr>
          <p:cNvPr id="5" name="Footer Placeholder 4">
            <a:extLst>
              <a:ext uri="{FF2B5EF4-FFF2-40B4-BE49-F238E27FC236}">
                <a16:creationId xmlns:a16="http://schemas.microsoft.com/office/drawing/2014/main" id="{4ADFB7DE-4AAB-45C8-F18F-252F924B2D8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CF934FA-4F7D-3738-0080-84E673184948}"/>
              </a:ext>
            </a:extLst>
          </p:cNvPr>
          <p:cNvSpPr>
            <a:spLocks noGrp="1"/>
          </p:cNvSpPr>
          <p:nvPr>
            <p:ph type="sldNum" sz="quarter" idx="12"/>
          </p:nvPr>
        </p:nvSpPr>
        <p:spPr/>
        <p:txBody>
          <a:bodyPr/>
          <a:lstStyle/>
          <a:p>
            <a:fld id="{8DE89C27-33E0-4F6A-B2C3-2F2DF7E6C986}" type="slidenum">
              <a:rPr lang="en-US" smtClean="0"/>
              <a:t>‹#›</a:t>
            </a:fld>
            <a:endParaRPr lang="en-US" dirty="0"/>
          </a:p>
        </p:txBody>
      </p:sp>
    </p:spTree>
    <p:extLst>
      <p:ext uri="{BB962C8B-B14F-4D97-AF65-F5344CB8AC3E}">
        <p14:creationId xmlns:p14="http://schemas.microsoft.com/office/powerpoint/2010/main" val="1048413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C2B3BB6E-65E8-0F8B-1CCC-3B4E1460E9A9}"/>
              </a:ext>
            </a:extLst>
          </p:cNvPr>
          <p:cNvGrpSpPr/>
          <p:nvPr userDrawn="1"/>
        </p:nvGrpSpPr>
        <p:grpSpPr>
          <a:xfrm>
            <a:off x="0" y="0"/>
            <a:ext cx="12192000" cy="6380480"/>
            <a:chOff x="0" y="0"/>
            <a:chExt cx="12192000" cy="6380480"/>
          </a:xfrm>
        </p:grpSpPr>
        <p:pic>
          <p:nvPicPr>
            <p:cNvPr id="8" name="Picture 7">
              <a:extLst>
                <a:ext uri="{FF2B5EF4-FFF2-40B4-BE49-F238E27FC236}">
                  <a16:creationId xmlns:a16="http://schemas.microsoft.com/office/drawing/2014/main" id="{76354D1E-79EF-29FE-CA36-FE719E8A41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380480"/>
            </a:xfrm>
            <a:prstGeom prst="rect">
              <a:avLst/>
            </a:prstGeom>
          </p:spPr>
        </p:pic>
        <p:pic>
          <p:nvPicPr>
            <p:cNvPr id="9" name="Picture 2">
              <a:extLst>
                <a:ext uri="{FF2B5EF4-FFF2-40B4-BE49-F238E27FC236}">
                  <a16:creationId xmlns:a16="http://schemas.microsoft.com/office/drawing/2014/main" id="{C8B1EC4A-EB4D-A1DD-BAEE-F2799D53625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410162" y="153706"/>
              <a:ext cx="1588583" cy="753957"/>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Content Placeholder 2">
            <a:extLst>
              <a:ext uri="{FF2B5EF4-FFF2-40B4-BE49-F238E27FC236}">
                <a16:creationId xmlns:a16="http://schemas.microsoft.com/office/drawing/2014/main" id="{F27ACD37-B03F-B6A8-03DA-13F8F3169596}"/>
              </a:ext>
            </a:extLst>
          </p:cNvPr>
          <p:cNvSpPr>
            <a:spLocks noGrp="1"/>
          </p:cNvSpPr>
          <p:nvPr>
            <p:ph idx="1"/>
          </p:nvPr>
        </p:nvSpPr>
        <p:spPr>
          <a:xfrm>
            <a:off x="212651" y="1456660"/>
            <a:ext cx="11695814" cy="472030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5CEA514-D27C-9BA3-8CFD-F9A8B22CCB37}"/>
              </a:ext>
            </a:extLst>
          </p:cNvPr>
          <p:cNvSpPr>
            <a:spLocks noGrp="1"/>
          </p:cNvSpPr>
          <p:nvPr>
            <p:ph type="dt" sz="half" idx="10"/>
          </p:nvPr>
        </p:nvSpPr>
        <p:spPr/>
        <p:txBody>
          <a:bodyPr/>
          <a:lstStyle/>
          <a:p>
            <a:fld id="{103E6B74-CFC8-4D06-A47A-31888CDC245B}" type="datetimeFigureOut">
              <a:rPr lang="en-US" smtClean="0"/>
              <a:t>2/16/2023</a:t>
            </a:fld>
            <a:endParaRPr lang="en-US" dirty="0"/>
          </a:p>
        </p:txBody>
      </p:sp>
      <p:sp>
        <p:nvSpPr>
          <p:cNvPr id="5" name="Footer Placeholder 4">
            <a:extLst>
              <a:ext uri="{FF2B5EF4-FFF2-40B4-BE49-F238E27FC236}">
                <a16:creationId xmlns:a16="http://schemas.microsoft.com/office/drawing/2014/main" id="{6EE27715-CEA9-2D0F-74F0-54A74B3EB9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69C8A21-A602-287A-ECE8-598351445E57}"/>
              </a:ext>
            </a:extLst>
          </p:cNvPr>
          <p:cNvSpPr>
            <a:spLocks noGrp="1"/>
          </p:cNvSpPr>
          <p:nvPr>
            <p:ph type="sldNum" sz="quarter" idx="12"/>
          </p:nvPr>
        </p:nvSpPr>
        <p:spPr/>
        <p:txBody>
          <a:bodyPr/>
          <a:lstStyle/>
          <a:p>
            <a:fld id="{8DE89C27-33E0-4F6A-B2C3-2F2DF7E6C986}" type="slidenum">
              <a:rPr lang="en-US" smtClean="0"/>
              <a:t>‹#›</a:t>
            </a:fld>
            <a:endParaRPr lang="en-US" dirty="0"/>
          </a:p>
        </p:txBody>
      </p:sp>
      <p:sp>
        <p:nvSpPr>
          <p:cNvPr id="10" name="Title 1">
            <a:extLst>
              <a:ext uri="{FF2B5EF4-FFF2-40B4-BE49-F238E27FC236}">
                <a16:creationId xmlns:a16="http://schemas.microsoft.com/office/drawing/2014/main" id="{F78BBFD7-B344-B1A3-6AC2-14C5E35BEC57}"/>
              </a:ext>
            </a:extLst>
          </p:cNvPr>
          <p:cNvSpPr>
            <a:spLocks noGrp="1"/>
          </p:cNvSpPr>
          <p:nvPr>
            <p:ph type="title"/>
          </p:nvPr>
        </p:nvSpPr>
        <p:spPr>
          <a:xfrm>
            <a:off x="838200" y="33817"/>
            <a:ext cx="9249929" cy="1129082"/>
          </a:xfrm>
        </p:spPr>
        <p:txBody>
          <a:bodyPr/>
          <a:lstStyle>
            <a:lvl1pPr>
              <a:defRPr>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331119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34B95C9C-02A5-ADB8-19B4-65FD20B1437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380480"/>
          </a:xfrm>
          <a:prstGeom prst="rect">
            <a:avLst/>
          </a:prstGeom>
        </p:spPr>
      </p:pic>
      <p:sp>
        <p:nvSpPr>
          <p:cNvPr id="2" name="Title 1">
            <a:extLst>
              <a:ext uri="{FF2B5EF4-FFF2-40B4-BE49-F238E27FC236}">
                <a16:creationId xmlns:a16="http://schemas.microsoft.com/office/drawing/2014/main" id="{74EDD0F3-6493-EB0F-2F0A-231660FAAFDC}"/>
              </a:ext>
            </a:extLst>
          </p:cNvPr>
          <p:cNvSpPr>
            <a:spLocks noGrp="1"/>
          </p:cNvSpPr>
          <p:nvPr>
            <p:ph type="title"/>
          </p:nvPr>
        </p:nvSpPr>
        <p:spPr>
          <a:xfrm>
            <a:off x="838200" y="1241906"/>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2026B01-9B2A-F7DA-3F6E-DCFAEE7B6817}"/>
              </a:ext>
            </a:extLst>
          </p:cNvPr>
          <p:cNvSpPr>
            <a:spLocks noGrp="1"/>
          </p:cNvSpPr>
          <p:nvPr>
            <p:ph type="body" idx="1"/>
          </p:nvPr>
        </p:nvSpPr>
        <p:spPr>
          <a:xfrm>
            <a:off x="838200" y="425673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C83C977-5277-0757-C937-3FAE529EFEC6}"/>
              </a:ext>
            </a:extLst>
          </p:cNvPr>
          <p:cNvSpPr>
            <a:spLocks noGrp="1"/>
          </p:cNvSpPr>
          <p:nvPr>
            <p:ph type="dt" sz="half" idx="10"/>
          </p:nvPr>
        </p:nvSpPr>
        <p:spPr/>
        <p:txBody>
          <a:bodyPr/>
          <a:lstStyle/>
          <a:p>
            <a:fld id="{103E6B74-CFC8-4D06-A47A-31888CDC245B}" type="datetimeFigureOut">
              <a:rPr lang="en-US" smtClean="0"/>
              <a:t>2/16/2023</a:t>
            </a:fld>
            <a:endParaRPr lang="en-US" dirty="0"/>
          </a:p>
        </p:txBody>
      </p:sp>
      <p:sp>
        <p:nvSpPr>
          <p:cNvPr id="5" name="Footer Placeholder 4">
            <a:extLst>
              <a:ext uri="{FF2B5EF4-FFF2-40B4-BE49-F238E27FC236}">
                <a16:creationId xmlns:a16="http://schemas.microsoft.com/office/drawing/2014/main" id="{76CDD258-6F50-A376-E7ED-7858E9FA3D8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8BE8ED1-3F77-3E10-505C-D8A50432996D}"/>
              </a:ext>
            </a:extLst>
          </p:cNvPr>
          <p:cNvSpPr>
            <a:spLocks noGrp="1"/>
          </p:cNvSpPr>
          <p:nvPr>
            <p:ph type="sldNum" sz="quarter" idx="12"/>
          </p:nvPr>
        </p:nvSpPr>
        <p:spPr/>
        <p:txBody>
          <a:bodyPr/>
          <a:lstStyle/>
          <a:p>
            <a:fld id="{8DE89C27-33E0-4F6A-B2C3-2F2DF7E6C986}" type="slidenum">
              <a:rPr lang="en-US" smtClean="0"/>
              <a:t>‹#›</a:t>
            </a:fld>
            <a:endParaRPr lang="en-US" dirty="0"/>
          </a:p>
        </p:txBody>
      </p:sp>
      <p:pic>
        <p:nvPicPr>
          <p:cNvPr id="10" name="Picture 2">
            <a:extLst>
              <a:ext uri="{FF2B5EF4-FFF2-40B4-BE49-F238E27FC236}">
                <a16:creationId xmlns:a16="http://schemas.microsoft.com/office/drawing/2014/main" id="{C6992ECD-C912-963D-B8D5-FE70477C6B5F}"/>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63828" y="123575"/>
            <a:ext cx="1823085" cy="865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3111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FE89E4FB-2F42-2007-1EED-BD7B88856E5C}"/>
              </a:ext>
            </a:extLst>
          </p:cNvPr>
          <p:cNvGrpSpPr/>
          <p:nvPr userDrawn="1"/>
        </p:nvGrpSpPr>
        <p:grpSpPr>
          <a:xfrm>
            <a:off x="0" y="0"/>
            <a:ext cx="12192000" cy="6380480"/>
            <a:chOff x="0" y="0"/>
            <a:chExt cx="12192000" cy="6380480"/>
          </a:xfrm>
        </p:grpSpPr>
        <p:pic>
          <p:nvPicPr>
            <p:cNvPr id="12" name="Picture 11">
              <a:extLst>
                <a:ext uri="{FF2B5EF4-FFF2-40B4-BE49-F238E27FC236}">
                  <a16:creationId xmlns:a16="http://schemas.microsoft.com/office/drawing/2014/main" id="{D0E9600D-064D-126E-0DA1-7B67810795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380480"/>
            </a:xfrm>
            <a:prstGeom prst="rect">
              <a:avLst/>
            </a:prstGeom>
          </p:spPr>
        </p:pic>
        <p:pic>
          <p:nvPicPr>
            <p:cNvPr id="8" name="Picture 2">
              <a:extLst>
                <a:ext uri="{FF2B5EF4-FFF2-40B4-BE49-F238E27FC236}">
                  <a16:creationId xmlns:a16="http://schemas.microsoft.com/office/drawing/2014/main" id="{43C1AF36-9C30-30DA-7F5C-CBBD7FD16E4C}"/>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410162" y="153706"/>
              <a:ext cx="1588583" cy="753957"/>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le 1">
            <a:extLst>
              <a:ext uri="{FF2B5EF4-FFF2-40B4-BE49-F238E27FC236}">
                <a16:creationId xmlns:a16="http://schemas.microsoft.com/office/drawing/2014/main" id="{EAA14E31-5217-8CB8-102A-6C3CC81A6265}"/>
              </a:ext>
            </a:extLst>
          </p:cNvPr>
          <p:cNvSpPr>
            <a:spLocks noGrp="1"/>
          </p:cNvSpPr>
          <p:nvPr>
            <p:ph type="title"/>
          </p:nvPr>
        </p:nvSpPr>
        <p:spPr>
          <a:xfrm>
            <a:off x="838200" y="33817"/>
            <a:ext cx="9249929" cy="1129082"/>
          </a:xfrm>
        </p:spPr>
        <p:txBody>
          <a:bodyPr/>
          <a:lstStyle>
            <a:lvl1pPr>
              <a:defRPr>
                <a:solidFill>
                  <a:schemeClr val="bg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7C61B22F-9000-C43E-487C-3089DA3EE9E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33FCAC3-A33D-2289-4404-B06145FA41D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BCD472A-6905-8CCC-D647-AEDC10BFF00D}"/>
              </a:ext>
            </a:extLst>
          </p:cNvPr>
          <p:cNvSpPr>
            <a:spLocks noGrp="1"/>
          </p:cNvSpPr>
          <p:nvPr>
            <p:ph type="dt" sz="half" idx="10"/>
          </p:nvPr>
        </p:nvSpPr>
        <p:spPr/>
        <p:txBody>
          <a:bodyPr/>
          <a:lstStyle/>
          <a:p>
            <a:fld id="{103E6B74-CFC8-4D06-A47A-31888CDC245B}" type="datetimeFigureOut">
              <a:rPr lang="en-US" smtClean="0"/>
              <a:t>2/16/2023</a:t>
            </a:fld>
            <a:endParaRPr lang="en-US" dirty="0"/>
          </a:p>
        </p:txBody>
      </p:sp>
      <p:sp>
        <p:nvSpPr>
          <p:cNvPr id="6" name="Footer Placeholder 5">
            <a:extLst>
              <a:ext uri="{FF2B5EF4-FFF2-40B4-BE49-F238E27FC236}">
                <a16:creationId xmlns:a16="http://schemas.microsoft.com/office/drawing/2014/main" id="{EF5EFE28-39B7-A507-6E8C-3EFDBEE057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FF34D87-7E4F-7ECE-9C93-AC93997EEBBE}"/>
              </a:ext>
            </a:extLst>
          </p:cNvPr>
          <p:cNvSpPr>
            <a:spLocks noGrp="1"/>
          </p:cNvSpPr>
          <p:nvPr>
            <p:ph type="sldNum" sz="quarter" idx="12"/>
          </p:nvPr>
        </p:nvSpPr>
        <p:spPr/>
        <p:txBody>
          <a:bodyPr/>
          <a:lstStyle/>
          <a:p>
            <a:fld id="{8DE89C27-33E0-4F6A-B2C3-2F2DF7E6C986}" type="slidenum">
              <a:rPr lang="en-US" smtClean="0"/>
              <a:t>‹#›</a:t>
            </a:fld>
            <a:endParaRPr lang="en-US" dirty="0"/>
          </a:p>
        </p:txBody>
      </p:sp>
    </p:spTree>
    <p:extLst>
      <p:ext uri="{BB962C8B-B14F-4D97-AF65-F5344CB8AC3E}">
        <p14:creationId xmlns:p14="http://schemas.microsoft.com/office/powerpoint/2010/main" val="4144736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2AB1782-9FD2-DB83-8144-E1FA92FDC592}"/>
              </a:ext>
            </a:extLst>
          </p:cNvPr>
          <p:cNvGrpSpPr/>
          <p:nvPr userDrawn="1"/>
        </p:nvGrpSpPr>
        <p:grpSpPr>
          <a:xfrm>
            <a:off x="0" y="0"/>
            <a:ext cx="12192000" cy="6380480"/>
            <a:chOff x="0" y="0"/>
            <a:chExt cx="12192000" cy="6380480"/>
          </a:xfrm>
        </p:grpSpPr>
        <p:pic>
          <p:nvPicPr>
            <p:cNvPr id="12" name="Picture 11">
              <a:extLst>
                <a:ext uri="{FF2B5EF4-FFF2-40B4-BE49-F238E27FC236}">
                  <a16:creationId xmlns:a16="http://schemas.microsoft.com/office/drawing/2014/main" id="{97232FFE-8FB0-88BC-A237-729468B42B1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380480"/>
            </a:xfrm>
            <a:prstGeom prst="rect">
              <a:avLst/>
            </a:prstGeom>
          </p:spPr>
        </p:pic>
        <p:pic>
          <p:nvPicPr>
            <p:cNvPr id="13" name="Picture 2">
              <a:extLst>
                <a:ext uri="{FF2B5EF4-FFF2-40B4-BE49-F238E27FC236}">
                  <a16:creationId xmlns:a16="http://schemas.microsoft.com/office/drawing/2014/main" id="{E8ED3339-5278-7BCC-58CE-3DA03607667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410162" y="153706"/>
              <a:ext cx="1588583" cy="753957"/>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Text Placeholder 2">
            <a:extLst>
              <a:ext uri="{FF2B5EF4-FFF2-40B4-BE49-F238E27FC236}">
                <a16:creationId xmlns:a16="http://schemas.microsoft.com/office/drawing/2014/main" id="{1A520B36-EFFF-8FA0-AD53-241C093A0E5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77BA71-7297-3415-322B-2C663F9E93B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E6064DF-06B1-515B-C08F-0895A27597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2278134-2610-0108-3F76-616654C86A1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3F1F43-46FD-7C93-02AA-A19A798A338F}"/>
              </a:ext>
            </a:extLst>
          </p:cNvPr>
          <p:cNvSpPr>
            <a:spLocks noGrp="1"/>
          </p:cNvSpPr>
          <p:nvPr>
            <p:ph type="dt" sz="half" idx="10"/>
          </p:nvPr>
        </p:nvSpPr>
        <p:spPr/>
        <p:txBody>
          <a:bodyPr/>
          <a:lstStyle/>
          <a:p>
            <a:fld id="{103E6B74-CFC8-4D06-A47A-31888CDC245B}" type="datetimeFigureOut">
              <a:rPr lang="en-US" smtClean="0"/>
              <a:t>2/16/2023</a:t>
            </a:fld>
            <a:endParaRPr lang="en-US" dirty="0"/>
          </a:p>
        </p:txBody>
      </p:sp>
      <p:sp>
        <p:nvSpPr>
          <p:cNvPr id="8" name="Footer Placeholder 7">
            <a:extLst>
              <a:ext uri="{FF2B5EF4-FFF2-40B4-BE49-F238E27FC236}">
                <a16:creationId xmlns:a16="http://schemas.microsoft.com/office/drawing/2014/main" id="{433B947D-C17B-74B6-AE6D-3006CE04969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0C16DD3-CBE0-8DD1-1B65-3DE527BB6512}"/>
              </a:ext>
            </a:extLst>
          </p:cNvPr>
          <p:cNvSpPr>
            <a:spLocks noGrp="1"/>
          </p:cNvSpPr>
          <p:nvPr>
            <p:ph type="sldNum" sz="quarter" idx="12"/>
          </p:nvPr>
        </p:nvSpPr>
        <p:spPr/>
        <p:txBody>
          <a:bodyPr/>
          <a:lstStyle/>
          <a:p>
            <a:fld id="{8DE89C27-33E0-4F6A-B2C3-2F2DF7E6C986}" type="slidenum">
              <a:rPr lang="en-US" smtClean="0"/>
              <a:t>‹#›</a:t>
            </a:fld>
            <a:endParaRPr lang="en-US" dirty="0"/>
          </a:p>
        </p:txBody>
      </p:sp>
      <p:sp>
        <p:nvSpPr>
          <p:cNvPr id="14" name="Title 1">
            <a:extLst>
              <a:ext uri="{FF2B5EF4-FFF2-40B4-BE49-F238E27FC236}">
                <a16:creationId xmlns:a16="http://schemas.microsoft.com/office/drawing/2014/main" id="{B75D751E-46B0-7148-ABA9-8B6E4BBEE927}"/>
              </a:ext>
            </a:extLst>
          </p:cNvPr>
          <p:cNvSpPr>
            <a:spLocks noGrp="1"/>
          </p:cNvSpPr>
          <p:nvPr>
            <p:ph type="title"/>
          </p:nvPr>
        </p:nvSpPr>
        <p:spPr>
          <a:xfrm>
            <a:off x="838200" y="33817"/>
            <a:ext cx="9249929" cy="1129082"/>
          </a:xfrm>
        </p:spPr>
        <p:txBody>
          <a:bodyPr/>
          <a:lstStyle>
            <a:lvl1pPr>
              <a:defRPr>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2181035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9E6B6368-72AD-435C-84A7-9BEC3E5A48B8}"/>
              </a:ext>
            </a:extLst>
          </p:cNvPr>
          <p:cNvGrpSpPr/>
          <p:nvPr userDrawn="1"/>
        </p:nvGrpSpPr>
        <p:grpSpPr>
          <a:xfrm>
            <a:off x="0" y="0"/>
            <a:ext cx="12192000" cy="6380480"/>
            <a:chOff x="0" y="0"/>
            <a:chExt cx="12192000" cy="6380480"/>
          </a:xfrm>
        </p:grpSpPr>
        <p:pic>
          <p:nvPicPr>
            <p:cNvPr id="10" name="Picture 9">
              <a:extLst>
                <a:ext uri="{FF2B5EF4-FFF2-40B4-BE49-F238E27FC236}">
                  <a16:creationId xmlns:a16="http://schemas.microsoft.com/office/drawing/2014/main" id="{08C3F0B8-56B9-3688-C7F9-4E37B88F64B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380480"/>
            </a:xfrm>
            <a:prstGeom prst="rect">
              <a:avLst/>
            </a:prstGeom>
          </p:spPr>
        </p:pic>
        <p:pic>
          <p:nvPicPr>
            <p:cNvPr id="11" name="Picture 2">
              <a:extLst>
                <a:ext uri="{FF2B5EF4-FFF2-40B4-BE49-F238E27FC236}">
                  <a16:creationId xmlns:a16="http://schemas.microsoft.com/office/drawing/2014/main" id="{02CEECE6-EE08-46B1-019B-C0649954F8AC}"/>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410162" y="153706"/>
              <a:ext cx="1588583" cy="753957"/>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Date Placeholder 2">
            <a:extLst>
              <a:ext uri="{FF2B5EF4-FFF2-40B4-BE49-F238E27FC236}">
                <a16:creationId xmlns:a16="http://schemas.microsoft.com/office/drawing/2014/main" id="{911EEC15-917A-84A7-A259-6F5F9274688C}"/>
              </a:ext>
            </a:extLst>
          </p:cNvPr>
          <p:cNvSpPr>
            <a:spLocks noGrp="1"/>
          </p:cNvSpPr>
          <p:nvPr>
            <p:ph type="dt" sz="half" idx="10"/>
          </p:nvPr>
        </p:nvSpPr>
        <p:spPr/>
        <p:txBody>
          <a:bodyPr/>
          <a:lstStyle/>
          <a:p>
            <a:fld id="{103E6B74-CFC8-4D06-A47A-31888CDC245B}" type="datetimeFigureOut">
              <a:rPr lang="en-US" smtClean="0"/>
              <a:t>2/16/2023</a:t>
            </a:fld>
            <a:endParaRPr lang="en-US" dirty="0"/>
          </a:p>
        </p:txBody>
      </p:sp>
      <p:sp>
        <p:nvSpPr>
          <p:cNvPr id="4" name="Footer Placeholder 3">
            <a:extLst>
              <a:ext uri="{FF2B5EF4-FFF2-40B4-BE49-F238E27FC236}">
                <a16:creationId xmlns:a16="http://schemas.microsoft.com/office/drawing/2014/main" id="{DF060595-4F9D-1B86-DE5F-BE3FA234031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1D83914-FA98-D5E5-5D84-486E51233C7D}"/>
              </a:ext>
            </a:extLst>
          </p:cNvPr>
          <p:cNvSpPr>
            <a:spLocks noGrp="1"/>
          </p:cNvSpPr>
          <p:nvPr>
            <p:ph type="sldNum" sz="quarter" idx="12"/>
          </p:nvPr>
        </p:nvSpPr>
        <p:spPr/>
        <p:txBody>
          <a:bodyPr/>
          <a:lstStyle/>
          <a:p>
            <a:fld id="{8DE89C27-33E0-4F6A-B2C3-2F2DF7E6C986}" type="slidenum">
              <a:rPr lang="en-US" smtClean="0"/>
              <a:t>‹#›</a:t>
            </a:fld>
            <a:endParaRPr lang="en-US" dirty="0"/>
          </a:p>
        </p:txBody>
      </p:sp>
      <p:sp>
        <p:nvSpPr>
          <p:cNvPr id="12" name="Title 1">
            <a:extLst>
              <a:ext uri="{FF2B5EF4-FFF2-40B4-BE49-F238E27FC236}">
                <a16:creationId xmlns:a16="http://schemas.microsoft.com/office/drawing/2014/main" id="{95994C2A-F91F-28B5-F434-8BF1DD7D6654}"/>
              </a:ext>
            </a:extLst>
          </p:cNvPr>
          <p:cNvSpPr>
            <a:spLocks noGrp="1"/>
          </p:cNvSpPr>
          <p:nvPr>
            <p:ph type="title"/>
          </p:nvPr>
        </p:nvSpPr>
        <p:spPr>
          <a:xfrm>
            <a:off x="838200" y="33817"/>
            <a:ext cx="9249929" cy="1129082"/>
          </a:xfrm>
        </p:spPr>
        <p:txBody>
          <a:bodyPr/>
          <a:lstStyle>
            <a:lvl1pPr>
              <a:defRPr>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748691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DE258C0-976A-F0FC-E21A-D21DA9917040}"/>
              </a:ext>
            </a:extLst>
          </p:cNvPr>
          <p:cNvSpPr>
            <a:spLocks noGrp="1"/>
          </p:cNvSpPr>
          <p:nvPr>
            <p:ph type="dt" sz="half" idx="10"/>
          </p:nvPr>
        </p:nvSpPr>
        <p:spPr/>
        <p:txBody>
          <a:bodyPr/>
          <a:lstStyle/>
          <a:p>
            <a:fld id="{103E6B74-CFC8-4D06-A47A-31888CDC245B}" type="datetimeFigureOut">
              <a:rPr lang="en-US" smtClean="0"/>
              <a:t>2/16/2023</a:t>
            </a:fld>
            <a:endParaRPr lang="en-US" dirty="0"/>
          </a:p>
        </p:txBody>
      </p:sp>
      <p:sp>
        <p:nvSpPr>
          <p:cNvPr id="3" name="Footer Placeholder 2">
            <a:extLst>
              <a:ext uri="{FF2B5EF4-FFF2-40B4-BE49-F238E27FC236}">
                <a16:creationId xmlns:a16="http://schemas.microsoft.com/office/drawing/2014/main" id="{E1F3145D-FB65-C46B-525E-FF9AD50AABC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03944FA1-BAD8-8EDE-141B-AB21186C9C5E}"/>
              </a:ext>
            </a:extLst>
          </p:cNvPr>
          <p:cNvSpPr>
            <a:spLocks noGrp="1"/>
          </p:cNvSpPr>
          <p:nvPr>
            <p:ph type="sldNum" sz="quarter" idx="12"/>
          </p:nvPr>
        </p:nvSpPr>
        <p:spPr/>
        <p:txBody>
          <a:bodyPr/>
          <a:lstStyle/>
          <a:p>
            <a:fld id="{8DE89C27-33E0-4F6A-B2C3-2F2DF7E6C986}" type="slidenum">
              <a:rPr lang="en-US" smtClean="0"/>
              <a:t>‹#›</a:t>
            </a:fld>
            <a:endParaRPr lang="en-US" dirty="0"/>
          </a:p>
        </p:txBody>
      </p:sp>
    </p:spTree>
    <p:extLst>
      <p:ext uri="{BB962C8B-B14F-4D97-AF65-F5344CB8AC3E}">
        <p14:creationId xmlns:p14="http://schemas.microsoft.com/office/powerpoint/2010/main" val="2134176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91FC774-AA1D-5A7E-FD75-654D51A0A2FA}"/>
              </a:ext>
            </a:extLst>
          </p:cNvPr>
          <p:cNvGrpSpPr/>
          <p:nvPr userDrawn="1"/>
        </p:nvGrpSpPr>
        <p:grpSpPr>
          <a:xfrm>
            <a:off x="0" y="0"/>
            <a:ext cx="12192000" cy="6380480"/>
            <a:chOff x="0" y="0"/>
            <a:chExt cx="12192000" cy="6380480"/>
          </a:xfrm>
        </p:grpSpPr>
        <p:pic>
          <p:nvPicPr>
            <p:cNvPr id="12" name="Picture 11">
              <a:extLst>
                <a:ext uri="{FF2B5EF4-FFF2-40B4-BE49-F238E27FC236}">
                  <a16:creationId xmlns:a16="http://schemas.microsoft.com/office/drawing/2014/main" id="{5DF03693-126A-2449-F9A1-10763F0EDB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380480"/>
            </a:xfrm>
            <a:prstGeom prst="rect">
              <a:avLst/>
            </a:prstGeom>
          </p:spPr>
        </p:pic>
        <p:pic>
          <p:nvPicPr>
            <p:cNvPr id="13" name="Picture 2">
              <a:extLst>
                <a:ext uri="{FF2B5EF4-FFF2-40B4-BE49-F238E27FC236}">
                  <a16:creationId xmlns:a16="http://schemas.microsoft.com/office/drawing/2014/main" id="{593774F1-CCC2-8702-A2BB-DDCDA8C3CBF5}"/>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410162" y="153706"/>
              <a:ext cx="1588583" cy="753957"/>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Content Placeholder 2">
            <a:extLst>
              <a:ext uri="{FF2B5EF4-FFF2-40B4-BE49-F238E27FC236}">
                <a16:creationId xmlns:a16="http://schemas.microsoft.com/office/drawing/2014/main" id="{22D8BF8F-D932-D8D0-CE1E-8E7556778FC2}"/>
              </a:ext>
            </a:extLst>
          </p:cNvPr>
          <p:cNvSpPr>
            <a:spLocks noGrp="1"/>
          </p:cNvSpPr>
          <p:nvPr>
            <p:ph idx="1"/>
          </p:nvPr>
        </p:nvSpPr>
        <p:spPr>
          <a:xfrm>
            <a:off x="5180012" y="151905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D6A118B-01FD-C4F0-5D87-6C40657833CE}"/>
              </a:ext>
            </a:extLst>
          </p:cNvPr>
          <p:cNvSpPr>
            <a:spLocks noGrp="1"/>
          </p:cNvSpPr>
          <p:nvPr>
            <p:ph type="dt" sz="half" idx="10"/>
          </p:nvPr>
        </p:nvSpPr>
        <p:spPr/>
        <p:txBody>
          <a:bodyPr/>
          <a:lstStyle/>
          <a:p>
            <a:fld id="{103E6B74-CFC8-4D06-A47A-31888CDC245B}" type="datetimeFigureOut">
              <a:rPr lang="en-US" smtClean="0"/>
              <a:t>2/16/2023</a:t>
            </a:fld>
            <a:endParaRPr lang="en-US" dirty="0"/>
          </a:p>
        </p:txBody>
      </p:sp>
      <p:sp>
        <p:nvSpPr>
          <p:cNvPr id="6" name="Footer Placeholder 5">
            <a:extLst>
              <a:ext uri="{FF2B5EF4-FFF2-40B4-BE49-F238E27FC236}">
                <a16:creationId xmlns:a16="http://schemas.microsoft.com/office/drawing/2014/main" id="{4ECD7914-27FB-7333-C756-8FB5CD57209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2B79644-26DB-9F0F-E905-2DC6A922DCC3}"/>
              </a:ext>
            </a:extLst>
          </p:cNvPr>
          <p:cNvSpPr>
            <a:spLocks noGrp="1"/>
          </p:cNvSpPr>
          <p:nvPr>
            <p:ph type="sldNum" sz="quarter" idx="12"/>
          </p:nvPr>
        </p:nvSpPr>
        <p:spPr/>
        <p:txBody>
          <a:bodyPr/>
          <a:lstStyle/>
          <a:p>
            <a:fld id="{8DE89C27-33E0-4F6A-B2C3-2F2DF7E6C986}" type="slidenum">
              <a:rPr lang="en-US" smtClean="0"/>
              <a:t>‹#›</a:t>
            </a:fld>
            <a:endParaRPr lang="en-US" dirty="0"/>
          </a:p>
        </p:txBody>
      </p:sp>
      <p:sp>
        <p:nvSpPr>
          <p:cNvPr id="9" name="Title 1">
            <a:extLst>
              <a:ext uri="{FF2B5EF4-FFF2-40B4-BE49-F238E27FC236}">
                <a16:creationId xmlns:a16="http://schemas.microsoft.com/office/drawing/2014/main" id="{CFAE48D0-0125-CCC1-0E79-93149230E131}"/>
              </a:ext>
            </a:extLst>
          </p:cNvPr>
          <p:cNvSpPr>
            <a:spLocks noGrp="1"/>
          </p:cNvSpPr>
          <p:nvPr>
            <p:ph type="title"/>
          </p:nvPr>
        </p:nvSpPr>
        <p:spPr>
          <a:xfrm>
            <a:off x="839788" y="1519053"/>
            <a:ext cx="3932237" cy="1069975"/>
          </a:xfrm>
        </p:spPr>
        <p:txBody>
          <a:bodyPr anchor="b"/>
          <a:lstStyle>
            <a:lvl1pPr>
              <a:defRPr sz="3200"/>
            </a:lvl1pPr>
          </a:lstStyle>
          <a:p>
            <a:r>
              <a:rPr lang="en-US"/>
              <a:t>Click to edit Master title style</a:t>
            </a:r>
          </a:p>
        </p:txBody>
      </p:sp>
      <p:sp>
        <p:nvSpPr>
          <p:cNvPr id="10" name="Text Placeholder 3">
            <a:extLst>
              <a:ext uri="{FF2B5EF4-FFF2-40B4-BE49-F238E27FC236}">
                <a16:creationId xmlns:a16="http://schemas.microsoft.com/office/drawing/2014/main" id="{DE5F7038-A225-C448-BF3D-9FA475C32F21}"/>
              </a:ext>
            </a:extLst>
          </p:cNvPr>
          <p:cNvSpPr>
            <a:spLocks noGrp="1"/>
          </p:cNvSpPr>
          <p:nvPr>
            <p:ph type="body" sz="half" idx="2"/>
          </p:nvPr>
        </p:nvSpPr>
        <p:spPr>
          <a:xfrm>
            <a:off x="839788" y="2589029"/>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4" name="Title 1">
            <a:extLst>
              <a:ext uri="{FF2B5EF4-FFF2-40B4-BE49-F238E27FC236}">
                <a16:creationId xmlns:a16="http://schemas.microsoft.com/office/drawing/2014/main" id="{CDC85F44-4DB8-DADC-A53A-0463587C0B94}"/>
              </a:ext>
            </a:extLst>
          </p:cNvPr>
          <p:cNvSpPr txBox="1">
            <a:spLocks/>
          </p:cNvSpPr>
          <p:nvPr userDrawn="1"/>
        </p:nvSpPr>
        <p:spPr>
          <a:xfrm>
            <a:off x="838200" y="33817"/>
            <a:ext cx="9249929" cy="112908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Arial" panose="020B0604020202020204" pitchFamily="34" charset="0"/>
                <a:ea typeface="+mj-ea"/>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223306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D565127E-425D-F744-F55F-80A28D28A0A4}"/>
              </a:ext>
            </a:extLst>
          </p:cNvPr>
          <p:cNvGrpSpPr/>
          <p:nvPr userDrawn="1"/>
        </p:nvGrpSpPr>
        <p:grpSpPr>
          <a:xfrm>
            <a:off x="0" y="0"/>
            <a:ext cx="12192000" cy="6380480"/>
            <a:chOff x="0" y="0"/>
            <a:chExt cx="12192000" cy="6380480"/>
          </a:xfrm>
        </p:grpSpPr>
        <p:pic>
          <p:nvPicPr>
            <p:cNvPr id="10" name="Picture 9">
              <a:extLst>
                <a:ext uri="{FF2B5EF4-FFF2-40B4-BE49-F238E27FC236}">
                  <a16:creationId xmlns:a16="http://schemas.microsoft.com/office/drawing/2014/main" id="{8F5F7E98-4470-00BF-F5A7-72EB9C342E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380480"/>
            </a:xfrm>
            <a:prstGeom prst="rect">
              <a:avLst/>
            </a:prstGeom>
          </p:spPr>
        </p:pic>
        <p:pic>
          <p:nvPicPr>
            <p:cNvPr id="11" name="Picture 2">
              <a:extLst>
                <a:ext uri="{FF2B5EF4-FFF2-40B4-BE49-F238E27FC236}">
                  <a16:creationId xmlns:a16="http://schemas.microsoft.com/office/drawing/2014/main" id="{B28CD690-860F-6416-2BB2-1E839516AB3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410162" y="153706"/>
              <a:ext cx="1588583" cy="753957"/>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le 1">
            <a:extLst>
              <a:ext uri="{FF2B5EF4-FFF2-40B4-BE49-F238E27FC236}">
                <a16:creationId xmlns:a16="http://schemas.microsoft.com/office/drawing/2014/main" id="{20C9F149-8B1C-0951-EB29-7F7FE938AD85}"/>
              </a:ext>
            </a:extLst>
          </p:cNvPr>
          <p:cNvSpPr>
            <a:spLocks noGrp="1"/>
          </p:cNvSpPr>
          <p:nvPr>
            <p:ph type="title"/>
          </p:nvPr>
        </p:nvSpPr>
        <p:spPr>
          <a:xfrm>
            <a:off x="839788" y="1519053"/>
            <a:ext cx="3932237" cy="1069975"/>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E864128-578D-350C-23BB-5709121050EB}"/>
              </a:ext>
            </a:extLst>
          </p:cNvPr>
          <p:cNvSpPr>
            <a:spLocks noGrp="1"/>
          </p:cNvSpPr>
          <p:nvPr>
            <p:ph type="pic" idx="1"/>
          </p:nvPr>
        </p:nvSpPr>
        <p:spPr>
          <a:xfrm>
            <a:off x="5183188" y="1519054"/>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269732C-EF66-CFC0-59FB-58BC747DDC2E}"/>
              </a:ext>
            </a:extLst>
          </p:cNvPr>
          <p:cNvSpPr>
            <a:spLocks noGrp="1"/>
          </p:cNvSpPr>
          <p:nvPr>
            <p:ph type="body" sz="half" idx="2"/>
          </p:nvPr>
        </p:nvSpPr>
        <p:spPr>
          <a:xfrm>
            <a:off x="839788" y="2589029"/>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61ECE4-4F8E-EB52-4D02-0E9A936D4072}"/>
              </a:ext>
            </a:extLst>
          </p:cNvPr>
          <p:cNvSpPr>
            <a:spLocks noGrp="1"/>
          </p:cNvSpPr>
          <p:nvPr>
            <p:ph type="dt" sz="half" idx="10"/>
          </p:nvPr>
        </p:nvSpPr>
        <p:spPr/>
        <p:txBody>
          <a:bodyPr/>
          <a:lstStyle/>
          <a:p>
            <a:fld id="{103E6B74-CFC8-4D06-A47A-31888CDC245B}" type="datetimeFigureOut">
              <a:rPr lang="en-US" smtClean="0"/>
              <a:t>2/16/2023</a:t>
            </a:fld>
            <a:endParaRPr lang="en-US" dirty="0"/>
          </a:p>
        </p:txBody>
      </p:sp>
      <p:sp>
        <p:nvSpPr>
          <p:cNvPr id="6" name="Footer Placeholder 5">
            <a:extLst>
              <a:ext uri="{FF2B5EF4-FFF2-40B4-BE49-F238E27FC236}">
                <a16:creationId xmlns:a16="http://schemas.microsoft.com/office/drawing/2014/main" id="{ECDD45CF-C993-D2E2-2BF6-6AC560D8DE1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539C0F6-6209-129C-B5A9-C42A392FF34C}"/>
              </a:ext>
            </a:extLst>
          </p:cNvPr>
          <p:cNvSpPr>
            <a:spLocks noGrp="1"/>
          </p:cNvSpPr>
          <p:nvPr>
            <p:ph type="sldNum" sz="quarter" idx="12"/>
          </p:nvPr>
        </p:nvSpPr>
        <p:spPr/>
        <p:txBody>
          <a:bodyPr/>
          <a:lstStyle/>
          <a:p>
            <a:fld id="{8DE89C27-33E0-4F6A-B2C3-2F2DF7E6C986}" type="slidenum">
              <a:rPr lang="en-US" smtClean="0"/>
              <a:t>‹#›</a:t>
            </a:fld>
            <a:endParaRPr lang="en-US" dirty="0"/>
          </a:p>
        </p:txBody>
      </p:sp>
      <p:sp>
        <p:nvSpPr>
          <p:cNvPr id="12" name="Title 1">
            <a:extLst>
              <a:ext uri="{FF2B5EF4-FFF2-40B4-BE49-F238E27FC236}">
                <a16:creationId xmlns:a16="http://schemas.microsoft.com/office/drawing/2014/main" id="{D6BAEC4B-8E1C-D3A5-35F8-4AD2675C4778}"/>
              </a:ext>
            </a:extLst>
          </p:cNvPr>
          <p:cNvSpPr txBox="1">
            <a:spLocks/>
          </p:cNvSpPr>
          <p:nvPr userDrawn="1"/>
        </p:nvSpPr>
        <p:spPr>
          <a:xfrm>
            <a:off x="838200" y="33817"/>
            <a:ext cx="9249929" cy="112908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Arial" panose="020B0604020202020204" pitchFamily="34" charset="0"/>
                <a:ea typeface="+mj-ea"/>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4263692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386D03-C77B-9EDD-7AF4-D9BDF0F475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07C2341-1C01-B012-462F-BF02CD8E8C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8E34E2-2B74-AD4B-1DD5-A2E8E840167F}"/>
              </a:ext>
            </a:extLst>
          </p:cNvPr>
          <p:cNvSpPr>
            <a:spLocks noGrp="1"/>
          </p:cNvSpPr>
          <p:nvPr>
            <p:ph type="dt" sz="half" idx="2"/>
          </p:nvPr>
        </p:nvSpPr>
        <p:spPr>
          <a:xfrm>
            <a:off x="0" y="6459058"/>
            <a:ext cx="946298"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103E6B74-CFC8-4D06-A47A-31888CDC245B}" type="datetimeFigureOut">
              <a:rPr lang="en-US" smtClean="0"/>
              <a:pPr/>
              <a:t>2/16/2023</a:t>
            </a:fld>
            <a:endParaRPr lang="en-US" dirty="0"/>
          </a:p>
        </p:txBody>
      </p:sp>
      <p:sp>
        <p:nvSpPr>
          <p:cNvPr id="5" name="Footer Placeholder 4">
            <a:extLst>
              <a:ext uri="{FF2B5EF4-FFF2-40B4-BE49-F238E27FC236}">
                <a16:creationId xmlns:a16="http://schemas.microsoft.com/office/drawing/2014/main" id="{63A99182-9CDF-CD6F-7090-0EAEA6207637}"/>
              </a:ext>
            </a:extLst>
          </p:cNvPr>
          <p:cNvSpPr>
            <a:spLocks noGrp="1"/>
          </p:cNvSpPr>
          <p:nvPr>
            <p:ph type="ftr" sz="quarter" idx="3"/>
          </p:nvPr>
        </p:nvSpPr>
        <p:spPr>
          <a:xfrm>
            <a:off x="4038600" y="6492875"/>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E246F747-4F9D-C5DD-A659-905D27E44D13}"/>
              </a:ext>
            </a:extLst>
          </p:cNvPr>
          <p:cNvSpPr>
            <a:spLocks noGrp="1"/>
          </p:cNvSpPr>
          <p:nvPr>
            <p:ph type="sldNum" sz="quarter" idx="4"/>
          </p:nvPr>
        </p:nvSpPr>
        <p:spPr>
          <a:xfrm>
            <a:off x="11555819" y="6459057"/>
            <a:ext cx="636181"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8DE89C27-33E0-4F6A-B2C3-2F2DF7E6C986}" type="slidenum">
              <a:rPr lang="en-US" smtClean="0"/>
              <a:pPr/>
              <a:t>‹#›</a:t>
            </a:fld>
            <a:endParaRPr lang="en-US" dirty="0"/>
          </a:p>
        </p:txBody>
      </p:sp>
    </p:spTree>
    <p:extLst>
      <p:ext uri="{BB962C8B-B14F-4D97-AF65-F5344CB8AC3E}">
        <p14:creationId xmlns:p14="http://schemas.microsoft.com/office/powerpoint/2010/main" val="19456142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vishal-vasantrao.varvate@capgemini.com" TargetMode="External"/><Relationship Id="rId2" Type="http://schemas.openxmlformats.org/officeDocument/2006/relationships/hyperlink" Target="mailto:nkshankarlfn@gmail.com" TargetMode="External"/><Relationship Id="rId1" Type="http://schemas.openxmlformats.org/officeDocument/2006/relationships/slideLayout" Target="../slideLayouts/slideLayout1.xml"/><Relationship Id="rId4" Type="http://schemas.openxmlformats.org/officeDocument/2006/relationships/hyperlink" Target="mailto:priyank.maheshwari@est.tech"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s://www.rfc-editor.org/rfc/rfc8641"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hyperlink" Target="https://wiki.onap.org/display/DW/R12+SON+Use+Cas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g"/><Relationship Id="rId2"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40.png"/><Relationship Id="rId11" Type="http://schemas.openxmlformats.org/officeDocument/2006/relationships/hyperlink" Target="https://wiki.onap.org/display/DW/R12+SON+Use+Case" TargetMode="External"/><Relationship Id="rId5" Type="http://schemas.openxmlformats.org/officeDocument/2006/relationships/customXml" Target="../ink/ink2.xml"/><Relationship Id="rId10" Type="http://schemas.openxmlformats.org/officeDocument/2006/relationships/image" Target="../media/image12.png"/><Relationship Id="rId4" Type="http://schemas.openxmlformats.org/officeDocument/2006/relationships/image" Target="../media/image130.png"/><Relationship Id="rId9" Type="http://schemas.openxmlformats.org/officeDocument/2006/relationships/customXml" Target="../ink/ink4.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customXml" Target="../ink/ink5.xml"/><Relationship Id="rId7" Type="http://schemas.openxmlformats.org/officeDocument/2006/relationships/customXml" Target="../ink/ink7.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customXml" Target="../ink/ink6.xml"/><Relationship Id="rId10" Type="http://schemas.openxmlformats.org/officeDocument/2006/relationships/image" Target="../media/image12.png"/><Relationship Id="rId4" Type="http://schemas.openxmlformats.org/officeDocument/2006/relationships/image" Target="../media/image17.png"/><Relationship Id="rId9" Type="http://schemas.openxmlformats.org/officeDocument/2006/relationships/customXml" Target="../ink/ink8.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customXml" Target="../ink/ink9.xml"/><Relationship Id="rId7" Type="http://schemas.openxmlformats.org/officeDocument/2006/relationships/customXml" Target="../ink/ink11.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customXml" Target="../ink/ink10.xml"/><Relationship Id="rId10" Type="http://schemas.openxmlformats.org/officeDocument/2006/relationships/image" Target="../media/image12.png"/><Relationship Id="rId4" Type="http://schemas.openxmlformats.org/officeDocument/2006/relationships/image" Target="../media/image17.png"/><Relationship Id="rId9" Type="http://schemas.openxmlformats.org/officeDocument/2006/relationships/customXml" Target="../ink/ink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customXml" Target="../ink/ink13.xml"/><Relationship Id="rId7" Type="http://schemas.openxmlformats.org/officeDocument/2006/relationships/customXml" Target="../ink/ink15.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customXml" Target="../ink/ink14.xml"/><Relationship Id="rId10" Type="http://schemas.openxmlformats.org/officeDocument/2006/relationships/image" Target="../media/image12.png"/><Relationship Id="rId4" Type="http://schemas.openxmlformats.org/officeDocument/2006/relationships/image" Target="../media/image17.png"/><Relationship Id="rId9" Type="http://schemas.openxmlformats.org/officeDocument/2006/relationships/customXml" Target="../ink/ink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81927-DE51-08A2-8493-99EB38FCDEAC}"/>
              </a:ext>
            </a:extLst>
          </p:cNvPr>
          <p:cNvSpPr>
            <a:spLocks noGrp="1"/>
          </p:cNvSpPr>
          <p:nvPr>
            <p:ph type="ctrTitle"/>
          </p:nvPr>
        </p:nvSpPr>
        <p:spPr>
          <a:xfrm>
            <a:off x="1524000" y="1648047"/>
            <a:ext cx="9144000" cy="2155858"/>
          </a:xfrm>
        </p:spPr>
        <p:txBody>
          <a:bodyPr>
            <a:normAutofit fontScale="90000"/>
          </a:bodyPr>
          <a:lstStyle/>
          <a:p>
            <a:r>
              <a:rPr lang="en-US" sz="4900" dirty="0"/>
              <a:t>Radio Access Network Function Configuration Management (CM) Update in ONAP London Release</a:t>
            </a:r>
            <a:endParaRPr lang="en-US" dirty="0"/>
          </a:p>
        </p:txBody>
      </p:sp>
      <p:sp>
        <p:nvSpPr>
          <p:cNvPr id="3" name="Subtitle 2">
            <a:extLst>
              <a:ext uri="{FF2B5EF4-FFF2-40B4-BE49-F238E27FC236}">
                <a16:creationId xmlns:a16="http://schemas.microsoft.com/office/drawing/2014/main" id="{E810008B-3A79-25AB-9425-D3B424416E4B}"/>
              </a:ext>
            </a:extLst>
          </p:cNvPr>
          <p:cNvSpPr>
            <a:spLocks noGrp="1"/>
          </p:cNvSpPr>
          <p:nvPr>
            <p:ph type="subTitle" idx="1"/>
          </p:nvPr>
        </p:nvSpPr>
        <p:spPr>
          <a:xfrm>
            <a:off x="1983822" y="3924630"/>
            <a:ext cx="7793665" cy="1655762"/>
          </a:xfrm>
        </p:spPr>
        <p:txBody>
          <a:bodyPr>
            <a:normAutofit fontScale="92500" lnSpcReduction="20000"/>
          </a:bodyPr>
          <a:lstStyle/>
          <a:p>
            <a:pPr marL="0" lvl="0" indent="0" rtl="0">
              <a:spcBef>
                <a:spcPts val="0"/>
              </a:spcBef>
              <a:spcAft>
                <a:spcPts val="0"/>
              </a:spcAft>
              <a:buClr>
                <a:schemeClr val="lt1"/>
              </a:buClr>
              <a:buSzPts val="1800"/>
              <a:buNone/>
            </a:pPr>
            <a:r>
              <a:rPr lang="en-US" sz="1600" b="0" dirty="0"/>
              <a:t>Feb 16, 2023</a:t>
            </a:r>
          </a:p>
          <a:p>
            <a:pPr marL="0" lvl="0" indent="0" rtl="0">
              <a:spcBef>
                <a:spcPts val="0"/>
              </a:spcBef>
              <a:spcAft>
                <a:spcPts val="0"/>
              </a:spcAft>
              <a:buClr>
                <a:schemeClr val="lt1"/>
              </a:buClr>
              <a:buSzPts val="1800"/>
              <a:buNone/>
            </a:pPr>
            <a:endParaRPr lang="en-US" sz="1600" b="0" dirty="0"/>
          </a:p>
          <a:p>
            <a:pPr marL="0" lvl="0" indent="0" rtl="0">
              <a:spcBef>
                <a:spcPts val="0"/>
              </a:spcBef>
              <a:spcAft>
                <a:spcPts val="0"/>
              </a:spcAft>
              <a:buClr>
                <a:schemeClr val="lt1"/>
              </a:buClr>
              <a:buSzPts val="1800"/>
              <a:buNone/>
            </a:pPr>
            <a:r>
              <a:rPr lang="en-US" sz="1600" b="0" dirty="0"/>
              <a:t>Contributors: </a:t>
            </a:r>
            <a:r>
              <a:rPr lang="en-US" sz="1600" b="0" dirty="0">
                <a:solidFill>
                  <a:schemeClr val="accent1"/>
                </a:solidFill>
              </a:rPr>
              <a:t>N. K. Shankaranarayanan, Vishal Varvate, Priyank Maheshwari</a:t>
            </a:r>
            <a:r>
              <a:rPr lang="en-US" sz="1600" b="0" dirty="0"/>
              <a:t>, </a:t>
            </a:r>
            <a:br>
              <a:rPr lang="en-US" sz="1600" b="0" dirty="0"/>
            </a:br>
            <a:r>
              <a:rPr lang="en-US" sz="1600" b="0" dirty="0"/>
              <a:t>CPS Team (Toine Siebelink, Tony Finnerty </a:t>
            </a:r>
            <a:r>
              <a:rPr lang="en-US" sz="1600" b="0" i="1" dirty="0"/>
              <a:t>et al</a:t>
            </a:r>
            <a:r>
              <a:rPr lang="en-US" sz="1600" b="0" dirty="0"/>
              <a:t>), Murali Parthasarthy, Tarashree Mulge, </a:t>
            </a:r>
            <a:br>
              <a:rPr lang="en-US" sz="1600" b="0" dirty="0"/>
            </a:br>
            <a:r>
              <a:rPr lang="en-US" sz="1600" b="0" dirty="0"/>
              <a:t>Martin Skorupski, John Keeney, Ahila Pandaram, Dharani S, Malarvizhi P, Krishna M</a:t>
            </a:r>
          </a:p>
          <a:p>
            <a:pPr marL="0" lvl="0" indent="0" rtl="0">
              <a:spcBef>
                <a:spcPts val="0"/>
              </a:spcBef>
              <a:spcAft>
                <a:spcPts val="0"/>
              </a:spcAft>
              <a:buClr>
                <a:schemeClr val="lt1"/>
              </a:buClr>
              <a:buSzPts val="1800"/>
              <a:buNone/>
            </a:pPr>
            <a:endParaRPr lang="en-US" sz="1600" b="0" dirty="0"/>
          </a:p>
          <a:p>
            <a:pPr marL="0" lvl="0" indent="0" rtl="0">
              <a:spcBef>
                <a:spcPts val="0"/>
              </a:spcBef>
              <a:spcAft>
                <a:spcPts val="0"/>
              </a:spcAft>
              <a:buClr>
                <a:schemeClr val="lt1"/>
              </a:buClr>
              <a:buSzPts val="1800"/>
              <a:buNone/>
            </a:pPr>
            <a:r>
              <a:rPr lang="en-US" sz="1600" b="0" dirty="0"/>
              <a:t>Companies: CapGemini, Ericsson, Wipro, highstreet technologies, Rutgers Winlab, AT&amp;T</a:t>
            </a:r>
            <a:br>
              <a:rPr lang="en-US" sz="1600" b="0" dirty="0"/>
            </a:br>
            <a:br>
              <a:rPr lang="en-US" sz="1600" b="0" dirty="0"/>
            </a:br>
            <a:r>
              <a:rPr lang="en-US" sz="1600" b="0" dirty="0"/>
              <a:t>contact info: </a:t>
            </a:r>
            <a:r>
              <a:rPr lang="en-US" sz="1300" b="0" dirty="0">
                <a:hlinkClick r:id="rId2"/>
              </a:rPr>
              <a:t>nkshankarlfn@gmail.com</a:t>
            </a:r>
            <a:r>
              <a:rPr lang="en-US" sz="1300" b="0" dirty="0"/>
              <a:t>, </a:t>
            </a:r>
            <a:r>
              <a:rPr lang="en-US" sz="1300" b="0" i="0" dirty="0">
                <a:solidFill>
                  <a:srgbClr val="222222"/>
                </a:solidFill>
                <a:effectLst/>
                <a:latin typeface="Google Sans"/>
                <a:hlinkClick r:id="rId3"/>
              </a:rPr>
              <a:t>vishal-vasantrao.varvate@capgemini.com</a:t>
            </a:r>
            <a:r>
              <a:rPr lang="en-US" sz="1300" b="0" i="0" dirty="0">
                <a:solidFill>
                  <a:srgbClr val="222222"/>
                </a:solidFill>
                <a:effectLst/>
                <a:latin typeface="Google Sans"/>
              </a:rPr>
              <a:t>, </a:t>
            </a:r>
            <a:r>
              <a:rPr lang="en-US" sz="1300" b="0" i="0" dirty="0" err="1">
                <a:solidFill>
                  <a:srgbClr val="222222"/>
                </a:solidFill>
                <a:effectLst/>
                <a:latin typeface="Google Sans"/>
                <a:hlinkClick r:id="rId4"/>
              </a:rPr>
              <a:t>priyank.maheshwari@est.tech</a:t>
            </a:r>
            <a:r>
              <a:rPr lang="en-US" sz="1300" b="0" i="0" dirty="0">
                <a:solidFill>
                  <a:srgbClr val="222222"/>
                </a:solidFill>
                <a:effectLst/>
                <a:latin typeface="Google Sans"/>
              </a:rPr>
              <a:t> </a:t>
            </a:r>
            <a:r>
              <a:rPr lang="en-US" sz="1300" b="0" dirty="0"/>
              <a:t>  </a:t>
            </a:r>
          </a:p>
        </p:txBody>
      </p:sp>
    </p:spTree>
    <p:extLst>
      <p:ext uri="{BB962C8B-B14F-4D97-AF65-F5344CB8AC3E}">
        <p14:creationId xmlns:p14="http://schemas.microsoft.com/office/powerpoint/2010/main" val="4193411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C7E3DEB-A557-6D6B-6EAD-008528B9B75C}"/>
              </a:ext>
            </a:extLst>
          </p:cNvPr>
          <p:cNvSpPr>
            <a:spLocks noGrp="1"/>
          </p:cNvSpPr>
          <p:nvPr>
            <p:ph type="sldNum" sz="quarter" idx="12"/>
          </p:nvPr>
        </p:nvSpPr>
        <p:spPr/>
        <p:txBody>
          <a:bodyPr/>
          <a:lstStyle/>
          <a:p>
            <a:pPr defTabSz="1219170">
              <a:buClr>
                <a:srgbClr val="000000"/>
              </a:buClr>
              <a:defRPr/>
            </a:pPr>
            <a:fld id="{6C9CD605-947A-3C4E-98CB-B055F943FEBA}" type="slidenum">
              <a:rPr lang="en-US" kern="0">
                <a:solidFill>
                  <a:prstClr val="black">
                    <a:alpha val="50000"/>
                  </a:prstClr>
                </a:solidFill>
                <a:sym typeface="Arial"/>
              </a:rPr>
              <a:pPr defTabSz="1219170">
                <a:buClr>
                  <a:srgbClr val="000000"/>
                </a:buClr>
                <a:defRPr/>
              </a:pPr>
              <a:t>10</a:t>
            </a:fld>
            <a:endParaRPr lang="en-US" kern="0" dirty="0">
              <a:solidFill>
                <a:prstClr val="black">
                  <a:alpha val="50000"/>
                </a:prstClr>
              </a:solidFill>
              <a:sym typeface="Arial"/>
            </a:endParaRPr>
          </a:p>
        </p:txBody>
      </p:sp>
      <p:sp>
        <p:nvSpPr>
          <p:cNvPr id="3" name="Title 2">
            <a:extLst>
              <a:ext uri="{FF2B5EF4-FFF2-40B4-BE49-F238E27FC236}">
                <a16:creationId xmlns:a16="http://schemas.microsoft.com/office/drawing/2014/main" id="{D7511319-9B5D-EC93-C551-234703ACB3CE}"/>
              </a:ext>
            </a:extLst>
          </p:cNvPr>
          <p:cNvSpPr>
            <a:spLocks noGrp="1"/>
          </p:cNvSpPr>
          <p:nvPr>
            <p:ph type="title"/>
          </p:nvPr>
        </p:nvSpPr>
        <p:spPr/>
        <p:txBody>
          <a:bodyPr>
            <a:normAutofit/>
          </a:bodyPr>
          <a:lstStyle/>
          <a:p>
            <a:r>
              <a:rPr lang="en-IN" dirty="0"/>
              <a:t>CM VES Message Specification</a:t>
            </a:r>
          </a:p>
        </p:txBody>
      </p:sp>
      <p:sp>
        <p:nvSpPr>
          <p:cNvPr id="20" name="TextBox 19">
            <a:extLst>
              <a:ext uri="{FF2B5EF4-FFF2-40B4-BE49-F238E27FC236}">
                <a16:creationId xmlns:a16="http://schemas.microsoft.com/office/drawing/2014/main" id="{C48C9916-CF68-90A9-FBAE-D5F7FCF390B1}"/>
              </a:ext>
            </a:extLst>
          </p:cNvPr>
          <p:cNvSpPr txBox="1"/>
          <p:nvPr/>
        </p:nvSpPr>
        <p:spPr>
          <a:xfrm>
            <a:off x="167393" y="1162899"/>
            <a:ext cx="11660133" cy="1384995"/>
          </a:xfrm>
          <a:prstGeom prst="rect">
            <a:avLst/>
          </a:prstGeom>
          <a:noFill/>
        </p:spPr>
        <p:txBody>
          <a:bodyPr wrap="square" rtlCol="0">
            <a:spAutoFit/>
          </a:bodyPr>
          <a:lstStyle/>
          <a:p>
            <a:pPr defTabSz="1219170">
              <a:buClr>
                <a:srgbClr val="000000"/>
              </a:buClr>
            </a:pPr>
            <a:r>
              <a:rPr lang="en-IN" sz="1400" kern="0" dirty="0">
                <a:solidFill>
                  <a:srgbClr val="000000"/>
                </a:solidFill>
                <a:latin typeface="Arial"/>
                <a:cs typeface="Arial"/>
                <a:sym typeface="Arial"/>
              </a:rPr>
              <a:t>RAN Simulator generates CM Notification VES message of type notifyMOIChanges (</a:t>
            </a:r>
            <a:r>
              <a:rPr lang="en-GB" sz="1400" kern="0" dirty="0">
                <a:solidFill>
                  <a:srgbClr val="000000"/>
                </a:solidFill>
                <a:latin typeface="Arial"/>
                <a:cs typeface="Arial"/>
                <a:sym typeface="Arial"/>
              </a:rPr>
              <a:t>28.532 clause 11.1.1.11</a:t>
            </a:r>
            <a:r>
              <a:rPr lang="en-IN" sz="1400" kern="0" dirty="0">
                <a:solidFill>
                  <a:srgbClr val="000000"/>
                </a:solidFill>
                <a:latin typeface="Arial"/>
                <a:cs typeface="Arial"/>
                <a:sym typeface="Arial"/>
              </a:rPr>
              <a:t>) which can report different types of possible NRM updates:</a:t>
            </a:r>
          </a:p>
          <a:p>
            <a:pPr marL="380990" indent="-380990" defTabSz="1219170">
              <a:buClr>
                <a:srgbClr val="000000"/>
              </a:buClr>
              <a:buFont typeface="Arial" panose="020B0604020202020204" pitchFamily="34" charset="0"/>
              <a:buChar char="•"/>
              <a:defRPr/>
            </a:pPr>
            <a:r>
              <a:rPr lang="en-IN" sz="1400" kern="0" dirty="0">
                <a:solidFill>
                  <a:srgbClr val="000000"/>
                </a:solidFill>
                <a:latin typeface="Arial"/>
                <a:cs typeface="Arial"/>
                <a:sym typeface="Arial"/>
              </a:rPr>
              <a:t>Creation and deletion of an object.</a:t>
            </a:r>
          </a:p>
          <a:p>
            <a:pPr marL="380990" indent="-380990" defTabSz="1219170">
              <a:buClr>
                <a:srgbClr val="000000"/>
              </a:buClr>
              <a:buFont typeface="Arial" panose="020B0604020202020204" pitchFamily="34" charset="0"/>
              <a:buChar char="•"/>
              <a:defRPr/>
            </a:pPr>
            <a:r>
              <a:rPr lang="en-IN" sz="1400" kern="0" dirty="0">
                <a:solidFill>
                  <a:srgbClr val="000000"/>
                </a:solidFill>
                <a:latin typeface="Arial"/>
                <a:cs typeface="Arial"/>
                <a:sym typeface="Arial"/>
              </a:rPr>
              <a:t>Creation and deletion of an attribute, attribute field, attribute element and attribute field element.</a:t>
            </a:r>
          </a:p>
          <a:p>
            <a:pPr marL="380990" indent="-380990" defTabSz="1219170">
              <a:buClr>
                <a:srgbClr val="000000"/>
              </a:buClr>
              <a:buFont typeface="Arial" panose="020B0604020202020204" pitchFamily="34" charset="0"/>
              <a:buChar char="•"/>
              <a:defRPr/>
            </a:pPr>
            <a:r>
              <a:rPr lang="en-IN" sz="1400" kern="0" dirty="0">
                <a:solidFill>
                  <a:srgbClr val="000000"/>
                </a:solidFill>
                <a:latin typeface="Arial"/>
                <a:cs typeface="Arial"/>
                <a:sym typeface="Arial"/>
              </a:rPr>
              <a:t>Replacement of an attribute value, attribute field value, attribute element and attribute field element.</a:t>
            </a:r>
          </a:p>
          <a:p>
            <a:pPr defTabSz="1219170">
              <a:buClr>
                <a:srgbClr val="000000"/>
              </a:buClr>
              <a:defRPr/>
            </a:pPr>
            <a:r>
              <a:rPr lang="en-IN" sz="1400" kern="0" dirty="0">
                <a:solidFill>
                  <a:srgbClr val="000000"/>
                </a:solidFill>
                <a:latin typeface="Arial"/>
                <a:cs typeface="Arial"/>
                <a:sym typeface="Arial"/>
              </a:rPr>
              <a:t>Below are the input parameters that will be reported in notifyMOIChanges notification (from 3GPP clause 11.1.1.11.2).</a:t>
            </a:r>
          </a:p>
        </p:txBody>
      </p:sp>
      <p:graphicFrame>
        <p:nvGraphicFramePr>
          <p:cNvPr id="22" name="Table 21">
            <a:extLst>
              <a:ext uri="{FF2B5EF4-FFF2-40B4-BE49-F238E27FC236}">
                <a16:creationId xmlns:a16="http://schemas.microsoft.com/office/drawing/2014/main" id="{CF0C5989-0DBF-DC3C-9A11-502DD1CB3340}"/>
              </a:ext>
            </a:extLst>
          </p:cNvPr>
          <p:cNvGraphicFramePr>
            <a:graphicFrameLocks noGrp="1"/>
          </p:cNvGraphicFramePr>
          <p:nvPr>
            <p:extLst>
              <p:ext uri="{D42A27DB-BD31-4B8C-83A1-F6EECF244321}">
                <p14:modId xmlns:p14="http://schemas.microsoft.com/office/powerpoint/2010/main" val="3859621538"/>
              </p:ext>
            </p:extLst>
          </p:nvPr>
        </p:nvGraphicFramePr>
        <p:xfrm>
          <a:off x="244359" y="2652345"/>
          <a:ext cx="11506200" cy="3806712"/>
        </p:xfrm>
        <a:graphic>
          <a:graphicData uri="http://schemas.openxmlformats.org/drawingml/2006/table">
            <a:tbl>
              <a:tblPr firstRow="1" firstCol="1" bandRow="1" bandCol="1">
                <a:tableStyleId>{5C22544A-7EE6-4342-B048-85BDC9FD1C3A}</a:tableStyleId>
              </a:tblPr>
              <a:tblGrid>
                <a:gridCol w="1517064">
                  <a:extLst>
                    <a:ext uri="{9D8B030D-6E8A-4147-A177-3AD203B41FA5}">
                      <a16:colId xmlns:a16="http://schemas.microsoft.com/office/drawing/2014/main" val="2208054556"/>
                    </a:ext>
                  </a:extLst>
                </a:gridCol>
                <a:gridCol w="452388">
                  <a:extLst>
                    <a:ext uri="{9D8B030D-6E8A-4147-A177-3AD203B41FA5}">
                      <a16:colId xmlns:a16="http://schemas.microsoft.com/office/drawing/2014/main" val="4150572417"/>
                    </a:ext>
                  </a:extLst>
                </a:gridCol>
                <a:gridCol w="3599848">
                  <a:extLst>
                    <a:ext uri="{9D8B030D-6E8A-4147-A177-3AD203B41FA5}">
                      <a16:colId xmlns:a16="http://schemas.microsoft.com/office/drawing/2014/main" val="3769443265"/>
                    </a:ext>
                  </a:extLst>
                </a:gridCol>
                <a:gridCol w="5936900">
                  <a:extLst>
                    <a:ext uri="{9D8B030D-6E8A-4147-A177-3AD203B41FA5}">
                      <a16:colId xmlns:a16="http://schemas.microsoft.com/office/drawing/2014/main" val="2995983690"/>
                    </a:ext>
                  </a:extLst>
                </a:gridCol>
              </a:tblGrid>
              <a:tr h="238387">
                <a:tc>
                  <a:txBody>
                    <a:bodyPr/>
                    <a:lstStyle/>
                    <a:p>
                      <a:pPr algn="ctr" hangingPunct="0"/>
                      <a:r>
                        <a:rPr lang="en-GB" sz="1300" b="0" dirty="0">
                          <a:effectLst/>
                        </a:rPr>
                        <a:t>Parameter Name</a:t>
                      </a:r>
                      <a:endParaRPr lang="en-IN" sz="13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algn="ctr" hangingPunct="0"/>
                      <a:r>
                        <a:rPr lang="en-GB" sz="1200" dirty="0">
                          <a:effectLst/>
                        </a:rPr>
                        <a:t>S</a:t>
                      </a:r>
                      <a:endParaRPr lang="en-IN"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algn="ctr" hangingPunct="0"/>
                      <a:r>
                        <a:rPr lang="en-GB" sz="1200" dirty="0">
                          <a:effectLst/>
                        </a:rPr>
                        <a:t>Information Type / Legal Values</a:t>
                      </a:r>
                      <a:endParaRPr lang="en-IN"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algn="ctr" hangingPunct="0"/>
                      <a:r>
                        <a:rPr lang="en-GB" sz="1200" dirty="0">
                          <a:effectLst/>
                        </a:rPr>
                        <a:t>Comment</a:t>
                      </a:r>
                      <a:endParaRPr lang="en-IN"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extLst>
                  <a:ext uri="{0D108BD9-81ED-4DB2-BD59-A6C34878D82A}">
                    <a16:rowId xmlns:a16="http://schemas.microsoft.com/office/drawing/2014/main" val="131802617"/>
                  </a:ext>
                </a:extLst>
              </a:tr>
              <a:tr h="643645">
                <a:tc>
                  <a:txBody>
                    <a:bodyPr/>
                    <a:lstStyle/>
                    <a:p>
                      <a:pPr hangingPunct="0"/>
                      <a:r>
                        <a:rPr lang="en-GB" sz="1300" b="0" dirty="0">
                          <a:effectLst/>
                        </a:rPr>
                        <a:t>objectClass</a:t>
                      </a:r>
                      <a:endParaRPr lang="en-IN" sz="13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algn="ctr" hangingPunct="0"/>
                      <a:r>
                        <a:rPr lang="en-GB" sz="1200" dirty="0">
                          <a:effectLst/>
                        </a:rPr>
                        <a:t>M</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hangingPunct="0"/>
                      <a:r>
                        <a:rPr lang="en-IN" sz="1200" dirty="0">
                          <a:effectLst/>
                        </a:rPr>
                        <a:t>It shall carry the ManagedEntity class name.</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hangingPunct="0"/>
                      <a:r>
                        <a:rPr lang="en-GB" sz="1200" dirty="0">
                          <a:effectLst/>
                        </a:rPr>
                        <a:t>Identifies the classe name of a common ancestor object of the objects for which changes are reported. A MnS producer may set this parameter always to the class name of the parent of the local root object in the MIB.</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extLst>
                  <a:ext uri="{0D108BD9-81ED-4DB2-BD59-A6C34878D82A}">
                    <a16:rowId xmlns:a16="http://schemas.microsoft.com/office/drawing/2014/main" val="992088455"/>
                  </a:ext>
                </a:extLst>
              </a:tr>
              <a:tr h="643645">
                <a:tc>
                  <a:txBody>
                    <a:bodyPr/>
                    <a:lstStyle/>
                    <a:p>
                      <a:pPr hangingPunct="0"/>
                      <a:r>
                        <a:rPr lang="en-GB" sz="1300" b="0" dirty="0">
                          <a:effectLst/>
                        </a:rPr>
                        <a:t>objectInstance</a:t>
                      </a:r>
                      <a:endParaRPr lang="en-IN" sz="13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algn="ctr" hangingPunct="0"/>
                      <a:r>
                        <a:rPr lang="en-GB" sz="1200" dirty="0">
                          <a:effectLst/>
                        </a:rPr>
                        <a:t>M</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hangingPunct="0"/>
                      <a:r>
                        <a:rPr lang="en-IN" sz="1200" dirty="0">
                          <a:effectLst/>
                        </a:rPr>
                        <a:t>It shall carry the DN of the ManagedEntitiy.</a:t>
                      </a:r>
                    </a:p>
                  </a:txBody>
                  <a:tcPr marL="23707" marR="23707" marT="0" marB="0"/>
                </a:tc>
                <a:tc>
                  <a:txBody>
                    <a:bodyPr/>
                    <a:lstStyle/>
                    <a:p>
                      <a:pPr hangingPunct="0"/>
                      <a:r>
                        <a:rPr lang="en-GB" sz="1200" dirty="0">
                          <a:effectLst/>
                        </a:rPr>
                        <a:t>Identifies the instance of a common ancestor object of the objects for which changes are reported. A MnS producer may set this parameter always to the instance of the parent of the local root object in the MIB.</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extLst>
                  <a:ext uri="{0D108BD9-81ED-4DB2-BD59-A6C34878D82A}">
                    <a16:rowId xmlns:a16="http://schemas.microsoft.com/office/drawing/2014/main" val="2163504304"/>
                  </a:ext>
                </a:extLst>
              </a:tr>
              <a:tr h="429096">
                <a:tc>
                  <a:txBody>
                    <a:bodyPr/>
                    <a:lstStyle/>
                    <a:p>
                      <a:pPr hangingPunct="0"/>
                      <a:r>
                        <a:rPr lang="en-GB" sz="1300" b="0" dirty="0">
                          <a:effectLst/>
                        </a:rPr>
                        <a:t>notificationId</a:t>
                      </a:r>
                      <a:endParaRPr lang="en-IN" sz="13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algn="ctr" hangingPunct="0"/>
                      <a:r>
                        <a:rPr lang="en-GB" sz="1200" dirty="0">
                          <a:effectLst/>
                        </a:rPr>
                        <a:t>M</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hangingPunct="0"/>
                      <a:r>
                        <a:rPr lang="en-IN" sz="1200" dirty="0">
                          <a:effectLst/>
                        </a:rPr>
                        <a:t>This is an identifier for the notification, which may be used to correlate notifications.</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hangingPunct="0"/>
                      <a:r>
                        <a:rPr lang="en-GB" sz="1200" dirty="0">
                          <a:effectLst/>
                        </a:rPr>
                        <a:t>See clause 11.1.1.7.2</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extLst>
                  <a:ext uri="{0D108BD9-81ED-4DB2-BD59-A6C34878D82A}">
                    <a16:rowId xmlns:a16="http://schemas.microsoft.com/office/drawing/2014/main" val="1155819736"/>
                  </a:ext>
                </a:extLst>
              </a:tr>
              <a:tr h="643645">
                <a:tc>
                  <a:txBody>
                    <a:bodyPr/>
                    <a:lstStyle/>
                    <a:p>
                      <a:pPr hangingPunct="0"/>
                      <a:r>
                        <a:rPr lang="en-GB" sz="1300" b="0" dirty="0">
                          <a:effectLst/>
                        </a:rPr>
                        <a:t>notificationType</a:t>
                      </a:r>
                      <a:endParaRPr lang="en-IN" sz="13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algn="ctr" hangingPunct="0"/>
                      <a:r>
                        <a:rPr lang="en-GB" sz="1200" dirty="0">
                          <a:effectLst/>
                        </a:rPr>
                        <a:t>M</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hangingPunct="0"/>
                      <a:r>
                        <a:rPr lang="en-IN" sz="1200" dirty="0">
                          <a:effectLst/>
                        </a:rPr>
                        <a:t>It specifies the type of provisioning management services related notifications. The value “notifyMOIChanges” shall be carried.</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hangingPunct="0"/>
                      <a:r>
                        <a:rPr lang="en-GB" sz="1200" dirty="0">
                          <a:effectLst/>
                        </a:rPr>
                        <a:t>See clause 11.1.1.7.2</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extLst>
                  <a:ext uri="{0D108BD9-81ED-4DB2-BD59-A6C34878D82A}">
                    <a16:rowId xmlns:a16="http://schemas.microsoft.com/office/drawing/2014/main" val="3798284881"/>
                  </a:ext>
                </a:extLst>
              </a:tr>
              <a:tr h="238387">
                <a:tc>
                  <a:txBody>
                    <a:bodyPr/>
                    <a:lstStyle/>
                    <a:p>
                      <a:pPr hangingPunct="0"/>
                      <a:r>
                        <a:rPr lang="en-GB" sz="1300" b="0" dirty="0">
                          <a:effectLst/>
                        </a:rPr>
                        <a:t>eventTime</a:t>
                      </a:r>
                      <a:endParaRPr lang="en-IN" sz="13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algn="ctr" hangingPunct="0"/>
                      <a:r>
                        <a:rPr lang="en-GB" sz="1200" dirty="0">
                          <a:effectLst/>
                        </a:rPr>
                        <a:t>M</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hangingPunct="0"/>
                      <a:r>
                        <a:rPr lang="en-IN" sz="1200" dirty="0">
                          <a:effectLst/>
                        </a:rPr>
                        <a:t>It indicates the MOI change event time. </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hangingPunct="0"/>
                      <a:r>
                        <a:rPr lang="en-GB" sz="1200" dirty="0">
                          <a:effectLst/>
                        </a:rPr>
                        <a:t>See clause 11.1.1.7.2</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extLst>
                  <a:ext uri="{0D108BD9-81ED-4DB2-BD59-A6C34878D82A}">
                    <a16:rowId xmlns:a16="http://schemas.microsoft.com/office/drawing/2014/main" val="4238791426"/>
                  </a:ext>
                </a:extLst>
              </a:tr>
              <a:tr h="238387">
                <a:tc>
                  <a:txBody>
                    <a:bodyPr/>
                    <a:lstStyle/>
                    <a:p>
                      <a:pPr hangingPunct="0"/>
                      <a:r>
                        <a:rPr lang="en-GB" sz="1300" b="0" dirty="0">
                          <a:effectLst/>
                        </a:rPr>
                        <a:t>systemDN</a:t>
                      </a:r>
                      <a:endParaRPr lang="en-IN" sz="13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algn="ctr" hangingPunct="0"/>
                      <a:r>
                        <a:rPr lang="en-GB" sz="1200" dirty="0">
                          <a:effectLst/>
                        </a:rPr>
                        <a:t>M</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hangingPunct="0"/>
                      <a:r>
                        <a:rPr lang="en-GB" sz="1200" dirty="0">
                          <a:effectLst/>
                        </a:rPr>
                        <a:t>See clause 11.1.1.7.2</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tc>
                  <a:txBody>
                    <a:bodyPr/>
                    <a:lstStyle/>
                    <a:p>
                      <a:pPr hangingPunct="0"/>
                      <a:r>
                        <a:rPr lang="en-GB" sz="1200" dirty="0">
                          <a:effectLst/>
                        </a:rPr>
                        <a:t>See clause 11.1.1.7.2</a:t>
                      </a:r>
                      <a:endParaRPr lang="en-IN"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23707" marR="23707" marT="0" marB="0"/>
                </a:tc>
                <a:extLst>
                  <a:ext uri="{0D108BD9-81ED-4DB2-BD59-A6C34878D82A}">
                    <a16:rowId xmlns:a16="http://schemas.microsoft.com/office/drawing/2014/main" val="4041881375"/>
                  </a:ext>
                </a:extLst>
              </a:tr>
              <a:tr h="731520">
                <a:tc>
                  <a:txBody>
                    <a:bodyPr/>
                    <a:lstStyle/>
                    <a:p>
                      <a:pPr marL="0" marR="0" algn="l" defTabSz="685783" rtl="0" eaLnBrk="1" latinLnBrk="0" hangingPunct="0">
                        <a:spcBef>
                          <a:spcPts val="0"/>
                        </a:spcBef>
                        <a:spcAft>
                          <a:spcPts val="0"/>
                        </a:spcAft>
                      </a:pPr>
                      <a:r>
                        <a:rPr lang="en-GB" sz="1300" b="0" kern="1200" dirty="0">
                          <a:solidFill>
                            <a:schemeClr val="lt1"/>
                          </a:solidFill>
                          <a:effectLst/>
                          <a:latin typeface="+mn-lt"/>
                          <a:ea typeface="+mn-ea"/>
                          <a:cs typeface="+mn-cs"/>
                        </a:rPr>
                        <a:t>mOIChanges</a:t>
                      </a:r>
                      <a:endParaRPr lang="en-US" sz="1300" b="0" kern="1200" dirty="0">
                        <a:solidFill>
                          <a:schemeClr val="lt1"/>
                        </a:solidFill>
                        <a:effectLst/>
                        <a:latin typeface="+mn-lt"/>
                        <a:ea typeface="+mn-ea"/>
                        <a:cs typeface="+mn-cs"/>
                      </a:endParaRPr>
                    </a:p>
                  </a:txBody>
                  <a:tcPr marL="23707" marR="23707" marT="0" marB="0"/>
                </a:tc>
                <a:tc>
                  <a:txBody>
                    <a:bodyPr/>
                    <a:lstStyle/>
                    <a:p>
                      <a:pPr marL="0" marR="0" algn="ctr" hangingPunct="0">
                        <a:spcBef>
                          <a:spcPts val="0"/>
                        </a:spcBef>
                        <a:spcAft>
                          <a:spcPts val="0"/>
                        </a:spcAft>
                      </a:pPr>
                      <a:r>
                        <a:rPr lang="en-GB" sz="1200" kern="1200" dirty="0">
                          <a:solidFill>
                            <a:schemeClr val="dk1"/>
                          </a:solidFill>
                          <a:effectLst/>
                          <a:latin typeface="+mn-lt"/>
                          <a:ea typeface="+mn-ea"/>
                          <a:cs typeface="+mn-cs"/>
                        </a:rPr>
                        <a:t>M</a:t>
                      </a:r>
                      <a:endParaRPr lang="en-US" sz="1200" kern="1200" dirty="0">
                        <a:solidFill>
                          <a:schemeClr val="dk1"/>
                        </a:solidFill>
                        <a:effectLst/>
                        <a:latin typeface="+mn-lt"/>
                        <a:ea typeface="+mn-ea"/>
                        <a:cs typeface="+mn-cs"/>
                      </a:endParaRPr>
                    </a:p>
                  </a:txBody>
                  <a:tcPr marL="23707" marR="23707" marT="0" marB="0"/>
                </a:tc>
                <a:tc>
                  <a:txBody>
                    <a:bodyPr/>
                    <a:lstStyle/>
                    <a:p>
                      <a:pPr marL="0" marR="0" hangingPunct="0">
                        <a:spcBef>
                          <a:spcPts val="0"/>
                        </a:spcBef>
                        <a:spcAft>
                          <a:spcPts val="0"/>
                        </a:spcAft>
                      </a:pPr>
                      <a:r>
                        <a:rPr lang="en-GB" sz="1200" kern="1200" dirty="0">
                          <a:solidFill>
                            <a:schemeClr val="dk1"/>
                          </a:solidFill>
                          <a:effectLst/>
                          <a:latin typeface="+mn-lt"/>
                          <a:ea typeface="+mn-ea"/>
                          <a:cs typeface="+mn-cs"/>
                        </a:rPr>
                        <a:t>SEQUENCE OF SET {notificationId (M), correlatedNotifications (O), additionalText (O), sourceIndicator (O), path (M), operation (M), value (CM)}</a:t>
                      </a:r>
                      <a:endParaRPr lang="en-US" sz="1200" kern="1200" dirty="0">
                        <a:solidFill>
                          <a:schemeClr val="dk1"/>
                        </a:solidFill>
                        <a:effectLst/>
                        <a:latin typeface="+mn-lt"/>
                        <a:ea typeface="+mn-ea"/>
                        <a:cs typeface="+mn-cs"/>
                      </a:endParaRPr>
                    </a:p>
                  </a:txBody>
                  <a:tcPr marL="23707" marR="23707" marT="0" marB="0"/>
                </a:tc>
                <a:tc>
                  <a:txBody>
                    <a:bodyPr/>
                    <a:lstStyle/>
                    <a:p>
                      <a:pPr marL="0" marR="0" lvl="0" indent="0" algn="l" defTabSz="685783" rtl="0" eaLnBrk="1" fontAlgn="auto" latinLnBrk="0" hangingPunct="0">
                        <a:lnSpc>
                          <a:spcPct val="100000"/>
                        </a:lnSpc>
                        <a:spcBef>
                          <a:spcPts val="0"/>
                        </a:spcBef>
                        <a:spcAft>
                          <a:spcPts val="0"/>
                        </a:spcAft>
                        <a:buClrTx/>
                        <a:buSzTx/>
                        <a:buFontTx/>
                        <a:buNone/>
                        <a:tabLst/>
                        <a:defRPr/>
                      </a:pPr>
                      <a:r>
                        <a:rPr lang="en-GB" sz="1200" kern="1200" dirty="0">
                          <a:solidFill>
                            <a:schemeClr val="dk1"/>
                          </a:solidFill>
                          <a:effectLst/>
                          <a:latin typeface="+mn-lt"/>
                          <a:ea typeface="+mn-ea"/>
                          <a:cs typeface="+mn-cs"/>
                        </a:rPr>
                        <a:t>This parameter describes the NRM updates to be reported. </a:t>
                      </a:r>
                      <a:r>
                        <a:rPr lang="en-US" sz="1200" kern="1200" dirty="0">
                          <a:solidFill>
                            <a:schemeClr val="dk1"/>
                          </a:solidFill>
                          <a:effectLst/>
                          <a:latin typeface="+mn-lt"/>
                          <a:ea typeface="+mn-ea"/>
                          <a:cs typeface="+mn-cs"/>
                        </a:rPr>
                        <a:t>The notificationId is an identifier of one MOI change. The path specifies the MOI created or deleted, or the MOI with replaced attribute values. The path may identify also parts of an attribute in case the attribute is a structured data type. … </a:t>
                      </a:r>
                      <a:r>
                        <a:rPr lang="en-GB" sz="1200" i="1" kern="1200" dirty="0">
                          <a:solidFill>
                            <a:schemeClr val="dk1"/>
                          </a:solidFill>
                          <a:effectLst/>
                          <a:latin typeface="+mn-lt"/>
                          <a:ea typeface="+mn-ea"/>
                          <a:cs typeface="+mn-cs"/>
                        </a:rPr>
                        <a:t>See 3GPP</a:t>
                      </a:r>
                      <a:r>
                        <a:rPr lang="en-US" sz="1200" i="1" kern="1200" dirty="0">
                          <a:solidFill>
                            <a:schemeClr val="dk1"/>
                          </a:solidFill>
                          <a:effectLst/>
                          <a:latin typeface="+mn-lt"/>
                          <a:ea typeface="+mn-ea"/>
                          <a:cs typeface="+mn-cs"/>
                        </a:rPr>
                        <a:t> </a:t>
                      </a:r>
                      <a:r>
                        <a:rPr lang="en-GB" sz="1200" i="1" kern="1200" dirty="0">
                          <a:solidFill>
                            <a:schemeClr val="dk1"/>
                          </a:solidFill>
                          <a:effectLst/>
                          <a:latin typeface="+mn-lt"/>
                          <a:ea typeface="+mn-ea"/>
                          <a:cs typeface="+mn-cs"/>
                        </a:rPr>
                        <a:t>clause 11.1.1.11.2 for remaining text </a:t>
                      </a:r>
                      <a:r>
                        <a:rPr lang="en-GB" sz="1200" kern="1200" dirty="0">
                          <a:solidFill>
                            <a:schemeClr val="dk1"/>
                          </a:solidFill>
                          <a:effectLst/>
                          <a:latin typeface="+mn-lt"/>
                          <a:ea typeface="+mn-ea"/>
                          <a:cs typeface="+mn-cs"/>
                        </a:rPr>
                        <a:t>…</a:t>
                      </a:r>
                      <a:endParaRPr lang="en-IN" sz="1200" kern="1200" dirty="0">
                        <a:solidFill>
                          <a:schemeClr val="dk1"/>
                        </a:solidFill>
                        <a:effectLst/>
                        <a:latin typeface="+mn-lt"/>
                        <a:ea typeface="+mn-ea"/>
                        <a:cs typeface="+mn-cs"/>
                      </a:endParaRPr>
                    </a:p>
                  </a:txBody>
                  <a:tcPr marL="23707" marR="23707" marT="0" marB="0"/>
                </a:tc>
                <a:extLst>
                  <a:ext uri="{0D108BD9-81ED-4DB2-BD59-A6C34878D82A}">
                    <a16:rowId xmlns:a16="http://schemas.microsoft.com/office/drawing/2014/main" val="4070034516"/>
                  </a:ext>
                </a:extLst>
              </a:tr>
            </a:tbl>
          </a:graphicData>
        </a:graphic>
      </p:graphicFrame>
    </p:spTree>
    <p:extLst>
      <p:ext uri="{BB962C8B-B14F-4D97-AF65-F5344CB8AC3E}">
        <p14:creationId xmlns:p14="http://schemas.microsoft.com/office/powerpoint/2010/main" val="24020750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2F4A285-D465-BFFB-CEC5-D2F039EC8D65}"/>
              </a:ext>
            </a:extLst>
          </p:cNvPr>
          <p:cNvSpPr>
            <a:spLocks noGrp="1"/>
          </p:cNvSpPr>
          <p:nvPr>
            <p:ph idx="1"/>
          </p:nvPr>
        </p:nvSpPr>
        <p:spPr>
          <a:xfrm>
            <a:off x="322932" y="1232378"/>
            <a:ext cx="11622020" cy="1241911"/>
          </a:xfrm>
        </p:spPr>
        <p:txBody>
          <a:bodyPr>
            <a:normAutofit/>
          </a:bodyPr>
          <a:lstStyle/>
          <a:p>
            <a:pPr defTabSz="1219170">
              <a:spcBef>
                <a:spcPts val="600"/>
              </a:spcBef>
              <a:buClr>
                <a:srgbClr val="000000"/>
              </a:buClr>
              <a:defRPr/>
            </a:pPr>
            <a:r>
              <a:rPr lang="en-IN" sz="1800" kern="0" dirty="0">
                <a:solidFill>
                  <a:srgbClr val="172B4D"/>
                </a:solidFill>
                <a:latin typeface="-apple-system"/>
                <a:cs typeface="Arial"/>
                <a:sym typeface="Arial"/>
              </a:rPr>
              <a:t>We have a fully specified sample for O-RAN O1 CM VES event message format (Thanks to @Martin and @John!)</a:t>
            </a:r>
          </a:p>
          <a:p>
            <a:pPr defTabSz="1219170">
              <a:spcBef>
                <a:spcPts val="600"/>
              </a:spcBef>
              <a:buClr>
                <a:srgbClr val="000000"/>
              </a:buClr>
              <a:defRPr/>
            </a:pPr>
            <a:r>
              <a:rPr lang="en-IN" sz="1800" kern="0" dirty="0">
                <a:solidFill>
                  <a:srgbClr val="172B4D"/>
                </a:solidFill>
                <a:latin typeface="-apple-system"/>
                <a:cs typeface="Arial"/>
                <a:sym typeface="Arial"/>
              </a:rPr>
              <a:t>Details will be refined in ongoing implementation work. </a:t>
            </a:r>
          </a:p>
          <a:p>
            <a:pPr defTabSz="1219170">
              <a:spcBef>
                <a:spcPts val="600"/>
              </a:spcBef>
              <a:buClr>
                <a:srgbClr val="000000"/>
              </a:buClr>
              <a:defRPr/>
            </a:pPr>
            <a:r>
              <a:rPr lang="en-IN" sz="1800" kern="0" dirty="0">
                <a:solidFill>
                  <a:srgbClr val="172B4D"/>
                </a:solidFill>
                <a:latin typeface="-apple-system"/>
                <a:cs typeface="Arial"/>
                <a:sym typeface="Arial"/>
              </a:rPr>
              <a:t>We hope it will be useful to other projects, and will plan to contribute example to O-RAN O1 Spec (Annex) </a:t>
            </a:r>
          </a:p>
        </p:txBody>
      </p:sp>
      <p:sp>
        <p:nvSpPr>
          <p:cNvPr id="2" name="Slide Number Placeholder 1">
            <a:extLst>
              <a:ext uri="{FF2B5EF4-FFF2-40B4-BE49-F238E27FC236}">
                <a16:creationId xmlns:a16="http://schemas.microsoft.com/office/drawing/2014/main" id="{B0D50EB9-AB18-F3EF-4328-C1ED72D795BB}"/>
              </a:ext>
            </a:extLst>
          </p:cNvPr>
          <p:cNvSpPr>
            <a:spLocks noGrp="1"/>
          </p:cNvSpPr>
          <p:nvPr>
            <p:ph type="sldNum" sz="quarter" idx="12"/>
          </p:nvPr>
        </p:nvSpPr>
        <p:spPr/>
        <p:txBody>
          <a:bodyPr/>
          <a:lstStyle/>
          <a:p>
            <a:pPr defTabSz="1219170">
              <a:buClr>
                <a:srgbClr val="000000"/>
              </a:buClr>
              <a:defRPr/>
            </a:pPr>
            <a:fld id="{6C9CD605-947A-3C4E-98CB-B055F943FEBA}" type="slidenum">
              <a:rPr lang="en-US" kern="0">
                <a:solidFill>
                  <a:prstClr val="black">
                    <a:alpha val="50000"/>
                  </a:prstClr>
                </a:solidFill>
                <a:sym typeface="Arial"/>
              </a:rPr>
              <a:pPr defTabSz="1219170">
                <a:buClr>
                  <a:srgbClr val="000000"/>
                </a:buClr>
                <a:defRPr/>
              </a:pPr>
              <a:t>11</a:t>
            </a:fld>
            <a:endParaRPr lang="en-US" kern="0" dirty="0">
              <a:solidFill>
                <a:prstClr val="black">
                  <a:alpha val="50000"/>
                </a:prstClr>
              </a:solidFill>
              <a:sym typeface="Arial"/>
            </a:endParaRPr>
          </a:p>
        </p:txBody>
      </p:sp>
      <p:sp>
        <p:nvSpPr>
          <p:cNvPr id="5" name="Title 2">
            <a:extLst>
              <a:ext uri="{FF2B5EF4-FFF2-40B4-BE49-F238E27FC236}">
                <a16:creationId xmlns:a16="http://schemas.microsoft.com/office/drawing/2014/main" id="{2D43EBD0-5E14-2568-3930-DD2940941823}"/>
              </a:ext>
            </a:extLst>
          </p:cNvPr>
          <p:cNvSpPr>
            <a:spLocks noGrp="1"/>
          </p:cNvSpPr>
          <p:nvPr>
            <p:ph type="title"/>
          </p:nvPr>
        </p:nvSpPr>
        <p:spPr/>
        <p:txBody>
          <a:bodyPr>
            <a:normAutofit/>
          </a:bodyPr>
          <a:lstStyle/>
          <a:p>
            <a:r>
              <a:rPr lang="en-IN" dirty="0"/>
              <a:t>CM VES Event Message Format</a:t>
            </a:r>
          </a:p>
        </p:txBody>
      </p:sp>
      <p:pic>
        <p:nvPicPr>
          <p:cNvPr id="11" name="Picture 10">
            <a:extLst>
              <a:ext uri="{FF2B5EF4-FFF2-40B4-BE49-F238E27FC236}">
                <a16:creationId xmlns:a16="http://schemas.microsoft.com/office/drawing/2014/main" id="{FEF151B0-E82E-3177-8A7A-F6463A3FFA51}"/>
              </a:ext>
            </a:extLst>
          </p:cNvPr>
          <p:cNvPicPr>
            <a:picLocks noChangeAspect="1"/>
          </p:cNvPicPr>
          <p:nvPr/>
        </p:nvPicPr>
        <p:blipFill>
          <a:blip r:embed="rId2"/>
          <a:stretch>
            <a:fillRect/>
          </a:stretch>
        </p:blipFill>
        <p:spPr>
          <a:xfrm>
            <a:off x="1352749" y="2196662"/>
            <a:ext cx="9170227" cy="4444957"/>
          </a:xfrm>
          <a:prstGeom prst="rect">
            <a:avLst/>
          </a:prstGeom>
        </p:spPr>
      </p:pic>
    </p:spTree>
    <p:extLst>
      <p:ext uri="{BB962C8B-B14F-4D97-AF65-F5344CB8AC3E}">
        <p14:creationId xmlns:p14="http://schemas.microsoft.com/office/powerpoint/2010/main" val="1796307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3D7BEF7-8023-8FB4-D0E2-44825E04ED5D}"/>
              </a:ext>
            </a:extLst>
          </p:cNvPr>
          <p:cNvSpPr>
            <a:spLocks noGrp="1"/>
          </p:cNvSpPr>
          <p:nvPr>
            <p:ph idx="1"/>
          </p:nvPr>
        </p:nvSpPr>
        <p:spPr>
          <a:xfrm>
            <a:off x="248093" y="1306286"/>
            <a:ext cx="11695814" cy="5105810"/>
          </a:xfrm>
        </p:spPr>
        <p:txBody>
          <a:bodyPr>
            <a:noAutofit/>
          </a:bodyPr>
          <a:lstStyle/>
          <a:p>
            <a:pPr>
              <a:spcBef>
                <a:spcPts val="0"/>
              </a:spcBef>
              <a:tabLst>
                <a:tab pos="234950" algn="l"/>
                <a:tab pos="457200" algn="l"/>
                <a:tab pos="692150" algn="l"/>
                <a:tab pos="914400" algn="l"/>
                <a:tab pos="1149350" algn="l"/>
              </a:tabLst>
            </a:pPr>
            <a:r>
              <a:rPr lang="en-IN" sz="1800" kern="0" dirty="0">
                <a:solidFill>
                  <a:srgbClr val="172B4D"/>
                </a:solidFill>
                <a:latin typeface="-apple-system"/>
                <a:cs typeface="Arial"/>
                <a:sym typeface="Arial"/>
              </a:rPr>
              <a:t>Selected fields showing </a:t>
            </a:r>
            <a:r>
              <a:rPr lang="en-IN" sz="1800" kern="0" dirty="0">
                <a:solidFill>
                  <a:schemeClr val="accent2"/>
                </a:solidFill>
                <a:latin typeface="-apple-system"/>
                <a:cs typeface="Arial"/>
                <a:sym typeface="Arial"/>
              </a:rPr>
              <a:t>object</a:t>
            </a:r>
            <a:r>
              <a:rPr lang="en-IN" sz="1800" kern="0" dirty="0">
                <a:solidFill>
                  <a:srgbClr val="172B4D"/>
                </a:solidFill>
                <a:latin typeface="-apple-system"/>
                <a:cs typeface="Arial"/>
                <a:sym typeface="Arial"/>
              </a:rPr>
              <a:t> and its </a:t>
            </a:r>
            <a:r>
              <a:rPr lang="en-IN" sz="1800" kern="0" dirty="0">
                <a:solidFill>
                  <a:srgbClr val="FF0000"/>
                </a:solidFill>
                <a:latin typeface="-apple-system"/>
                <a:cs typeface="Arial"/>
                <a:sym typeface="Arial"/>
              </a:rPr>
              <a:t>attribute change </a:t>
            </a:r>
            <a:r>
              <a:rPr lang="en-IN" sz="1800" kern="0" dirty="0">
                <a:solidFill>
                  <a:srgbClr val="172B4D"/>
                </a:solidFill>
                <a:latin typeface="-apple-system"/>
                <a:cs typeface="Arial"/>
                <a:sym typeface="Arial"/>
              </a:rPr>
              <a:t>(“</a:t>
            </a:r>
            <a:r>
              <a:rPr lang="en-IN" sz="1800" kern="0" dirty="0">
                <a:solidFill>
                  <a:srgbClr val="FF0000"/>
                </a:solidFill>
                <a:latin typeface="-apple-system"/>
                <a:cs typeface="Arial"/>
                <a:sym typeface="Arial"/>
              </a:rPr>
              <a:t>isHOAllowed”</a:t>
            </a:r>
            <a:r>
              <a:rPr lang="en-IN" sz="1800" kern="0" dirty="0">
                <a:solidFill>
                  <a:srgbClr val="172B4D"/>
                </a:solidFill>
                <a:latin typeface="-apple-system"/>
                <a:cs typeface="Arial"/>
                <a:sym typeface="Arial"/>
              </a:rPr>
              <a:t> modified with new value as “</a:t>
            </a:r>
            <a:r>
              <a:rPr lang="en-IN" sz="1800" kern="0" dirty="0">
                <a:solidFill>
                  <a:srgbClr val="FF0000"/>
                </a:solidFill>
                <a:latin typeface="-apple-system"/>
                <a:cs typeface="Arial"/>
                <a:sym typeface="Arial"/>
              </a:rPr>
              <a:t>true</a:t>
            </a:r>
            <a:r>
              <a:rPr lang="en-IN" sz="1800" kern="0" dirty="0">
                <a:solidFill>
                  <a:srgbClr val="172B4D"/>
                </a:solidFill>
                <a:latin typeface="-apple-system"/>
                <a:cs typeface="Arial"/>
                <a:sym typeface="Arial"/>
              </a:rPr>
              <a:t>”)</a:t>
            </a:r>
            <a:br>
              <a:rPr lang="en-IN" sz="1200" kern="0" dirty="0">
                <a:solidFill>
                  <a:srgbClr val="172B4D"/>
                </a:solidFill>
                <a:latin typeface="-apple-system"/>
                <a:cs typeface="Arial"/>
                <a:sym typeface="Arial"/>
              </a:rPr>
            </a:br>
            <a:endParaRPr lang="en-IN" sz="1200" kern="0" dirty="0">
              <a:solidFill>
                <a:srgbClr val="172B4D"/>
              </a:solidFill>
              <a:latin typeface="-apple-system"/>
              <a:cs typeface="Arial"/>
              <a:sym typeface="Arial"/>
            </a:endParaRP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"event":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"commonEventHeader":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a:t>
            </a:r>
            <a:r>
              <a:rPr lang="en-US" sz="1200" b="1" dirty="0">
                <a:solidFill>
                  <a:schemeClr val="accent1"/>
                </a:solidFill>
                <a:latin typeface="Consolas" panose="020B0609020204030204" pitchFamily="49" charset="0"/>
                <a:cs typeface="Courier New" panose="02070309020205020404" pitchFamily="49" charset="0"/>
              </a:rPr>
              <a:t>"domain": "stndDefined",</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"version": "4.0.1",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"vesEventListenerVersion": "7.2"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"stndDefinedFields":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a:t>
            </a:r>
            <a:r>
              <a:rPr lang="en-US" sz="1200" b="1" dirty="0">
                <a:solidFill>
                  <a:schemeClr val="accent1"/>
                </a:solidFill>
                <a:latin typeface="Consolas" panose="020B0609020204030204" pitchFamily="49" charset="0"/>
                <a:cs typeface="Courier New" panose="02070309020205020404" pitchFamily="49" charset="0"/>
              </a:rPr>
              <a:t>"schemaReference": "https://forge.3gpp.org/rep/sa5/MnS/blob/Rel16/OpenAPI/provMnS.yaml#/components/schemas/NotifyMoiChanges"</a:t>
            </a:r>
            <a:r>
              <a:rPr lang="en-US" sz="1200" b="1" dirty="0">
                <a:latin typeface="Consolas" panose="020B0609020204030204" pitchFamily="49" charset="0"/>
                <a:cs typeface="Courier New" panose="02070309020205020404" pitchFamily="49" charset="0"/>
              </a:rPr>
              <a:t>,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"data": {</a:t>
            </a:r>
          </a:p>
          <a:p>
            <a:pPr marL="0" indent="0">
              <a:spcBef>
                <a:spcPts val="0"/>
              </a:spcBef>
              <a:buNone/>
              <a:tabLst>
                <a:tab pos="234950" algn="l"/>
                <a:tab pos="457200" algn="l"/>
                <a:tab pos="692150" algn="l"/>
                <a:tab pos="914400" algn="l"/>
                <a:tab pos="1149350" algn="l"/>
              </a:tabLst>
            </a:pPr>
            <a:r>
              <a:rPr lang="en-US" sz="1200" dirty="0">
                <a:solidFill>
                  <a:schemeClr val="accent2"/>
                </a:solidFill>
                <a:latin typeface="Consolas" panose="020B0609020204030204" pitchFamily="49" charset="0"/>
                <a:cs typeface="Courier New" panose="02070309020205020404" pitchFamily="49" charset="0"/>
              </a:rPr>
              <a:t>		</a:t>
            </a:r>
            <a:r>
              <a:rPr lang="en-US" sz="1200" b="1" dirty="0">
                <a:solidFill>
                  <a:schemeClr val="accent2"/>
                </a:solidFill>
                <a:latin typeface="Consolas" panose="020B0609020204030204" pitchFamily="49" charset="0"/>
                <a:cs typeface="Courier New" panose="02070309020205020404" pitchFamily="49" charset="0"/>
              </a:rPr>
              <a:t> "href": "172.16.100.130",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"notificationId": 1,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a:t>
            </a:r>
            <a:r>
              <a:rPr lang="en-US" sz="1200" b="1" dirty="0">
                <a:latin typeface="Consolas" panose="020B0609020204030204" pitchFamily="49" charset="0"/>
                <a:cs typeface="Courier New" panose="02070309020205020404" pitchFamily="49" charset="0"/>
              </a:rPr>
              <a:t> </a:t>
            </a:r>
            <a:r>
              <a:rPr lang="en-US" sz="1200" b="1" dirty="0">
                <a:solidFill>
                  <a:srgbClr val="FF0000"/>
                </a:solidFill>
                <a:latin typeface="Consolas" panose="020B0609020204030204" pitchFamily="49" charset="0"/>
                <a:cs typeface="Courier New" panose="02070309020205020404" pitchFamily="49" charset="0"/>
              </a:rPr>
              <a:t>"notificationType": "notifyMOIChanges",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"eventTime": "2021-08-23T11:52:10.6Z",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"systemDN": "xyz",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a:t>
            </a:r>
            <a:r>
              <a:rPr lang="en-US" sz="1200" dirty="0">
                <a:solidFill>
                  <a:srgbClr val="FF0000"/>
                </a:solidFill>
                <a:latin typeface="Consolas" panose="020B0609020204030204" pitchFamily="49" charset="0"/>
                <a:cs typeface="Courier New" panose="02070309020205020404" pitchFamily="49" charset="0"/>
              </a:rPr>
              <a:t> </a:t>
            </a:r>
            <a:r>
              <a:rPr lang="en-US" sz="1200" b="1" dirty="0">
                <a:solidFill>
                  <a:srgbClr val="FF0000"/>
                </a:solidFill>
                <a:latin typeface="Consolas" panose="020B0609020204030204" pitchFamily="49" charset="0"/>
                <a:cs typeface="Courier New" panose="02070309020205020404" pitchFamily="49" charset="0"/>
              </a:rPr>
              <a:t>"moiChanges": </a:t>
            </a:r>
            <a:r>
              <a:rPr lang="en-US" sz="1200" dirty="0">
                <a:latin typeface="Consolas" panose="020B0609020204030204" pitchFamily="49" charset="0"/>
                <a:cs typeface="Courier New" panose="02070309020205020404" pitchFamily="49" charset="0"/>
              </a:rPr>
              <a:t>[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"notificationId": 123,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"correlatedNotifications": [],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"additionalText": "AdditionalTextDetails",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"sourceIndicator": "MANAGEMENT_OPERATION", </a:t>
            </a:r>
          </a:p>
          <a:p>
            <a:pPr marL="0" indent="0">
              <a:spcBef>
                <a:spcPts val="0"/>
              </a:spcBef>
              <a:buNone/>
              <a:tabLst>
                <a:tab pos="234950" algn="l"/>
                <a:tab pos="457200" algn="l"/>
                <a:tab pos="692150" algn="l"/>
                <a:tab pos="914400" algn="l"/>
                <a:tab pos="1149350" algn="l"/>
              </a:tabLst>
            </a:pPr>
            <a:r>
              <a:rPr lang="en-US" sz="1200" dirty="0">
                <a:solidFill>
                  <a:schemeClr val="accent2"/>
                </a:solidFill>
                <a:latin typeface="Consolas" panose="020B0609020204030204" pitchFamily="49" charset="0"/>
                <a:cs typeface="Courier New" panose="02070309020205020404" pitchFamily="49" charset="0"/>
              </a:rPr>
              <a:t>			</a:t>
            </a:r>
            <a:r>
              <a:rPr lang="en-US" sz="1200" b="1" dirty="0">
                <a:solidFill>
                  <a:schemeClr val="accent2"/>
                </a:solidFill>
                <a:latin typeface="Consolas" panose="020B0609020204030204" pitchFamily="49" charset="0"/>
                <a:cs typeface="Courier New" panose="02070309020205020404" pitchFamily="49" charset="0"/>
              </a:rPr>
              <a:t> "path": "/restconf/data/ran-network:ran-network/NearRTRIC=22/</a:t>
            </a:r>
            <a:br>
              <a:rPr lang="en-US" sz="1200" b="1" dirty="0">
                <a:solidFill>
                  <a:schemeClr val="accent2"/>
                </a:solidFill>
                <a:latin typeface="Consolas" panose="020B0609020204030204" pitchFamily="49" charset="0"/>
                <a:cs typeface="Courier New" panose="02070309020205020404" pitchFamily="49" charset="0"/>
              </a:rPr>
            </a:br>
            <a:r>
              <a:rPr lang="en-US" sz="1200" b="1" dirty="0">
                <a:solidFill>
                  <a:schemeClr val="accent2"/>
                </a:solidFill>
                <a:latin typeface="Consolas" panose="020B0609020204030204" pitchFamily="49" charset="0"/>
                <a:cs typeface="Courier New" panose="02070309020205020404" pitchFamily="49" charset="0"/>
              </a:rPr>
              <a:t>                  GNBCUCPFunction=cucpserver2/NRCellCU=15549/NRCellRelation=14427/isHOAllowed", </a:t>
            </a:r>
          </a:p>
          <a:p>
            <a:pPr marL="0" indent="0">
              <a:spcBef>
                <a:spcPts val="0"/>
              </a:spcBef>
              <a:buNone/>
              <a:tabLst>
                <a:tab pos="234950" algn="l"/>
                <a:tab pos="457200" algn="l"/>
                <a:tab pos="692150" algn="l"/>
                <a:tab pos="914400" algn="l"/>
                <a:tab pos="1149350" algn="l"/>
              </a:tabLst>
            </a:pPr>
            <a:r>
              <a:rPr lang="en-US" sz="1200" dirty="0">
                <a:solidFill>
                  <a:srgbClr val="FF0000"/>
                </a:solidFill>
                <a:latin typeface="Consolas" panose="020B0609020204030204" pitchFamily="49" charset="0"/>
                <a:cs typeface="Courier New" panose="02070309020205020404" pitchFamily="49" charset="0"/>
              </a:rPr>
              <a:t>         "operation": "REPLACE", </a:t>
            </a:r>
          </a:p>
          <a:p>
            <a:pPr marL="0" indent="0">
              <a:spcBef>
                <a:spcPts val="0"/>
              </a:spcBef>
              <a:buNone/>
              <a:tabLst>
                <a:tab pos="234950" algn="l"/>
                <a:tab pos="457200" algn="l"/>
                <a:tab pos="692150" algn="l"/>
                <a:tab pos="914400" algn="l"/>
                <a:tab pos="1149350" algn="l"/>
              </a:tabLst>
            </a:pPr>
            <a:r>
              <a:rPr lang="en-US" sz="1200" dirty="0">
                <a:solidFill>
                  <a:srgbClr val="FF0000"/>
                </a:solidFill>
                <a:latin typeface="Consolas" panose="020B0609020204030204" pitchFamily="49" charset="0"/>
                <a:cs typeface="Courier New" panose="02070309020205020404" pitchFamily="49" charset="0"/>
              </a:rPr>
              <a:t>			 "value": { </a:t>
            </a:r>
          </a:p>
          <a:p>
            <a:pPr marL="0" indent="0">
              <a:spcBef>
                <a:spcPts val="0"/>
              </a:spcBef>
              <a:buNone/>
              <a:tabLst>
                <a:tab pos="234950" algn="l"/>
                <a:tab pos="457200" algn="l"/>
                <a:tab pos="692150" algn="l"/>
                <a:tab pos="914400" algn="l"/>
                <a:tab pos="1149350" algn="l"/>
              </a:tabLst>
            </a:pPr>
            <a:r>
              <a:rPr lang="en-US" sz="1200" dirty="0">
                <a:solidFill>
                  <a:srgbClr val="FF0000"/>
                </a:solidFill>
                <a:latin typeface="Consolas" panose="020B0609020204030204" pitchFamily="49" charset="0"/>
                <a:cs typeface="Courier New" panose="02070309020205020404" pitchFamily="49" charset="0"/>
              </a:rPr>
              <a:t>			   </a:t>
            </a:r>
            <a:r>
              <a:rPr lang="en-US" sz="1200" b="1" dirty="0">
                <a:solidFill>
                  <a:srgbClr val="FF0000"/>
                </a:solidFill>
                <a:latin typeface="Consolas" panose="020B0609020204030204" pitchFamily="49" charset="0"/>
                <a:cs typeface="Courier New" panose="02070309020205020404" pitchFamily="49" charset="0"/>
              </a:rPr>
              <a:t>"isHOAllowed": "true"</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	  }}}</a:t>
            </a:r>
          </a:p>
          <a:p>
            <a:pPr marL="0" indent="0">
              <a:spcBef>
                <a:spcPts val="0"/>
              </a:spcBef>
              <a:buNone/>
              <a:tabLst>
                <a:tab pos="234950" algn="l"/>
                <a:tab pos="457200" algn="l"/>
                <a:tab pos="692150" algn="l"/>
                <a:tab pos="914400" algn="l"/>
                <a:tab pos="1149350" algn="l"/>
              </a:tabLst>
            </a:pPr>
            <a:r>
              <a:rPr lang="en-US" sz="1200" dirty="0">
                <a:latin typeface="Consolas" panose="020B0609020204030204" pitchFamily="49" charset="0"/>
                <a:cs typeface="Courier New" panose="02070309020205020404" pitchFamily="49" charset="0"/>
              </a:rPr>
              <a:t>}</a:t>
            </a:r>
          </a:p>
          <a:p>
            <a:pPr marL="0" indent="0">
              <a:spcBef>
                <a:spcPts val="0"/>
              </a:spcBef>
              <a:buNone/>
              <a:tabLst>
                <a:tab pos="234950" algn="l"/>
                <a:tab pos="457200" algn="l"/>
                <a:tab pos="692150" algn="l"/>
                <a:tab pos="914400" algn="l"/>
                <a:tab pos="1149350" algn="l"/>
              </a:tabLst>
            </a:pPr>
            <a:endParaRPr lang="en-US" sz="1200" dirty="0">
              <a:latin typeface="Consolas" panose="020B0609020204030204" pitchFamily="49" charset="0"/>
              <a:cs typeface="Courier New" panose="02070309020205020404" pitchFamily="49" charset="0"/>
            </a:endParaRPr>
          </a:p>
          <a:p>
            <a:pPr marL="0" indent="0">
              <a:spcBef>
                <a:spcPts val="0"/>
              </a:spcBef>
              <a:buNone/>
              <a:tabLst>
                <a:tab pos="234950" algn="l"/>
                <a:tab pos="457200" algn="l"/>
                <a:tab pos="692150" algn="l"/>
                <a:tab pos="914400" algn="l"/>
                <a:tab pos="1149350" algn="l"/>
              </a:tabLst>
            </a:pPr>
            <a:endParaRPr lang="en-US" sz="1200" dirty="0">
              <a:latin typeface="Consolas" panose="020B0609020204030204" pitchFamily="49" charset="0"/>
              <a:cs typeface="Courier New" panose="02070309020205020404" pitchFamily="49" charset="0"/>
            </a:endParaRPr>
          </a:p>
        </p:txBody>
      </p:sp>
      <p:sp>
        <p:nvSpPr>
          <p:cNvPr id="3" name="Title 2">
            <a:extLst>
              <a:ext uri="{FF2B5EF4-FFF2-40B4-BE49-F238E27FC236}">
                <a16:creationId xmlns:a16="http://schemas.microsoft.com/office/drawing/2014/main" id="{38F93749-0022-DDF5-3C29-75E8182D7AFB}"/>
              </a:ext>
            </a:extLst>
          </p:cNvPr>
          <p:cNvSpPr>
            <a:spLocks noGrp="1"/>
          </p:cNvSpPr>
          <p:nvPr>
            <p:ph type="title"/>
          </p:nvPr>
        </p:nvSpPr>
        <p:spPr/>
        <p:txBody>
          <a:bodyPr/>
          <a:lstStyle/>
          <a:p>
            <a:r>
              <a:rPr lang="en-US" dirty="0"/>
              <a:t>CM VES Event Message</a:t>
            </a:r>
          </a:p>
        </p:txBody>
      </p:sp>
    </p:spTree>
    <p:extLst>
      <p:ext uri="{BB962C8B-B14F-4D97-AF65-F5344CB8AC3E}">
        <p14:creationId xmlns:p14="http://schemas.microsoft.com/office/powerpoint/2010/main" val="25501164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7BB6B05-9A4E-33DC-75E3-A7F7086C3405}"/>
              </a:ext>
            </a:extLst>
          </p:cNvPr>
          <p:cNvSpPr>
            <a:spLocks noGrp="1"/>
          </p:cNvSpPr>
          <p:nvPr>
            <p:ph type="title"/>
          </p:nvPr>
        </p:nvSpPr>
        <p:spPr>
          <a:xfrm>
            <a:off x="2175640" y="1241906"/>
            <a:ext cx="9178159" cy="2852737"/>
          </a:xfrm>
        </p:spPr>
        <p:txBody>
          <a:bodyPr/>
          <a:lstStyle/>
          <a:p>
            <a:r>
              <a:rPr lang="en-US" dirty="0"/>
              <a:t>CPS DB CM Update</a:t>
            </a:r>
          </a:p>
        </p:txBody>
      </p:sp>
    </p:spTree>
    <p:extLst>
      <p:ext uri="{BB962C8B-B14F-4D97-AF65-F5344CB8AC3E}">
        <p14:creationId xmlns:p14="http://schemas.microsoft.com/office/powerpoint/2010/main" val="37988973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DF12DCA-E0A3-1F49-559C-DA6A6B06AEC3}"/>
              </a:ext>
            </a:extLst>
          </p:cNvPr>
          <p:cNvSpPr/>
          <p:nvPr/>
        </p:nvSpPr>
        <p:spPr>
          <a:xfrm>
            <a:off x="1797357" y="1559293"/>
            <a:ext cx="5754624" cy="3210560"/>
          </a:xfrm>
          <a:prstGeom prst="rect">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defRPr/>
            </a:pPr>
            <a:endParaRPr lang="en-IN" sz="2400" kern="0" dirty="0">
              <a:solidFill>
                <a:srgbClr val="FFFFFF"/>
              </a:solidFill>
              <a:latin typeface="Arial"/>
              <a:sym typeface="Arial"/>
            </a:endParaRPr>
          </a:p>
        </p:txBody>
      </p:sp>
      <p:sp>
        <p:nvSpPr>
          <p:cNvPr id="2" name="Title 1">
            <a:extLst>
              <a:ext uri="{FF2B5EF4-FFF2-40B4-BE49-F238E27FC236}">
                <a16:creationId xmlns:a16="http://schemas.microsoft.com/office/drawing/2014/main" id="{053A36CF-DE63-617A-0AC2-ECF007355730}"/>
              </a:ext>
            </a:extLst>
          </p:cNvPr>
          <p:cNvSpPr>
            <a:spLocks noGrp="1"/>
          </p:cNvSpPr>
          <p:nvPr>
            <p:ph type="title"/>
          </p:nvPr>
        </p:nvSpPr>
        <p:spPr/>
        <p:txBody>
          <a:bodyPr/>
          <a:lstStyle/>
          <a:p>
            <a:r>
              <a:rPr lang="en-IN" dirty="0"/>
              <a:t>CPS Components</a:t>
            </a:r>
          </a:p>
        </p:txBody>
      </p:sp>
      <p:sp>
        <p:nvSpPr>
          <p:cNvPr id="4" name="Rectangle: Rounded Corners 3">
            <a:extLst>
              <a:ext uri="{FF2B5EF4-FFF2-40B4-BE49-F238E27FC236}">
                <a16:creationId xmlns:a16="http://schemas.microsoft.com/office/drawing/2014/main" id="{CA5E7036-5843-F2A8-7AA8-2BC95333C6B9}"/>
              </a:ext>
            </a:extLst>
          </p:cNvPr>
          <p:cNvSpPr/>
          <p:nvPr/>
        </p:nvSpPr>
        <p:spPr>
          <a:xfrm>
            <a:off x="5014306" y="1862995"/>
            <a:ext cx="2115019" cy="1150620"/>
          </a:xfrm>
          <a:prstGeom prst="roundRect">
            <a:avLst/>
          </a:prstGeom>
          <a:solidFill>
            <a:schemeClr val="accent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defRPr/>
            </a:pPr>
            <a:r>
              <a:rPr lang="en-IN" sz="2400" kern="0" dirty="0">
                <a:solidFill>
                  <a:srgbClr val="FFFFFF"/>
                </a:solidFill>
                <a:latin typeface="Arial"/>
                <a:sym typeface="Arial"/>
              </a:rPr>
              <a:t>CPS-Core</a:t>
            </a:r>
          </a:p>
        </p:txBody>
      </p:sp>
      <p:sp>
        <p:nvSpPr>
          <p:cNvPr id="5" name="Rectangle: Rounded Corners 4">
            <a:extLst>
              <a:ext uri="{FF2B5EF4-FFF2-40B4-BE49-F238E27FC236}">
                <a16:creationId xmlns:a16="http://schemas.microsoft.com/office/drawing/2014/main" id="{3800EA5F-8FD2-CB7B-0C6E-EFF9B3C8FBD5}"/>
              </a:ext>
            </a:extLst>
          </p:cNvPr>
          <p:cNvSpPr/>
          <p:nvPr/>
        </p:nvSpPr>
        <p:spPr>
          <a:xfrm>
            <a:off x="2114350" y="1831432"/>
            <a:ext cx="2033739" cy="1215287"/>
          </a:xfrm>
          <a:prstGeom prst="roundRect">
            <a:avLst/>
          </a:prstGeom>
          <a:solidFill>
            <a:schemeClr val="accent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defRPr/>
            </a:pPr>
            <a:r>
              <a:rPr lang="en-IN" sz="2400" kern="0" dirty="0">
                <a:solidFill>
                  <a:srgbClr val="FFFFFF"/>
                </a:solidFill>
                <a:latin typeface="Arial"/>
                <a:sym typeface="Arial"/>
              </a:rPr>
              <a:t>NCMP</a:t>
            </a:r>
          </a:p>
        </p:txBody>
      </p:sp>
      <p:sp>
        <p:nvSpPr>
          <p:cNvPr id="7" name="Rectangle: Rounded Corners 6">
            <a:extLst>
              <a:ext uri="{FF2B5EF4-FFF2-40B4-BE49-F238E27FC236}">
                <a16:creationId xmlns:a16="http://schemas.microsoft.com/office/drawing/2014/main" id="{EB167614-7AAB-3AE5-D4A0-1FFC93B0BECE}"/>
              </a:ext>
            </a:extLst>
          </p:cNvPr>
          <p:cNvSpPr/>
          <p:nvPr/>
        </p:nvSpPr>
        <p:spPr>
          <a:xfrm>
            <a:off x="2114350" y="3382101"/>
            <a:ext cx="2033739" cy="1024128"/>
          </a:xfrm>
          <a:prstGeom prst="roundRect">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defRPr/>
            </a:pPr>
            <a:endParaRPr lang="en-IN" sz="2400" kern="0" dirty="0">
              <a:solidFill>
                <a:srgbClr val="FFFFFF"/>
              </a:solidFill>
              <a:latin typeface="Arial"/>
              <a:sym typeface="Arial"/>
            </a:endParaRPr>
          </a:p>
        </p:txBody>
      </p:sp>
      <p:sp>
        <p:nvSpPr>
          <p:cNvPr id="8" name="Flowchart: Magnetic Disk 7">
            <a:extLst>
              <a:ext uri="{FF2B5EF4-FFF2-40B4-BE49-F238E27FC236}">
                <a16:creationId xmlns:a16="http://schemas.microsoft.com/office/drawing/2014/main" id="{02B50468-6061-2D31-2043-A901932B1371}"/>
              </a:ext>
            </a:extLst>
          </p:cNvPr>
          <p:cNvSpPr/>
          <p:nvPr/>
        </p:nvSpPr>
        <p:spPr>
          <a:xfrm>
            <a:off x="5307784" y="3399600"/>
            <a:ext cx="1528064" cy="1150620"/>
          </a:xfrm>
          <a:prstGeom prst="flowChartMagneticDisk">
            <a:avLst/>
          </a:prstGeom>
          <a:solidFill>
            <a:srgbClr val="00B0F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defRPr/>
            </a:pPr>
            <a:r>
              <a:rPr lang="en-IN" sz="2400" kern="0" dirty="0">
                <a:solidFill>
                  <a:srgbClr val="FFFFFF"/>
                </a:solidFill>
                <a:latin typeface="Arial"/>
                <a:sym typeface="Arial"/>
              </a:rPr>
              <a:t>CPS Data Store</a:t>
            </a:r>
          </a:p>
        </p:txBody>
      </p:sp>
      <p:sp>
        <p:nvSpPr>
          <p:cNvPr id="9" name="Rectangle: Rounded Corners 8">
            <a:extLst>
              <a:ext uri="{FF2B5EF4-FFF2-40B4-BE49-F238E27FC236}">
                <a16:creationId xmlns:a16="http://schemas.microsoft.com/office/drawing/2014/main" id="{4360CD8D-C468-F685-DBBC-AAA442F86E52}"/>
              </a:ext>
            </a:extLst>
          </p:cNvPr>
          <p:cNvSpPr/>
          <p:nvPr/>
        </p:nvSpPr>
        <p:spPr>
          <a:xfrm>
            <a:off x="2252526" y="3526092"/>
            <a:ext cx="2033739" cy="1024128"/>
          </a:xfrm>
          <a:prstGeom prst="roundRect">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defRPr/>
            </a:pPr>
            <a:r>
              <a:rPr lang="en-IN" sz="2400" kern="0" dirty="0">
                <a:solidFill>
                  <a:srgbClr val="FFFFFF"/>
                </a:solidFill>
                <a:latin typeface="Arial"/>
                <a:sym typeface="Arial"/>
              </a:rPr>
              <a:t>DMI-Plugin</a:t>
            </a:r>
          </a:p>
        </p:txBody>
      </p:sp>
      <p:cxnSp>
        <p:nvCxnSpPr>
          <p:cNvPr id="13" name="Straight Arrow Connector 12">
            <a:extLst>
              <a:ext uri="{FF2B5EF4-FFF2-40B4-BE49-F238E27FC236}">
                <a16:creationId xmlns:a16="http://schemas.microsoft.com/office/drawing/2014/main" id="{349758BE-47EB-BDD2-F730-0F7E9548F24F}"/>
              </a:ext>
            </a:extLst>
          </p:cNvPr>
          <p:cNvCxnSpPr>
            <a:cxnSpLocks/>
            <a:stCxn id="5" idx="3"/>
            <a:endCxn id="4" idx="1"/>
          </p:cNvCxnSpPr>
          <p:nvPr/>
        </p:nvCxnSpPr>
        <p:spPr>
          <a:xfrm flipV="1">
            <a:off x="4148089" y="2438305"/>
            <a:ext cx="866219" cy="7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BEE1E136-FC8C-0047-A485-8E7921D038EC}"/>
              </a:ext>
            </a:extLst>
          </p:cNvPr>
          <p:cNvCxnSpPr>
            <a:cxnSpLocks/>
          </p:cNvCxnSpPr>
          <p:nvPr/>
        </p:nvCxnSpPr>
        <p:spPr>
          <a:xfrm flipV="1">
            <a:off x="3167794" y="3046719"/>
            <a:ext cx="0" cy="33538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5582C40A-246B-986F-3BF3-4150E8708954}"/>
              </a:ext>
            </a:extLst>
          </p:cNvPr>
          <p:cNvCxnSpPr>
            <a:cxnSpLocks/>
            <a:stCxn id="4" idx="2"/>
            <a:endCxn id="8" idx="1"/>
          </p:cNvCxnSpPr>
          <p:nvPr/>
        </p:nvCxnSpPr>
        <p:spPr>
          <a:xfrm>
            <a:off x="6071816" y="3013615"/>
            <a:ext cx="0" cy="38598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6FB98680-7E1B-13E6-D9D0-6F339F3FAEBC}"/>
              </a:ext>
            </a:extLst>
          </p:cNvPr>
          <p:cNvCxnSpPr>
            <a:cxnSpLocks/>
            <a:stCxn id="6" idx="0"/>
          </p:cNvCxnSpPr>
          <p:nvPr/>
        </p:nvCxnSpPr>
        <p:spPr>
          <a:xfrm flipV="1">
            <a:off x="3167794" y="4550220"/>
            <a:ext cx="0" cy="69900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CE80C452-C488-E22F-5133-ED21FE4F1DEF}"/>
              </a:ext>
            </a:extLst>
          </p:cNvPr>
          <p:cNvSpPr txBox="1"/>
          <p:nvPr/>
        </p:nvSpPr>
        <p:spPr>
          <a:xfrm>
            <a:off x="7868974" y="1831432"/>
            <a:ext cx="3898696" cy="1077218"/>
          </a:xfrm>
          <a:prstGeom prst="rect">
            <a:avLst/>
          </a:prstGeom>
          <a:noFill/>
        </p:spPr>
        <p:txBody>
          <a:bodyPr wrap="none" rtlCol="0">
            <a:spAutoFit/>
          </a:bodyPr>
          <a:lstStyle/>
          <a:p>
            <a:r>
              <a:rPr lang="en-US" sz="1600" dirty="0"/>
              <a:t>CPS – Configuration and Persistency Service</a:t>
            </a:r>
          </a:p>
          <a:p>
            <a:r>
              <a:rPr lang="en-US" sz="1600" dirty="0"/>
              <a:t>NCMP – Network Configuration Model Proxy</a:t>
            </a:r>
          </a:p>
          <a:p>
            <a:r>
              <a:rPr lang="en-US" sz="1600" dirty="0"/>
              <a:t>DMI – Data Model Inventory</a:t>
            </a:r>
          </a:p>
          <a:p>
            <a:endParaRPr lang="en-US" sz="1600" dirty="0"/>
          </a:p>
        </p:txBody>
      </p:sp>
      <p:sp>
        <p:nvSpPr>
          <p:cNvPr id="6" name="Isosceles Triangle 5">
            <a:extLst>
              <a:ext uri="{FF2B5EF4-FFF2-40B4-BE49-F238E27FC236}">
                <a16:creationId xmlns:a16="http://schemas.microsoft.com/office/drawing/2014/main" id="{03AD114C-CC48-037E-D903-05D852FBA037}"/>
              </a:ext>
            </a:extLst>
          </p:cNvPr>
          <p:cNvSpPr/>
          <p:nvPr/>
        </p:nvSpPr>
        <p:spPr>
          <a:xfrm>
            <a:off x="2153268" y="5249226"/>
            <a:ext cx="2029052" cy="109864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Device</a:t>
            </a:r>
          </a:p>
        </p:txBody>
      </p:sp>
    </p:spTree>
    <p:extLst>
      <p:ext uri="{BB962C8B-B14F-4D97-AF65-F5344CB8AC3E}">
        <p14:creationId xmlns:p14="http://schemas.microsoft.com/office/powerpoint/2010/main" val="24329364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655E8-EDAE-FC14-68E5-DF56BCA63EF6}"/>
              </a:ext>
            </a:extLst>
          </p:cNvPr>
          <p:cNvSpPr>
            <a:spLocks noGrp="1"/>
          </p:cNvSpPr>
          <p:nvPr>
            <p:ph type="title"/>
          </p:nvPr>
        </p:nvSpPr>
        <p:spPr/>
        <p:txBody>
          <a:bodyPr/>
          <a:lstStyle/>
          <a:p>
            <a:r>
              <a:rPr lang="en-IN" dirty="0"/>
              <a:t>CPS Datastore CM Update</a:t>
            </a:r>
          </a:p>
        </p:txBody>
      </p:sp>
      <p:pic>
        <p:nvPicPr>
          <p:cNvPr id="32" name="Picture 31">
            <a:extLst>
              <a:ext uri="{FF2B5EF4-FFF2-40B4-BE49-F238E27FC236}">
                <a16:creationId xmlns:a16="http://schemas.microsoft.com/office/drawing/2014/main" id="{E27FEDD8-201F-527B-C107-5BD9A465EDDA}"/>
              </a:ext>
            </a:extLst>
          </p:cNvPr>
          <p:cNvPicPr>
            <a:picLocks noChangeAspect="1"/>
          </p:cNvPicPr>
          <p:nvPr/>
        </p:nvPicPr>
        <p:blipFill>
          <a:blip r:embed="rId3"/>
          <a:stretch>
            <a:fillRect/>
          </a:stretch>
        </p:blipFill>
        <p:spPr>
          <a:xfrm>
            <a:off x="566531" y="1162899"/>
            <a:ext cx="10674626" cy="5695101"/>
          </a:xfrm>
          <a:prstGeom prst="rect">
            <a:avLst/>
          </a:prstGeom>
        </p:spPr>
      </p:pic>
    </p:spTree>
    <p:extLst>
      <p:ext uri="{BB962C8B-B14F-4D97-AF65-F5344CB8AC3E}">
        <p14:creationId xmlns:p14="http://schemas.microsoft.com/office/powerpoint/2010/main" val="33094286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671DB-8DE5-78F4-354F-1405189F5BA4}"/>
              </a:ext>
            </a:extLst>
          </p:cNvPr>
          <p:cNvSpPr>
            <a:spLocks noGrp="1"/>
          </p:cNvSpPr>
          <p:nvPr>
            <p:ph type="title"/>
          </p:nvPr>
        </p:nvSpPr>
        <p:spPr/>
        <p:txBody>
          <a:bodyPr/>
          <a:lstStyle/>
          <a:p>
            <a:r>
              <a:rPr lang="en-IN" dirty="0"/>
              <a:t>DMI Data AVC</a:t>
            </a:r>
          </a:p>
        </p:txBody>
      </p:sp>
      <p:sp>
        <p:nvSpPr>
          <p:cNvPr id="3" name="Text Placeholder 2">
            <a:extLst>
              <a:ext uri="{FF2B5EF4-FFF2-40B4-BE49-F238E27FC236}">
                <a16:creationId xmlns:a16="http://schemas.microsoft.com/office/drawing/2014/main" id="{9692DCD5-C9D4-2784-5B67-D33744E90075}"/>
              </a:ext>
            </a:extLst>
          </p:cNvPr>
          <p:cNvSpPr>
            <a:spLocks noGrp="1"/>
          </p:cNvSpPr>
          <p:nvPr>
            <p:ph type="body" idx="4294967295"/>
          </p:nvPr>
        </p:nvSpPr>
        <p:spPr>
          <a:xfrm>
            <a:off x="0" y="1600200"/>
            <a:ext cx="9705975" cy="4525963"/>
          </a:xfrm>
        </p:spPr>
        <p:txBody>
          <a:bodyPr/>
          <a:lstStyle/>
          <a:p>
            <a:r>
              <a:rPr lang="en-IN" sz="2667" dirty="0"/>
              <a:t>DMI Data AVC follows the </a:t>
            </a:r>
            <a:r>
              <a:rPr lang="en-IN" sz="2667" dirty="0">
                <a:hlinkClick r:id="rId3"/>
              </a:rPr>
              <a:t>RFC-8641</a:t>
            </a:r>
            <a:r>
              <a:rPr lang="en-IN" sz="2667" dirty="0"/>
              <a:t> specification (Subscription to YANG Notifications for Datastore Updates) </a:t>
            </a:r>
          </a:p>
          <a:p>
            <a:endParaRPr lang="en-IN" sz="2667" dirty="0"/>
          </a:p>
          <a:p>
            <a:pPr marL="67730" indent="0">
              <a:buNone/>
            </a:pPr>
            <a:endParaRPr lang="en-IN" sz="2667" dirty="0"/>
          </a:p>
          <a:p>
            <a:endParaRPr lang="en-IN" dirty="0"/>
          </a:p>
          <a:p>
            <a:endParaRPr lang="en-IN" dirty="0"/>
          </a:p>
        </p:txBody>
      </p:sp>
      <p:sp>
        <p:nvSpPr>
          <p:cNvPr id="7" name="TextBox 6">
            <a:extLst>
              <a:ext uri="{FF2B5EF4-FFF2-40B4-BE49-F238E27FC236}">
                <a16:creationId xmlns:a16="http://schemas.microsoft.com/office/drawing/2014/main" id="{748CDA38-794E-A3F1-BA80-8D9DBDDACFCE}"/>
              </a:ext>
            </a:extLst>
          </p:cNvPr>
          <p:cNvSpPr txBox="1"/>
          <p:nvPr/>
        </p:nvSpPr>
        <p:spPr>
          <a:xfrm>
            <a:off x="1365504" y="3147471"/>
            <a:ext cx="6396736" cy="2923108"/>
          </a:xfrm>
          <a:prstGeom prst="rect">
            <a:avLst/>
          </a:prstGeom>
          <a:noFill/>
          <a:ln w="15875">
            <a:solidFill>
              <a:schemeClr val="tx1"/>
            </a:solidFill>
          </a:ln>
        </p:spPr>
        <p:txBody>
          <a:bodyPr wrap="square" rtlCol="0">
            <a:spAutoFit/>
          </a:bodyPr>
          <a:lstStyle/>
          <a:p>
            <a:pPr defTabSz="1219170" fontAlgn="base">
              <a:buClr>
                <a:srgbClr val="000000"/>
              </a:buClr>
              <a:defRPr/>
            </a:pPr>
            <a:r>
              <a:rPr lang="en-IN" sz="1333" kern="0" dirty="0">
                <a:solidFill>
                  <a:srgbClr val="000000"/>
                </a:solidFill>
                <a:latin typeface="Arial"/>
                <a:cs typeface="Arial"/>
                <a:sym typeface="Arial"/>
              </a:rPr>
              <a:t>{</a:t>
            </a:r>
          </a:p>
          <a:p>
            <a:pPr defTabSz="1219170" fontAlgn="base">
              <a:buClr>
                <a:srgbClr val="000000"/>
              </a:buClr>
              <a:defRPr/>
            </a:pPr>
            <a:r>
              <a:rPr lang="en-IN" sz="1333" kern="0" dirty="0">
                <a:solidFill>
                  <a:srgbClr val="000000"/>
                </a:solidFill>
                <a:latin typeface="Arial"/>
                <a:cs typeface="Arial"/>
                <a:sym typeface="Arial"/>
              </a:rPr>
              <a:t> "eventId"                       : "9999", </a:t>
            </a:r>
          </a:p>
          <a:p>
            <a:pPr defTabSz="1219170" fontAlgn="base">
              <a:buClr>
                <a:srgbClr val="000000"/>
              </a:buClr>
              <a:defRPr/>
            </a:pPr>
            <a:r>
              <a:rPr lang="en-IN" sz="1333" kern="0" dirty="0">
                <a:solidFill>
                  <a:srgbClr val="000000"/>
                </a:solidFill>
                <a:latin typeface="Arial"/>
                <a:cs typeface="Arial"/>
                <a:sym typeface="Arial"/>
              </a:rPr>
              <a:t> “eventCorrelationId”     : “cmhandleId-001”, </a:t>
            </a:r>
          </a:p>
          <a:p>
            <a:pPr defTabSz="1219170" fontAlgn="base">
              <a:buClr>
                <a:srgbClr val="000000"/>
              </a:buClr>
              <a:defRPr/>
            </a:pPr>
            <a:r>
              <a:rPr lang="en-IN" sz="1333" kern="0" dirty="0">
                <a:solidFill>
                  <a:srgbClr val="000000"/>
                </a:solidFill>
                <a:latin typeface="Arial"/>
                <a:cs typeface="Arial"/>
                <a:sym typeface="Arial"/>
              </a:rPr>
              <a:t> "eventTime"                  : "2021-11-16T16:42:25-04:00",</a:t>
            </a:r>
          </a:p>
          <a:p>
            <a:pPr defTabSz="1219170" fontAlgn="base">
              <a:buClr>
                <a:srgbClr val="000000"/>
              </a:buClr>
              <a:defRPr/>
            </a:pPr>
            <a:r>
              <a:rPr lang="en-IN" sz="1333" kern="0" dirty="0">
                <a:solidFill>
                  <a:srgbClr val="000000"/>
                </a:solidFill>
                <a:latin typeface="Arial"/>
                <a:cs typeface="Arial"/>
                <a:sym typeface="Arial"/>
              </a:rPr>
              <a:t> "eventSource"               : "org.onap.ncmp",                                                 </a:t>
            </a:r>
          </a:p>
          <a:p>
            <a:pPr defTabSz="1219170" fontAlgn="base">
              <a:buClr>
                <a:srgbClr val="000000"/>
              </a:buClr>
              <a:defRPr/>
            </a:pPr>
            <a:r>
              <a:rPr lang="en-IN" sz="1333" kern="0" dirty="0">
                <a:solidFill>
                  <a:srgbClr val="000000"/>
                </a:solidFill>
                <a:latin typeface="Arial"/>
                <a:cs typeface="Arial"/>
                <a:sym typeface="Arial"/>
              </a:rPr>
              <a:t> "eventType"                  : "org.onap.ncmp.cm-network-avc-event", </a:t>
            </a:r>
          </a:p>
          <a:p>
            <a:pPr defTabSz="1219170" fontAlgn="base">
              <a:buClr>
                <a:srgbClr val="000000"/>
              </a:buClr>
              <a:defRPr/>
            </a:pPr>
            <a:r>
              <a:rPr lang="en-IN" sz="1333" kern="0" dirty="0">
                <a:solidFill>
                  <a:srgbClr val="000000"/>
                </a:solidFill>
                <a:latin typeface="Arial"/>
                <a:cs typeface="Arial"/>
                <a:sym typeface="Arial"/>
              </a:rPr>
              <a:t>  ”eventSchema”           : “org.onap.ncmp:cm-network-avc-event.rfc8641", </a:t>
            </a:r>
          </a:p>
          <a:p>
            <a:pPr defTabSz="1219170" fontAlgn="base">
              <a:buClr>
                <a:srgbClr val="000000"/>
              </a:buClr>
              <a:defRPr/>
            </a:pPr>
            <a:r>
              <a:rPr lang="en-IN" sz="1333" kern="0" dirty="0">
                <a:solidFill>
                  <a:srgbClr val="000000"/>
                </a:solidFill>
                <a:latin typeface="Arial"/>
                <a:cs typeface="Arial"/>
                <a:sym typeface="Arial"/>
              </a:rPr>
              <a:t>  ”eventSchemaVersion”    : “1.0",                                     </a:t>
            </a:r>
          </a:p>
          <a:p>
            <a:pPr defTabSz="1219170" fontAlgn="base">
              <a:buClr>
                <a:srgbClr val="000000"/>
              </a:buClr>
              <a:defRPr/>
            </a:pPr>
            <a:r>
              <a:rPr lang="en-IN" sz="1333" kern="0" dirty="0">
                <a:solidFill>
                  <a:srgbClr val="000000"/>
                </a:solidFill>
                <a:latin typeface="Arial"/>
                <a:cs typeface="Arial"/>
                <a:sym typeface="Arial"/>
              </a:rPr>
              <a:t>  "event":  {</a:t>
            </a:r>
          </a:p>
          <a:p>
            <a:pPr defTabSz="1219170" fontAlgn="base">
              <a:buClr>
                <a:srgbClr val="000000"/>
              </a:buClr>
              <a:defRPr/>
            </a:pPr>
            <a:r>
              <a:rPr lang="en-IN" sz="1333" kern="0" dirty="0">
                <a:solidFill>
                  <a:srgbClr val="000000"/>
                </a:solidFill>
                <a:latin typeface="Arial"/>
                <a:cs typeface="Arial"/>
                <a:sym typeface="Arial"/>
              </a:rPr>
              <a:t>              &lt;</a:t>
            </a:r>
            <a:r>
              <a:rPr lang="en-IN" sz="1333" b="1" kern="0" dirty="0">
                <a:solidFill>
                  <a:srgbClr val="000000"/>
                </a:solidFill>
                <a:latin typeface="Arial"/>
                <a:cs typeface="Arial"/>
                <a:sym typeface="Arial"/>
              </a:rPr>
              <a:t>RFC 8641-yang-datastore-notification-payload</a:t>
            </a:r>
            <a:r>
              <a:rPr lang="en-IN" sz="1333" kern="0" dirty="0">
                <a:solidFill>
                  <a:srgbClr val="000000"/>
                </a:solidFill>
                <a:latin typeface="Arial"/>
                <a:cs typeface="Arial"/>
                <a:sym typeface="Arial"/>
              </a:rPr>
              <a:t>&gt;</a:t>
            </a:r>
          </a:p>
          <a:p>
            <a:pPr defTabSz="1219170" fontAlgn="base">
              <a:buClr>
                <a:srgbClr val="000000"/>
              </a:buClr>
              <a:defRPr/>
            </a:pPr>
            <a:r>
              <a:rPr lang="en-IN" sz="1333" kern="0" dirty="0">
                <a:solidFill>
                  <a:srgbClr val="000000"/>
                </a:solidFill>
                <a:latin typeface="Arial"/>
                <a:cs typeface="Arial"/>
                <a:sym typeface="Arial"/>
              </a:rPr>
              <a:t>   }</a:t>
            </a:r>
          </a:p>
          <a:p>
            <a:pPr defTabSz="1219170" fontAlgn="base">
              <a:buClr>
                <a:srgbClr val="000000"/>
              </a:buClr>
              <a:defRPr/>
            </a:pPr>
            <a:r>
              <a:rPr lang="en-IN" sz="1333" kern="0" dirty="0">
                <a:solidFill>
                  <a:srgbClr val="000000"/>
                </a:solidFill>
                <a:latin typeface="Arial"/>
                <a:cs typeface="Arial"/>
                <a:sym typeface="Arial"/>
              </a:rPr>
              <a:t>}</a:t>
            </a:r>
          </a:p>
          <a:p>
            <a:pPr defTabSz="1219170">
              <a:buClr>
                <a:srgbClr val="000000"/>
              </a:buClr>
              <a:defRPr/>
            </a:pPr>
            <a:endParaRPr lang="en-IN" sz="2400" kern="0" dirty="0">
              <a:solidFill>
                <a:srgbClr val="000000"/>
              </a:solidFill>
              <a:latin typeface="Arial"/>
              <a:cs typeface="Arial"/>
              <a:sym typeface="Arial"/>
            </a:endParaRPr>
          </a:p>
        </p:txBody>
      </p:sp>
    </p:spTree>
    <p:extLst>
      <p:ext uri="{BB962C8B-B14F-4D97-AF65-F5344CB8AC3E}">
        <p14:creationId xmlns:p14="http://schemas.microsoft.com/office/powerpoint/2010/main" val="6220137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19DB4-D667-3AFF-EADA-2EAFD1F4E2A0}"/>
              </a:ext>
            </a:extLst>
          </p:cNvPr>
          <p:cNvSpPr>
            <a:spLocks noGrp="1"/>
          </p:cNvSpPr>
          <p:nvPr>
            <p:ph type="title"/>
          </p:nvPr>
        </p:nvSpPr>
        <p:spPr/>
        <p:txBody>
          <a:bodyPr/>
          <a:lstStyle/>
          <a:p>
            <a:r>
              <a:rPr lang="en-IN" dirty="0"/>
              <a:t>DMI Data AVC Example</a:t>
            </a:r>
          </a:p>
        </p:txBody>
      </p:sp>
      <p:sp>
        <p:nvSpPr>
          <p:cNvPr id="4" name="TextBox 3">
            <a:extLst>
              <a:ext uri="{FF2B5EF4-FFF2-40B4-BE49-F238E27FC236}">
                <a16:creationId xmlns:a16="http://schemas.microsoft.com/office/drawing/2014/main" id="{FA22B5E1-4DC0-9E03-5242-F44A7DFD7982}"/>
              </a:ext>
            </a:extLst>
          </p:cNvPr>
          <p:cNvSpPr txBox="1"/>
          <p:nvPr/>
        </p:nvSpPr>
        <p:spPr>
          <a:xfrm>
            <a:off x="305923" y="1174497"/>
            <a:ext cx="10829439" cy="5347105"/>
          </a:xfrm>
          <a:prstGeom prst="rect">
            <a:avLst/>
          </a:prstGeom>
          <a:noFill/>
          <a:ln w="15875">
            <a:solidFill>
              <a:schemeClr val="tx1"/>
            </a:solidFill>
          </a:ln>
        </p:spPr>
        <p:txBody>
          <a:bodyPr wrap="square" rtlCol="0">
            <a:spAutoFit/>
          </a:bodyPr>
          <a:lstStyle/>
          <a:p>
            <a:pPr defTabSz="1219170">
              <a:buClr>
                <a:srgbClr val="000000"/>
              </a:buClr>
              <a:defRPr/>
            </a:pPr>
            <a:r>
              <a:rPr lang="en-IN" sz="1067" kern="0" dirty="0">
                <a:solidFill>
                  <a:srgbClr val="000000"/>
                </a:solidFill>
                <a:latin typeface="Arial"/>
                <a:cs typeface="Arial"/>
                <a:sym typeface="Arial"/>
              </a:rPr>
              <a:t>{</a:t>
            </a:r>
          </a:p>
          <a:p>
            <a:pPr defTabSz="1219170">
              <a:buClr>
                <a:srgbClr val="000000"/>
              </a:buClr>
              <a:defRPr/>
            </a:pPr>
            <a:r>
              <a:rPr lang="en-IN" sz="1067" kern="0" dirty="0">
                <a:solidFill>
                  <a:srgbClr val="000000"/>
                </a:solidFill>
                <a:latin typeface="Arial"/>
                <a:cs typeface="Arial"/>
                <a:sym typeface="Arial"/>
              </a:rPr>
              <a:t>  "eventId"                : "9999",                                         </a:t>
            </a:r>
          </a:p>
          <a:p>
            <a:pPr defTabSz="1219170">
              <a:buClr>
                <a:srgbClr val="000000"/>
              </a:buClr>
              <a:defRPr/>
            </a:pPr>
            <a:r>
              <a:rPr lang="en-IN" sz="1067" kern="0" dirty="0">
                <a:solidFill>
                  <a:srgbClr val="000000"/>
                </a:solidFill>
                <a:latin typeface="Arial"/>
                <a:cs typeface="Arial"/>
                <a:sym typeface="Arial"/>
              </a:rPr>
              <a:t>  “</a:t>
            </a:r>
            <a:r>
              <a:rPr lang="en-IN" sz="1067" b="1" kern="0" dirty="0">
                <a:solidFill>
                  <a:srgbClr val="000000"/>
                </a:solidFill>
                <a:latin typeface="Arial"/>
                <a:cs typeface="Arial"/>
                <a:sym typeface="Arial"/>
              </a:rPr>
              <a:t>eventCorrelationId</a:t>
            </a:r>
            <a:r>
              <a:rPr lang="en-IN" sz="1067" kern="0" dirty="0">
                <a:solidFill>
                  <a:srgbClr val="000000"/>
                </a:solidFill>
                <a:latin typeface="Arial"/>
                <a:cs typeface="Arial"/>
                <a:sym typeface="Arial"/>
              </a:rPr>
              <a:t>”     : “cmhandleId-001”, </a:t>
            </a:r>
          </a:p>
          <a:p>
            <a:pPr defTabSz="1219170">
              <a:buClr>
                <a:srgbClr val="000000"/>
              </a:buClr>
              <a:defRPr/>
            </a:pPr>
            <a:r>
              <a:rPr lang="en-IN" sz="1067" kern="0" dirty="0">
                <a:solidFill>
                  <a:srgbClr val="000000"/>
                </a:solidFill>
                <a:latin typeface="Arial"/>
                <a:cs typeface="Arial"/>
                <a:sym typeface="Arial"/>
              </a:rPr>
              <a:t>  "eventTime"              : "2022-12-16T16:42:25-04:00",</a:t>
            </a:r>
          </a:p>
          <a:p>
            <a:pPr defTabSz="1219170">
              <a:buClr>
                <a:srgbClr val="000000"/>
              </a:buClr>
              <a:defRPr/>
            </a:pPr>
            <a:r>
              <a:rPr lang="en-IN" sz="1067" kern="0" dirty="0">
                <a:solidFill>
                  <a:srgbClr val="000000"/>
                </a:solidFill>
                <a:latin typeface="Arial"/>
                <a:cs typeface="Arial"/>
                <a:sym typeface="Arial"/>
              </a:rPr>
              <a:t>  "eventSource"            : "ncmp-datastore:passthrough-operational", </a:t>
            </a:r>
          </a:p>
          <a:p>
            <a:pPr defTabSz="1219170">
              <a:buClr>
                <a:srgbClr val="000000"/>
              </a:buClr>
              <a:defRPr/>
            </a:pPr>
            <a:r>
              <a:rPr lang="en-IN" sz="1067" kern="0" dirty="0">
                <a:solidFill>
                  <a:srgbClr val="000000"/>
                </a:solidFill>
                <a:latin typeface="Arial"/>
                <a:cs typeface="Arial"/>
                <a:sym typeface="Arial"/>
              </a:rPr>
              <a:t>  "eventType"              : "org.onap.ncmp.cm-network-avc-event", </a:t>
            </a:r>
          </a:p>
          <a:p>
            <a:pPr defTabSz="1219170">
              <a:buClr>
                <a:srgbClr val="000000"/>
              </a:buClr>
              <a:defRPr/>
            </a:pPr>
            <a:r>
              <a:rPr lang="en-IN" sz="1067" kern="0" dirty="0">
                <a:solidFill>
                  <a:srgbClr val="000000"/>
                </a:solidFill>
                <a:latin typeface="Arial"/>
                <a:cs typeface="Arial"/>
                <a:sym typeface="Arial"/>
              </a:rPr>
              <a:t>  ”eventSchema”            : “org.onap.ncmp:cm-network-avc-event.rfc8641", </a:t>
            </a:r>
          </a:p>
          <a:p>
            <a:pPr defTabSz="1219170">
              <a:buClr>
                <a:srgbClr val="000000"/>
              </a:buClr>
              <a:defRPr/>
            </a:pPr>
            <a:r>
              <a:rPr lang="en-IN" sz="1067" kern="0" dirty="0">
                <a:solidFill>
                  <a:srgbClr val="000000"/>
                </a:solidFill>
                <a:latin typeface="Arial"/>
                <a:cs typeface="Arial"/>
                <a:sym typeface="Arial"/>
              </a:rPr>
              <a:t>  ”eventSchemaVersion”     : “1.0", </a:t>
            </a:r>
          </a:p>
          <a:p>
            <a:pPr defTabSz="1219170">
              <a:buClr>
                <a:srgbClr val="000000"/>
              </a:buClr>
              <a:defRPr/>
            </a:pPr>
            <a:r>
              <a:rPr lang="en-IN" sz="1067" kern="0" dirty="0">
                <a:solidFill>
                  <a:srgbClr val="000000"/>
                </a:solidFill>
                <a:latin typeface="Arial"/>
                <a:cs typeface="Arial"/>
                <a:sym typeface="Arial"/>
              </a:rPr>
              <a:t>  "event": {</a:t>
            </a:r>
          </a:p>
          <a:p>
            <a:pPr defTabSz="1219170">
              <a:buClr>
                <a:srgbClr val="000000"/>
              </a:buClr>
              <a:defRPr/>
            </a:pPr>
            <a:r>
              <a:rPr lang="en-IN" sz="1067" kern="0" dirty="0">
                <a:solidFill>
                  <a:srgbClr val="000000"/>
                </a:solidFill>
                <a:latin typeface="Arial"/>
                <a:cs typeface="Arial"/>
                <a:sym typeface="Arial"/>
              </a:rPr>
              <a:t>    "push-change-update" : {</a:t>
            </a:r>
          </a:p>
          <a:p>
            <a:pPr defTabSz="1219170">
              <a:buClr>
                <a:srgbClr val="000000"/>
              </a:buClr>
              <a:defRPr/>
            </a:pPr>
            <a:r>
              <a:rPr lang="en-IN" sz="1067" kern="0" dirty="0">
                <a:solidFill>
                  <a:srgbClr val="000000"/>
                </a:solidFill>
                <a:latin typeface="Arial"/>
                <a:cs typeface="Arial"/>
                <a:sym typeface="Arial"/>
              </a:rPr>
              <a:t>    "datastore-changes" : {</a:t>
            </a:r>
          </a:p>
          <a:p>
            <a:pPr defTabSz="1219170">
              <a:buClr>
                <a:srgbClr val="000000"/>
              </a:buClr>
              <a:defRPr/>
            </a:pPr>
            <a:r>
              <a:rPr lang="en-IN" sz="1067" kern="0" dirty="0">
                <a:solidFill>
                  <a:srgbClr val="000000"/>
                </a:solidFill>
                <a:latin typeface="Arial"/>
                <a:cs typeface="Arial"/>
                <a:sym typeface="Arial"/>
              </a:rPr>
              <a:t>      "ietf-yang-patch:yang-patch" : {</a:t>
            </a:r>
          </a:p>
          <a:p>
            <a:pPr defTabSz="1219170">
              <a:buClr>
                <a:srgbClr val="000000"/>
              </a:buClr>
              <a:defRPr/>
            </a:pPr>
            <a:r>
              <a:rPr lang="en-IN" sz="1067" kern="0" dirty="0">
                <a:solidFill>
                  <a:srgbClr val="000000"/>
                </a:solidFill>
                <a:latin typeface="Arial"/>
                <a:cs typeface="Arial"/>
                <a:sym typeface="Arial"/>
              </a:rPr>
              <a:t>          "patch-id" : "34534ffd98",  # Some unreadable patch id generated by the machine </a:t>
            </a:r>
          </a:p>
          <a:p>
            <a:pPr defTabSz="1219170">
              <a:buClr>
                <a:srgbClr val="000000"/>
              </a:buClr>
              <a:defRPr/>
            </a:pPr>
            <a:r>
              <a:rPr lang="en-IN" sz="1067" kern="0" dirty="0">
                <a:solidFill>
                  <a:srgbClr val="000000"/>
                </a:solidFill>
                <a:latin typeface="Arial"/>
                <a:cs typeface="Arial"/>
                <a:sym typeface="Arial"/>
              </a:rPr>
              <a:t>          "edit" : [</a:t>
            </a:r>
          </a:p>
          <a:p>
            <a:pPr defTabSz="1219170">
              <a:buClr>
                <a:srgbClr val="000000"/>
              </a:buClr>
              <a:defRPr/>
            </a:pPr>
            <a:r>
              <a:rPr lang="en-IN" sz="1067" kern="0" dirty="0">
                <a:solidFill>
                  <a:srgbClr val="000000"/>
                </a:solidFill>
                <a:latin typeface="Arial"/>
                <a:cs typeface="Arial"/>
                <a:sym typeface="Arial"/>
              </a:rPr>
              <a:t>               {</a:t>
            </a:r>
          </a:p>
          <a:p>
            <a:pPr defTabSz="1219170">
              <a:buClr>
                <a:srgbClr val="000000"/>
              </a:buClr>
              <a:defRPr/>
            </a:pPr>
            <a:r>
              <a:rPr lang="en-IN" sz="1067" kern="0" dirty="0">
                <a:solidFill>
                  <a:srgbClr val="000000"/>
                </a:solidFill>
                <a:latin typeface="Arial"/>
                <a:cs typeface="Arial"/>
                <a:sym typeface="Arial"/>
              </a:rPr>
              <a:t>                  "edit-id" : "ded43434-1",</a:t>
            </a:r>
          </a:p>
          <a:p>
            <a:pPr defTabSz="1219170">
              <a:buClr>
                <a:srgbClr val="000000"/>
              </a:buClr>
              <a:defRPr/>
            </a:pPr>
            <a:r>
              <a:rPr lang="en-IN" sz="1067" kern="0" dirty="0">
                <a:solidFill>
                  <a:srgbClr val="000000"/>
                </a:solidFill>
                <a:latin typeface="Arial"/>
                <a:cs typeface="Arial"/>
                <a:sym typeface="Arial"/>
              </a:rPr>
              <a:t>                  "operation" : "create",</a:t>
            </a:r>
          </a:p>
          <a:p>
            <a:pPr defTabSz="1219170">
              <a:buClr>
                <a:srgbClr val="000000"/>
              </a:buClr>
              <a:defRPr/>
            </a:pPr>
            <a:r>
              <a:rPr lang="en-IN" sz="1067" kern="0" dirty="0">
                <a:solidFill>
                  <a:srgbClr val="000000"/>
                </a:solidFill>
                <a:latin typeface="Arial"/>
                <a:cs typeface="Arial"/>
                <a:sym typeface="Arial"/>
              </a:rPr>
              <a:t>                   "</a:t>
            </a:r>
            <a:r>
              <a:rPr lang="en-IN" sz="1067" b="1" kern="0" dirty="0">
                <a:solidFill>
                  <a:srgbClr val="000000"/>
                </a:solidFill>
                <a:latin typeface="Arial"/>
                <a:cs typeface="Arial"/>
                <a:sym typeface="Arial"/>
              </a:rPr>
              <a:t>target</a:t>
            </a:r>
            <a:r>
              <a:rPr lang="en-IN" sz="1067" kern="0" dirty="0">
                <a:solidFill>
                  <a:srgbClr val="000000"/>
                </a:solidFill>
                <a:latin typeface="Arial"/>
                <a:cs typeface="Arial"/>
                <a:sym typeface="Arial"/>
              </a:rPr>
              <a:t>" : "/_3gpp-common-managed-element:ManagedElement=XYZ-001/_3gpp-nr-nrm-gnbdufunction:GNBDUFunction=1/_3gpp-nr-nrm-nrcelldu:NRCellDU=1",</a:t>
            </a:r>
          </a:p>
          <a:p>
            <a:pPr defTabSz="1219170">
              <a:buClr>
                <a:srgbClr val="000000"/>
              </a:buClr>
              <a:defRPr/>
            </a:pPr>
            <a:r>
              <a:rPr lang="en-IN" sz="1067" kern="0" dirty="0">
                <a:solidFill>
                  <a:srgbClr val="000000"/>
                </a:solidFill>
                <a:latin typeface="Arial"/>
                <a:cs typeface="Arial"/>
                <a:sym typeface="Arial"/>
              </a:rPr>
              <a:t>                   "value" : {</a:t>
            </a:r>
          </a:p>
          <a:p>
            <a:pPr defTabSz="1219170">
              <a:buClr>
                <a:srgbClr val="000000"/>
              </a:buClr>
              <a:defRPr/>
            </a:pPr>
            <a:r>
              <a:rPr lang="en-IN" sz="1067" kern="0" dirty="0">
                <a:solidFill>
                  <a:srgbClr val="000000"/>
                </a:solidFill>
                <a:latin typeface="Arial"/>
                <a:cs typeface="Arial"/>
                <a:sym typeface="Arial"/>
              </a:rPr>
              <a:t>                          "_3gpp-nr-nrm-nrcelldu:NRCellDU" :  [</a:t>
            </a:r>
          </a:p>
          <a:p>
            <a:pPr defTabSz="1219170">
              <a:buClr>
                <a:srgbClr val="000000"/>
              </a:buClr>
              <a:defRPr/>
            </a:pPr>
            <a:r>
              <a:rPr lang="en-IN" sz="1067" kern="0" dirty="0">
                <a:solidFill>
                  <a:srgbClr val="000000"/>
                </a:solidFill>
                <a:latin typeface="Arial"/>
                <a:cs typeface="Arial"/>
                <a:sym typeface="Arial"/>
              </a:rPr>
              <a:t>                               {</a:t>
            </a:r>
          </a:p>
          <a:p>
            <a:pPr defTabSz="1219170">
              <a:buClr>
                <a:srgbClr val="000000"/>
              </a:buClr>
              <a:defRPr/>
            </a:pPr>
            <a:r>
              <a:rPr lang="en-IN" sz="1067" kern="0" dirty="0">
                <a:solidFill>
                  <a:srgbClr val="000000"/>
                </a:solidFill>
                <a:latin typeface="Arial"/>
                <a:cs typeface="Arial"/>
                <a:sym typeface="Arial"/>
              </a:rPr>
              <a:t>                                 "id" : 1,</a:t>
            </a:r>
          </a:p>
          <a:p>
            <a:pPr defTabSz="1219170">
              <a:buClr>
                <a:srgbClr val="000000"/>
              </a:buClr>
              <a:defRPr/>
            </a:pPr>
            <a:r>
              <a:rPr lang="en-IN" sz="1067" kern="0" dirty="0">
                <a:solidFill>
                  <a:srgbClr val="000000"/>
                </a:solidFill>
                <a:latin typeface="Arial"/>
                <a:cs typeface="Arial"/>
                <a:sym typeface="Arial"/>
              </a:rPr>
              <a:t>                              }</a:t>
            </a:r>
          </a:p>
          <a:p>
            <a:pPr defTabSz="1219170">
              <a:buClr>
                <a:srgbClr val="000000"/>
              </a:buClr>
              <a:defRPr/>
            </a:pPr>
            <a:r>
              <a:rPr lang="en-IN" sz="1067" kern="0" dirty="0">
                <a:solidFill>
                  <a:srgbClr val="000000"/>
                </a:solidFill>
                <a:latin typeface="Arial"/>
                <a:cs typeface="Arial"/>
                <a:sym typeface="Arial"/>
              </a:rPr>
              <a:t>                           ]</a:t>
            </a:r>
          </a:p>
          <a:p>
            <a:pPr defTabSz="1219170">
              <a:buClr>
                <a:srgbClr val="000000"/>
              </a:buClr>
              <a:defRPr/>
            </a:pPr>
            <a:r>
              <a:rPr lang="en-IN" sz="1067" kern="0" dirty="0">
                <a:solidFill>
                  <a:srgbClr val="000000"/>
                </a:solidFill>
                <a:latin typeface="Arial"/>
                <a:cs typeface="Arial"/>
                <a:sym typeface="Arial"/>
              </a:rPr>
              <a:t>                      }</a:t>
            </a:r>
          </a:p>
          <a:p>
            <a:pPr defTabSz="1219170">
              <a:buClr>
                <a:srgbClr val="000000"/>
              </a:buClr>
              <a:defRPr/>
            </a:pPr>
            <a:r>
              <a:rPr lang="en-IN" sz="1067" kern="0" dirty="0">
                <a:solidFill>
                  <a:srgbClr val="000000"/>
                </a:solidFill>
                <a:latin typeface="Arial"/>
                <a:cs typeface="Arial"/>
                <a:sym typeface="Arial"/>
              </a:rPr>
              <a:t>              }</a:t>
            </a:r>
          </a:p>
          <a:p>
            <a:pPr defTabSz="1219170">
              <a:buClr>
                <a:srgbClr val="000000"/>
              </a:buClr>
              <a:defRPr/>
            </a:pPr>
            <a:r>
              <a:rPr lang="en-IN" sz="1067" kern="0" dirty="0">
                <a:solidFill>
                  <a:srgbClr val="000000"/>
                </a:solidFill>
                <a:latin typeface="Arial"/>
                <a:cs typeface="Arial"/>
                <a:sym typeface="Arial"/>
              </a:rPr>
              <a:t>        ]</a:t>
            </a:r>
          </a:p>
          <a:p>
            <a:pPr defTabSz="1219170">
              <a:buClr>
                <a:srgbClr val="000000"/>
              </a:buClr>
              <a:defRPr/>
            </a:pPr>
            <a:r>
              <a:rPr lang="en-IN" sz="1067" kern="0" dirty="0">
                <a:solidFill>
                  <a:srgbClr val="000000"/>
                </a:solidFill>
                <a:latin typeface="Arial"/>
                <a:cs typeface="Arial"/>
                <a:sym typeface="Arial"/>
              </a:rPr>
              <a:t>     }</a:t>
            </a:r>
          </a:p>
          <a:p>
            <a:pPr defTabSz="1219170">
              <a:buClr>
                <a:srgbClr val="000000"/>
              </a:buClr>
              <a:defRPr/>
            </a:pPr>
            <a:r>
              <a:rPr lang="en-IN" sz="1067" kern="0" dirty="0">
                <a:solidFill>
                  <a:srgbClr val="000000"/>
                </a:solidFill>
                <a:latin typeface="Arial"/>
                <a:cs typeface="Arial"/>
                <a:sym typeface="Arial"/>
              </a:rPr>
              <a:t>   }</a:t>
            </a:r>
          </a:p>
          <a:p>
            <a:pPr defTabSz="1219170">
              <a:buClr>
                <a:srgbClr val="000000"/>
              </a:buClr>
              <a:defRPr/>
            </a:pPr>
            <a:r>
              <a:rPr lang="en-IN" sz="1067" kern="0" dirty="0">
                <a:solidFill>
                  <a:srgbClr val="000000"/>
                </a:solidFill>
                <a:latin typeface="Arial"/>
                <a:cs typeface="Arial"/>
                <a:sym typeface="Arial"/>
              </a:rPr>
              <a:t> }</a:t>
            </a:r>
          </a:p>
          <a:p>
            <a:pPr defTabSz="1219170">
              <a:buClr>
                <a:srgbClr val="000000"/>
              </a:buClr>
              <a:defRPr/>
            </a:pPr>
            <a:r>
              <a:rPr lang="en-IN" sz="1067" kern="0" dirty="0">
                <a:solidFill>
                  <a:srgbClr val="000000"/>
                </a:solidFill>
                <a:latin typeface="Arial"/>
                <a:cs typeface="Arial"/>
                <a:sym typeface="Arial"/>
              </a:rPr>
              <a:t>}</a:t>
            </a:r>
          </a:p>
          <a:p>
            <a:pPr defTabSz="1219170">
              <a:buClr>
                <a:srgbClr val="000000"/>
              </a:buClr>
              <a:defRPr/>
            </a:pPr>
            <a:r>
              <a:rPr lang="en-IN" sz="1067" kern="0" dirty="0">
                <a:solidFill>
                  <a:srgbClr val="000000"/>
                </a:solidFill>
                <a:latin typeface="Arial"/>
                <a:cs typeface="Arial"/>
                <a:sym typeface="Arial"/>
              </a:rPr>
              <a:t>}</a:t>
            </a:r>
          </a:p>
        </p:txBody>
      </p:sp>
    </p:spTree>
    <p:extLst>
      <p:ext uri="{BB962C8B-B14F-4D97-AF65-F5344CB8AC3E}">
        <p14:creationId xmlns:p14="http://schemas.microsoft.com/office/powerpoint/2010/main" val="29407632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11AEF26-98B3-461C-5E4E-7583E4B7B7B3}"/>
              </a:ext>
            </a:extLst>
          </p:cNvPr>
          <p:cNvSpPr>
            <a:spLocks noGrp="1"/>
          </p:cNvSpPr>
          <p:nvPr>
            <p:ph idx="1"/>
          </p:nvPr>
        </p:nvSpPr>
        <p:spPr>
          <a:xfrm>
            <a:off x="472965" y="1456660"/>
            <a:ext cx="11435499" cy="4720303"/>
          </a:xfrm>
        </p:spPr>
        <p:txBody>
          <a:bodyPr>
            <a:normAutofit lnSpcReduction="10000"/>
          </a:bodyPr>
          <a:lstStyle/>
          <a:p>
            <a:r>
              <a:rPr lang="en-US" sz="2667" dirty="0"/>
              <a:t>RAN rApps and use cases require availability of </a:t>
            </a:r>
            <a:br>
              <a:rPr lang="en-US" sz="2667" dirty="0"/>
            </a:br>
            <a:r>
              <a:rPr lang="en-US" sz="2667" dirty="0"/>
              <a:t>consistent RAN NF configuration - provided here by CPS DB</a:t>
            </a:r>
          </a:p>
          <a:p>
            <a:r>
              <a:rPr lang="en-US" sz="2667" dirty="0"/>
              <a:t>We have converged on a good design for CM update of RAN NF configuration data in CPS DB</a:t>
            </a:r>
          </a:p>
          <a:p>
            <a:pPr lvl="1"/>
            <a:r>
              <a:rPr lang="en-US" sz="2133" dirty="0"/>
              <a:t>CM VES message notification from RAN NF in alignment </a:t>
            </a:r>
            <a:br>
              <a:rPr lang="en-US" sz="2133" dirty="0"/>
            </a:br>
            <a:r>
              <a:rPr lang="en-US" sz="2133" dirty="0"/>
              <a:t>with O-RAN O1 and 3GPP</a:t>
            </a:r>
          </a:p>
          <a:p>
            <a:pPr lvl="1"/>
            <a:r>
              <a:rPr lang="en-US" sz="2133" dirty="0"/>
              <a:t>Efficient update of configuration in CPS DB based on CM VES message</a:t>
            </a:r>
          </a:p>
          <a:p>
            <a:pPr lvl="1"/>
            <a:r>
              <a:rPr lang="en-US" sz="2133" dirty="0"/>
              <a:t>Implementation details will be finalized as part of ongoing work</a:t>
            </a:r>
          </a:p>
          <a:p>
            <a:r>
              <a:rPr lang="en-US" sz="2667" dirty="0"/>
              <a:t>Our work should be reusable for:</a:t>
            </a:r>
          </a:p>
          <a:p>
            <a:pPr lvl="1"/>
            <a:r>
              <a:rPr lang="en-US" sz="2133" dirty="0"/>
              <a:t>CM of RAN NF in other use cases in ONAP, OSC, LFN projects, etc</a:t>
            </a:r>
          </a:p>
          <a:p>
            <a:pPr lvl="1"/>
            <a:r>
              <a:rPr lang="en-US" sz="2133" dirty="0"/>
              <a:t>CM of any yang-based NF in ONAP</a:t>
            </a:r>
          </a:p>
          <a:p>
            <a:r>
              <a:rPr lang="en-US" sz="2533" dirty="0"/>
              <a:t>For more info, see: </a:t>
            </a:r>
            <a:r>
              <a:rPr lang="en-US" sz="2533" dirty="0">
                <a:hlinkClick r:id="rId2"/>
              </a:rPr>
              <a:t>https://wiki.onap.org/display/DW/R12+SON+Use+Case</a:t>
            </a:r>
            <a:r>
              <a:rPr lang="en-US" sz="2533" dirty="0"/>
              <a:t> </a:t>
            </a:r>
            <a:endParaRPr lang="en-US" sz="2133" dirty="0"/>
          </a:p>
        </p:txBody>
      </p:sp>
      <p:sp>
        <p:nvSpPr>
          <p:cNvPr id="2" name="Title 1">
            <a:extLst>
              <a:ext uri="{FF2B5EF4-FFF2-40B4-BE49-F238E27FC236}">
                <a16:creationId xmlns:a16="http://schemas.microsoft.com/office/drawing/2014/main" id="{B938C3C2-311E-404D-E8C0-000004F7736E}"/>
              </a:ext>
            </a:extLst>
          </p:cNvPr>
          <p:cNvSpPr>
            <a:spLocks noGrp="1"/>
          </p:cNvSpPr>
          <p:nvPr>
            <p:ph type="title"/>
          </p:nvPr>
        </p:nvSpPr>
        <p:spPr/>
        <p:txBody>
          <a:bodyPr/>
          <a:lstStyle/>
          <a:p>
            <a:r>
              <a:rPr lang="en-US" dirty="0"/>
              <a:t>Conclusion</a:t>
            </a:r>
          </a:p>
        </p:txBody>
      </p:sp>
    </p:spTree>
    <p:extLst>
      <p:ext uri="{BB962C8B-B14F-4D97-AF65-F5344CB8AC3E}">
        <p14:creationId xmlns:p14="http://schemas.microsoft.com/office/powerpoint/2010/main" val="519360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080ECDA-EF07-4128-A2A8-86C9A16745E1}"/>
              </a:ext>
            </a:extLst>
          </p:cNvPr>
          <p:cNvSpPr>
            <a:spLocks noGrp="1"/>
          </p:cNvSpPr>
          <p:nvPr>
            <p:ph type="sldNum" sz="quarter" idx="12"/>
          </p:nvPr>
        </p:nvSpPr>
        <p:spPr/>
        <p:txBody>
          <a:bodyPr/>
          <a:lstStyle/>
          <a:p>
            <a:pPr defTabSz="914377"/>
            <a:fld id="{6C9CD605-947A-3C4E-98CB-B055F943FEBA}" type="slidenum">
              <a:rPr lang="en-US">
                <a:solidFill>
                  <a:prstClr val="black">
                    <a:alpha val="50000"/>
                  </a:prstClr>
                </a:solidFill>
                <a:sym typeface="Arial"/>
              </a:rPr>
              <a:pPr defTabSz="914377"/>
              <a:t>2</a:t>
            </a:fld>
            <a:endParaRPr lang="en-US" dirty="0">
              <a:solidFill>
                <a:prstClr val="black">
                  <a:alpha val="50000"/>
                </a:prstClr>
              </a:solidFill>
              <a:sym typeface="Arial"/>
            </a:endParaRPr>
          </a:p>
        </p:txBody>
      </p:sp>
      <p:sp>
        <p:nvSpPr>
          <p:cNvPr id="3" name="Title 2">
            <a:extLst>
              <a:ext uri="{FF2B5EF4-FFF2-40B4-BE49-F238E27FC236}">
                <a16:creationId xmlns:a16="http://schemas.microsoft.com/office/drawing/2014/main" id="{93ECC023-927E-4F92-A494-D836E12B1C7E}"/>
              </a:ext>
            </a:extLst>
          </p:cNvPr>
          <p:cNvSpPr>
            <a:spLocks noGrp="1"/>
          </p:cNvSpPr>
          <p:nvPr>
            <p:ph type="title"/>
          </p:nvPr>
        </p:nvSpPr>
        <p:spPr/>
        <p:txBody>
          <a:bodyPr>
            <a:normAutofit/>
          </a:bodyPr>
          <a:lstStyle/>
          <a:p>
            <a:r>
              <a:rPr lang="en-US" dirty="0"/>
              <a:t>ONAP SON Use Case</a:t>
            </a:r>
          </a:p>
        </p:txBody>
      </p:sp>
      <p:sp>
        <p:nvSpPr>
          <p:cNvPr id="5" name="Rectangle 4">
            <a:extLst>
              <a:ext uri="{FF2B5EF4-FFF2-40B4-BE49-F238E27FC236}">
                <a16:creationId xmlns:a16="http://schemas.microsoft.com/office/drawing/2014/main" id="{28390E7D-D44E-4392-BA73-EA0EF5639AA9}"/>
              </a:ext>
            </a:extLst>
          </p:cNvPr>
          <p:cNvSpPr/>
          <p:nvPr/>
        </p:nvSpPr>
        <p:spPr>
          <a:xfrm>
            <a:off x="306077" y="1216412"/>
            <a:ext cx="7396220" cy="353626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a:endParaRPr lang="en-US" dirty="0">
              <a:solidFill>
                <a:prstClr val="black"/>
              </a:solidFill>
              <a:latin typeface="Calibri" panose="020F0502020204030204"/>
              <a:sym typeface="Arial"/>
            </a:endParaRPr>
          </a:p>
        </p:txBody>
      </p:sp>
      <p:sp>
        <p:nvSpPr>
          <p:cNvPr id="6" name="Rectangle 5">
            <a:extLst>
              <a:ext uri="{FF2B5EF4-FFF2-40B4-BE49-F238E27FC236}">
                <a16:creationId xmlns:a16="http://schemas.microsoft.com/office/drawing/2014/main" id="{4BBAC905-F594-4FC4-9EE0-A30A4D1D1D93}"/>
              </a:ext>
            </a:extLst>
          </p:cNvPr>
          <p:cNvSpPr/>
          <p:nvPr/>
        </p:nvSpPr>
        <p:spPr>
          <a:xfrm>
            <a:off x="5151435" y="3187142"/>
            <a:ext cx="2398988" cy="1408667"/>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377"/>
            <a:endParaRPr lang="en-US" dirty="0">
              <a:solidFill>
                <a:prstClr val="black"/>
              </a:solidFill>
              <a:latin typeface="Calibri" panose="020F0502020204030204"/>
              <a:sym typeface="Arial"/>
            </a:endParaRPr>
          </a:p>
          <a:p>
            <a:pPr defTabSz="914377"/>
            <a:endParaRPr lang="en-US" dirty="0">
              <a:solidFill>
                <a:prstClr val="black"/>
              </a:solidFill>
              <a:latin typeface="Calibri" panose="020F0502020204030204"/>
              <a:sym typeface="Arial"/>
            </a:endParaRPr>
          </a:p>
          <a:p>
            <a:pPr defTabSz="914377"/>
            <a:endParaRPr lang="en-US" dirty="0">
              <a:solidFill>
                <a:prstClr val="black"/>
              </a:solidFill>
              <a:latin typeface="Calibri" panose="020F0502020204030204"/>
              <a:sym typeface="Arial"/>
            </a:endParaRPr>
          </a:p>
          <a:p>
            <a:pPr defTabSz="914377"/>
            <a:endParaRPr lang="en-US" dirty="0">
              <a:solidFill>
                <a:prstClr val="black"/>
              </a:solidFill>
              <a:latin typeface="Calibri" panose="020F0502020204030204"/>
              <a:sym typeface="Arial"/>
            </a:endParaRPr>
          </a:p>
          <a:p>
            <a:pPr defTabSz="914377"/>
            <a:r>
              <a:rPr lang="en-US" dirty="0">
                <a:solidFill>
                  <a:prstClr val="black"/>
                </a:solidFill>
                <a:latin typeface="Calibri" panose="020F0502020204030204"/>
                <a:sym typeface="Arial"/>
              </a:rPr>
              <a:t> </a:t>
            </a:r>
          </a:p>
        </p:txBody>
      </p:sp>
      <p:sp>
        <p:nvSpPr>
          <p:cNvPr id="7" name="Rectangle 6">
            <a:extLst>
              <a:ext uri="{FF2B5EF4-FFF2-40B4-BE49-F238E27FC236}">
                <a16:creationId xmlns:a16="http://schemas.microsoft.com/office/drawing/2014/main" id="{85440D1C-8A98-4EBA-998F-62726B5290BD}"/>
              </a:ext>
            </a:extLst>
          </p:cNvPr>
          <p:cNvSpPr/>
          <p:nvPr/>
        </p:nvSpPr>
        <p:spPr>
          <a:xfrm>
            <a:off x="2391069" y="4896376"/>
            <a:ext cx="3326685" cy="168494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dirty="0">
              <a:solidFill>
                <a:prstClr val="white"/>
              </a:solidFill>
              <a:latin typeface="Calibri" panose="020F0502020204030204"/>
              <a:sym typeface="Arial"/>
            </a:endParaRPr>
          </a:p>
        </p:txBody>
      </p:sp>
      <p:grpSp>
        <p:nvGrpSpPr>
          <p:cNvPr id="8" name="Group 7">
            <a:extLst>
              <a:ext uri="{FF2B5EF4-FFF2-40B4-BE49-F238E27FC236}">
                <a16:creationId xmlns:a16="http://schemas.microsoft.com/office/drawing/2014/main" id="{BD6BCAEA-884D-41E9-86CB-E8D81CBC958E}"/>
              </a:ext>
            </a:extLst>
          </p:cNvPr>
          <p:cNvGrpSpPr/>
          <p:nvPr/>
        </p:nvGrpSpPr>
        <p:grpSpPr>
          <a:xfrm>
            <a:off x="408393" y="1305576"/>
            <a:ext cx="7376552" cy="4747544"/>
            <a:chOff x="259530" y="1209879"/>
            <a:chExt cx="7376552" cy="4747544"/>
          </a:xfrm>
        </p:grpSpPr>
        <p:sp>
          <p:nvSpPr>
            <p:cNvPr id="9" name="Data Sources TextBox">
              <a:extLst>
                <a:ext uri="{FF2B5EF4-FFF2-40B4-BE49-F238E27FC236}">
                  <a16:creationId xmlns:a16="http://schemas.microsoft.com/office/drawing/2014/main" id="{6C3A620A-4D51-45E8-8D75-8515B9B5B88E}"/>
                </a:ext>
              </a:extLst>
            </p:cNvPr>
            <p:cNvSpPr txBox="1"/>
            <p:nvPr/>
          </p:nvSpPr>
          <p:spPr>
            <a:xfrm>
              <a:off x="4758087" y="1209879"/>
              <a:ext cx="2877995" cy="944861"/>
            </a:xfrm>
            <a:prstGeom prst="rect">
              <a:avLst/>
            </a:prstGeom>
            <a:noFill/>
            <a:ln>
              <a:noFill/>
            </a:ln>
          </p:spPr>
          <p:txBody>
            <a:bodyPr wrap="square" lIns="0" tIns="0" rIns="0" bIns="0" rtlCol="0">
              <a:noAutofit/>
            </a:bodyPr>
            <a:lstStyle/>
            <a:p>
              <a:pPr algn="ctr" defTabSz="914377"/>
              <a:r>
                <a:rPr lang="en-US" sz="2000" dirty="0">
                  <a:solidFill>
                    <a:srgbClr val="44546A">
                      <a:lumMod val="85000"/>
                      <a:lumOff val="15000"/>
                    </a:srgbClr>
                  </a:solidFill>
                  <a:latin typeface="Calibri" panose="020F0502020204030204"/>
                  <a:cs typeface="Arial"/>
                  <a:sym typeface="Arial"/>
                </a:rPr>
                <a:t>Co-ordination, Decisions</a:t>
              </a:r>
              <a:br>
                <a:rPr lang="en-US" sz="2000" dirty="0">
                  <a:solidFill>
                    <a:srgbClr val="44546A">
                      <a:lumMod val="85000"/>
                      <a:lumOff val="15000"/>
                    </a:srgbClr>
                  </a:solidFill>
                  <a:latin typeface="Calibri" panose="020F0502020204030204"/>
                  <a:cs typeface="Arial"/>
                  <a:sym typeface="Arial"/>
                </a:rPr>
              </a:br>
              <a:r>
                <a:rPr lang="en-US" sz="2000" dirty="0">
                  <a:solidFill>
                    <a:srgbClr val="44546A">
                      <a:lumMod val="85000"/>
                      <a:lumOff val="15000"/>
                    </a:srgbClr>
                  </a:solidFill>
                  <a:latin typeface="Calibri" panose="020F0502020204030204"/>
                  <a:cs typeface="Arial"/>
                  <a:sym typeface="Arial"/>
                </a:rPr>
                <a:t> (</a:t>
              </a:r>
              <a:r>
                <a:rPr lang="en-US" sz="2000" b="1" dirty="0">
                  <a:solidFill>
                    <a:srgbClr val="4472C4"/>
                  </a:solidFill>
                  <a:latin typeface="Calibri" panose="020F0502020204030204"/>
                  <a:cs typeface="Arial"/>
                  <a:sym typeface="Arial"/>
                </a:rPr>
                <a:t>Policy</a:t>
              </a:r>
              <a:r>
                <a:rPr lang="en-US" sz="2000" dirty="0">
                  <a:solidFill>
                    <a:srgbClr val="44546A">
                      <a:lumMod val="85000"/>
                      <a:lumOff val="15000"/>
                    </a:srgbClr>
                  </a:solidFill>
                  <a:latin typeface="Calibri" panose="020F0502020204030204"/>
                  <a:cs typeface="Arial"/>
                  <a:sym typeface="Arial"/>
                </a:rPr>
                <a:t>)</a:t>
              </a:r>
            </a:p>
            <a:p>
              <a:pPr algn="ctr" defTabSz="607454" eaLnBrk="0" fontAlgn="base" hangingPunct="0">
                <a:lnSpc>
                  <a:spcPct val="200000"/>
                </a:lnSpc>
                <a:spcBef>
                  <a:spcPct val="0"/>
                </a:spcBef>
                <a:spcAft>
                  <a:spcPts val="1600"/>
                </a:spcAft>
              </a:pPr>
              <a:r>
                <a:rPr lang="en-US" sz="2000" dirty="0">
                  <a:solidFill>
                    <a:srgbClr val="44546A"/>
                  </a:solidFill>
                  <a:latin typeface="Calibri" panose="020F0502020204030204"/>
                  <a:cs typeface="ATT Aleck Sans" panose="020B0503020203020204" pitchFamily="34" charset="0"/>
                  <a:sym typeface="Arial"/>
                </a:rPr>
                <a:t> </a:t>
              </a:r>
            </a:p>
            <a:p>
              <a:pPr algn="ctr" defTabSz="607454" eaLnBrk="0" fontAlgn="base" hangingPunct="0">
                <a:lnSpc>
                  <a:spcPct val="200000"/>
                </a:lnSpc>
                <a:spcBef>
                  <a:spcPct val="0"/>
                </a:spcBef>
                <a:spcAft>
                  <a:spcPts val="1600"/>
                </a:spcAft>
              </a:pPr>
              <a:endParaRPr lang="en-US" sz="2000" dirty="0">
                <a:solidFill>
                  <a:srgbClr val="000000"/>
                </a:solidFill>
                <a:latin typeface="ATT Aleck Sans" panose="020B0503020203020204" pitchFamily="34" charset="0"/>
                <a:cs typeface="ATT Aleck Sans" panose="020B0503020203020204" pitchFamily="34" charset="0"/>
                <a:sym typeface="Arial"/>
              </a:endParaRPr>
            </a:p>
          </p:txBody>
        </p:sp>
        <p:sp>
          <p:nvSpPr>
            <p:cNvPr id="10" name="Data Sources TextBox">
              <a:extLst>
                <a:ext uri="{FF2B5EF4-FFF2-40B4-BE49-F238E27FC236}">
                  <a16:creationId xmlns:a16="http://schemas.microsoft.com/office/drawing/2014/main" id="{D53D6C91-2589-4C79-8A26-4661139894EB}"/>
                </a:ext>
              </a:extLst>
            </p:cNvPr>
            <p:cNvSpPr txBox="1"/>
            <p:nvPr/>
          </p:nvSpPr>
          <p:spPr>
            <a:xfrm>
              <a:off x="259530" y="2373291"/>
              <a:ext cx="1671689" cy="918376"/>
            </a:xfrm>
            <a:prstGeom prst="rect">
              <a:avLst/>
            </a:prstGeom>
            <a:noFill/>
            <a:ln>
              <a:noFill/>
            </a:ln>
          </p:spPr>
          <p:txBody>
            <a:bodyPr wrap="square" lIns="0" tIns="0" rIns="0" bIns="0" rtlCol="0">
              <a:noAutofit/>
            </a:bodyPr>
            <a:lstStyle/>
            <a:p>
              <a:pPr algn="ctr" defTabSz="914377"/>
              <a:r>
                <a:rPr lang="en-US" sz="2000" dirty="0">
                  <a:solidFill>
                    <a:srgbClr val="44546A">
                      <a:lumMod val="85000"/>
                      <a:lumOff val="15000"/>
                    </a:srgbClr>
                  </a:solidFill>
                  <a:latin typeface="Calibri" panose="020F0502020204030204"/>
                  <a:cs typeface="Arial"/>
                  <a:sym typeface="Arial"/>
                </a:rPr>
                <a:t>Data Collection,</a:t>
              </a:r>
              <a:br>
                <a:rPr lang="en-US" sz="2000" dirty="0">
                  <a:solidFill>
                    <a:srgbClr val="44546A">
                      <a:lumMod val="85000"/>
                      <a:lumOff val="15000"/>
                    </a:srgbClr>
                  </a:solidFill>
                  <a:latin typeface="Calibri" panose="020F0502020204030204"/>
                  <a:cs typeface="Arial"/>
                  <a:sym typeface="Arial"/>
                </a:rPr>
              </a:br>
              <a:r>
                <a:rPr lang="en-US" sz="2000" dirty="0">
                  <a:solidFill>
                    <a:srgbClr val="44546A">
                      <a:lumMod val="85000"/>
                      <a:lumOff val="15000"/>
                    </a:srgbClr>
                  </a:solidFill>
                  <a:latin typeface="Calibri" panose="020F0502020204030204"/>
                  <a:cs typeface="Arial"/>
                  <a:sym typeface="Arial"/>
                </a:rPr>
                <a:t>&amp; Analysis</a:t>
              </a:r>
            </a:p>
            <a:p>
              <a:pPr algn="ctr" defTabSz="914377"/>
              <a:r>
                <a:rPr lang="en-US" sz="2000" dirty="0">
                  <a:solidFill>
                    <a:srgbClr val="44546A">
                      <a:lumMod val="85000"/>
                      <a:lumOff val="15000"/>
                    </a:srgbClr>
                  </a:solidFill>
                  <a:latin typeface="Calibri" panose="020F0502020204030204"/>
                  <a:cs typeface="Arial"/>
                  <a:sym typeface="Arial"/>
                </a:rPr>
                <a:t>(</a:t>
              </a:r>
              <a:r>
                <a:rPr lang="en-US" sz="2000" b="1" dirty="0">
                  <a:solidFill>
                    <a:srgbClr val="4472C4"/>
                  </a:solidFill>
                  <a:latin typeface="Calibri" panose="020F0502020204030204"/>
                  <a:cs typeface="Arial"/>
                  <a:sym typeface="Arial"/>
                </a:rPr>
                <a:t>DCAE</a:t>
              </a:r>
              <a:r>
                <a:rPr lang="en-US" sz="2000" dirty="0">
                  <a:solidFill>
                    <a:srgbClr val="44546A">
                      <a:lumMod val="85000"/>
                      <a:lumOff val="15000"/>
                    </a:srgbClr>
                  </a:solidFill>
                  <a:latin typeface="Calibri" panose="020F0502020204030204"/>
                  <a:cs typeface="Arial"/>
                  <a:sym typeface="Arial"/>
                </a:rPr>
                <a:t>)</a:t>
              </a:r>
            </a:p>
            <a:p>
              <a:pPr algn="ctr" defTabSz="607454" eaLnBrk="0" fontAlgn="base" hangingPunct="0">
                <a:lnSpc>
                  <a:spcPct val="200000"/>
                </a:lnSpc>
                <a:spcBef>
                  <a:spcPct val="0"/>
                </a:spcBef>
                <a:spcAft>
                  <a:spcPts val="1600"/>
                </a:spcAft>
              </a:pPr>
              <a:r>
                <a:rPr lang="en-US" sz="2000" dirty="0">
                  <a:solidFill>
                    <a:srgbClr val="44546A"/>
                  </a:solidFill>
                  <a:latin typeface="Calibri" panose="020F0502020204030204"/>
                  <a:cs typeface="ATT Aleck Sans" panose="020B0503020203020204" pitchFamily="34" charset="0"/>
                  <a:sym typeface="Arial"/>
                </a:rPr>
                <a:t> </a:t>
              </a:r>
            </a:p>
            <a:p>
              <a:pPr algn="ctr" defTabSz="607454" eaLnBrk="0" fontAlgn="base" hangingPunct="0">
                <a:lnSpc>
                  <a:spcPct val="200000"/>
                </a:lnSpc>
                <a:spcBef>
                  <a:spcPct val="0"/>
                </a:spcBef>
                <a:spcAft>
                  <a:spcPts val="1600"/>
                </a:spcAft>
              </a:pPr>
              <a:endParaRPr lang="en-US" sz="2000" dirty="0">
                <a:solidFill>
                  <a:srgbClr val="000000"/>
                </a:solidFill>
                <a:latin typeface="ATT Aleck Sans" panose="020B0503020203020204" pitchFamily="34" charset="0"/>
                <a:cs typeface="ATT Aleck Sans" panose="020B0503020203020204" pitchFamily="34" charset="0"/>
                <a:sym typeface="Arial"/>
              </a:endParaRPr>
            </a:p>
          </p:txBody>
        </p:sp>
        <p:pic>
          <p:nvPicPr>
            <p:cNvPr id="11" name="Data Visualization Icon">
              <a:extLst>
                <a:ext uri="{FF2B5EF4-FFF2-40B4-BE49-F238E27FC236}">
                  <a16:creationId xmlns:a16="http://schemas.microsoft.com/office/drawing/2014/main" id="{D8AFFEAA-3118-41DC-9A66-D80CD09D4D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7026" y="3039485"/>
              <a:ext cx="1530432" cy="1583014"/>
            </a:xfrm>
            <a:prstGeom prst="rect">
              <a:avLst/>
            </a:prstGeom>
          </p:spPr>
        </p:pic>
        <p:pic>
          <p:nvPicPr>
            <p:cNvPr id="12" name="ML Icon">
              <a:extLst>
                <a:ext uri="{FF2B5EF4-FFF2-40B4-BE49-F238E27FC236}">
                  <a16:creationId xmlns:a16="http://schemas.microsoft.com/office/drawing/2014/main" id="{29004925-7921-436F-B9AF-8343863C07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2063" y="1542045"/>
              <a:ext cx="1306266" cy="1351145"/>
            </a:xfrm>
            <a:prstGeom prst="rect">
              <a:avLst/>
            </a:prstGeom>
          </p:spPr>
        </p:pic>
        <p:pic>
          <p:nvPicPr>
            <p:cNvPr id="13" name="Action Icon">
              <a:extLst>
                <a:ext uri="{FF2B5EF4-FFF2-40B4-BE49-F238E27FC236}">
                  <a16:creationId xmlns:a16="http://schemas.microsoft.com/office/drawing/2014/main" id="{29388690-4EAE-4D4A-B4AB-BA9199D320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113456" y="3141285"/>
              <a:ext cx="1309858" cy="1266350"/>
            </a:xfrm>
            <a:prstGeom prst="rect">
              <a:avLst/>
            </a:prstGeom>
            <a:noFill/>
            <a:ln>
              <a:noFill/>
            </a:ln>
          </p:spPr>
        </p:pic>
        <p:pic>
          <p:nvPicPr>
            <p:cNvPr id="14" name="Gear">
              <a:extLst>
                <a:ext uri="{FF2B5EF4-FFF2-40B4-BE49-F238E27FC236}">
                  <a16:creationId xmlns:a16="http://schemas.microsoft.com/office/drawing/2014/main" id="{052A8C1E-F563-4661-9779-5DB6B3AF9CD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888" y="3406030"/>
              <a:ext cx="622997" cy="644401"/>
            </a:xfrm>
            <a:prstGeom prst="rect">
              <a:avLst/>
            </a:prstGeom>
          </p:spPr>
        </p:pic>
        <p:cxnSp>
          <p:nvCxnSpPr>
            <p:cNvPr id="16" name="Straight Connector 15">
              <a:extLst>
                <a:ext uri="{FF2B5EF4-FFF2-40B4-BE49-F238E27FC236}">
                  <a16:creationId xmlns:a16="http://schemas.microsoft.com/office/drawing/2014/main" id="{54E26652-21E1-4B6F-A566-02174AF0547A}"/>
                </a:ext>
              </a:extLst>
            </p:cNvPr>
            <p:cNvCxnSpPr>
              <a:cxnSpLocks/>
            </p:cNvCxnSpPr>
            <p:nvPr/>
          </p:nvCxnSpPr>
          <p:spPr>
            <a:xfrm flipH="1">
              <a:off x="1778103" y="5957423"/>
              <a:ext cx="1478292" cy="0"/>
            </a:xfrm>
            <a:prstGeom prst="line">
              <a:avLst/>
            </a:prstGeom>
            <a:ln w="38100" cap="rnd" cmpd="sng">
              <a:solidFill>
                <a:srgbClr val="FF0000"/>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69E99EBB-984D-4C67-8315-9844996EEB50}"/>
                </a:ext>
              </a:extLst>
            </p:cNvPr>
            <p:cNvCxnSpPr>
              <a:cxnSpLocks/>
            </p:cNvCxnSpPr>
            <p:nvPr/>
          </p:nvCxnSpPr>
          <p:spPr>
            <a:xfrm flipH="1" flipV="1">
              <a:off x="1773649" y="4285084"/>
              <a:ext cx="1067" cy="1672339"/>
            </a:xfrm>
            <a:prstGeom prst="straightConnector1">
              <a:avLst/>
            </a:prstGeom>
            <a:ln w="38100" cap="rnd"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8D8710A1-EAB6-4D8A-9B1C-E7ECE75C0F75}"/>
                </a:ext>
              </a:extLst>
            </p:cNvPr>
            <p:cNvCxnSpPr/>
            <p:nvPr/>
          </p:nvCxnSpPr>
          <p:spPr>
            <a:xfrm flipV="1">
              <a:off x="1960889" y="2180268"/>
              <a:ext cx="0" cy="950876"/>
            </a:xfrm>
            <a:prstGeom prst="line">
              <a:avLst/>
            </a:prstGeom>
            <a:ln w="38100"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8C822948-CDC6-4BB4-9E89-B9872139831E}"/>
                </a:ext>
              </a:extLst>
            </p:cNvPr>
            <p:cNvCxnSpPr/>
            <p:nvPr/>
          </p:nvCxnSpPr>
          <p:spPr>
            <a:xfrm>
              <a:off x="1960889" y="2180268"/>
              <a:ext cx="634925" cy="0"/>
            </a:xfrm>
            <a:prstGeom prst="straightConnector1">
              <a:avLst/>
            </a:prstGeom>
            <a:ln w="38100" cap="rnd" cmpd="sng">
              <a:solidFill>
                <a:srgbClr val="FF0000"/>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22BC4E0B-2FF2-4A10-9503-676F66EE49FA}"/>
                </a:ext>
              </a:extLst>
            </p:cNvPr>
            <p:cNvCxnSpPr>
              <a:cxnSpLocks/>
            </p:cNvCxnSpPr>
            <p:nvPr/>
          </p:nvCxnSpPr>
          <p:spPr>
            <a:xfrm>
              <a:off x="5716300" y="2180268"/>
              <a:ext cx="612968" cy="0"/>
            </a:xfrm>
            <a:prstGeom prst="line">
              <a:avLst/>
            </a:prstGeom>
            <a:ln w="38100"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F7D33819-FAD5-4C39-ADAD-AEE7B899B7FF}"/>
                </a:ext>
              </a:extLst>
            </p:cNvPr>
            <p:cNvCxnSpPr/>
            <p:nvPr/>
          </p:nvCxnSpPr>
          <p:spPr>
            <a:xfrm>
              <a:off x="6336836" y="2180268"/>
              <a:ext cx="0" cy="950876"/>
            </a:xfrm>
            <a:prstGeom prst="straightConnector1">
              <a:avLst/>
            </a:prstGeom>
            <a:ln w="38100" cap="rnd"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pic>
          <p:nvPicPr>
            <p:cNvPr id="22" name="Picture 21">
              <a:extLst>
                <a:ext uri="{FF2B5EF4-FFF2-40B4-BE49-F238E27FC236}">
                  <a16:creationId xmlns:a16="http://schemas.microsoft.com/office/drawing/2014/main" id="{D9E035F7-5F97-4548-9BBB-950BAF8DD082}"/>
                </a:ext>
              </a:extLst>
            </p:cNvPr>
            <p:cNvPicPr>
              <a:picLocks noChangeAspect="1"/>
            </p:cNvPicPr>
            <p:nvPr/>
          </p:nvPicPr>
          <p:blipFill>
            <a:blip r:embed="rId6"/>
            <a:stretch>
              <a:fillRect/>
            </a:stretch>
          </p:blipFill>
          <p:spPr>
            <a:xfrm>
              <a:off x="2839825" y="3193758"/>
              <a:ext cx="2080542" cy="424544"/>
            </a:xfrm>
            <a:prstGeom prst="rect">
              <a:avLst/>
            </a:prstGeom>
            <a:noFill/>
            <a:ln>
              <a:noFill/>
            </a:ln>
          </p:spPr>
        </p:pic>
        <p:sp>
          <p:nvSpPr>
            <p:cNvPr id="23" name="Data Sources TextBox">
              <a:extLst>
                <a:ext uri="{FF2B5EF4-FFF2-40B4-BE49-F238E27FC236}">
                  <a16:creationId xmlns:a16="http://schemas.microsoft.com/office/drawing/2014/main" id="{98C9F203-2290-47B6-BFCB-066D13AF8EA4}"/>
                </a:ext>
              </a:extLst>
            </p:cNvPr>
            <p:cNvSpPr txBox="1"/>
            <p:nvPr/>
          </p:nvSpPr>
          <p:spPr>
            <a:xfrm>
              <a:off x="1931219" y="1353534"/>
              <a:ext cx="2315694" cy="343875"/>
            </a:xfrm>
            <a:prstGeom prst="rect">
              <a:avLst/>
            </a:prstGeom>
            <a:noFill/>
            <a:ln>
              <a:noFill/>
            </a:ln>
          </p:spPr>
          <p:txBody>
            <a:bodyPr wrap="square" lIns="0" tIns="0" rIns="0" bIns="0" rtlCol="0">
              <a:noAutofit/>
            </a:bodyPr>
            <a:lstStyle/>
            <a:p>
              <a:pPr algn="ctr" defTabSz="914377"/>
              <a:r>
                <a:rPr lang="en-US" sz="2000" dirty="0">
                  <a:solidFill>
                    <a:srgbClr val="44546A">
                      <a:lumMod val="85000"/>
                      <a:lumOff val="15000"/>
                    </a:srgbClr>
                  </a:solidFill>
                  <a:latin typeface="Calibri" panose="020F0502020204030204"/>
                  <a:cs typeface="Arial"/>
                  <a:sym typeface="Arial"/>
                </a:rPr>
                <a:t>Optimization (</a:t>
              </a:r>
              <a:r>
                <a:rPr lang="en-US" sz="2000" b="1" dirty="0">
                  <a:solidFill>
                    <a:srgbClr val="4472C4"/>
                  </a:solidFill>
                  <a:latin typeface="Calibri" panose="020F0502020204030204"/>
                  <a:cs typeface="Arial"/>
                  <a:sym typeface="Arial"/>
                </a:rPr>
                <a:t>OOF)</a:t>
              </a:r>
              <a:endParaRPr lang="en-US" sz="2000" dirty="0">
                <a:solidFill>
                  <a:srgbClr val="44546A">
                    <a:lumMod val="85000"/>
                    <a:lumOff val="15000"/>
                  </a:srgbClr>
                </a:solidFill>
                <a:latin typeface="Calibri" panose="020F0502020204030204"/>
                <a:cs typeface="Arial"/>
                <a:sym typeface="Arial"/>
              </a:endParaRPr>
            </a:p>
          </p:txBody>
        </p:sp>
        <p:sp>
          <p:nvSpPr>
            <p:cNvPr id="24" name="Data Sources TextBox">
              <a:extLst>
                <a:ext uri="{FF2B5EF4-FFF2-40B4-BE49-F238E27FC236}">
                  <a16:creationId xmlns:a16="http://schemas.microsoft.com/office/drawing/2014/main" id="{8EFB620E-E978-4D2D-9D03-F11F7F9E3FEB}"/>
                </a:ext>
              </a:extLst>
            </p:cNvPr>
            <p:cNvSpPr txBox="1"/>
            <p:nvPr/>
          </p:nvSpPr>
          <p:spPr>
            <a:xfrm>
              <a:off x="2953019" y="3715229"/>
              <a:ext cx="1843991" cy="448135"/>
            </a:xfrm>
            <a:prstGeom prst="rect">
              <a:avLst/>
            </a:prstGeom>
            <a:noFill/>
            <a:ln>
              <a:noFill/>
            </a:ln>
          </p:spPr>
          <p:txBody>
            <a:bodyPr wrap="square" lIns="0" tIns="0" rIns="0" bIns="0" rtlCol="0">
              <a:noAutofit/>
            </a:bodyPr>
            <a:lstStyle/>
            <a:p>
              <a:pPr algn="ctr" defTabSz="914377"/>
              <a:r>
                <a:rPr lang="en-US" sz="2800" b="1" i="1" dirty="0">
                  <a:solidFill>
                    <a:srgbClr val="FF0000"/>
                  </a:solidFill>
                  <a:latin typeface="Calibri" panose="020F0502020204030204"/>
                  <a:cs typeface="Arial"/>
                  <a:sym typeface="Arial"/>
                </a:rPr>
                <a:t>Control loop</a:t>
              </a:r>
            </a:p>
            <a:p>
              <a:pPr algn="ctr" defTabSz="607454" eaLnBrk="0" fontAlgn="base" hangingPunct="0">
                <a:lnSpc>
                  <a:spcPct val="200000"/>
                </a:lnSpc>
                <a:spcBef>
                  <a:spcPct val="0"/>
                </a:spcBef>
                <a:spcAft>
                  <a:spcPts val="1600"/>
                </a:spcAft>
              </a:pPr>
              <a:r>
                <a:rPr lang="en-US" sz="2800" b="1" dirty="0">
                  <a:solidFill>
                    <a:srgbClr val="FF0000"/>
                  </a:solidFill>
                  <a:latin typeface="Calibri" panose="020F0502020204030204"/>
                  <a:cs typeface="ATT Aleck Sans" panose="020B0503020203020204" pitchFamily="34" charset="0"/>
                  <a:sym typeface="Arial"/>
                </a:rPr>
                <a:t> </a:t>
              </a:r>
            </a:p>
            <a:p>
              <a:pPr algn="ctr" defTabSz="607454" eaLnBrk="0" fontAlgn="base" hangingPunct="0">
                <a:lnSpc>
                  <a:spcPct val="200000"/>
                </a:lnSpc>
                <a:spcBef>
                  <a:spcPct val="0"/>
                </a:spcBef>
                <a:spcAft>
                  <a:spcPts val="1600"/>
                </a:spcAft>
              </a:pPr>
              <a:endParaRPr lang="en-US" sz="2800" b="1" dirty="0">
                <a:solidFill>
                  <a:srgbClr val="FF0000"/>
                </a:solidFill>
                <a:latin typeface="ATT Aleck Sans" panose="020B0503020203020204" pitchFamily="34" charset="0"/>
                <a:cs typeface="ATT Aleck Sans" panose="020B0503020203020204" pitchFamily="34" charset="0"/>
                <a:sym typeface="Arial"/>
              </a:endParaRPr>
            </a:p>
          </p:txBody>
        </p:sp>
        <p:pic>
          <p:nvPicPr>
            <p:cNvPr id="25" name="Picture 24">
              <a:extLst>
                <a:ext uri="{FF2B5EF4-FFF2-40B4-BE49-F238E27FC236}">
                  <a16:creationId xmlns:a16="http://schemas.microsoft.com/office/drawing/2014/main" id="{40B5AF9E-3A5E-446C-8877-6B794DA621D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06331" y="1726904"/>
              <a:ext cx="1409969" cy="1095861"/>
            </a:xfrm>
            <a:prstGeom prst="rect">
              <a:avLst/>
            </a:prstGeom>
          </p:spPr>
        </p:pic>
        <p:sp>
          <p:nvSpPr>
            <p:cNvPr id="27" name="Data Sources TextBox">
              <a:extLst>
                <a:ext uri="{FF2B5EF4-FFF2-40B4-BE49-F238E27FC236}">
                  <a16:creationId xmlns:a16="http://schemas.microsoft.com/office/drawing/2014/main" id="{D52AFCE2-EB99-4318-82DE-88EF2DAAD404}"/>
                </a:ext>
              </a:extLst>
            </p:cNvPr>
            <p:cNvSpPr txBox="1"/>
            <p:nvPr/>
          </p:nvSpPr>
          <p:spPr>
            <a:xfrm>
              <a:off x="5238056" y="3260282"/>
              <a:ext cx="1037192" cy="644401"/>
            </a:xfrm>
            <a:prstGeom prst="rect">
              <a:avLst/>
            </a:prstGeom>
            <a:noFill/>
            <a:ln>
              <a:noFill/>
            </a:ln>
          </p:spPr>
          <p:txBody>
            <a:bodyPr wrap="square" lIns="0" tIns="0" rIns="0" bIns="0" rtlCol="0">
              <a:noAutofit/>
            </a:bodyPr>
            <a:lstStyle/>
            <a:p>
              <a:pPr algn="ctr" defTabSz="914377"/>
              <a:r>
                <a:rPr lang="en-US" sz="2000" dirty="0">
                  <a:solidFill>
                    <a:srgbClr val="44546A">
                      <a:lumMod val="85000"/>
                      <a:lumOff val="15000"/>
                    </a:srgbClr>
                  </a:solidFill>
                  <a:latin typeface="Calibri" panose="020F0502020204030204"/>
                  <a:cs typeface="Arial"/>
                  <a:sym typeface="Arial"/>
                </a:rPr>
                <a:t>Action</a:t>
              </a:r>
            </a:p>
            <a:p>
              <a:pPr algn="ctr" defTabSz="914377"/>
              <a:r>
                <a:rPr lang="en-US" sz="2000" dirty="0">
                  <a:solidFill>
                    <a:srgbClr val="44546A">
                      <a:lumMod val="85000"/>
                      <a:lumOff val="15000"/>
                    </a:srgbClr>
                  </a:solidFill>
                  <a:latin typeface="Calibri" panose="020F0502020204030204"/>
                  <a:cs typeface="Arial"/>
                  <a:sym typeface="Arial"/>
                </a:rPr>
                <a:t>(</a:t>
              </a:r>
              <a:r>
                <a:rPr lang="en-US" sz="2000" b="1" dirty="0">
                  <a:solidFill>
                    <a:srgbClr val="4472C4"/>
                  </a:solidFill>
                  <a:latin typeface="Calibri" panose="020F0502020204030204"/>
                  <a:cs typeface="Arial"/>
                  <a:sym typeface="Arial"/>
                </a:rPr>
                <a:t>SDN-R</a:t>
              </a:r>
              <a:r>
                <a:rPr lang="en-US" sz="2000" dirty="0">
                  <a:solidFill>
                    <a:srgbClr val="44546A">
                      <a:lumMod val="85000"/>
                      <a:lumOff val="15000"/>
                    </a:srgbClr>
                  </a:solidFill>
                  <a:latin typeface="Calibri" panose="020F0502020204030204"/>
                  <a:cs typeface="Arial"/>
                  <a:sym typeface="Arial"/>
                </a:rPr>
                <a:t>)</a:t>
              </a:r>
              <a:endParaRPr lang="en-US" sz="2000" dirty="0">
                <a:solidFill>
                  <a:srgbClr val="44546A"/>
                </a:solidFill>
                <a:latin typeface="Calibri" panose="020F0502020204030204"/>
                <a:cs typeface="ATT Aleck Sans" panose="020B0503020203020204" pitchFamily="34" charset="0"/>
                <a:sym typeface="Arial"/>
              </a:endParaRPr>
            </a:p>
            <a:p>
              <a:pPr algn="ctr" defTabSz="607454" eaLnBrk="0" fontAlgn="base" hangingPunct="0">
                <a:lnSpc>
                  <a:spcPct val="200000"/>
                </a:lnSpc>
                <a:spcBef>
                  <a:spcPct val="0"/>
                </a:spcBef>
                <a:spcAft>
                  <a:spcPts val="1600"/>
                </a:spcAft>
              </a:pPr>
              <a:endParaRPr lang="en-US" sz="2000" dirty="0">
                <a:solidFill>
                  <a:srgbClr val="000000"/>
                </a:solidFill>
                <a:latin typeface="ATT Aleck Sans" panose="020B0503020203020204" pitchFamily="34" charset="0"/>
                <a:cs typeface="ATT Aleck Sans" panose="020B0503020203020204" pitchFamily="34" charset="0"/>
                <a:sym typeface="Arial"/>
              </a:endParaRPr>
            </a:p>
          </p:txBody>
        </p:sp>
        <p:cxnSp>
          <p:nvCxnSpPr>
            <p:cNvPr id="28" name="Straight Arrow Connector 27">
              <a:extLst>
                <a:ext uri="{FF2B5EF4-FFF2-40B4-BE49-F238E27FC236}">
                  <a16:creationId xmlns:a16="http://schemas.microsoft.com/office/drawing/2014/main" id="{09C45666-7990-4093-9C37-A173886E9F84}"/>
                </a:ext>
              </a:extLst>
            </p:cNvPr>
            <p:cNvCxnSpPr/>
            <p:nvPr/>
          </p:nvCxnSpPr>
          <p:spPr>
            <a:xfrm>
              <a:off x="3611988" y="2180268"/>
              <a:ext cx="634925" cy="0"/>
            </a:xfrm>
            <a:prstGeom prst="straightConnector1">
              <a:avLst/>
            </a:prstGeom>
            <a:ln w="38100" cap="rnd" cmpd="sng">
              <a:solidFill>
                <a:srgbClr val="FF0000"/>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5BD5AD54-CF15-40E5-898A-BAB4160A2476}"/>
                </a:ext>
              </a:extLst>
            </p:cNvPr>
            <p:cNvCxnSpPr>
              <a:cxnSpLocks/>
            </p:cNvCxnSpPr>
            <p:nvPr/>
          </p:nvCxnSpPr>
          <p:spPr>
            <a:xfrm flipH="1">
              <a:off x="4698886" y="5905498"/>
              <a:ext cx="1248251" cy="0"/>
            </a:xfrm>
            <a:prstGeom prst="straightConnector1">
              <a:avLst/>
            </a:prstGeom>
            <a:ln w="38100" cap="rnd" cmpd="sng">
              <a:solidFill>
                <a:srgbClr val="FF0000"/>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6F10A63E-424A-4F8A-868C-7F2F159C162B}"/>
                </a:ext>
              </a:extLst>
            </p:cNvPr>
            <p:cNvCxnSpPr>
              <a:cxnSpLocks/>
            </p:cNvCxnSpPr>
            <p:nvPr/>
          </p:nvCxnSpPr>
          <p:spPr>
            <a:xfrm>
              <a:off x="5947137" y="4506257"/>
              <a:ext cx="0" cy="1367041"/>
            </a:xfrm>
            <a:prstGeom prst="line">
              <a:avLst/>
            </a:prstGeom>
            <a:ln w="38100" cap="rnd" cmpd="sng">
              <a:solidFill>
                <a:srgbClr val="FF0000"/>
              </a:solidFill>
              <a:headEnd type="arrow"/>
            </a:ln>
            <a:effectLst/>
          </p:spPr>
          <p:style>
            <a:lnRef idx="2">
              <a:schemeClr val="accent1"/>
            </a:lnRef>
            <a:fillRef idx="0">
              <a:schemeClr val="accent1"/>
            </a:fillRef>
            <a:effectRef idx="1">
              <a:schemeClr val="accent1"/>
            </a:effectRef>
            <a:fontRef idx="minor">
              <a:schemeClr val="tx1"/>
            </a:fontRef>
          </p:style>
        </p:cxnSp>
        <p:cxnSp>
          <p:nvCxnSpPr>
            <p:cNvPr id="45" name="Straight Connector 44">
              <a:extLst>
                <a:ext uri="{FF2B5EF4-FFF2-40B4-BE49-F238E27FC236}">
                  <a16:creationId xmlns:a16="http://schemas.microsoft.com/office/drawing/2014/main" id="{91CD4190-958C-425A-8AB2-19BD65F4E9C2}"/>
                </a:ext>
              </a:extLst>
            </p:cNvPr>
            <p:cNvCxnSpPr>
              <a:cxnSpLocks/>
            </p:cNvCxnSpPr>
            <p:nvPr/>
          </p:nvCxnSpPr>
          <p:spPr>
            <a:xfrm>
              <a:off x="5311725" y="4482367"/>
              <a:ext cx="0" cy="755932"/>
            </a:xfrm>
            <a:prstGeom prst="line">
              <a:avLst/>
            </a:prstGeom>
            <a:ln w="38100" cap="rnd" cmpd="sng">
              <a:solidFill>
                <a:srgbClr val="7030A0"/>
              </a:solidFill>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3380290A-2693-4C0B-BF73-B364FF35E6EA}"/>
                </a:ext>
              </a:extLst>
            </p:cNvPr>
            <p:cNvCxnSpPr>
              <a:cxnSpLocks/>
            </p:cNvCxnSpPr>
            <p:nvPr/>
          </p:nvCxnSpPr>
          <p:spPr>
            <a:xfrm flipH="1">
              <a:off x="4822505" y="5238299"/>
              <a:ext cx="464103" cy="0"/>
            </a:xfrm>
            <a:prstGeom prst="straightConnector1">
              <a:avLst/>
            </a:prstGeom>
            <a:ln w="38100" cap="rnd" cmpd="sng">
              <a:solidFill>
                <a:srgbClr val="7030A0"/>
              </a:solidFill>
              <a:headEnd type="none"/>
              <a:tailEnd type="arrow"/>
            </a:ln>
            <a:effectLst/>
          </p:spPr>
          <p:style>
            <a:lnRef idx="2">
              <a:schemeClr val="accent1"/>
            </a:lnRef>
            <a:fillRef idx="0">
              <a:schemeClr val="accent1"/>
            </a:fillRef>
            <a:effectRef idx="1">
              <a:schemeClr val="accent1"/>
            </a:effectRef>
            <a:fontRef idx="minor">
              <a:schemeClr val="tx1"/>
            </a:fontRef>
          </p:style>
        </p:cxnSp>
      </p:grpSp>
      <p:sp>
        <p:nvSpPr>
          <p:cNvPr id="34" name="TextBox 33">
            <a:extLst>
              <a:ext uri="{FF2B5EF4-FFF2-40B4-BE49-F238E27FC236}">
                <a16:creationId xmlns:a16="http://schemas.microsoft.com/office/drawing/2014/main" id="{67ACA41F-19CF-4A99-A65C-EF2B8024C2CF}"/>
              </a:ext>
            </a:extLst>
          </p:cNvPr>
          <p:cNvSpPr txBox="1"/>
          <p:nvPr/>
        </p:nvSpPr>
        <p:spPr>
          <a:xfrm>
            <a:off x="914938" y="4856941"/>
            <a:ext cx="502061" cy="923330"/>
          </a:xfrm>
          <a:prstGeom prst="rect">
            <a:avLst/>
          </a:prstGeom>
          <a:noFill/>
        </p:spPr>
        <p:txBody>
          <a:bodyPr wrap="none" rtlCol="0">
            <a:spAutoFit/>
          </a:bodyPr>
          <a:lstStyle/>
          <a:p>
            <a:pPr algn="ctr" defTabSz="914377"/>
            <a:r>
              <a:rPr lang="en-US" i="1" dirty="0">
                <a:solidFill>
                  <a:srgbClr val="FF0000"/>
                </a:solidFill>
                <a:latin typeface="Calibri" panose="020F0502020204030204"/>
                <a:cs typeface="Arial"/>
                <a:sym typeface="Arial"/>
              </a:rPr>
              <a:t>CM</a:t>
            </a:r>
          </a:p>
          <a:p>
            <a:pPr algn="ctr" defTabSz="914377"/>
            <a:r>
              <a:rPr lang="en-US" i="1" dirty="0">
                <a:solidFill>
                  <a:srgbClr val="FF0000"/>
                </a:solidFill>
                <a:latin typeface="Calibri" panose="020F0502020204030204"/>
                <a:cs typeface="Arial"/>
                <a:sym typeface="Arial"/>
              </a:rPr>
              <a:t>FM</a:t>
            </a:r>
          </a:p>
          <a:p>
            <a:pPr algn="ctr" defTabSz="914377"/>
            <a:r>
              <a:rPr lang="en-US" i="1" dirty="0">
                <a:solidFill>
                  <a:srgbClr val="FF0000"/>
                </a:solidFill>
                <a:latin typeface="Calibri" panose="020F0502020204030204"/>
                <a:cs typeface="Arial"/>
                <a:sym typeface="Arial"/>
              </a:rPr>
              <a:t>PM</a:t>
            </a:r>
          </a:p>
        </p:txBody>
      </p:sp>
      <p:sp>
        <p:nvSpPr>
          <p:cNvPr id="35" name="TextBox 34">
            <a:extLst>
              <a:ext uri="{FF2B5EF4-FFF2-40B4-BE49-F238E27FC236}">
                <a16:creationId xmlns:a16="http://schemas.microsoft.com/office/drawing/2014/main" id="{E1D41689-F1C6-4C63-9565-0B18FB168480}"/>
              </a:ext>
            </a:extLst>
          </p:cNvPr>
          <p:cNvSpPr txBox="1"/>
          <p:nvPr/>
        </p:nvSpPr>
        <p:spPr>
          <a:xfrm>
            <a:off x="1371494" y="5167001"/>
            <a:ext cx="506870" cy="420564"/>
          </a:xfrm>
          <a:prstGeom prst="rect">
            <a:avLst/>
          </a:prstGeom>
          <a:noFill/>
        </p:spPr>
        <p:txBody>
          <a:bodyPr wrap="none" rtlCol="0">
            <a:spAutoFit/>
          </a:bodyPr>
          <a:lstStyle/>
          <a:p>
            <a:pPr defTabSz="914377"/>
            <a:r>
              <a:rPr lang="en-US" sz="2133" b="1" dirty="0">
                <a:solidFill>
                  <a:srgbClr val="FF0000"/>
                </a:solidFill>
                <a:latin typeface="Calibri" panose="020F0502020204030204"/>
                <a:cs typeface="Arial"/>
                <a:sym typeface="Arial"/>
              </a:rPr>
              <a:t>O1</a:t>
            </a:r>
          </a:p>
        </p:txBody>
      </p:sp>
      <p:sp>
        <p:nvSpPr>
          <p:cNvPr id="37" name="Rectangle 36">
            <a:extLst>
              <a:ext uri="{FF2B5EF4-FFF2-40B4-BE49-F238E27FC236}">
                <a16:creationId xmlns:a16="http://schemas.microsoft.com/office/drawing/2014/main" id="{8AFBF8C0-086A-4E55-9492-E703FBD87092}"/>
              </a:ext>
            </a:extLst>
          </p:cNvPr>
          <p:cNvSpPr/>
          <p:nvPr/>
        </p:nvSpPr>
        <p:spPr>
          <a:xfrm>
            <a:off x="2953022" y="4971048"/>
            <a:ext cx="2027515" cy="68246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914377"/>
            <a:endParaRPr lang="en-US" dirty="0">
              <a:solidFill>
                <a:prstClr val="black"/>
              </a:solidFill>
              <a:latin typeface="Calibri" panose="020F0502020204030204"/>
              <a:sym typeface="Arial"/>
            </a:endParaRPr>
          </a:p>
        </p:txBody>
      </p:sp>
      <p:sp>
        <p:nvSpPr>
          <p:cNvPr id="38" name="Data Sources TextBox">
            <a:extLst>
              <a:ext uri="{FF2B5EF4-FFF2-40B4-BE49-F238E27FC236}">
                <a16:creationId xmlns:a16="http://schemas.microsoft.com/office/drawing/2014/main" id="{07E91D8F-3A6E-4232-87E8-4970F59604BD}"/>
              </a:ext>
            </a:extLst>
          </p:cNvPr>
          <p:cNvSpPr txBox="1"/>
          <p:nvPr/>
        </p:nvSpPr>
        <p:spPr>
          <a:xfrm>
            <a:off x="2988688" y="6206453"/>
            <a:ext cx="2686833" cy="460243"/>
          </a:xfrm>
          <a:prstGeom prst="rect">
            <a:avLst/>
          </a:prstGeom>
          <a:noFill/>
          <a:ln>
            <a:noFill/>
          </a:ln>
        </p:spPr>
        <p:txBody>
          <a:bodyPr wrap="square" lIns="0" tIns="0" rIns="0" bIns="0" rtlCol="0">
            <a:noAutofit/>
          </a:bodyPr>
          <a:lstStyle/>
          <a:p>
            <a:pPr defTabSz="914377"/>
            <a:r>
              <a:rPr lang="en-US" sz="2400" b="1" dirty="0">
                <a:solidFill>
                  <a:srgbClr val="0070C0"/>
                </a:solidFill>
                <a:latin typeface="Calibri" panose="020F0502020204030204"/>
                <a:cs typeface="Arial"/>
                <a:sym typeface="Arial"/>
              </a:rPr>
              <a:t>RAN-Sim (</a:t>
            </a:r>
            <a:r>
              <a:rPr lang="en-US" sz="2400" dirty="0">
                <a:solidFill>
                  <a:srgbClr val="0070C0"/>
                </a:solidFill>
                <a:latin typeface="Calibri" panose="020F0502020204030204"/>
                <a:cs typeface="Arial"/>
                <a:sym typeface="Arial"/>
              </a:rPr>
              <a:t>O-RAN</a:t>
            </a:r>
            <a:r>
              <a:rPr lang="en-US" sz="2400" b="1" dirty="0">
                <a:solidFill>
                  <a:srgbClr val="0070C0"/>
                </a:solidFill>
                <a:latin typeface="Calibri" panose="020F0502020204030204"/>
                <a:cs typeface="Arial"/>
                <a:sym typeface="Arial"/>
              </a:rPr>
              <a:t>)</a:t>
            </a:r>
            <a:endParaRPr lang="en-US" sz="2400" b="1" dirty="0">
              <a:solidFill>
                <a:srgbClr val="44546A">
                  <a:lumMod val="85000"/>
                  <a:lumOff val="15000"/>
                </a:srgbClr>
              </a:solidFill>
              <a:latin typeface="Calibri" panose="020F0502020204030204"/>
              <a:cs typeface="Arial"/>
              <a:sym typeface="Arial"/>
            </a:endParaRPr>
          </a:p>
        </p:txBody>
      </p:sp>
      <p:sp>
        <p:nvSpPr>
          <p:cNvPr id="41" name="Rectangle 40">
            <a:extLst>
              <a:ext uri="{FF2B5EF4-FFF2-40B4-BE49-F238E27FC236}">
                <a16:creationId xmlns:a16="http://schemas.microsoft.com/office/drawing/2014/main" id="{23A8590C-047A-48CD-BF91-4E3684AC7708}"/>
              </a:ext>
            </a:extLst>
          </p:cNvPr>
          <p:cNvSpPr/>
          <p:nvPr/>
        </p:nvSpPr>
        <p:spPr>
          <a:xfrm>
            <a:off x="5813208" y="4144084"/>
            <a:ext cx="514335" cy="409744"/>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dirty="0">
                <a:solidFill>
                  <a:prstClr val="black"/>
                </a:solidFill>
                <a:latin typeface="Calibri" panose="020F0502020204030204"/>
                <a:sym typeface="Arial"/>
              </a:rPr>
              <a:t>O1</a:t>
            </a:r>
          </a:p>
        </p:txBody>
      </p:sp>
      <p:sp>
        <p:nvSpPr>
          <p:cNvPr id="42" name="Rectangle 41">
            <a:extLst>
              <a:ext uri="{FF2B5EF4-FFF2-40B4-BE49-F238E27FC236}">
                <a16:creationId xmlns:a16="http://schemas.microsoft.com/office/drawing/2014/main" id="{CB8A7B3D-E08C-4396-9C5C-685298DA85D5}"/>
              </a:ext>
            </a:extLst>
          </p:cNvPr>
          <p:cNvSpPr/>
          <p:nvPr/>
        </p:nvSpPr>
        <p:spPr>
          <a:xfrm>
            <a:off x="5203420" y="4144084"/>
            <a:ext cx="514335" cy="40974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dirty="0">
                <a:solidFill>
                  <a:prstClr val="black"/>
                </a:solidFill>
                <a:latin typeface="Calibri" panose="020F0502020204030204"/>
                <a:sym typeface="Arial"/>
              </a:rPr>
              <a:t>A1</a:t>
            </a:r>
          </a:p>
        </p:txBody>
      </p:sp>
      <p:sp>
        <p:nvSpPr>
          <p:cNvPr id="43" name="Rectangle 42">
            <a:extLst>
              <a:ext uri="{FF2B5EF4-FFF2-40B4-BE49-F238E27FC236}">
                <a16:creationId xmlns:a16="http://schemas.microsoft.com/office/drawing/2014/main" id="{5E54D5E3-BCF9-4745-8C63-FD50B2AA1FD5}"/>
              </a:ext>
            </a:extLst>
          </p:cNvPr>
          <p:cNvSpPr/>
          <p:nvPr/>
        </p:nvSpPr>
        <p:spPr>
          <a:xfrm>
            <a:off x="3217884" y="5768964"/>
            <a:ext cx="1652561" cy="443511"/>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dirty="0">
                <a:solidFill>
                  <a:prstClr val="black"/>
                </a:solidFill>
                <a:latin typeface="Calibri" panose="020F0502020204030204"/>
                <a:sym typeface="Arial"/>
              </a:rPr>
              <a:t>CU/DU NFs</a:t>
            </a:r>
          </a:p>
        </p:txBody>
      </p:sp>
      <p:sp>
        <p:nvSpPr>
          <p:cNvPr id="55" name="TextBox 54">
            <a:extLst>
              <a:ext uri="{FF2B5EF4-FFF2-40B4-BE49-F238E27FC236}">
                <a16:creationId xmlns:a16="http://schemas.microsoft.com/office/drawing/2014/main" id="{FAA70DCA-4B55-4582-8DCF-FB3F77D59EAB}"/>
              </a:ext>
            </a:extLst>
          </p:cNvPr>
          <p:cNvSpPr txBox="1"/>
          <p:nvPr/>
        </p:nvSpPr>
        <p:spPr>
          <a:xfrm>
            <a:off x="6130830" y="5212881"/>
            <a:ext cx="506870" cy="420564"/>
          </a:xfrm>
          <a:prstGeom prst="rect">
            <a:avLst/>
          </a:prstGeom>
          <a:noFill/>
        </p:spPr>
        <p:txBody>
          <a:bodyPr wrap="none" rtlCol="0">
            <a:spAutoFit/>
          </a:bodyPr>
          <a:lstStyle/>
          <a:p>
            <a:pPr defTabSz="914377"/>
            <a:r>
              <a:rPr lang="en-US" sz="2133" b="1" dirty="0">
                <a:solidFill>
                  <a:srgbClr val="FF0000"/>
                </a:solidFill>
                <a:latin typeface="Calibri" panose="020F0502020204030204"/>
                <a:cs typeface="Arial"/>
                <a:sym typeface="Arial"/>
              </a:rPr>
              <a:t>O1</a:t>
            </a:r>
          </a:p>
        </p:txBody>
      </p:sp>
      <p:sp>
        <p:nvSpPr>
          <p:cNvPr id="56" name="TextBox 55">
            <a:extLst>
              <a:ext uri="{FF2B5EF4-FFF2-40B4-BE49-F238E27FC236}">
                <a16:creationId xmlns:a16="http://schemas.microsoft.com/office/drawing/2014/main" id="{26D34C70-7F4B-42B2-83C0-2858CAB10BA1}"/>
              </a:ext>
            </a:extLst>
          </p:cNvPr>
          <p:cNvSpPr txBox="1"/>
          <p:nvPr/>
        </p:nvSpPr>
        <p:spPr>
          <a:xfrm>
            <a:off x="5482058" y="4891348"/>
            <a:ext cx="487634" cy="420564"/>
          </a:xfrm>
          <a:prstGeom prst="rect">
            <a:avLst/>
          </a:prstGeom>
          <a:noFill/>
        </p:spPr>
        <p:txBody>
          <a:bodyPr wrap="none" rtlCol="0">
            <a:spAutoFit/>
          </a:bodyPr>
          <a:lstStyle/>
          <a:p>
            <a:pPr defTabSz="914377"/>
            <a:r>
              <a:rPr lang="en-US" sz="2133" b="1" dirty="0">
                <a:solidFill>
                  <a:srgbClr val="7030A0"/>
                </a:solidFill>
                <a:latin typeface="Calibri" panose="020F0502020204030204"/>
                <a:cs typeface="Arial"/>
                <a:sym typeface="Arial"/>
              </a:rPr>
              <a:t>A1</a:t>
            </a:r>
          </a:p>
        </p:txBody>
      </p:sp>
      <p:sp>
        <p:nvSpPr>
          <p:cNvPr id="62" name="TextBox 61">
            <a:extLst>
              <a:ext uri="{FF2B5EF4-FFF2-40B4-BE49-F238E27FC236}">
                <a16:creationId xmlns:a16="http://schemas.microsoft.com/office/drawing/2014/main" id="{80CD5AB3-E6A3-467A-9D4D-BE6403DB077C}"/>
              </a:ext>
            </a:extLst>
          </p:cNvPr>
          <p:cNvSpPr txBox="1"/>
          <p:nvPr/>
        </p:nvSpPr>
        <p:spPr>
          <a:xfrm>
            <a:off x="2071468" y="4383342"/>
            <a:ext cx="1444947" cy="369332"/>
          </a:xfrm>
          <a:prstGeom prst="rect">
            <a:avLst/>
          </a:prstGeom>
          <a:noFill/>
        </p:spPr>
        <p:txBody>
          <a:bodyPr wrap="none" rtlCol="0">
            <a:spAutoFit/>
          </a:bodyPr>
          <a:lstStyle/>
          <a:p>
            <a:pPr defTabSz="914377"/>
            <a:r>
              <a:rPr lang="en-US" b="1" dirty="0">
                <a:solidFill>
                  <a:srgbClr val="0070C0"/>
                </a:solidFill>
                <a:latin typeface="Calibri" panose="020F0502020204030204"/>
                <a:cs typeface="Arial"/>
                <a:sym typeface="Arial"/>
              </a:rPr>
              <a:t>VES Collector</a:t>
            </a:r>
          </a:p>
        </p:txBody>
      </p:sp>
      <p:sp>
        <p:nvSpPr>
          <p:cNvPr id="51" name="Rectangle 50">
            <a:extLst>
              <a:ext uri="{FF2B5EF4-FFF2-40B4-BE49-F238E27FC236}">
                <a16:creationId xmlns:a16="http://schemas.microsoft.com/office/drawing/2014/main" id="{127F6067-1AA7-1753-D0D3-5C59F27327B6}"/>
              </a:ext>
            </a:extLst>
          </p:cNvPr>
          <p:cNvSpPr/>
          <p:nvPr/>
        </p:nvSpPr>
        <p:spPr>
          <a:xfrm>
            <a:off x="4057413" y="5042231"/>
            <a:ext cx="853516" cy="513581"/>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dirty="0">
                <a:solidFill>
                  <a:prstClr val="black"/>
                </a:solidFill>
                <a:latin typeface="Calibri" panose="020F0502020204030204"/>
                <a:sym typeface="Arial"/>
              </a:rPr>
              <a:t>A1</a:t>
            </a:r>
          </a:p>
          <a:p>
            <a:pPr algn="ctr" defTabSz="914377"/>
            <a:r>
              <a:rPr lang="en-US" dirty="0">
                <a:solidFill>
                  <a:prstClr val="black"/>
                </a:solidFill>
                <a:latin typeface="Calibri" panose="020F0502020204030204"/>
                <a:sym typeface="Arial"/>
              </a:rPr>
              <a:t>Termn</a:t>
            </a:r>
          </a:p>
        </p:txBody>
      </p:sp>
      <p:sp>
        <p:nvSpPr>
          <p:cNvPr id="60" name="Rectangle 59">
            <a:extLst>
              <a:ext uri="{FF2B5EF4-FFF2-40B4-BE49-F238E27FC236}">
                <a16:creationId xmlns:a16="http://schemas.microsoft.com/office/drawing/2014/main" id="{96B4F5FD-303E-F729-C26E-66A248122533}"/>
              </a:ext>
            </a:extLst>
          </p:cNvPr>
          <p:cNvSpPr/>
          <p:nvPr/>
        </p:nvSpPr>
        <p:spPr>
          <a:xfrm>
            <a:off x="3107381" y="5042231"/>
            <a:ext cx="853516" cy="513581"/>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dirty="0">
                <a:solidFill>
                  <a:prstClr val="black"/>
                </a:solidFill>
                <a:latin typeface="Calibri" panose="020F0502020204030204"/>
                <a:sym typeface="Arial"/>
              </a:rPr>
              <a:t>RAN App</a:t>
            </a:r>
          </a:p>
        </p:txBody>
      </p:sp>
      <p:sp>
        <p:nvSpPr>
          <p:cNvPr id="68" name="TextBox 67">
            <a:extLst>
              <a:ext uri="{FF2B5EF4-FFF2-40B4-BE49-F238E27FC236}">
                <a16:creationId xmlns:a16="http://schemas.microsoft.com/office/drawing/2014/main" id="{090E3EC9-C259-8220-CDB3-D632CC1EA561}"/>
              </a:ext>
            </a:extLst>
          </p:cNvPr>
          <p:cNvSpPr txBox="1"/>
          <p:nvPr/>
        </p:nvSpPr>
        <p:spPr>
          <a:xfrm>
            <a:off x="6561846" y="5219582"/>
            <a:ext cx="502061" cy="369332"/>
          </a:xfrm>
          <a:prstGeom prst="rect">
            <a:avLst/>
          </a:prstGeom>
          <a:noFill/>
        </p:spPr>
        <p:txBody>
          <a:bodyPr wrap="none" rtlCol="0">
            <a:spAutoFit/>
          </a:bodyPr>
          <a:lstStyle/>
          <a:p>
            <a:pPr algn="ctr" defTabSz="914377"/>
            <a:r>
              <a:rPr lang="en-US" i="1" dirty="0">
                <a:solidFill>
                  <a:srgbClr val="FF0000"/>
                </a:solidFill>
                <a:latin typeface="Calibri" panose="020F0502020204030204"/>
                <a:cs typeface="Arial"/>
                <a:sym typeface="Arial"/>
              </a:rPr>
              <a:t>CM</a:t>
            </a:r>
          </a:p>
        </p:txBody>
      </p:sp>
      <p:sp>
        <p:nvSpPr>
          <p:cNvPr id="70" name="TextBox 69">
            <a:extLst>
              <a:ext uri="{FF2B5EF4-FFF2-40B4-BE49-F238E27FC236}">
                <a16:creationId xmlns:a16="http://schemas.microsoft.com/office/drawing/2014/main" id="{4B787E13-AAC3-7513-DF21-ECA6937013A3}"/>
              </a:ext>
            </a:extLst>
          </p:cNvPr>
          <p:cNvSpPr txBox="1"/>
          <p:nvPr/>
        </p:nvSpPr>
        <p:spPr>
          <a:xfrm>
            <a:off x="7781925" y="1284125"/>
            <a:ext cx="4034073" cy="5344027"/>
          </a:xfrm>
          <a:prstGeom prst="rect">
            <a:avLst/>
          </a:prstGeom>
          <a:noFill/>
        </p:spPr>
        <p:txBody>
          <a:bodyPr wrap="square" rtlCol="0">
            <a:spAutoFit/>
          </a:bodyPr>
          <a:lstStyle/>
          <a:p>
            <a:pPr marL="154513" indent="-154513" defTabSz="1219170">
              <a:buClr>
                <a:srgbClr val="000000"/>
              </a:buClr>
              <a:buFont typeface="Arial" panose="020B0604020202020204" pitchFamily="34" charset="0"/>
              <a:buChar char="•"/>
            </a:pPr>
            <a:r>
              <a:rPr lang="en-US" sz="2133" kern="0" dirty="0">
                <a:solidFill>
                  <a:srgbClr val="000000"/>
                </a:solidFill>
                <a:latin typeface="Arial"/>
                <a:cs typeface="Arial"/>
                <a:sym typeface="Arial"/>
              </a:rPr>
              <a:t>ONAP SON Use Case focus: control loop flow for management and optimization of O-RAN network</a:t>
            </a:r>
          </a:p>
          <a:p>
            <a:pPr marL="154513" indent="-154513" defTabSz="1219170">
              <a:buClr>
                <a:srgbClr val="000000"/>
              </a:buClr>
              <a:buFont typeface="Arial" panose="020B0604020202020204" pitchFamily="34" charset="0"/>
              <a:buChar char="•"/>
            </a:pPr>
            <a:endParaRPr lang="en-US" sz="2133" kern="0" dirty="0">
              <a:solidFill>
                <a:srgbClr val="000000"/>
              </a:solidFill>
              <a:latin typeface="Arial"/>
              <a:cs typeface="Arial"/>
              <a:sym typeface="Arial"/>
            </a:endParaRPr>
          </a:p>
          <a:p>
            <a:pPr marL="154513" indent="-154513" defTabSz="1219170">
              <a:buClr>
                <a:srgbClr val="000000"/>
              </a:buClr>
              <a:buFont typeface="Arial" panose="020B0604020202020204" pitchFamily="34" charset="0"/>
              <a:buChar char="•"/>
            </a:pPr>
            <a:r>
              <a:rPr lang="en-US" sz="2133" kern="0" dirty="0">
                <a:solidFill>
                  <a:srgbClr val="000000"/>
                </a:solidFill>
                <a:latin typeface="Arial"/>
                <a:cs typeface="Arial"/>
                <a:sym typeface="Arial"/>
              </a:rPr>
              <a:t>Aligned with O-RAN interfaces and architecture</a:t>
            </a:r>
            <a:br>
              <a:rPr lang="en-US" sz="2133" kern="0" dirty="0">
                <a:solidFill>
                  <a:srgbClr val="000000"/>
                </a:solidFill>
                <a:latin typeface="Arial"/>
                <a:cs typeface="Arial"/>
                <a:sym typeface="Arial"/>
              </a:rPr>
            </a:br>
            <a:endParaRPr lang="en-US" sz="2133" kern="0" dirty="0">
              <a:solidFill>
                <a:srgbClr val="000000"/>
              </a:solidFill>
              <a:latin typeface="Arial"/>
              <a:cs typeface="Arial"/>
              <a:sym typeface="Arial"/>
            </a:endParaRPr>
          </a:p>
          <a:p>
            <a:pPr marL="154513" indent="-154513" defTabSz="1219170">
              <a:buClr>
                <a:srgbClr val="000000"/>
              </a:buClr>
              <a:buFont typeface="Arial" panose="020B0604020202020204" pitchFamily="34" charset="0"/>
              <a:buChar char="•"/>
            </a:pPr>
            <a:r>
              <a:rPr lang="en-US" sz="2133" kern="0" dirty="0">
                <a:solidFill>
                  <a:srgbClr val="000000"/>
                </a:solidFill>
                <a:latin typeface="Arial"/>
                <a:cs typeface="Arial"/>
                <a:sym typeface="Arial"/>
              </a:rPr>
              <a:t>“ONAP Layer” maps to </a:t>
            </a:r>
            <a:br>
              <a:rPr lang="en-US" sz="2133" kern="0" dirty="0">
                <a:solidFill>
                  <a:srgbClr val="000000"/>
                </a:solidFill>
                <a:latin typeface="Arial"/>
                <a:cs typeface="Arial"/>
                <a:sym typeface="Arial"/>
              </a:rPr>
            </a:br>
            <a:r>
              <a:rPr lang="en-US" sz="2133" kern="0" dirty="0">
                <a:solidFill>
                  <a:srgbClr val="000000"/>
                </a:solidFill>
                <a:latin typeface="Arial"/>
                <a:cs typeface="Arial"/>
                <a:sym typeface="Arial"/>
              </a:rPr>
              <a:t>O-RAN SMO</a:t>
            </a:r>
          </a:p>
          <a:p>
            <a:pPr marL="154513" indent="-154513" defTabSz="1219170">
              <a:buClr>
                <a:srgbClr val="000000"/>
              </a:buClr>
              <a:buFont typeface="Arial" panose="020B0604020202020204" pitchFamily="34" charset="0"/>
              <a:buChar char="•"/>
            </a:pPr>
            <a:endParaRPr lang="en-US" sz="2133" kern="0" dirty="0">
              <a:solidFill>
                <a:srgbClr val="000000"/>
              </a:solidFill>
              <a:latin typeface="Arial"/>
              <a:cs typeface="Arial"/>
              <a:sym typeface="Arial"/>
            </a:endParaRPr>
          </a:p>
          <a:p>
            <a:pPr marL="154513" indent="-154513" defTabSz="1219170">
              <a:buClr>
                <a:srgbClr val="000000"/>
              </a:buClr>
              <a:buFont typeface="Arial" panose="020B0604020202020204" pitchFamily="34" charset="0"/>
              <a:buChar char="•"/>
            </a:pPr>
            <a:r>
              <a:rPr lang="en-US" sz="2133" kern="0" dirty="0">
                <a:solidFill>
                  <a:srgbClr val="000000"/>
                </a:solidFill>
                <a:latin typeface="Arial"/>
                <a:cs typeface="Arial"/>
                <a:sym typeface="Arial"/>
              </a:rPr>
              <a:t>O1 interface supported for several ONAP releases</a:t>
            </a:r>
          </a:p>
          <a:p>
            <a:pPr marL="154513" indent="-154513" defTabSz="1219170">
              <a:buClr>
                <a:srgbClr val="000000"/>
              </a:buClr>
              <a:buFont typeface="Arial" panose="020B0604020202020204" pitchFamily="34" charset="0"/>
              <a:buChar char="•"/>
            </a:pPr>
            <a:endParaRPr lang="en-US" sz="2133" kern="0" dirty="0">
              <a:solidFill>
                <a:srgbClr val="000000"/>
              </a:solidFill>
              <a:latin typeface="Arial"/>
              <a:cs typeface="Arial"/>
              <a:sym typeface="Arial"/>
            </a:endParaRPr>
          </a:p>
          <a:p>
            <a:pPr marL="154513" indent="-154513" defTabSz="1219170">
              <a:buClr>
                <a:srgbClr val="000000"/>
              </a:buClr>
              <a:buFont typeface="Arial" panose="020B0604020202020204" pitchFamily="34" charset="0"/>
              <a:buChar char="•"/>
            </a:pPr>
            <a:r>
              <a:rPr lang="en-US" sz="2133" kern="0" dirty="0">
                <a:solidFill>
                  <a:srgbClr val="000000"/>
                </a:solidFill>
                <a:latin typeface="Arial"/>
                <a:cs typeface="Arial"/>
                <a:sym typeface="Arial"/>
              </a:rPr>
              <a:t>A1 interface added in Kohn release</a:t>
            </a:r>
          </a:p>
        </p:txBody>
      </p:sp>
    </p:spTree>
    <p:extLst>
      <p:ext uri="{BB962C8B-B14F-4D97-AF65-F5344CB8AC3E}">
        <p14:creationId xmlns:p14="http://schemas.microsoft.com/office/powerpoint/2010/main" val="939357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Rectangle 141">
            <a:extLst>
              <a:ext uri="{FF2B5EF4-FFF2-40B4-BE49-F238E27FC236}">
                <a16:creationId xmlns:a16="http://schemas.microsoft.com/office/drawing/2014/main" id="{3B6BB13C-856D-F62E-EB39-9A1ED5248096}"/>
              </a:ext>
            </a:extLst>
          </p:cNvPr>
          <p:cNvSpPr/>
          <p:nvPr/>
        </p:nvSpPr>
        <p:spPr>
          <a:xfrm>
            <a:off x="9255189" y="3166707"/>
            <a:ext cx="1766040" cy="1463167"/>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RAN-Sim</a:t>
            </a:r>
          </a:p>
        </p:txBody>
      </p:sp>
      <p:sp>
        <p:nvSpPr>
          <p:cNvPr id="2" name="Slide Number Placeholder 1"/>
          <p:cNvSpPr>
            <a:spLocks noGrp="1"/>
          </p:cNvSpPr>
          <p:nvPr>
            <p:ph type="sldNum" sz="quarter" idx="12"/>
          </p:nvPr>
        </p:nvSpPr>
        <p:spPr>
          <a:prstGeom prst="rect">
            <a:avLst/>
          </a:prstGeom>
        </p:spPr>
        <p:txBody>
          <a:bodyPr/>
          <a:lstStyle/>
          <a:p>
            <a:pPr defTabSz="914354"/>
            <a:fld id="{12CB907E-C602-C34B-93F7-CA9E40714286}" type="slidenum">
              <a:rPr lang="en-US">
                <a:solidFill>
                  <a:prstClr val="black">
                    <a:alpha val="50000"/>
                  </a:prstClr>
                </a:solidFill>
                <a:sym typeface="Arial"/>
              </a:rPr>
              <a:pPr defTabSz="914354"/>
              <a:t>3</a:t>
            </a:fld>
            <a:r>
              <a:rPr lang="en-US" dirty="0">
                <a:solidFill>
                  <a:prstClr val="black">
                    <a:alpha val="50000"/>
                  </a:prstClr>
                </a:solidFill>
                <a:sym typeface="Arial"/>
              </a:rPr>
              <a:t> </a:t>
            </a:r>
          </a:p>
        </p:txBody>
      </p:sp>
      <p:sp>
        <p:nvSpPr>
          <p:cNvPr id="3" name="Title 2"/>
          <p:cNvSpPr>
            <a:spLocks noGrp="1"/>
          </p:cNvSpPr>
          <p:nvPr>
            <p:ph type="title"/>
          </p:nvPr>
        </p:nvSpPr>
        <p:spPr/>
        <p:txBody>
          <a:bodyPr>
            <a:normAutofit/>
          </a:bodyPr>
          <a:lstStyle/>
          <a:p>
            <a:r>
              <a:rPr lang="en-US" sz="3200" dirty="0"/>
              <a:t>ONAP SON Use Case</a:t>
            </a:r>
          </a:p>
        </p:txBody>
      </p:sp>
      <p:sp>
        <p:nvSpPr>
          <p:cNvPr id="184" name="TextBox 183"/>
          <p:cNvSpPr txBox="1"/>
          <p:nvPr/>
        </p:nvSpPr>
        <p:spPr>
          <a:xfrm>
            <a:off x="7997045" y="6154300"/>
            <a:ext cx="908717" cy="316121"/>
          </a:xfrm>
          <a:prstGeom prst="rect">
            <a:avLst/>
          </a:prstGeom>
          <a:noFill/>
          <a:ln>
            <a:noFill/>
          </a:ln>
        </p:spPr>
        <p:txBody>
          <a:bodyPr wrap="none" lIns="0" tIns="0" rIns="0" bIns="0" rtlCol="0">
            <a:noAutofit/>
          </a:bodyPr>
          <a:lstStyle/>
          <a:p>
            <a:pPr defTabSz="914354"/>
            <a:endParaRPr lang="en-US" sz="1400" dirty="0">
              <a:solidFill>
                <a:srgbClr val="44546A"/>
              </a:solidFill>
              <a:latin typeface="Calibri" panose="020F0502020204030204"/>
              <a:cs typeface="Arial"/>
              <a:sym typeface="Arial"/>
            </a:endParaRPr>
          </a:p>
        </p:txBody>
      </p:sp>
      <p:sp>
        <p:nvSpPr>
          <p:cNvPr id="64" name="Rectangle 63">
            <a:extLst>
              <a:ext uri="{FF2B5EF4-FFF2-40B4-BE49-F238E27FC236}">
                <a16:creationId xmlns:a16="http://schemas.microsoft.com/office/drawing/2014/main" id="{C58F7941-D671-4AEB-9491-21679B4DC713}"/>
              </a:ext>
            </a:extLst>
          </p:cNvPr>
          <p:cNvSpPr/>
          <p:nvPr/>
        </p:nvSpPr>
        <p:spPr>
          <a:xfrm>
            <a:off x="1802133" y="2001026"/>
            <a:ext cx="995843" cy="974147"/>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SON</a:t>
            </a:r>
          </a:p>
          <a:p>
            <a:pPr defTabSz="914354"/>
            <a:r>
              <a:rPr lang="en-US" dirty="0">
                <a:solidFill>
                  <a:srgbClr val="44546A"/>
                </a:solidFill>
                <a:latin typeface="Calibri" panose="020F0502020204030204"/>
                <a:sym typeface="Arial"/>
              </a:rPr>
              <a:t>Handler</a:t>
            </a:r>
          </a:p>
          <a:p>
            <a:pPr defTabSz="914354"/>
            <a:r>
              <a:rPr lang="en-US" dirty="0">
                <a:solidFill>
                  <a:srgbClr val="44546A"/>
                </a:solidFill>
                <a:latin typeface="Calibri" panose="020F0502020204030204"/>
                <a:sym typeface="Arial"/>
              </a:rPr>
              <a:t>MS</a:t>
            </a:r>
          </a:p>
        </p:txBody>
      </p:sp>
      <p:sp>
        <p:nvSpPr>
          <p:cNvPr id="66" name="Rectangle 65">
            <a:extLst>
              <a:ext uri="{FF2B5EF4-FFF2-40B4-BE49-F238E27FC236}">
                <a16:creationId xmlns:a16="http://schemas.microsoft.com/office/drawing/2014/main" id="{2B87A847-6323-4316-BC9E-31D6EE5CB2F3}"/>
              </a:ext>
            </a:extLst>
          </p:cNvPr>
          <p:cNvSpPr/>
          <p:nvPr/>
        </p:nvSpPr>
        <p:spPr>
          <a:xfrm>
            <a:off x="6533565" y="1762878"/>
            <a:ext cx="2257867" cy="1755856"/>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SDN-R (SDN-C) </a:t>
            </a:r>
          </a:p>
        </p:txBody>
      </p:sp>
      <p:sp>
        <p:nvSpPr>
          <p:cNvPr id="67" name="Rectangle 66">
            <a:extLst>
              <a:ext uri="{FF2B5EF4-FFF2-40B4-BE49-F238E27FC236}">
                <a16:creationId xmlns:a16="http://schemas.microsoft.com/office/drawing/2014/main" id="{593E48EC-8565-4052-9A7F-A7CE1252AF79}"/>
              </a:ext>
            </a:extLst>
          </p:cNvPr>
          <p:cNvSpPr/>
          <p:nvPr/>
        </p:nvSpPr>
        <p:spPr>
          <a:xfrm>
            <a:off x="4358804" y="2420887"/>
            <a:ext cx="847372" cy="460411"/>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Policy</a:t>
            </a:r>
          </a:p>
        </p:txBody>
      </p:sp>
      <p:sp>
        <p:nvSpPr>
          <p:cNvPr id="68" name="TextBox 67">
            <a:extLst>
              <a:ext uri="{FF2B5EF4-FFF2-40B4-BE49-F238E27FC236}">
                <a16:creationId xmlns:a16="http://schemas.microsoft.com/office/drawing/2014/main" id="{A6BD0FCD-C38A-4F3C-9F6A-FD7D1370BE5D}"/>
              </a:ext>
            </a:extLst>
          </p:cNvPr>
          <p:cNvSpPr txBox="1"/>
          <p:nvPr/>
        </p:nvSpPr>
        <p:spPr>
          <a:xfrm>
            <a:off x="8431350" y="3605698"/>
            <a:ext cx="1104407" cy="374493"/>
          </a:xfrm>
          <a:prstGeom prst="rect">
            <a:avLst/>
          </a:prstGeom>
          <a:noFill/>
          <a:ln>
            <a:noFill/>
          </a:ln>
        </p:spPr>
        <p:txBody>
          <a:bodyPr wrap="none" lIns="0" tIns="0" rIns="0" bIns="0" rtlCol="0">
            <a:noAutofit/>
          </a:bodyPr>
          <a:lstStyle/>
          <a:p>
            <a:pPr defTabSz="914354"/>
            <a:r>
              <a:rPr lang="en-US" sz="1400" i="1" dirty="0">
                <a:solidFill>
                  <a:srgbClr val="FF0000"/>
                </a:solidFill>
                <a:latin typeface="Calibri" panose="020F0502020204030204"/>
                <a:cs typeface="Arial"/>
                <a:sym typeface="Arial"/>
              </a:rPr>
              <a:t>Config</a:t>
            </a:r>
          </a:p>
          <a:p>
            <a:pPr defTabSz="914354"/>
            <a:r>
              <a:rPr lang="en-US" sz="1400" i="1" dirty="0">
                <a:solidFill>
                  <a:srgbClr val="FF0000"/>
                </a:solidFill>
                <a:latin typeface="Calibri" panose="020F0502020204030204"/>
                <a:cs typeface="Arial"/>
                <a:sym typeface="Arial"/>
              </a:rPr>
              <a:t>Change</a:t>
            </a:r>
          </a:p>
        </p:txBody>
      </p:sp>
      <p:cxnSp>
        <p:nvCxnSpPr>
          <p:cNvPr id="70" name="Straight Arrow Connector 69">
            <a:extLst>
              <a:ext uri="{FF2B5EF4-FFF2-40B4-BE49-F238E27FC236}">
                <a16:creationId xmlns:a16="http://schemas.microsoft.com/office/drawing/2014/main" id="{2694589F-E5F2-4C2D-B9C2-E31BF9D2E103}"/>
              </a:ext>
            </a:extLst>
          </p:cNvPr>
          <p:cNvCxnSpPr>
            <a:cxnSpLocks/>
            <a:endCxn id="5" idx="3"/>
          </p:cNvCxnSpPr>
          <p:nvPr/>
        </p:nvCxnSpPr>
        <p:spPr>
          <a:xfrm flipH="1" flipV="1">
            <a:off x="8615251" y="3224954"/>
            <a:ext cx="711329" cy="815577"/>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71" name="Rectangle 70">
            <a:extLst>
              <a:ext uri="{FF2B5EF4-FFF2-40B4-BE49-F238E27FC236}">
                <a16:creationId xmlns:a16="http://schemas.microsoft.com/office/drawing/2014/main" id="{56D7ECF9-E361-4FA0-B1B9-5B33C80DD832}"/>
              </a:ext>
            </a:extLst>
          </p:cNvPr>
          <p:cNvSpPr/>
          <p:nvPr/>
        </p:nvSpPr>
        <p:spPr>
          <a:xfrm>
            <a:off x="6559601" y="4034573"/>
            <a:ext cx="908717" cy="643004"/>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VES</a:t>
            </a:r>
          </a:p>
          <a:p>
            <a:pPr defTabSz="914354"/>
            <a:r>
              <a:rPr lang="en-US" dirty="0">
                <a:solidFill>
                  <a:srgbClr val="44546A"/>
                </a:solidFill>
                <a:latin typeface="Calibri" panose="020F0502020204030204"/>
                <a:sym typeface="Arial"/>
              </a:rPr>
              <a:t>Coll </a:t>
            </a:r>
          </a:p>
        </p:txBody>
      </p:sp>
      <p:cxnSp>
        <p:nvCxnSpPr>
          <p:cNvPr id="74" name="Straight Arrow Connector 73">
            <a:extLst>
              <a:ext uri="{FF2B5EF4-FFF2-40B4-BE49-F238E27FC236}">
                <a16:creationId xmlns:a16="http://schemas.microsoft.com/office/drawing/2014/main" id="{441F6607-A0F9-4D38-BE53-C97F6036338E}"/>
              </a:ext>
            </a:extLst>
          </p:cNvPr>
          <p:cNvCxnSpPr>
            <a:cxnSpLocks/>
            <a:stCxn id="67" idx="1"/>
            <a:endCxn id="64" idx="3"/>
          </p:cNvCxnSpPr>
          <p:nvPr/>
        </p:nvCxnSpPr>
        <p:spPr>
          <a:xfrm flipH="1" flipV="1">
            <a:off x="2797976" y="2488099"/>
            <a:ext cx="1560828" cy="162995"/>
          </a:xfrm>
          <a:prstGeom prst="straightConnector1">
            <a:avLst/>
          </a:prstGeom>
          <a:ln w="25400" cmpd="sng">
            <a:solidFill>
              <a:schemeClr val="accent1"/>
            </a:solidFill>
            <a:headEnd type="stealth" w="med" len="med"/>
            <a:tailEnd type="stealth" w="med" len="med"/>
          </a:ln>
          <a:effectLst/>
        </p:spPr>
        <p:style>
          <a:lnRef idx="2">
            <a:schemeClr val="accent1"/>
          </a:lnRef>
          <a:fillRef idx="0">
            <a:schemeClr val="accent1"/>
          </a:fillRef>
          <a:effectRef idx="1">
            <a:schemeClr val="accent1"/>
          </a:effectRef>
          <a:fontRef idx="minor">
            <a:schemeClr val="tx1"/>
          </a:fontRef>
        </p:style>
      </p:cxnSp>
      <p:cxnSp>
        <p:nvCxnSpPr>
          <p:cNvPr id="78" name="Straight Arrow Connector 77">
            <a:extLst>
              <a:ext uri="{FF2B5EF4-FFF2-40B4-BE49-F238E27FC236}">
                <a16:creationId xmlns:a16="http://schemas.microsoft.com/office/drawing/2014/main" id="{C1804BF2-A338-44E5-A279-3406B8651EA8}"/>
              </a:ext>
            </a:extLst>
          </p:cNvPr>
          <p:cNvCxnSpPr>
            <a:cxnSpLocks/>
          </p:cNvCxnSpPr>
          <p:nvPr/>
        </p:nvCxnSpPr>
        <p:spPr>
          <a:xfrm flipH="1">
            <a:off x="632058" y="5865110"/>
            <a:ext cx="385073" cy="0"/>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79" name="TextBox 78">
            <a:extLst>
              <a:ext uri="{FF2B5EF4-FFF2-40B4-BE49-F238E27FC236}">
                <a16:creationId xmlns:a16="http://schemas.microsoft.com/office/drawing/2014/main" id="{A86A07BC-00C6-430A-AB2B-1249617358AF}"/>
              </a:ext>
            </a:extLst>
          </p:cNvPr>
          <p:cNvSpPr txBox="1"/>
          <p:nvPr/>
        </p:nvSpPr>
        <p:spPr>
          <a:xfrm>
            <a:off x="939433" y="5679691"/>
            <a:ext cx="487741" cy="338554"/>
          </a:xfrm>
          <a:prstGeom prst="rect">
            <a:avLst/>
          </a:prstGeom>
          <a:noFill/>
        </p:spPr>
        <p:txBody>
          <a:bodyPr wrap="square" rtlCol="0">
            <a:spAutoFit/>
          </a:bodyPr>
          <a:lstStyle/>
          <a:p>
            <a:pPr defTabSz="914354"/>
            <a:r>
              <a:rPr lang="en-US" sz="1600" dirty="0">
                <a:solidFill>
                  <a:prstClr val="black"/>
                </a:solidFill>
                <a:latin typeface="Calibri" panose="020F0502020204030204"/>
                <a:cs typeface="Arial"/>
                <a:sym typeface="Arial"/>
              </a:rPr>
              <a:t>O1</a:t>
            </a:r>
          </a:p>
        </p:txBody>
      </p:sp>
      <p:cxnSp>
        <p:nvCxnSpPr>
          <p:cNvPr id="80" name="Straight Arrow Connector 79">
            <a:extLst>
              <a:ext uri="{FF2B5EF4-FFF2-40B4-BE49-F238E27FC236}">
                <a16:creationId xmlns:a16="http://schemas.microsoft.com/office/drawing/2014/main" id="{DF917B03-582D-40F2-99BB-95F2D5B095DA}"/>
              </a:ext>
            </a:extLst>
          </p:cNvPr>
          <p:cNvCxnSpPr>
            <a:cxnSpLocks/>
          </p:cNvCxnSpPr>
          <p:nvPr/>
        </p:nvCxnSpPr>
        <p:spPr>
          <a:xfrm flipH="1">
            <a:off x="570257" y="5163853"/>
            <a:ext cx="385073" cy="0"/>
          </a:xfrm>
          <a:prstGeom prst="straightConnector1">
            <a:avLst/>
          </a:prstGeom>
          <a:ln w="25400" cmpd="sng">
            <a:solidFill>
              <a:schemeClr val="accent1"/>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81" name="Straight Arrow Connector 80">
            <a:extLst>
              <a:ext uri="{FF2B5EF4-FFF2-40B4-BE49-F238E27FC236}">
                <a16:creationId xmlns:a16="http://schemas.microsoft.com/office/drawing/2014/main" id="{A04C5FFC-C3E4-4918-B3AB-E9CB98B18618}"/>
              </a:ext>
            </a:extLst>
          </p:cNvPr>
          <p:cNvCxnSpPr>
            <a:cxnSpLocks/>
          </p:cNvCxnSpPr>
          <p:nvPr/>
        </p:nvCxnSpPr>
        <p:spPr>
          <a:xfrm flipH="1">
            <a:off x="608157" y="5487153"/>
            <a:ext cx="385073" cy="0"/>
          </a:xfrm>
          <a:prstGeom prst="straightConnector1">
            <a:avLst/>
          </a:prstGeom>
          <a:ln w="25400" cmpd="sng">
            <a:solidFill>
              <a:schemeClr val="tx1">
                <a:lumMod val="95000"/>
                <a:lumOff val="5000"/>
              </a:schemeClr>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82" name="TextBox 81">
            <a:extLst>
              <a:ext uri="{FF2B5EF4-FFF2-40B4-BE49-F238E27FC236}">
                <a16:creationId xmlns:a16="http://schemas.microsoft.com/office/drawing/2014/main" id="{EFD0BFFF-DDCF-445C-BBC9-B03F005165BB}"/>
              </a:ext>
            </a:extLst>
          </p:cNvPr>
          <p:cNvSpPr txBox="1"/>
          <p:nvPr/>
        </p:nvSpPr>
        <p:spPr>
          <a:xfrm>
            <a:off x="942166" y="5304172"/>
            <a:ext cx="973857" cy="338554"/>
          </a:xfrm>
          <a:prstGeom prst="rect">
            <a:avLst/>
          </a:prstGeom>
          <a:noFill/>
        </p:spPr>
        <p:txBody>
          <a:bodyPr wrap="square" rtlCol="0">
            <a:spAutoFit/>
          </a:bodyPr>
          <a:lstStyle/>
          <a:p>
            <a:pPr defTabSz="914354"/>
            <a:r>
              <a:rPr lang="en-US" sz="1600" dirty="0">
                <a:solidFill>
                  <a:prstClr val="black"/>
                </a:solidFill>
                <a:latin typeface="Calibri" panose="020F0502020204030204"/>
                <a:cs typeface="Arial"/>
                <a:sym typeface="Arial"/>
              </a:rPr>
              <a:t>REST API</a:t>
            </a:r>
          </a:p>
        </p:txBody>
      </p:sp>
      <p:sp>
        <p:nvSpPr>
          <p:cNvPr id="83" name="TextBox 82">
            <a:extLst>
              <a:ext uri="{FF2B5EF4-FFF2-40B4-BE49-F238E27FC236}">
                <a16:creationId xmlns:a16="http://schemas.microsoft.com/office/drawing/2014/main" id="{5BDDEE14-446F-4E67-BACE-BAEC5F2DA0DF}"/>
              </a:ext>
            </a:extLst>
          </p:cNvPr>
          <p:cNvSpPr txBox="1"/>
          <p:nvPr/>
        </p:nvSpPr>
        <p:spPr>
          <a:xfrm>
            <a:off x="939434" y="4974879"/>
            <a:ext cx="851088" cy="338554"/>
          </a:xfrm>
          <a:prstGeom prst="rect">
            <a:avLst/>
          </a:prstGeom>
          <a:noFill/>
        </p:spPr>
        <p:txBody>
          <a:bodyPr wrap="square" rtlCol="0">
            <a:spAutoFit/>
          </a:bodyPr>
          <a:lstStyle/>
          <a:p>
            <a:pPr defTabSz="914354"/>
            <a:r>
              <a:rPr lang="en-US" sz="1600" dirty="0">
                <a:solidFill>
                  <a:prstClr val="black"/>
                </a:solidFill>
                <a:latin typeface="Calibri" panose="020F0502020204030204"/>
                <a:cs typeface="Arial"/>
                <a:sym typeface="Arial"/>
              </a:rPr>
              <a:t>DMaaP</a:t>
            </a:r>
          </a:p>
        </p:txBody>
      </p:sp>
      <p:cxnSp>
        <p:nvCxnSpPr>
          <p:cNvPr id="84" name="Straight Arrow Connector 83">
            <a:extLst>
              <a:ext uri="{FF2B5EF4-FFF2-40B4-BE49-F238E27FC236}">
                <a16:creationId xmlns:a16="http://schemas.microsoft.com/office/drawing/2014/main" id="{0F351CFD-3F34-4B58-98B4-A33A05E77EC9}"/>
              </a:ext>
            </a:extLst>
          </p:cNvPr>
          <p:cNvCxnSpPr>
            <a:cxnSpLocks/>
          </p:cNvCxnSpPr>
          <p:nvPr/>
        </p:nvCxnSpPr>
        <p:spPr>
          <a:xfrm>
            <a:off x="2797976" y="2322050"/>
            <a:ext cx="1560828" cy="163317"/>
          </a:xfrm>
          <a:prstGeom prst="straightConnector1">
            <a:avLst/>
          </a:prstGeom>
          <a:noFill/>
          <a:ln w="25400" cap="flat" cmpd="sng" algn="ctr">
            <a:solidFill>
              <a:sysClr val="windowText" lastClr="000000"/>
            </a:solidFill>
            <a:prstDash val="solid"/>
            <a:miter lim="800000"/>
            <a:headEnd type="stealth" w="med" len="med"/>
            <a:tailEnd type="stealth" w="med" len="med"/>
          </a:ln>
          <a:effectLst/>
        </p:spPr>
      </p:cxnSp>
      <p:sp>
        <p:nvSpPr>
          <p:cNvPr id="85" name="Flowchart: Magnetic Disk 84">
            <a:extLst>
              <a:ext uri="{FF2B5EF4-FFF2-40B4-BE49-F238E27FC236}">
                <a16:creationId xmlns:a16="http://schemas.microsoft.com/office/drawing/2014/main" id="{04EBC2C5-16FC-466A-864E-E549A0C31607}"/>
              </a:ext>
            </a:extLst>
          </p:cNvPr>
          <p:cNvSpPr/>
          <p:nvPr/>
        </p:nvSpPr>
        <p:spPr>
          <a:xfrm>
            <a:off x="1654671" y="3465947"/>
            <a:ext cx="546367" cy="404923"/>
          </a:xfrm>
          <a:prstGeom prst="flowChartMagneticDisk">
            <a:avLst/>
          </a:prstGeom>
          <a:solidFill>
            <a:srgbClr val="FFFF99"/>
          </a:solidFill>
          <a:ln w="12700" cap="flat" cmpd="sng" algn="ctr">
            <a:solidFill>
              <a:srgbClr val="70AD47"/>
            </a:solidFill>
            <a:prstDash val="solid"/>
            <a:miter lim="800000"/>
          </a:ln>
          <a:effectLst/>
        </p:spPr>
        <p:txBody>
          <a:bodyPr lIns="0" tIns="0" rIns="0" bIns="0" rtlCol="0" anchor="ctr"/>
          <a:lstStyle/>
          <a:p>
            <a:pPr algn="ctr" defTabSz="685766">
              <a:defRPr/>
            </a:pPr>
            <a:endParaRPr lang="en-US" sz="1351" kern="0" dirty="0">
              <a:solidFill>
                <a:prstClr val="black"/>
              </a:solidFill>
              <a:latin typeface="Calibri" panose="020F0502020204030204"/>
              <a:cs typeface="Arial"/>
              <a:sym typeface="Arial"/>
            </a:endParaRPr>
          </a:p>
        </p:txBody>
      </p:sp>
      <p:cxnSp>
        <p:nvCxnSpPr>
          <p:cNvPr id="86" name="Straight Arrow Connector 85">
            <a:extLst>
              <a:ext uri="{FF2B5EF4-FFF2-40B4-BE49-F238E27FC236}">
                <a16:creationId xmlns:a16="http://schemas.microsoft.com/office/drawing/2014/main" id="{4CF974BA-78F2-43FC-A01B-2113AA812733}"/>
              </a:ext>
            </a:extLst>
          </p:cNvPr>
          <p:cNvCxnSpPr>
            <a:cxnSpLocks/>
            <a:stCxn id="85" idx="1"/>
          </p:cNvCxnSpPr>
          <p:nvPr/>
        </p:nvCxnSpPr>
        <p:spPr>
          <a:xfrm flipV="1">
            <a:off x="1927854" y="3007997"/>
            <a:ext cx="181512" cy="457951"/>
          </a:xfrm>
          <a:prstGeom prst="straightConnector1">
            <a:avLst/>
          </a:prstGeom>
          <a:noFill/>
          <a:ln w="25400" cap="flat" cmpd="sng" algn="ctr">
            <a:solidFill>
              <a:sysClr val="windowText" lastClr="000000"/>
            </a:solidFill>
            <a:prstDash val="solid"/>
            <a:miter lim="800000"/>
            <a:headEnd type="stealth" w="med" len="med"/>
            <a:tailEnd type="stealth" w="med" len="med"/>
          </a:ln>
          <a:effectLst/>
        </p:spPr>
      </p:cxnSp>
      <p:sp>
        <p:nvSpPr>
          <p:cNvPr id="87" name="TextBox 86">
            <a:extLst>
              <a:ext uri="{FF2B5EF4-FFF2-40B4-BE49-F238E27FC236}">
                <a16:creationId xmlns:a16="http://schemas.microsoft.com/office/drawing/2014/main" id="{F2199B53-E9AD-4DE4-AA9E-96B9FA3DA199}"/>
              </a:ext>
            </a:extLst>
          </p:cNvPr>
          <p:cNvSpPr txBox="1"/>
          <p:nvPr/>
        </p:nvSpPr>
        <p:spPr>
          <a:xfrm>
            <a:off x="1479721" y="3531970"/>
            <a:ext cx="1083251" cy="307777"/>
          </a:xfrm>
          <a:prstGeom prst="rect">
            <a:avLst/>
          </a:prstGeom>
          <a:noFill/>
        </p:spPr>
        <p:txBody>
          <a:bodyPr wrap="square" rtlCol="0">
            <a:spAutoFit/>
          </a:bodyPr>
          <a:lstStyle/>
          <a:p>
            <a:pPr defTabSz="914354"/>
            <a:r>
              <a:rPr lang="en-US" sz="1400" dirty="0">
                <a:solidFill>
                  <a:prstClr val="black"/>
                </a:solidFill>
                <a:latin typeface="Calibri" panose="020F0502020204030204"/>
                <a:cs typeface="Arial"/>
                <a:sym typeface="Arial"/>
              </a:rPr>
              <a:t>FM/PM DB</a:t>
            </a:r>
          </a:p>
        </p:txBody>
      </p:sp>
      <p:cxnSp>
        <p:nvCxnSpPr>
          <p:cNvPr id="89" name="Straight Arrow Connector 88">
            <a:extLst>
              <a:ext uri="{FF2B5EF4-FFF2-40B4-BE49-F238E27FC236}">
                <a16:creationId xmlns:a16="http://schemas.microsoft.com/office/drawing/2014/main" id="{8D6F6526-67BF-4E49-9FEC-45C9490A15BD}"/>
              </a:ext>
            </a:extLst>
          </p:cNvPr>
          <p:cNvCxnSpPr>
            <a:cxnSpLocks/>
            <a:endCxn id="67" idx="3"/>
          </p:cNvCxnSpPr>
          <p:nvPr/>
        </p:nvCxnSpPr>
        <p:spPr>
          <a:xfrm flipH="1" flipV="1">
            <a:off x="5206174" y="2651093"/>
            <a:ext cx="1321264" cy="356904"/>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90" name="Straight Arrow Connector 89">
            <a:extLst>
              <a:ext uri="{FF2B5EF4-FFF2-40B4-BE49-F238E27FC236}">
                <a16:creationId xmlns:a16="http://schemas.microsoft.com/office/drawing/2014/main" id="{8615FCAB-92EA-40BC-9007-234C8ECCB493}"/>
              </a:ext>
            </a:extLst>
          </p:cNvPr>
          <p:cNvCxnSpPr>
            <a:cxnSpLocks/>
            <a:stCxn id="8" idx="3"/>
            <a:endCxn id="71" idx="1"/>
          </p:cNvCxnSpPr>
          <p:nvPr/>
        </p:nvCxnSpPr>
        <p:spPr>
          <a:xfrm flipV="1">
            <a:off x="4456219" y="4356076"/>
            <a:ext cx="2103383" cy="137465"/>
          </a:xfrm>
          <a:prstGeom prst="straightConnector1">
            <a:avLst/>
          </a:prstGeom>
          <a:ln w="25400" cmpd="sng">
            <a:solidFill>
              <a:schemeClr val="accent1"/>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92" name="Straight Arrow Connector 91">
            <a:extLst>
              <a:ext uri="{FF2B5EF4-FFF2-40B4-BE49-F238E27FC236}">
                <a16:creationId xmlns:a16="http://schemas.microsoft.com/office/drawing/2014/main" id="{371A27B8-544E-4723-A229-2FFA43822875}"/>
              </a:ext>
            </a:extLst>
          </p:cNvPr>
          <p:cNvCxnSpPr>
            <a:cxnSpLocks/>
            <a:endCxn id="107" idx="1"/>
          </p:cNvCxnSpPr>
          <p:nvPr/>
        </p:nvCxnSpPr>
        <p:spPr>
          <a:xfrm>
            <a:off x="2856640" y="2750888"/>
            <a:ext cx="1388388" cy="1097439"/>
          </a:xfrm>
          <a:prstGeom prst="straightConnector1">
            <a:avLst/>
          </a:prstGeom>
          <a:ln w="25400" cmpd="sng">
            <a:solidFill>
              <a:schemeClr val="accent1"/>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95" name="Straight Arrow Connector 94">
            <a:extLst>
              <a:ext uri="{FF2B5EF4-FFF2-40B4-BE49-F238E27FC236}">
                <a16:creationId xmlns:a16="http://schemas.microsoft.com/office/drawing/2014/main" id="{047BD9E1-18F0-4605-9CE7-F89A590EB93E}"/>
              </a:ext>
            </a:extLst>
          </p:cNvPr>
          <p:cNvCxnSpPr>
            <a:cxnSpLocks/>
          </p:cNvCxnSpPr>
          <p:nvPr/>
        </p:nvCxnSpPr>
        <p:spPr>
          <a:xfrm>
            <a:off x="2494071" y="2971191"/>
            <a:ext cx="349223" cy="973228"/>
          </a:xfrm>
          <a:prstGeom prst="straightConnector1">
            <a:avLst/>
          </a:prstGeom>
          <a:noFill/>
          <a:ln w="25400" cap="flat" cmpd="sng" algn="ctr">
            <a:solidFill>
              <a:sysClr val="windowText" lastClr="000000"/>
            </a:solidFill>
            <a:prstDash val="solid"/>
            <a:miter lim="800000"/>
            <a:headEnd type="stealth" w="med" len="med"/>
            <a:tailEnd type="none" w="lg" len="lg"/>
          </a:ln>
          <a:effectLst/>
        </p:spPr>
      </p:cxnSp>
      <p:cxnSp>
        <p:nvCxnSpPr>
          <p:cNvPr id="98" name="Straight Arrow Connector 97">
            <a:extLst>
              <a:ext uri="{FF2B5EF4-FFF2-40B4-BE49-F238E27FC236}">
                <a16:creationId xmlns:a16="http://schemas.microsoft.com/office/drawing/2014/main" id="{FE94497B-40C3-407E-BE9D-9F410738E953}"/>
              </a:ext>
            </a:extLst>
          </p:cNvPr>
          <p:cNvCxnSpPr>
            <a:cxnSpLocks/>
          </p:cNvCxnSpPr>
          <p:nvPr/>
        </p:nvCxnSpPr>
        <p:spPr>
          <a:xfrm flipV="1">
            <a:off x="7443657" y="4142514"/>
            <a:ext cx="1811533" cy="293005"/>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99" name="TextBox 98">
            <a:extLst>
              <a:ext uri="{FF2B5EF4-FFF2-40B4-BE49-F238E27FC236}">
                <a16:creationId xmlns:a16="http://schemas.microsoft.com/office/drawing/2014/main" id="{0D474DA3-3F24-4E54-AD4C-3FDBE1791B7D}"/>
              </a:ext>
            </a:extLst>
          </p:cNvPr>
          <p:cNvSpPr txBox="1"/>
          <p:nvPr/>
        </p:nvSpPr>
        <p:spPr>
          <a:xfrm rot="21067024">
            <a:off x="7635869" y="4135103"/>
            <a:ext cx="908717" cy="445755"/>
          </a:xfrm>
          <a:prstGeom prst="rect">
            <a:avLst/>
          </a:prstGeom>
          <a:noFill/>
          <a:ln>
            <a:noFill/>
          </a:ln>
        </p:spPr>
        <p:txBody>
          <a:bodyPr wrap="none" lIns="0" tIns="0" rIns="0" bIns="0" rtlCol="0">
            <a:noAutofit/>
          </a:bodyPr>
          <a:lstStyle/>
          <a:p>
            <a:pPr defTabSz="914354"/>
            <a:r>
              <a:rPr lang="en-US" sz="1400" i="1" dirty="0">
                <a:solidFill>
                  <a:prstClr val="black"/>
                </a:solidFill>
                <a:latin typeface="Calibri" panose="020F0502020204030204"/>
                <a:cs typeface="Arial"/>
                <a:sym typeface="Arial"/>
              </a:rPr>
              <a:t>FM, PM, CM</a:t>
            </a:r>
          </a:p>
        </p:txBody>
      </p:sp>
      <p:sp>
        <p:nvSpPr>
          <p:cNvPr id="102" name="Oval 101">
            <a:extLst>
              <a:ext uri="{FF2B5EF4-FFF2-40B4-BE49-F238E27FC236}">
                <a16:creationId xmlns:a16="http://schemas.microsoft.com/office/drawing/2014/main" id="{9340BC91-DCDE-4364-9471-6C515F1681B8}"/>
              </a:ext>
            </a:extLst>
          </p:cNvPr>
          <p:cNvSpPr/>
          <p:nvPr/>
        </p:nvSpPr>
        <p:spPr>
          <a:xfrm>
            <a:off x="3471268" y="2475793"/>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sp>
        <p:nvSpPr>
          <p:cNvPr id="103" name="Oval 102">
            <a:extLst>
              <a:ext uri="{FF2B5EF4-FFF2-40B4-BE49-F238E27FC236}">
                <a16:creationId xmlns:a16="http://schemas.microsoft.com/office/drawing/2014/main" id="{872B7DBB-1F79-4877-8D9C-F9E8694E9530}"/>
              </a:ext>
            </a:extLst>
          </p:cNvPr>
          <p:cNvSpPr/>
          <p:nvPr/>
        </p:nvSpPr>
        <p:spPr>
          <a:xfrm>
            <a:off x="5732848" y="2780643"/>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sp>
        <p:nvSpPr>
          <p:cNvPr id="107" name="Oval 106">
            <a:extLst>
              <a:ext uri="{FF2B5EF4-FFF2-40B4-BE49-F238E27FC236}">
                <a16:creationId xmlns:a16="http://schemas.microsoft.com/office/drawing/2014/main" id="{03795EA0-7489-4C1A-8F68-F82AB4063439}"/>
              </a:ext>
            </a:extLst>
          </p:cNvPr>
          <p:cNvSpPr/>
          <p:nvPr/>
        </p:nvSpPr>
        <p:spPr>
          <a:xfrm>
            <a:off x="4220410" y="3825411"/>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sp>
        <p:nvSpPr>
          <p:cNvPr id="108" name="Oval 107">
            <a:extLst>
              <a:ext uri="{FF2B5EF4-FFF2-40B4-BE49-F238E27FC236}">
                <a16:creationId xmlns:a16="http://schemas.microsoft.com/office/drawing/2014/main" id="{F1356A02-05AF-45FF-8D69-F7E5D4614967}"/>
              </a:ext>
            </a:extLst>
          </p:cNvPr>
          <p:cNvSpPr/>
          <p:nvPr/>
        </p:nvSpPr>
        <p:spPr>
          <a:xfrm>
            <a:off x="5775681" y="4329053"/>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cxnSp>
        <p:nvCxnSpPr>
          <p:cNvPr id="132" name="Straight Arrow Connector 131">
            <a:extLst>
              <a:ext uri="{FF2B5EF4-FFF2-40B4-BE49-F238E27FC236}">
                <a16:creationId xmlns:a16="http://schemas.microsoft.com/office/drawing/2014/main" id="{028020E2-BC8B-4568-ABA5-0A0826E53074}"/>
              </a:ext>
            </a:extLst>
          </p:cNvPr>
          <p:cNvCxnSpPr>
            <a:cxnSpLocks/>
            <a:stCxn id="134" idx="1"/>
          </p:cNvCxnSpPr>
          <p:nvPr/>
        </p:nvCxnSpPr>
        <p:spPr>
          <a:xfrm flipH="1" flipV="1">
            <a:off x="8538970" y="2808932"/>
            <a:ext cx="787608" cy="950821"/>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35" name="Straight Arrow Connector 134">
            <a:extLst>
              <a:ext uri="{FF2B5EF4-FFF2-40B4-BE49-F238E27FC236}">
                <a16:creationId xmlns:a16="http://schemas.microsoft.com/office/drawing/2014/main" id="{B0714DE3-9129-4A58-A1E1-DDB5C381D36A}"/>
              </a:ext>
            </a:extLst>
          </p:cNvPr>
          <p:cNvCxnSpPr>
            <a:cxnSpLocks/>
          </p:cNvCxnSpPr>
          <p:nvPr/>
        </p:nvCxnSpPr>
        <p:spPr>
          <a:xfrm flipH="1">
            <a:off x="660083" y="6203185"/>
            <a:ext cx="385073" cy="0"/>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136" name="TextBox 135">
            <a:extLst>
              <a:ext uri="{FF2B5EF4-FFF2-40B4-BE49-F238E27FC236}">
                <a16:creationId xmlns:a16="http://schemas.microsoft.com/office/drawing/2014/main" id="{5ADC8A7B-A872-4BA4-8AB6-9F47FF4C9535}"/>
              </a:ext>
            </a:extLst>
          </p:cNvPr>
          <p:cNvSpPr txBox="1"/>
          <p:nvPr/>
        </p:nvSpPr>
        <p:spPr>
          <a:xfrm>
            <a:off x="967458" y="6017765"/>
            <a:ext cx="470643" cy="338554"/>
          </a:xfrm>
          <a:prstGeom prst="rect">
            <a:avLst/>
          </a:prstGeom>
          <a:noFill/>
        </p:spPr>
        <p:txBody>
          <a:bodyPr wrap="square" rtlCol="0">
            <a:spAutoFit/>
          </a:bodyPr>
          <a:lstStyle/>
          <a:p>
            <a:pPr defTabSz="914354"/>
            <a:r>
              <a:rPr lang="en-US" sz="1600" dirty="0">
                <a:solidFill>
                  <a:prstClr val="black"/>
                </a:solidFill>
                <a:latin typeface="Calibri" panose="020F0502020204030204"/>
                <a:cs typeface="Arial"/>
                <a:sym typeface="Arial"/>
              </a:rPr>
              <a:t>A1</a:t>
            </a:r>
          </a:p>
        </p:txBody>
      </p:sp>
      <p:sp>
        <p:nvSpPr>
          <p:cNvPr id="138" name="TextBox 137">
            <a:extLst>
              <a:ext uri="{FF2B5EF4-FFF2-40B4-BE49-F238E27FC236}">
                <a16:creationId xmlns:a16="http://schemas.microsoft.com/office/drawing/2014/main" id="{0963391A-2145-4C1B-BD34-D5B8E0D56F37}"/>
              </a:ext>
            </a:extLst>
          </p:cNvPr>
          <p:cNvSpPr txBox="1"/>
          <p:nvPr/>
        </p:nvSpPr>
        <p:spPr>
          <a:xfrm>
            <a:off x="8624387" y="2874103"/>
            <a:ext cx="1104407" cy="284323"/>
          </a:xfrm>
          <a:prstGeom prst="rect">
            <a:avLst/>
          </a:prstGeom>
          <a:noFill/>
          <a:ln>
            <a:noFill/>
          </a:ln>
        </p:spPr>
        <p:txBody>
          <a:bodyPr wrap="none" lIns="0" tIns="0" rIns="0" bIns="0" rtlCol="0">
            <a:noAutofit/>
          </a:bodyPr>
          <a:lstStyle/>
          <a:p>
            <a:pPr algn="ctr" defTabSz="914354"/>
            <a:r>
              <a:rPr lang="en-US" sz="1400" i="1" dirty="0">
                <a:solidFill>
                  <a:srgbClr val="7030A0"/>
                </a:solidFill>
                <a:latin typeface="Calibri" panose="020F0502020204030204"/>
                <a:cs typeface="Arial"/>
                <a:sym typeface="Arial"/>
              </a:rPr>
              <a:t>A1 Policy</a:t>
            </a:r>
          </a:p>
        </p:txBody>
      </p:sp>
      <p:sp>
        <p:nvSpPr>
          <p:cNvPr id="5" name="TextBox 4">
            <a:extLst>
              <a:ext uri="{FF2B5EF4-FFF2-40B4-BE49-F238E27FC236}">
                <a16:creationId xmlns:a16="http://schemas.microsoft.com/office/drawing/2014/main" id="{EBF5B479-F5C3-4FAB-B9F4-5F4203E4CD67}"/>
              </a:ext>
            </a:extLst>
          </p:cNvPr>
          <p:cNvSpPr txBox="1"/>
          <p:nvPr/>
        </p:nvSpPr>
        <p:spPr>
          <a:xfrm>
            <a:off x="8124098" y="3071065"/>
            <a:ext cx="491153" cy="307777"/>
          </a:xfrm>
          <a:prstGeom prst="rect">
            <a:avLst/>
          </a:prstGeom>
          <a:noFill/>
          <a:ln>
            <a:solidFill>
              <a:srgbClr val="FF0000"/>
            </a:solidFill>
          </a:ln>
        </p:spPr>
        <p:txBody>
          <a:bodyPr wrap="square" rtlCol="0">
            <a:spAutoFit/>
          </a:bodyPr>
          <a:lstStyle/>
          <a:p>
            <a:pPr defTabSz="914354"/>
            <a:r>
              <a:rPr lang="en-US" sz="1400" dirty="0">
                <a:solidFill>
                  <a:srgbClr val="FF0000"/>
                </a:solidFill>
                <a:latin typeface="Calibri" panose="020F0502020204030204"/>
                <a:cs typeface="Arial"/>
                <a:sym typeface="Arial"/>
              </a:rPr>
              <a:t>O1</a:t>
            </a:r>
          </a:p>
        </p:txBody>
      </p:sp>
      <p:sp>
        <p:nvSpPr>
          <p:cNvPr id="97" name="TextBox 96">
            <a:extLst>
              <a:ext uri="{FF2B5EF4-FFF2-40B4-BE49-F238E27FC236}">
                <a16:creationId xmlns:a16="http://schemas.microsoft.com/office/drawing/2014/main" id="{C708577A-6ED9-4CAC-B3AE-97DA70D4A1F8}"/>
              </a:ext>
            </a:extLst>
          </p:cNvPr>
          <p:cNvSpPr txBox="1"/>
          <p:nvPr/>
        </p:nvSpPr>
        <p:spPr>
          <a:xfrm>
            <a:off x="8128588" y="2604607"/>
            <a:ext cx="439052" cy="307777"/>
          </a:xfrm>
          <a:prstGeom prst="rect">
            <a:avLst/>
          </a:prstGeom>
          <a:noFill/>
          <a:ln>
            <a:solidFill>
              <a:srgbClr val="7030A0"/>
            </a:solidFill>
          </a:ln>
        </p:spPr>
        <p:txBody>
          <a:bodyPr wrap="square" rtlCol="0">
            <a:spAutoFit/>
          </a:bodyPr>
          <a:lstStyle/>
          <a:p>
            <a:pPr defTabSz="914354"/>
            <a:r>
              <a:rPr lang="en-US" sz="1400" dirty="0">
                <a:solidFill>
                  <a:srgbClr val="7030A0"/>
                </a:solidFill>
                <a:latin typeface="Calibri" panose="020F0502020204030204"/>
                <a:cs typeface="Arial"/>
                <a:sym typeface="Arial"/>
              </a:rPr>
              <a:t>A1</a:t>
            </a:r>
          </a:p>
        </p:txBody>
      </p:sp>
      <p:cxnSp>
        <p:nvCxnSpPr>
          <p:cNvPr id="104" name="Straight Arrow Connector 103">
            <a:extLst>
              <a:ext uri="{FF2B5EF4-FFF2-40B4-BE49-F238E27FC236}">
                <a16:creationId xmlns:a16="http://schemas.microsoft.com/office/drawing/2014/main" id="{963453A3-7F9D-491A-A1E9-9506CD59EF6F}"/>
              </a:ext>
            </a:extLst>
          </p:cNvPr>
          <p:cNvCxnSpPr>
            <a:cxnSpLocks/>
            <a:stCxn id="107" idx="6"/>
            <a:endCxn id="71" idx="1"/>
          </p:cNvCxnSpPr>
          <p:nvPr/>
        </p:nvCxnSpPr>
        <p:spPr>
          <a:xfrm>
            <a:off x="4388508" y="3903651"/>
            <a:ext cx="2171095" cy="452425"/>
          </a:xfrm>
          <a:prstGeom prst="straightConnector1">
            <a:avLst/>
          </a:prstGeom>
          <a:ln w="25400" cmpd="sng">
            <a:solidFill>
              <a:schemeClr val="accent1"/>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105" name="Arrow: Curved Left 104">
            <a:extLst>
              <a:ext uri="{FF2B5EF4-FFF2-40B4-BE49-F238E27FC236}">
                <a16:creationId xmlns:a16="http://schemas.microsoft.com/office/drawing/2014/main" id="{59BBAB55-A03E-4424-A226-096941EFAFE8}"/>
              </a:ext>
            </a:extLst>
          </p:cNvPr>
          <p:cNvSpPr/>
          <p:nvPr/>
        </p:nvSpPr>
        <p:spPr>
          <a:xfrm>
            <a:off x="5785142" y="3238272"/>
            <a:ext cx="392631" cy="499153"/>
          </a:xfrm>
          <a:prstGeom prst="curvedLef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endParaRPr lang="en-US" dirty="0">
              <a:solidFill>
                <a:srgbClr val="70AD47"/>
              </a:solidFill>
              <a:latin typeface="Calibri" panose="020F0502020204030204"/>
              <a:sym typeface="Arial"/>
            </a:endParaRPr>
          </a:p>
        </p:txBody>
      </p:sp>
      <p:sp>
        <p:nvSpPr>
          <p:cNvPr id="106" name="Arrow: Curved Left 105">
            <a:extLst>
              <a:ext uri="{FF2B5EF4-FFF2-40B4-BE49-F238E27FC236}">
                <a16:creationId xmlns:a16="http://schemas.microsoft.com/office/drawing/2014/main" id="{B3056AC4-AA40-4BDF-A5E8-9B04AC9BB9B0}"/>
              </a:ext>
            </a:extLst>
          </p:cNvPr>
          <p:cNvSpPr/>
          <p:nvPr/>
        </p:nvSpPr>
        <p:spPr>
          <a:xfrm rot="11062971">
            <a:off x="4525520" y="3074823"/>
            <a:ext cx="415264" cy="513539"/>
          </a:xfrm>
          <a:prstGeom prst="curvedLef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endParaRPr lang="en-US" dirty="0">
              <a:solidFill>
                <a:srgbClr val="70AD47"/>
              </a:solidFill>
              <a:latin typeface="Calibri" panose="020F0502020204030204"/>
              <a:sym typeface="Arial"/>
            </a:endParaRPr>
          </a:p>
        </p:txBody>
      </p:sp>
      <p:sp>
        <p:nvSpPr>
          <p:cNvPr id="111" name="TextBox 110">
            <a:extLst>
              <a:ext uri="{FF2B5EF4-FFF2-40B4-BE49-F238E27FC236}">
                <a16:creationId xmlns:a16="http://schemas.microsoft.com/office/drawing/2014/main" id="{E42CD90F-C65E-42E5-B219-DFD93BE162FC}"/>
              </a:ext>
            </a:extLst>
          </p:cNvPr>
          <p:cNvSpPr txBox="1"/>
          <p:nvPr/>
        </p:nvSpPr>
        <p:spPr>
          <a:xfrm>
            <a:off x="4927610" y="3092172"/>
            <a:ext cx="866904" cy="646331"/>
          </a:xfrm>
          <a:prstGeom prst="rect">
            <a:avLst/>
          </a:prstGeom>
          <a:noFill/>
        </p:spPr>
        <p:txBody>
          <a:bodyPr wrap="none" rtlCol="0">
            <a:spAutoFit/>
          </a:bodyPr>
          <a:lstStyle/>
          <a:p>
            <a:pPr algn="ctr" defTabSz="914354"/>
            <a:r>
              <a:rPr lang="en-US" i="1" dirty="0">
                <a:solidFill>
                  <a:srgbClr val="70AD47"/>
                </a:solidFill>
                <a:latin typeface="Calibri" panose="020F0502020204030204"/>
                <a:cs typeface="Arial"/>
                <a:sym typeface="Arial"/>
              </a:rPr>
              <a:t>Control</a:t>
            </a:r>
          </a:p>
          <a:p>
            <a:pPr algn="ctr" defTabSz="914354"/>
            <a:r>
              <a:rPr lang="en-US" i="1" dirty="0">
                <a:solidFill>
                  <a:srgbClr val="70AD47"/>
                </a:solidFill>
                <a:latin typeface="Calibri" panose="020F0502020204030204"/>
                <a:cs typeface="Arial"/>
                <a:sym typeface="Arial"/>
              </a:rPr>
              <a:t>Loop</a:t>
            </a:r>
          </a:p>
        </p:txBody>
      </p:sp>
      <p:sp>
        <p:nvSpPr>
          <p:cNvPr id="115" name="TextBox 114">
            <a:extLst>
              <a:ext uri="{FF2B5EF4-FFF2-40B4-BE49-F238E27FC236}">
                <a16:creationId xmlns:a16="http://schemas.microsoft.com/office/drawing/2014/main" id="{41CABC1C-7ADD-470F-8E7B-7D98729714D8}"/>
              </a:ext>
            </a:extLst>
          </p:cNvPr>
          <p:cNvSpPr txBox="1"/>
          <p:nvPr/>
        </p:nvSpPr>
        <p:spPr>
          <a:xfrm>
            <a:off x="7039608" y="4255530"/>
            <a:ext cx="486700" cy="307777"/>
          </a:xfrm>
          <a:prstGeom prst="rect">
            <a:avLst/>
          </a:prstGeom>
          <a:noFill/>
          <a:ln>
            <a:solidFill>
              <a:srgbClr val="FF0000"/>
            </a:solidFill>
          </a:ln>
        </p:spPr>
        <p:txBody>
          <a:bodyPr wrap="square" rtlCol="0">
            <a:spAutoFit/>
          </a:bodyPr>
          <a:lstStyle/>
          <a:p>
            <a:pPr defTabSz="914354"/>
            <a:r>
              <a:rPr lang="en-US" sz="1400" dirty="0">
                <a:solidFill>
                  <a:srgbClr val="FF0000"/>
                </a:solidFill>
                <a:latin typeface="Calibri" panose="020F0502020204030204"/>
                <a:cs typeface="Arial"/>
                <a:sym typeface="Arial"/>
              </a:rPr>
              <a:t>O1</a:t>
            </a:r>
          </a:p>
        </p:txBody>
      </p:sp>
      <p:sp>
        <p:nvSpPr>
          <p:cNvPr id="134" name="TextBox 133">
            <a:extLst>
              <a:ext uri="{FF2B5EF4-FFF2-40B4-BE49-F238E27FC236}">
                <a16:creationId xmlns:a16="http://schemas.microsoft.com/office/drawing/2014/main" id="{E0640955-27AE-867A-193C-75562C71742A}"/>
              </a:ext>
            </a:extLst>
          </p:cNvPr>
          <p:cNvSpPr txBox="1"/>
          <p:nvPr/>
        </p:nvSpPr>
        <p:spPr>
          <a:xfrm>
            <a:off x="9326578" y="3605864"/>
            <a:ext cx="380232" cy="307777"/>
          </a:xfrm>
          <a:prstGeom prst="rect">
            <a:avLst/>
          </a:prstGeom>
          <a:noFill/>
          <a:ln>
            <a:solidFill>
              <a:srgbClr val="7030A0"/>
            </a:solidFill>
          </a:ln>
        </p:spPr>
        <p:txBody>
          <a:bodyPr wrap="none" rtlCol="0">
            <a:spAutoFit/>
          </a:bodyPr>
          <a:lstStyle/>
          <a:p>
            <a:pPr defTabSz="914354"/>
            <a:r>
              <a:rPr lang="en-US" sz="1400" dirty="0">
                <a:solidFill>
                  <a:srgbClr val="7030A0"/>
                </a:solidFill>
                <a:latin typeface="Calibri" panose="020F0502020204030204"/>
                <a:cs typeface="Arial"/>
                <a:sym typeface="Arial"/>
              </a:rPr>
              <a:t>A1</a:t>
            </a:r>
          </a:p>
        </p:txBody>
      </p:sp>
      <p:sp>
        <p:nvSpPr>
          <p:cNvPr id="141" name="TextBox 140">
            <a:extLst>
              <a:ext uri="{FF2B5EF4-FFF2-40B4-BE49-F238E27FC236}">
                <a16:creationId xmlns:a16="http://schemas.microsoft.com/office/drawing/2014/main" id="{A959FCD5-946A-98F3-8545-4D013A01FD7E}"/>
              </a:ext>
            </a:extLst>
          </p:cNvPr>
          <p:cNvSpPr txBox="1"/>
          <p:nvPr/>
        </p:nvSpPr>
        <p:spPr>
          <a:xfrm>
            <a:off x="9337260" y="3975974"/>
            <a:ext cx="394660" cy="307777"/>
          </a:xfrm>
          <a:prstGeom prst="rect">
            <a:avLst/>
          </a:prstGeom>
          <a:noFill/>
          <a:ln>
            <a:solidFill>
              <a:srgbClr val="FF0000"/>
            </a:solidFill>
          </a:ln>
        </p:spPr>
        <p:txBody>
          <a:bodyPr wrap="none" rtlCol="0">
            <a:spAutoFit/>
          </a:bodyPr>
          <a:lstStyle/>
          <a:p>
            <a:pPr defTabSz="914354"/>
            <a:r>
              <a:rPr lang="en-US" sz="1400" dirty="0">
                <a:solidFill>
                  <a:srgbClr val="FF0000"/>
                </a:solidFill>
                <a:latin typeface="Calibri" panose="020F0502020204030204"/>
                <a:cs typeface="Arial"/>
                <a:sym typeface="Arial"/>
              </a:rPr>
              <a:t>O1</a:t>
            </a:r>
          </a:p>
        </p:txBody>
      </p:sp>
      <p:sp>
        <p:nvSpPr>
          <p:cNvPr id="144" name="TextBox 143">
            <a:extLst>
              <a:ext uri="{FF2B5EF4-FFF2-40B4-BE49-F238E27FC236}">
                <a16:creationId xmlns:a16="http://schemas.microsoft.com/office/drawing/2014/main" id="{47FFE198-0A65-60B7-0BB9-1CA23C8E127C}"/>
              </a:ext>
            </a:extLst>
          </p:cNvPr>
          <p:cNvSpPr txBox="1"/>
          <p:nvPr/>
        </p:nvSpPr>
        <p:spPr>
          <a:xfrm>
            <a:off x="10039111" y="4216798"/>
            <a:ext cx="691215" cy="307777"/>
          </a:xfrm>
          <a:prstGeom prst="rect">
            <a:avLst/>
          </a:prstGeom>
          <a:noFill/>
          <a:ln>
            <a:solidFill>
              <a:schemeClr val="tx1"/>
            </a:solidFill>
          </a:ln>
        </p:spPr>
        <p:txBody>
          <a:bodyPr wrap="none" rtlCol="0">
            <a:spAutoFit/>
          </a:bodyPr>
          <a:lstStyle/>
          <a:p>
            <a:pPr defTabSz="914354"/>
            <a:r>
              <a:rPr lang="en-US" sz="1400" dirty="0">
                <a:solidFill>
                  <a:prstClr val="black"/>
                </a:solidFill>
                <a:latin typeface="Calibri" panose="020F0502020204030204"/>
                <a:cs typeface="Arial"/>
                <a:sym typeface="Arial"/>
              </a:rPr>
              <a:t>CU/DU</a:t>
            </a:r>
          </a:p>
        </p:txBody>
      </p:sp>
      <p:sp>
        <p:nvSpPr>
          <p:cNvPr id="146" name="TextBox 145">
            <a:extLst>
              <a:ext uri="{FF2B5EF4-FFF2-40B4-BE49-F238E27FC236}">
                <a16:creationId xmlns:a16="http://schemas.microsoft.com/office/drawing/2014/main" id="{B37B3BF5-2619-99CD-1C92-DED904BABCCB}"/>
              </a:ext>
            </a:extLst>
          </p:cNvPr>
          <p:cNvSpPr txBox="1"/>
          <p:nvPr/>
        </p:nvSpPr>
        <p:spPr>
          <a:xfrm>
            <a:off x="9986415" y="3614926"/>
            <a:ext cx="835485" cy="307777"/>
          </a:xfrm>
          <a:prstGeom prst="rect">
            <a:avLst/>
          </a:prstGeom>
          <a:noFill/>
          <a:ln>
            <a:solidFill>
              <a:schemeClr val="tx1"/>
            </a:solidFill>
          </a:ln>
        </p:spPr>
        <p:txBody>
          <a:bodyPr wrap="none" rtlCol="0">
            <a:spAutoFit/>
          </a:bodyPr>
          <a:lstStyle/>
          <a:p>
            <a:pPr defTabSz="914354"/>
            <a:r>
              <a:rPr lang="en-US" sz="1400" dirty="0">
                <a:solidFill>
                  <a:prstClr val="black"/>
                </a:solidFill>
                <a:latin typeface="Calibri" panose="020F0502020204030204"/>
                <a:cs typeface="Arial"/>
                <a:sym typeface="Arial"/>
              </a:rPr>
              <a:t>RAN App</a:t>
            </a:r>
          </a:p>
        </p:txBody>
      </p:sp>
      <p:sp>
        <p:nvSpPr>
          <p:cNvPr id="116" name="TextBox 115">
            <a:extLst>
              <a:ext uri="{FF2B5EF4-FFF2-40B4-BE49-F238E27FC236}">
                <a16:creationId xmlns:a16="http://schemas.microsoft.com/office/drawing/2014/main" id="{D201920F-2D3F-58C0-69B9-EAF982954FC7}"/>
              </a:ext>
            </a:extLst>
          </p:cNvPr>
          <p:cNvSpPr txBox="1"/>
          <p:nvPr/>
        </p:nvSpPr>
        <p:spPr>
          <a:xfrm>
            <a:off x="7185367" y="2144415"/>
            <a:ext cx="748923" cy="307777"/>
          </a:xfrm>
          <a:prstGeom prst="rect">
            <a:avLst/>
          </a:prstGeom>
          <a:noFill/>
          <a:ln>
            <a:solidFill>
              <a:srgbClr val="7030A0"/>
            </a:solidFill>
          </a:ln>
        </p:spPr>
        <p:txBody>
          <a:bodyPr wrap="none" rtlCol="0">
            <a:spAutoFit/>
          </a:bodyPr>
          <a:lstStyle/>
          <a:p>
            <a:pPr defTabSz="914354"/>
            <a:r>
              <a:rPr lang="en-US" sz="1400" dirty="0">
                <a:solidFill>
                  <a:srgbClr val="7030A0"/>
                </a:solidFill>
                <a:latin typeface="Calibri" panose="020F0502020204030204"/>
                <a:cs typeface="Arial"/>
                <a:sym typeface="Arial"/>
              </a:rPr>
              <a:t>A1 PMS</a:t>
            </a:r>
          </a:p>
        </p:txBody>
      </p:sp>
      <p:sp>
        <p:nvSpPr>
          <p:cNvPr id="119" name="TextBox 118">
            <a:extLst>
              <a:ext uri="{FF2B5EF4-FFF2-40B4-BE49-F238E27FC236}">
                <a16:creationId xmlns:a16="http://schemas.microsoft.com/office/drawing/2014/main" id="{5CC0288B-2425-5ECF-8802-C6D68F4F5B11}"/>
              </a:ext>
            </a:extLst>
          </p:cNvPr>
          <p:cNvSpPr txBox="1"/>
          <p:nvPr/>
        </p:nvSpPr>
        <p:spPr>
          <a:xfrm>
            <a:off x="6630096" y="2801913"/>
            <a:ext cx="452116" cy="307777"/>
          </a:xfrm>
          <a:prstGeom prst="rect">
            <a:avLst/>
          </a:prstGeom>
          <a:noFill/>
          <a:ln>
            <a:solidFill>
              <a:srgbClr val="7030A0"/>
            </a:solidFill>
          </a:ln>
        </p:spPr>
        <p:txBody>
          <a:bodyPr wrap="square" rtlCol="0">
            <a:spAutoFit/>
          </a:bodyPr>
          <a:lstStyle/>
          <a:p>
            <a:pPr defTabSz="914354"/>
            <a:r>
              <a:rPr lang="en-US" sz="1400" dirty="0">
                <a:solidFill>
                  <a:srgbClr val="7030A0"/>
                </a:solidFill>
                <a:latin typeface="Calibri" panose="020F0502020204030204"/>
                <a:cs typeface="Arial"/>
                <a:sym typeface="Arial"/>
              </a:rPr>
              <a:t>SLI</a:t>
            </a:r>
          </a:p>
        </p:txBody>
      </p:sp>
      <p:cxnSp>
        <p:nvCxnSpPr>
          <p:cNvPr id="125" name="Straight Arrow Connector 124">
            <a:extLst>
              <a:ext uri="{FF2B5EF4-FFF2-40B4-BE49-F238E27FC236}">
                <a16:creationId xmlns:a16="http://schemas.microsoft.com/office/drawing/2014/main" id="{E8A2B31D-8524-029E-9117-F8DBE17A870E}"/>
              </a:ext>
            </a:extLst>
          </p:cNvPr>
          <p:cNvCxnSpPr>
            <a:cxnSpLocks/>
          </p:cNvCxnSpPr>
          <p:nvPr/>
        </p:nvCxnSpPr>
        <p:spPr>
          <a:xfrm flipH="1">
            <a:off x="7103111" y="2488100"/>
            <a:ext cx="398313" cy="403228"/>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27" name="Straight Arrow Connector 126">
            <a:extLst>
              <a:ext uri="{FF2B5EF4-FFF2-40B4-BE49-F238E27FC236}">
                <a16:creationId xmlns:a16="http://schemas.microsoft.com/office/drawing/2014/main" id="{6E46813A-BA8E-BCDD-733F-90DD9E58201D}"/>
              </a:ext>
            </a:extLst>
          </p:cNvPr>
          <p:cNvCxnSpPr>
            <a:cxnSpLocks/>
          </p:cNvCxnSpPr>
          <p:nvPr/>
        </p:nvCxnSpPr>
        <p:spPr>
          <a:xfrm flipH="1" flipV="1">
            <a:off x="7112308" y="3027592"/>
            <a:ext cx="962904" cy="165345"/>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28" name="Straight Arrow Connector 127">
            <a:extLst>
              <a:ext uri="{FF2B5EF4-FFF2-40B4-BE49-F238E27FC236}">
                <a16:creationId xmlns:a16="http://schemas.microsoft.com/office/drawing/2014/main" id="{2C84A877-D74B-69BC-46DA-06D664B8D9E3}"/>
              </a:ext>
            </a:extLst>
          </p:cNvPr>
          <p:cNvCxnSpPr>
            <a:cxnSpLocks/>
            <a:stCxn id="97" idx="1"/>
          </p:cNvCxnSpPr>
          <p:nvPr/>
        </p:nvCxnSpPr>
        <p:spPr>
          <a:xfrm flipH="1" flipV="1">
            <a:off x="7719846" y="2481969"/>
            <a:ext cx="408742" cy="276527"/>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29" name="Straight Arrow Connector 128">
            <a:extLst>
              <a:ext uri="{FF2B5EF4-FFF2-40B4-BE49-F238E27FC236}">
                <a16:creationId xmlns:a16="http://schemas.microsoft.com/office/drawing/2014/main" id="{8DE1D888-6236-2DF6-0221-B1D8A1720FCA}"/>
              </a:ext>
            </a:extLst>
          </p:cNvPr>
          <p:cNvCxnSpPr>
            <a:cxnSpLocks/>
          </p:cNvCxnSpPr>
          <p:nvPr/>
        </p:nvCxnSpPr>
        <p:spPr>
          <a:xfrm flipH="1" flipV="1">
            <a:off x="5227250" y="2573559"/>
            <a:ext cx="1306315" cy="307739"/>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30" name="Straight Arrow Connector 129">
            <a:extLst>
              <a:ext uri="{FF2B5EF4-FFF2-40B4-BE49-F238E27FC236}">
                <a16:creationId xmlns:a16="http://schemas.microsoft.com/office/drawing/2014/main" id="{72C1EF9B-CC8C-4092-156C-EFB8269A1F30}"/>
              </a:ext>
            </a:extLst>
          </p:cNvPr>
          <p:cNvCxnSpPr>
            <a:cxnSpLocks/>
            <a:stCxn id="146" idx="1"/>
            <a:endCxn id="134" idx="3"/>
          </p:cNvCxnSpPr>
          <p:nvPr/>
        </p:nvCxnSpPr>
        <p:spPr>
          <a:xfrm flipH="1" flipV="1">
            <a:off x="9706810" y="3759753"/>
            <a:ext cx="279605" cy="9062"/>
          </a:xfrm>
          <a:prstGeom prst="straightConnector1">
            <a:avLst/>
          </a:prstGeom>
          <a:ln w="25400" cmpd="sng">
            <a:solidFill>
              <a:srgbClr val="7030A0"/>
            </a:solidFill>
            <a:prstDash val="sysDash"/>
            <a:headEnd type="stealth" w="med" len="med"/>
            <a:tailEnd type="none" w="med" len="sm"/>
          </a:ln>
          <a:effectLst/>
        </p:spPr>
        <p:style>
          <a:lnRef idx="2">
            <a:schemeClr val="accent1"/>
          </a:lnRef>
          <a:fillRef idx="0">
            <a:schemeClr val="accent1"/>
          </a:fillRef>
          <a:effectRef idx="1">
            <a:schemeClr val="accent1"/>
          </a:effectRef>
          <a:fontRef idx="minor">
            <a:schemeClr val="tx1"/>
          </a:fontRef>
        </p:style>
      </p:cxnSp>
      <p:grpSp>
        <p:nvGrpSpPr>
          <p:cNvPr id="28" name="Group 27">
            <a:extLst>
              <a:ext uri="{FF2B5EF4-FFF2-40B4-BE49-F238E27FC236}">
                <a16:creationId xmlns:a16="http://schemas.microsoft.com/office/drawing/2014/main" id="{D9CE0412-DDE3-1E27-AFA9-34EDC3817898}"/>
              </a:ext>
            </a:extLst>
          </p:cNvPr>
          <p:cNvGrpSpPr/>
          <p:nvPr/>
        </p:nvGrpSpPr>
        <p:grpSpPr>
          <a:xfrm>
            <a:off x="6233028" y="2786195"/>
            <a:ext cx="10800" cy="360"/>
            <a:chOff x="6179863" y="2679865"/>
            <a:chExt cx="10800" cy="360"/>
          </a:xfrm>
        </p:grpSpPr>
        <mc:AlternateContent xmlns:mc="http://schemas.openxmlformats.org/markup-compatibility/2006" xmlns:p14="http://schemas.microsoft.com/office/powerpoint/2010/main">
          <mc:Choice Requires="p14">
            <p:contentPart p14:bwMode="auto" r:id="rId3">
              <p14:nvContentPartPr>
                <p14:cNvPr id="26" name="Ink 25">
                  <a:extLst>
                    <a:ext uri="{FF2B5EF4-FFF2-40B4-BE49-F238E27FC236}">
                      <a16:creationId xmlns:a16="http://schemas.microsoft.com/office/drawing/2014/main" id="{D483A984-E02D-93B3-B6DD-43740F061194}"/>
                    </a:ext>
                  </a:extLst>
                </p14:cNvPr>
                <p14:cNvContentPartPr/>
                <p14:nvPr/>
              </p14:nvContentPartPr>
              <p14:xfrm>
                <a:off x="6179863" y="2679865"/>
                <a:ext cx="360" cy="360"/>
              </p14:xfrm>
            </p:contentPart>
          </mc:Choice>
          <mc:Fallback xmlns="">
            <p:pic>
              <p:nvPicPr>
                <p:cNvPr id="26" name="Ink 25">
                  <a:extLst>
                    <a:ext uri="{FF2B5EF4-FFF2-40B4-BE49-F238E27FC236}">
                      <a16:creationId xmlns:a16="http://schemas.microsoft.com/office/drawing/2014/main" id="{D483A984-E02D-93B3-B6DD-43740F061194}"/>
                    </a:ext>
                  </a:extLst>
                </p:cNvPr>
                <p:cNvPicPr/>
                <p:nvPr/>
              </p:nvPicPr>
              <p:blipFill>
                <a:blip r:embed="rId4"/>
                <a:stretch>
                  <a:fillRect/>
                </a:stretch>
              </p:blipFill>
              <p:spPr>
                <a:xfrm>
                  <a:off x="6170863" y="267122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7" name="Ink 26">
                  <a:extLst>
                    <a:ext uri="{FF2B5EF4-FFF2-40B4-BE49-F238E27FC236}">
                      <a16:creationId xmlns:a16="http://schemas.microsoft.com/office/drawing/2014/main" id="{4812CFDA-4D45-1AEB-0693-03696CFD3F6F}"/>
                    </a:ext>
                  </a:extLst>
                </p14:cNvPr>
                <p14:cNvContentPartPr/>
                <p14:nvPr/>
              </p14:nvContentPartPr>
              <p14:xfrm>
                <a:off x="6179863" y="2679865"/>
                <a:ext cx="10800" cy="360"/>
              </p14:xfrm>
            </p:contentPart>
          </mc:Choice>
          <mc:Fallback xmlns="">
            <p:pic>
              <p:nvPicPr>
                <p:cNvPr id="27" name="Ink 26">
                  <a:extLst>
                    <a:ext uri="{FF2B5EF4-FFF2-40B4-BE49-F238E27FC236}">
                      <a16:creationId xmlns:a16="http://schemas.microsoft.com/office/drawing/2014/main" id="{4812CFDA-4D45-1AEB-0693-03696CFD3F6F}"/>
                    </a:ext>
                  </a:extLst>
                </p:cNvPr>
                <p:cNvPicPr/>
                <p:nvPr/>
              </p:nvPicPr>
              <p:blipFill>
                <a:blip r:embed="rId6"/>
                <a:stretch>
                  <a:fillRect/>
                </a:stretch>
              </p:blipFill>
              <p:spPr>
                <a:xfrm>
                  <a:off x="6170863" y="2671225"/>
                  <a:ext cx="28440" cy="18000"/>
                </a:xfrm>
                <a:prstGeom prst="rect">
                  <a:avLst/>
                </a:prstGeom>
              </p:spPr>
            </p:pic>
          </mc:Fallback>
        </mc:AlternateContent>
      </p:grpSp>
      <p:sp>
        <p:nvSpPr>
          <p:cNvPr id="140" name="Oval 139">
            <a:extLst>
              <a:ext uri="{FF2B5EF4-FFF2-40B4-BE49-F238E27FC236}">
                <a16:creationId xmlns:a16="http://schemas.microsoft.com/office/drawing/2014/main" id="{7A7C733A-FB2C-FD92-2646-2E71C8A5380C}"/>
              </a:ext>
            </a:extLst>
          </p:cNvPr>
          <p:cNvSpPr/>
          <p:nvPr/>
        </p:nvSpPr>
        <p:spPr>
          <a:xfrm>
            <a:off x="5910636" y="2626005"/>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cxnSp>
        <p:nvCxnSpPr>
          <p:cNvPr id="93" name="Straight Arrow Connector 92">
            <a:extLst>
              <a:ext uri="{FF2B5EF4-FFF2-40B4-BE49-F238E27FC236}">
                <a16:creationId xmlns:a16="http://schemas.microsoft.com/office/drawing/2014/main" id="{AA70F684-3332-5FDB-9B44-2B45FC98886C}"/>
              </a:ext>
            </a:extLst>
          </p:cNvPr>
          <p:cNvCxnSpPr>
            <a:cxnSpLocks/>
            <a:endCxn id="144" idx="1"/>
          </p:cNvCxnSpPr>
          <p:nvPr/>
        </p:nvCxnSpPr>
        <p:spPr>
          <a:xfrm>
            <a:off x="9783822" y="4142515"/>
            <a:ext cx="255289" cy="228172"/>
          </a:xfrm>
          <a:prstGeom prst="straightConnector1">
            <a:avLst/>
          </a:prstGeom>
          <a:ln w="25400" cmpd="sng">
            <a:solidFill>
              <a:schemeClr val="tx1"/>
            </a:solidFill>
            <a:prstDash val="sysDash"/>
            <a:headEnd type="stealth" w="med" len="med"/>
            <a:tailEnd type="stealth" w="med" len="med"/>
          </a:ln>
          <a:effectLst/>
        </p:spPr>
        <p:style>
          <a:lnRef idx="2">
            <a:schemeClr val="accent1"/>
          </a:lnRef>
          <a:fillRef idx="0">
            <a:schemeClr val="accent1"/>
          </a:fillRef>
          <a:effectRef idx="1">
            <a:schemeClr val="accent1"/>
          </a:effectRef>
          <a:fontRef idx="minor">
            <a:schemeClr val="tx1"/>
          </a:fontRef>
        </p:style>
      </p:cxnSp>
      <p:cxnSp>
        <p:nvCxnSpPr>
          <p:cNvPr id="96" name="Straight Arrow Connector 95">
            <a:extLst>
              <a:ext uri="{FF2B5EF4-FFF2-40B4-BE49-F238E27FC236}">
                <a16:creationId xmlns:a16="http://schemas.microsoft.com/office/drawing/2014/main" id="{AB75DC89-61A4-DEA3-8926-C1375266A3C4}"/>
              </a:ext>
            </a:extLst>
          </p:cNvPr>
          <p:cNvCxnSpPr>
            <a:cxnSpLocks/>
            <a:stCxn id="144" idx="0"/>
            <a:endCxn id="146" idx="2"/>
          </p:cNvCxnSpPr>
          <p:nvPr/>
        </p:nvCxnSpPr>
        <p:spPr>
          <a:xfrm flipV="1">
            <a:off x="10384719" y="3922703"/>
            <a:ext cx="19439" cy="294095"/>
          </a:xfrm>
          <a:prstGeom prst="straightConnector1">
            <a:avLst/>
          </a:prstGeom>
          <a:ln w="25400" cmpd="sng">
            <a:solidFill>
              <a:schemeClr val="tx1"/>
            </a:solidFill>
            <a:prstDash val="sysDash"/>
            <a:headEnd type="stealth" w="med" len="med"/>
            <a:tailEnd type="none" w="med" len="sm"/>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2CC6ACE6-6BCB-5BDC-9932-9BBB47725384}"/>
                  </a:ext>
                </a:extLst>
              </p14:cNvPr>
              <p14:cNvContentPartPr/>
              <p14:nvPr/>
            </p14:nvContentPartPr>
            <p14:xfrm>
              <a:off x="-1381845" y="761715"/>
              <a:ext cx="360" cy="360"/>
            </p14:xfrm>
          </p:contentPart>
        </mc:Choice>
        <mc:Fallback xmlns="">
          <p:pic>
            <p:nvPicPr>
              <p:cNvPr id="14" name="Ink 13">
                <a:extLst>
                  <a:ext uri="{FF2B5EF4-FFF2-40B4-BE49-F238E27FC236}">
                    <a16:creationId xmlns:a16="http://schemas.microsoft.com/office/drawing/2014/main" id="{2CC6ACE6-6BCB-5BDC-9932-9BBB47725384}"/>
                  </a:ext>
                </a:extLst>
              </p:cNvPr>
              <p:cNvPicPr/>
              <p:nvPr/>
            </p:nvPicPr>
            <p:blipFill>
              <a:blip r:embed="rId8"/>
              <a:stretch>
                <a:fillRect/>
              </a:stretch>
            </p:blipFill>
            <p:spPr>
              <a:xfrm>
                <a:off x="-1390845" y="75271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2" name="Ink 21">
                <a:extLst>
                  <a:ext uri="{FF2B5EF4-FFF2-40B4-BE49-F238E27FC236}">
                    <a16:creationId xmlns:a16="http://schemas.microsoft.com/office/drawing/2014/main" id="{58E42439-459C-4A49-2EB0-C77E710B0684}"/>
                  </a:ext>
                </a:extLst>
              </p14:cNvPr>
              <p14:cNvContentPartPr/>
              <p14:nvPr/>
            </p14:nvContentPartPr>
            <p14:xfrm>
              <a:off x="-1105365" y="5762115"/>
              <a:ext cx="360" cy="360"/>
            </p14:xfrm>
          </p:contentPart>
        </mc:Choice>
        <mc:Fallback xmlns="">
          <p:pic>
            <p:nvPicPr>
              <p:cNvPr id="22" name="Ink 21">
                <a:extLst>
                  <a:ext uri="{FF2B5EF4-FFF2-40B4-BE49-F238E27FC236}">
                    <a16:creationId xmlns:a16="http://schemas.microsoft.com/office/drawing/2014/main" id="{58E42439-459C-4A49-2EB0-C77E710B0684}"/>
                  </a:ext>
                </a:extLst>
              </p:cNvPr>
              <p:cNvPicPr/>
              <p:nvPr/>
            </p:nvPicPr>
            <p:blipFill>
              <a:blip r:embed="rId10"/>
              <a:stretch>
                <a:fillRect/>
              </a:stretch>
            </p:blipFill>
            <p:spPr>
              <a:xfrm>
                <a:off x="-1114365" y="5753115"/>
                <a:ext cx="18000" cy="18000"/>
              </a:xfrm>
              <a:prstGeom prst="rect">
                <a:avLst/>
              </a:prstGeom>
            </p:spPr>
          </p:pic>
        </mc:Fallback>
      </mc:AlternateContent>
      <p:sp>
        <p:nvSpPr>
          <p:cNvPr id="6" name="Rectangle 5">
            <a:extLst>
              <a:ext uri="{FF2B5EF4-FFF2-40B4-BE49-F238E27FC236}">
                <a16:creationId xmlns:a16="http://schemas.microsoft.com/office/drawing/2014/main" id="{D285DEFA-636E-AE57-57C4-100FA8EF3316}"/>
              </a:ext>
            </a:extLst>
          </p:cNvPr>
          <p:cNvSpPr/>
          <p:nvPr/>
        </p:nvSpPr>
        <p:spPr>
          <a:xfrm>
            <a:off x="3120544" y="5445587"/>
            <a:ext cx="1013819" cy="343144"/>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defRPr/>
            </a:pPr>
            <a:r>
              <a:rPr lang="en-US" dirty="0">
                <a:solidFill>
                  <a:srgbClr val="44546A"/>
                </a:solidFill>
                <a:latin typeface="Calibri" panose="020F0502020204030204"/>
                <a:sym typeface="Arial"/>
              </a:rPr>
              <a:t>CPS DB</a:t>
            </a:r>
          </a:p>
        </p:txBody>
      </p:sp>
      <p:sp>
        <p:nvSpPr>
          <p:cNvPr id="7" name="Rectangle 6">
            <a:extLst>
              <a:ext uri="{FF2B5EF4-FFF2-40B4-BE49-F238E27FC236}">
                <a16:creationId xmlns:a16="http://schemas.microsoft.com/office/drawing/2014/main" id="{FAB41B6F-6C67-B076-1BF2-862F497DE2BF}"/>
              </a:ext>
            </a:extLst>
          </p:cNvPr>
          <p:cNvSpPr/>
          <p:nvPr/>
        </p:nvSpPr>
        <p:spPr>
          <a:xfrm>
            <a:off x="2388436" y="3892470"/>
            <a:ext cx="849543" cy="315283"/>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TBDMT</a:t>
            </a:r>
          </a:p>
        </p:txBody>
      </p:sp>
      <p:sp>
        <p:nvSpPr>
          <p:cNvPr id="9" name="Rectangle 8">
            <a:extLst>
              <a:ext uri="{FF2B5EF4-FFF2-40B4-BE49-F238E27FC236}">
                <a16:creationId xmlns:a16="http://schemas.microsoft.com/office/drawing/2014/main" id="{AC2C43C3-267C-5E4C-704C-75D899D330C0}"/>
              </a:ext>
            </a:extLst>
          </p:cNvPr>
          <p:cNvSpPr/>
          <p:nvPr/>
        </p:nvSpPr>
        <p:spPr>
          <a:xfrm>
            <a:off x="2601636" y="4234804"/>
            <a:ext cx="2072813" cy="1561127"/>
          </a:xfrm>
          <a:prstGeom prst="rect">
            <a:avLst/>
          </a:prstGeom>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defRPr/>
            </a:pPr>
            <a:endParaRPr lang="en-US" dirty="0">
              <a:solidFill>
                <a:srgbClr val="44546A"/>
              </a:solidFill>
              <a:latin typeface="Calibri" panose="020F0502020204030204"/>
              <a:sym typeface="Arial"/>
            </a:endParaRPr>
          </a:p>
        </p:txBody>
      </p:sp>
      <p:sp>
        <p:nvSpPr>
          <p:cNvPr id="23" name="Rectangle 22">
            <a:extLst>
              <a:ext uri="{FF2B5EF4-FFF2-40B4-BE49-F238E27FC236}">
                <a16:creationId xmlns:a16="http://schemas.microsoft.com/office/drawing/2014/main" id="{B499D9CA-3F92-BCEB-DF0A-109FB50B83D7}"/>
              </a:ext>
            </a:extLst>
          </p:cNvPr>
          <p:cNvSpPr/>
          <p:nvPr/>
        </p:nvSpPr>
        <p:spPr>
          <a:xfrm>
            <a:off x="595141" y="2683938"/>
            <a:ext cx="832589" cy="601977"/>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r>
              <a:rPr lang="en-US" dirty="0">
                <a:solidFill>
                  <a:srgbClr val="44546A"/>
                </a:solidFill>
                <a:latin typeface="Calibri" panose="020F0502020204030204"/>
                <a:sym typeface="Arial"/>
              </a:rPr>
              <a:t>OOF</a:t>
            </a:r>
          </a:p>
          <a:p>
            <a:pPr defTabSz="914377"/>
            <a:endParaRPr lang="en-US" dirty="0">
              <a:solidFill>
                <a:srgbClr val="44546A"/>
              </a:solidFill>
              <a:latin typeface="Calibri" panose="020F0502020204030204"/>
              <a:sym typeface="Arial"/>
            </a:endParaRPr>
          </a:p>
        </p:txBody>
      </p:sp>
      <p:sp>
        <p:nvSpPr>
          <p:cNvPr id="24" name="Rectangle 23">
            <a:extLst>
              <a:ext uri="{FF2B5EF4-FFF2-40B4-BE49-F238E27FC236}">
                <a16:creationId xmlns:a16="http://schemas.microsoft.com/office/drawing/2014/main" id="{32459E90-ADC9-5855-1561-CC0CA6EFA314}"/>
              </a:ext>
            </a:extLst>
          </p:cNvPr>
          <p:cNvSpPr/>
          <p:nvPr/>
        </p:nvSpPr>
        <p:spPr>
          <a:xfrm>
            <a:off x="700508" y="3821823"/>
            <a:ext cx="571711" cy="583580"/>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r>
              <a:rPr lang="en-US" dirty="0">
                <a:solidFill>
                  <a:srgbClr val="44546A"/>
                </a:solidFill>
                <a:latin typeface="Calibri" panose="020F0502020204030204"/>
                <a:sym typeface="Arial"/>
              </a:rPr>
              <a:t>DES</a:t>
            </a:r>
          </a:p>
          <a:p>
            <a:pPr defTabSz="914377"/>
            <a:r>
              <a:rPr lang="en-US" dirty="0">
                <a:solidFill>
                  <a:srgbClr val="44546A"/>
                </a:solidFill>
                <a:latin typeface="Calibri" panose="020F0502020204030204"/>
                <a:sym typeface="Arial"/>
              </a:rPr>
              <a:t>MS</a:t>
            </a:r>
          </a:p>
        </p:txBody>
      </p:sp>
      <p:sp>
        <p:nvSpPr>
          <p:cNvPr id="25" name="Flowchart: Magnetic Disk 24">
            <a:extLst>
              <a:ext uri="{FF2B5EF4-FFF2-40B4-BE49-F238E27FC236}">
                <a16:creationId xmlns:a16="http://schemas.microsoft.com/office/drawing/2014/main" id="{702D125F-FB02-4311-61C5-984A853C8893}"/>
              </a:ext>
            </a:extLst>
          </p:cNvPr>
          <p:cNvSpPr/>
          <p:nvPr/>
        </p:nvSpPr>
        <p:spPr>
          <a:xfrm>
            <a:off x="1162390" y="4119410"/>
            <a:ext cx="559675" cy="545307"/>
          </a:xfrm>
          <a:prstGeom prst="flowChartMagneticDisk">
            <a:avLst/>
          </a:prstGeom>
          <a:solidFill>
            <a:srgbClr val="FFFF99"/>
          </a:solidFill>
          <a:ln/>
        </p:spPr>
        <p:style>
          <a:lnRef idx="2">
            <a:schemeClr val="accent6"/>
          </a:lnRef>
          <a:fillRef idx="1">
            <a:schemeClr val="lt1"/>
          </a:fillRef>
          <a:effectRef idx="0">
            <a:schemeClr val="accent6"/>
          </a:effectRef>
          <a:fontRef idx="minor">
            <a:schemeClr val="dk1"/>
          </a:fontRef>
        </p:style>
        <p:txBody>
          <a:bodyPr lIns="0" tIns="0" rIns="0" bIns="0" rtlCol="0" anchor="ctr"/>
          <a:lstStyle/>
          <a:p>
            <a:pPr algn="ctr" defTabSz="914377"/>
            <a:r>
              <a:rPr lang="en-US" sz="1400" dirty="0">
                <a:solidFill>
                  <a:prstClr val="black"/>
                </a:solidFill>
                <a:latin typeface="Calibri" panose="020F0502020204030204"/>
                <a:sym typeface="Arial"/>
              </a:rPr>
              <a:t>Data</a:t>
            </a:r>
          </a:p>
          <a:p>
            <a:pPr algn="ctr" defTabSz="914377"/>
            <a:r>
              <a:rPr lang="en-US" sz="1400" dirty="0">
                <a:solidFill>
                  <a:prstClr val="black"/>
                </a:solidFill>
                <a:latin typeface="Calibri" panose="020F0502020204030204"/>
                <a:sym typeface="Arial"/>
              </a:rPr>
              <a:t>Lake</a:t>
            </a:r>
          </a:p>
          <a:p>
            <a:pPr algn="ctr" defTabSz="914377"/>
            <a:endParaRPr lang="en-US" dirty="0">
              <a:solidFill>
                <a:prstClr val="black"/>
              </a:solidFill>
              <a:latin typeface="Calibri" panose="020F0502020204030204"/>
              <a:sym typeface="Arial"/>
            </a:endParaRPr>
          </a:p>
        </p:txBody>
      </p:sp>
      <p:cxnSp>
        <p:nvCxnSpPr>
          <p:cNvPr id="29" name="Straight Arrow Connector 28">
            <a:extLst>
              <a:ext uri="{FF2B5EF4-FFF2-40B4-BE49-F238E27FC236}">
                <a16:creationId xmlns:a16="http://schemas.microsoft.com/office/drawing/2014/main" id="{A6AC9B49-BF23-D92F-F485-770AFFF7EE1E}"/>
              </a:ext>
            </a:extLst>
          </p:cNvPr>
          <p:cNvCxnSpPr>
            <a:cxnSpLocks/>
            <a:stCxn id="23" idx="3"/>
          </p:cNvCxnSpPr>
          <p:nvPr/>
        </p:nvCxnSpPr>
        <p:spPr>
          <a:xfrm flipV="1">
            <a:off x="1427731" y="2758497"/>
            <a:ext cx="357724" cy="226429"/>
          </a:xfrm>
          <a:prstGeom prst="straightConnector1">
            <a:avLst/>
          </a:prstGeom>
          <a:noFill/>
          <a:ln w="25400" cap="flat" cmpd="sng" algn="ctr">
            <a:solidFill>
              <a:sysClr val="windowText" lastClr="000000"/>
            </a:solidFill>
            <a:prstDash val="solid"/>
            <a:miter lim="800000"/>
            <a:headEnd type="stealth" w="med" len="med"/>
            <a:tailEnd type="stealth" w="med" len="med"/>
          </a:ln>
          <a:effectLst/>
        </p:spPr>
      </p:cxnSp>
      <p:cxnSp>
        <p:nvCxnSpPr>
          <p:cNvPr id="30" name="Straight Arrow Connector 29">
            <a:extLst>
              <a:ext uri="{FF2B5EF4-FFF2-40B4-BE49-F238E27FC236}">
                <a16:creationId xmlns:a16="http://schemas.microsoft.com/office/drawing/2014/main" id="{8EB1E0B9-EB33-7B1F-F4D1-09348DFF53A6}"/>
              </a:ext>
            </a:extLst>
          </p:cNvPr>
          <p:cNvCxnSpPr>
            <a:cxnSpLocks/>
            <a:stCxn id="24" idx="0"/>
            <a:endCxn id="23" idx="2"/>
          </p:cNvCxnSpPr>
          <p:nvPr/>
        </p:nvCxnSpPr>
        <p:spPr>
          <a:xfrm flipV="1">
            <a:off x="986365" y="3285914"/>
            <a:ext cx="25073" cy="535909"/>
          </a:xfrm>
          <a:prstGeom prst="straightConnector1">
            <a:avLst/>
          </a:prstGeom>
          <a:noFill/>
          <a:ln w="25400" cap="flat" cmpd="sng" algn="ctr">
            <a:solidFill>
              <a:sysClr val="windowText" lastClr="000000"/>
            </a:solidFill>
            <a:prstDash val="solid"/>
            <a:miter lim="800000"/>
            <a:headEnd type="stealth" w="med" len="med"/>
            <a:tailEnd type="stealth" w="med" len="med"/>
          </a:ln>
          <a:effectLst/>
        </p:spPr>
      </p:cxnSp>
      <p:sp>
        <p:nvSpPr>
          <p:cNvPr id="11" name="Rectangle 10">
            <a:extLst>
              <a:ext uri="{FF2B5EF4-FFF2-40B4-BE49-F238E27FC236}">
                <a16:creationId xmlns:a16="http://schemas.microsoft.com/office/drawing/2014/main" id="{3C6388AC-BF4F-3B6E-888B-B13D5B2221E7}"/>
              </a:ext>
            </a:extLst>
          </p:cNvPr>
          <p:cNvSpPr/>
          <p:nvPr/>
        </p:nvSpPr>
        <p:spPr>
          <a:xfrm>
            <a:off x="3754490" y="4904642"/>
            <a:ext cx="759745" cy="301661"/>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defRPr/>
            </a:pPr>
            <a:r>
              <a:rPr lang="en-US" dirty="0">
                <a:solidFill>
                  <a:srgbClr val="44546A"/>
                </a:solidFill>
                <a:latin typeface="Calibri" panose="020F0502020204030204"/>
                <a:sym typeface="Arial"/>
              </a:rPr>
              <a:t>NCMP</a:t>
            </a:r>
          </a:p>
        </p:txBody>
      </p:sp>
      <p:sp>
        <p:nvSpPr>
          <p:cNvPr id="8" name="Rectangle 7">
            <a:extLst>
              <a:ext uri="{FF2B5EF4-FFF2-40B4-BE49-F238E27FC236}">
                <a16:creationId xmlns:a16="http://schemas.microsoft.com/office/drawing/2014/main" id="{AE9A0C65-C67B-71F5-1807-D7B07AC237F1}"/>
              </a:ext>
            </a:extLst>
          </p:cNvPr>
          <p:cNvSpPr/>
          <p:nvPr/>
        </p:nvSpPr>
        <p:spPr>
          <a:xfrm>
            <a:off x="3931743" y="4312868"/>
            <a:ext cx="524476" cy="361345"/>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defRPr/>
            </a:pPr>
            <a:r>
              <a:rPr lang="en-US" dirty="0">
                <a:solidFill>
                  <a:srgbClr val="44546A"/>
                </a:solidFill>
                <a:latin typeface="Calibri" panose="020F0502020204030204"/>
                <a:sym typeface="Arial"/>
              </a:rPr>
              <a:t>DMI</a:t>
            </a:r>
          </a:p>
        </p:txBody>
      </p:sp>
      <p:cxnSp>
        <p:nvCxnSpPr>
          <p:cNvPr id="43" name="Straight Arrow Connector 42">
            <a:extLst>
              <a:ext uri="{FF2B5EF4-FFF2-40B4-BE49-F238E27FC236}">
                <a16:creationId xmlns:a16="http://schemas.microsoft.com/office/drawing/2014/main" id="{8B42357E-E889-5C4C-8EAA-88A9A06054F2}"/>
              </a:ext>
            </a:extLst>
          </p:cNvPr>
          <p:cNvCxnSpPr>
            <a:cxnSpLocks/>
          </p:cNvCxnSpPr>
          <p:nvPr/>
        </p:nvCxnSpPr>
        <p:spPr>
          <a:xfrm>
            <a:off x="2896526" y="4216797"/>
            <a:ext cx="503848" cy="1217780"/>
          </a:xfrm>
          <a:prstGeom prst="straightConnector1">
            <a:avLst/>
          </a:prstGeom>
          <a:ln w="25400" cmpd="sng">
            <a:solidFill>
              <a:schemeClr val="accent5"/>
            </a:solidFill>
            <a:prstDash val="sysDash"/>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1E0F2D3E-666B-4BB4-3520-8F597AAA19C0}"/>
              </a:ext>
            </a:extLst>
          </p:cNvPr>
          <p:cNvCxnSpPr>
            <a:cxnSpLocks/>
            <a:stCxn id="11" idx="0"/>
            <a:endCxn id="8" idx="2"/>
          </p:cNvCxnSpPr>
          <p:nvPr/>
        </p:nvCxnSpPr>
        <p:spPr>
          <a:xfrm flipV="1">
            <a:off x="4134362" y="4674213"/>
            <a:ext cx="59619" cy="230429"/>
          </a:xfrm>
          <a:prstGeom prst="straightConnector1">
            <a:avLst/>
          </a:prstGeom>
          <a:ln w="25400" cmpd="sng">
            <a:solidFill>
              <a:schemeClr val="accent5"/>
            </a:solidFill>
            <a:prstDash val="sysDash"/>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92A92526-8D89-298D-5E85-871149FA69C7}"/>
              </a:ext>
            </a:extLst>
          </p:cNvPr>
          <p:cNvCxnSpPr>
            <a:cxnSpLocks/>
          </p:cNvCxnSpPr>
          <p:nvPr/>
        </p:nvCxnSpPr>
        <p:spPr>
          <a:xfrm flipV="1">
            <a:off x="4010566" y="5204148"/>
            <a:ext cx="59619" cy="230429"/>
          </a:xfrm>
          <a:prstGeom prst="straightConnector1">
            <a:avLst/>
          </a:prstGeom>
          <a:ln w="25400" cmpd="sng">
            <a:solidFill>
              <a:schemeClr val="accent5"/>
            </a:solidFill>
            <a:prstDash val="sysDash"/>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94" name="TextBox 93">
            <a:extLst>
              <a:ext uri="{FF2B5EF4-FFF2-40B4-BE49-F238E27FC236}">
                <a16:creationId xmlns:a16="http://schemas.microsoft.com/office/drawing/2014/main" id="{2DCC845B-7246-5BAF-A2D3-0250935F2697}"/>
              </a:ext>
            </a:extLst>
          </p:cNvPr>
          <p:cNvSpPr txBox="1"/>
          <p:nvPr/>
        </p:nvSpPr>
        <p:spPr>
          <a:xfrm>
            <a:off x="1439297" y="1290524"/>
            <a:ext cx="1898277" cy="666977"/>
          </a:xfrm>
          <a:prstGeom prst="rect">
            <a:avLst/>
          </a:prstGeom>
          <a:noFill/>
        </p:spPr>
        <p:txBody>
          <a:bodyPr wrap="none" rtlCol="0">
            <a:spAutoFit/>
          </a:bodyPr>
          <a:lstStyle/>
          <a:p>
            <a:pPr defTabSz="1219170">
              <a:buClr>
                <a:srgbClr val="000000"/>
              </a:buClr>
            </a:pPr>
            <a:r>
              <a:rPr lang="en-US" sz="1867" b="1" i="1" kern="0" dirty="0">
                <a:solidFill>
                  <a:srgbClr val="70AD47"/>
                </a:solidFill>
                <a:latin typeface="Arial"/>
                <a:cs typeface="Arial"/>
                <a:sym typeface="Arial"/>
              </a:rPr>
              <a:t>Data Analysis,</a:t>
            </a:r>
          </a:p>
          <a:p>
            <a:pPr defTabSz="1219170">
              <a:buClr>
                <a:srgbClr val="000000"/>
              </a:buClr>
            </a:pPr>
            <a:r>
              <a:rPr lang="en-US" sz="1867" b="1" i="1" kern="0" dirty="0">
                <a:solidFill>
                  <a:srgbClr val="70AD47"/>
                </a:solidFill>
                <a:latin typeface="Arial"/>
                <a:cs typeface="Arial"/>
                <a:sym typeface="Arial"/>
              </a:rPr>
              <a:t>SON Algorithm</a:t>
            </a:r>
          </a:p>
        </p:txBody>
      </p:sp>
      <p:cxnSp>
        <p:nvCxnSpPr>
          <p:cNvPr id="156" name="Straight Arrow Connector 155">
            <a:extLst>
              <a:ext uri="{FF2B5EF4-FFF2-40B4-BE49-F238E27FC236}">
                <a16:creationId xmlns:a16="http://schemas.microsoft.com/office/drawing/2014/main" id="{12105BE0-BAD9-46C9-5657-220F2E7EE08C}"/>
              </a:ext>
            </a:extLst>
          </p:cNvPr>
          <p:cNvCxnSpPr>
            <a:cxnSpLocks/>
          </p:cNvCxnSpPr>
          <p:nvPr/>
        </p:nvCxnSpPr>
        <p:spPr>
          <a:xfrm>
            <a:off x="2839094" y="2930475"/>
            <a:ext cx="1039691" cy="1966969"/>
          </a:xfrm>
          <a:prstGeom prst="straightConnector1">
            <a:avLst/>
          </a:prstGeom>
          <a:ln w="25400" cmpd="sng">
            <a:solidFill>
              <a:schemeClr val="accent1"/>
            </a:solidFill>
            <a:prstDash val="sysDash"/>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159" name="Oval 158">
            <a:extLst>
              <a:ext uri="{FF2B5EF4-FFF2-40B4-BE49-F238E27FC236}">
                <a16:creationId xmlns:a16="http://schemas.microsoft.com/office/drawing/2014/main" id="{BE29E376-C742-8F0E-7D0A-9F8BE201B153}"/>
              </a:ext>
            </a:extLst>
          </p:cNvPr>
          <p:cNvSpPr/>
          <p:nvPr/>
        </p:nvSpPr>
        <p:spPr>
          <a:xfrm>
            <a:off x="3201314" y="3702859"/>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sp>
        <p:nvSpPr>
          <p:cNvPr id="4" name="TextBox 3">
            <a:extLst>
              <a:ext uri="{FF2B5EF4-FFF2-40B4-BE49-F238E27FC236}">
                <a16:creationId xmlns:a16="http://schemas.microsoft.com/office/drawing/2014/main" id="{98A84516-61B1-D8D5-C101-1391FBBE3FAD}"/>
              </a:ext>
            </a:extLst>
          </p:cNvPr>
          <p:cNvSpPr txBox="1"/>
          <p:nvPr/>
        </p:nvSpPr>
        <p:spPr>
          <a:xfrm>
            <a:off x="9429379" y="2427316"/>
            <a:ext cx="1327608" cy="666977"/>
          </a:xfrm>
          <a:prstGeom prst="rect">
            <a:avLst/>
          </a:prstGeom>
          <a:noFill/>
        </p:spPr>
        <p:txBody>
          <a:bodyPr wrap="none" rtlCol="0">
            <a:spAutoFit/>
          </a:bodyPr>
          <a:lstStyle/>
          <a:p>
            <a:pPr algn="ctr" defTabSz="1219170">
              <a:buClr>
                <a:srgbClr val="000000"/>
              </a:buClr>
            </a:pPr>
            <a:r>
              <a:rPr lang="en-US" sz="1867" b="1" i="1" kern="0" dirty="0">
                <a:solidFill>
                  <a:srgbClr val="70AD47"/>
                </a:solidFill>
                <a:latin typeface="Arial"/>
                <a:cs typeface="Arial"/>
                <a:sym typeface="Arial"/>
              </a:rPr>
              <a:t>Simulated</a:t>
            </a:r>
          </a:p>
          <a:p>
            <a:pPr algn="ctr" defTabSz="1219170">
              <a:buClr>
                <a:srgbClr val="000000"/>
              </a:buClr>
            </a:pPr>
            <a:r>
              <a:rPr lang="en-US" sz="1867" b="1" i="1" kern="0" dirty="0">
                <a:solidFill>
                  <a:srgbClr val="70AD47"/>
                </a:solidFill>
                <a:latin typeface="Arial"/>
                <a:cs typeface="Arial"/>
                <a:sym typeface="Arial"/>
              </a:rPr>
              <a:t>RAN</a:t>
            </a:r>
          </a:p>
        </p:txBody>
      </p:sp>
      <p:sp>
        <p:nvSpPr>
          <p:cNvPr id="10" name="TextBox 9">
            <a:extLst>
              <a:ext uri="{FF2B5EF4-FFF2-40B4-BE49-F238E27FC236}">
                <a16:creationId xmlns:a16="http://schemas.microsoft.com/office/drawing/2014/main" id="{DB6881AA-14E5-8A93-4E7D-FEF8C25B4A8B}"/>
              </a:ext>
            </a:extLst>
          </p:cNvPr>
          <p:cNvSpPr txBox="1"/>
          <p:nvPr/>
        </p:nvSpPr>
        <p:spPr>
          <a:xfrm>
            <a:off x="2396621" y="5820811"/>
            <a:ext cx="2295821" cy="666977"/>
          </a:xfrm>
          <a:prstGeom prst="rect">
            <a:avLst/>
          </a:prstGeom>
          <a:noFill/>
        </p:spPr>
        <p:txBody>
          <a:bodyPr wrap="none" rtlCol="0">
            <a:spAutoFit/>
          </a:bodyPr>
          <a:lstStyle/>
          <a:p>
            <a:pPr algn="ctr" defTabSz="1219170">
              <a:buClr>
                <a:srgbClr val="000000"/>
              </a:buClr>
            </a:pPr>
            <a:r>
              <a:rPr lang="en-US" sz="1867" b="1" i="1" kern="0" dirty="0">
                <a:solidFill>
                  <a:srgbClr val="70AD47"/>
                </a:solidFill>
                <a:latin typeface="Arial"/>
                <a:cs typeface="Arial"/>
                <a:sym typeface="Arial"/>
              </a:rPr>
              <a:t>RAN configuration</a:t>
            </a:r>
          </a:p>
          <a:p>
            <a:pPr algn="ctr" defTabSz="1219170">
              <a:buClr>
                <a:srgbClr val="000000"/>
              </a:buClr>
            </a:pPr>
            <a:r>
              <a:rPr lang="en-US" sz="1867" b="1" i="1" kern="0" dirty="0">
                <a:solidFill>
                  <a:srgbClr val="70AD47"/>
                </a:solidFill>
                <a:latin typeface="Arial"/>
                <a:cs typeface="Arial"/>
                <a:sym typeface="Arial"/>
              </a:rPr>
              <a:t>datastore</a:t>
            </a:r>
          </a:p>
        </p:txBody>
      </p:sp>
      <p:sp>
        <p:nvSpPr>
          <p:cNvPr id="12" name="TextBox 11">
            <a:extLst>
              <a:ext uri="{FF2B5EF4-FFF2-40B4-BE49-F238E27FC236}">
                <a16:creationId xmlns:a16="http://schemas.microsoft.com/office/drawing/2014/main" id="{6F4E60B1-C670-7C49-1F86-F3E4226209B0}"/>
              </a:ext>
            </a:extLst>
          </p:cNvPr>
          <p:cNvSpPr txBox="1"/>
          <p:nvPr/>
        </p:nvSpPr>
        <p:spPr>
          <a:xfrm>
            <a:off x="5687056" y="5648433"/>
            <a:ext cx="5412700" cy="646331"/>
          </a:xfrm>
          <a:prstGeom prst="rect">
            <a:avLst/>
          </a:prstGeom>
          <a:noFill/>
        </p:spPr>
        <p:txBody>
          <a:bodyPr wrap="none" rtlCol="0">
            <a:spAutoFit/>
          </a:bodyPr>
          <a:lstStyle/>
          <a:p>
            <a:r>
              <a:rPr lang="en-US" dirty="0"/>
              <a:t>For more info and updates see:</a:t>
            </a:r>
            <a:br>
              <a:rPr lang="en-US" dirty="0"/>
            </a:br>
            <a:r>
              <a:rPr lang="en-US" dirty="0">
                <a:hlinkClick r:id="rId11"/>
              </a:rPr>
              <a:t>https://wiki.onap.org/display/DW/R12+SON+Use+Case</a:t>
            </a:r>
            <a:r>
              <a:rPr lang="en-US" dirty="0"/>
              <a:t> </a:t>
            </a:r>
          </a:p>
        </p:txBody>
      </p:sp>
    </p:spTree>
    <p:extLst>
      <p:ext uri="{BB962C8B-B14F-4D97-AF65-F5344CB8AC3E}">
        <p14:creationId xmlns:p14="http://schemas.microsoft.com/office/powerpoint/2010/main" val="366560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lowchart: Magnetic Disk 17">
            <a:extLst>
              <a:ext uri="{FF2B5EF4-FFF2-40B4-BE49-F238E27FC236}">
                <a16:creationId xmlns:a16="http://schemas.microsoft.com/office/drawing/2014/main" id="{39A5C619-4742-78D8-ADEA-A7A54A99FDB4}"/>
              </a:ext>
            </a:extLst>
          </p:cNvPr>
          <p:cNvSpPr/>
          <p:nvPr/>
        </p:nvSpPr>
        <p:spPr>
          <a:xfrm>
            <a:off x="1665304" y="3476580"/>
            <a:ext cx="546367" cy="404923"/>
          </a:xfrm>
          <a:prstGeom prst="flowChartMagneticDisk">
            <a:avLst/>
          </a:prstGeom>
          <a:solidFill>
            <a:srgbClr val="FFFF99"/>
          </a:solidFill>
          <a:ln w="12700" cap="flat" cmpd="sng" algn="ctr">
            <a:solidFill>
              <a:srgbClr val="70AD47"/>
            </a:solidFill>
            <a:prstDash val="solid"/>
            <a:miter lim="800000"/>
          </a:ln>
          <a:effectLst/>
        </p:spPr>
        <p:txBody>
          <a:bodyPr lIns="0" tIns="0" rIns="0" bIns="0" rtlCol="0" anchor="ctr"/>
          <a:lstStyle/>
          <a:p>
            <a:pPr algn="ctr" defTabSz="685766">
              <a:defRPr/>
            </a:pPr>
            <a:endParaRPr lang="en-US" sz="1351" kern="0" dirty="0">
              <a:solidFill>
                <a:prstClr val="black"/>
              </a:solidFill>
              <a:latin typeface="Calibri" panose="020F0502020204030204"/>
              <a:cs typeface="Arial"/>
              <a:sym typeface="Arial"/>
            </a:endParaRPr>
          </a:p>
        </p:txBody>
      </p:sp>
      <p:sp>
        <p:nvSpPr>
          <p:cNvPr id="142" name="Rectangle 141">
            <a:extLst>
              <a:ext uri="{FF2B5EF4-FFF2-40B4-BE49-F238E27FC236}">
                <a16:creationId xmlns:a16="http://schemas.microsoft.com/office/drawing/2014/main" id="{3B6BB13C-856D-F62E-EB39-9A1ED5248096}"/>
              </a:ext>
            </a:extLst>
          </p:cNvPr>
          <p:cNvSpPr/>
          <p:nvPr/>
        </p:nvSpPr>
        <p:spPr>
          <a:xfrm>
            <a:off x="9265822" y="3177340"/>
            <a:ext cx="1766040" cy="1463167"/>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RAN-Sim</a:t>
            </a:r>
          </a:p>
        </p:txBody>
      </p:sp>
      <p:sp>
        <p:nvSpPr>
          <p:cNvPr id="2" name="Slide Number Placeholder 1"/>
          <p:cNvSpPr>
            <a:spLocks noGrp="1"/>
          </p:cNvSpPr>
          <p:nvPr>
            <p:ph type="sldNum" sz="quarter" idx="12"/>
          </p:nvPr>
        </p:nvSpPr>
        <p:spPr>
          <a:prstGeom prst="rect">
            <a:avLst/>
          </a:prstGeom>
        </p:spPr>
        <p:txBody>
          <a:bodyPr/>
          <a:lstStyle/>
          <a:p>
            <a:pPr defTabSz="914354"/>
            <a:fld id="{12CB907E-C602-C34B-93F7-CA9E40714286}" type="slidenum">
              <a:rPr lang="en-US">
                <a:solidFill>
                  <a:prstClr val="black">
                    <a:alpha val="50000"/>
                  </a:prstClr>
                </a:solidFill>
                <a:sym typeface="Arial"/>
              </a:rPr>
              <a:pPr defTabSz="914354"/>
              <a:t>4</a:t>
            </a:fld>
            <a:r>
              <a:rPr lang="en-US" dirty="0">
                <a:solidFill>
                  <a:prstClr val="black">
                    <a:alpha val="50000"/>
                  </a:prstClr>
                </a:solidFill>
                <a:sym typeface="Arial"/>
              </a:rPr>
              <a:t> </a:t>
            </a:r>
          </a:p>
        </p:txBody>
      </p:sp>
      <p:sp>
        <p:nvSpPr>
          <p:cNvPr id="3" name="Title 2"/>
          <p:cNvSpPr>
            <a:spLocks noGrp="1"/>
          </p:cNvSpPr>
          <p:nvPr>
            <p:ph type="title"/>
          </p:nvPr>
        </p:nvSpPr>
        <p:spPr/>
        <p:txBody>
          <a:bodyPr>
            <a:normAutofit/>
          </a:bodyPr>
          <a:lstStyle/>
          <a:p>
            <a:r>
              <a:rPr lang="en-US" sz="3200" dirty="0"/>
              <a:t>ONAP SON Use Case – FM and PM event data</a:t>
            </a:r>
          </a:p>
        </p:txBody>
      </p:sp>
      <p:sp>
        <p:nvSpPr>
          <p:cNvPr id="184" name="TextBox 183"/>
          <p:cNvSpPr txBox="1"/>
          <p:nvPr/>
        </p:nvSpPr>
        <p:spPr>
          <a:xfrm>
            <a:off x="8007678" y="6164933"/>
            <a:ext cx="908717" cy="316121"/>
          </a:xfrm>
          <a:prstGeom prst="rect">
            <a:avLst/>
          </a:prstGeom>
          <a:noFill/>
          <a:ln>
            <a:noFill/>
          </a:ln>
        </p:spPr>
        <p:txBody>
          <a:bodyPr wrap="none" lIns="0" tIns="0" rIns="0" bIns="0" rtlCol="0">
            <a:noAutofit/>
          </a:bodyPr>
          <a:lstStyle/>
          <a:p>
            <a:pPr defTabSz="914354"/>
            <a:endParaRPr lang="en-US" sz="1400" dirty="0">
              <a:solidFill>
                <a:srgbClr val="44546A"/>
              </a:solidFill>
              <a:latin typeface="Calibri" panose="020F0502020204030204"/>
              <a:cs typeface="Arial"/>
              <a:sym typeface="Arial"/>
            </a:endParaRPr>
          </a:p>
        </p:txBody>
      </p:sp>
      <p:sp>
        <p:nvSpPr>
          <p:cNvPr id="64" name="Rectangle 63">
            <a:extLst>
              <a:ext uri="{FF2B5EF4-FFF2-40B4-BE49-F238E27FC236}">
                <a16:creationId xmlns:a16="http://schemas.microsoft.com/office/drawing/2014/main" id="{C58F7941-D671-4AEB-9491-21679B4DC713}"/>
              </a:ext>
            </a:extLst>
          </p:cNvPr>
          <p:cNvSpPr/>
          <p:nvPr/>
        </p:nvSpPr>
        <p:spPr>
          <a:xfrm>
            <a:off x="1812766" y="2011659"/>
            <a:ext cx="995843" cy="974147"/>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SON</a:t>
            </a:r>
          </a:p>
          <a:p>
            <a:pPr defTabSz="914354"/>
            <a:r>
              <a:rPr lang="en-US" dirty="0">
                <a:solidFill>
                  <a:srgbClr val="44546A"/>
                </a:solidFill>
                <a:latin typeface="Calibri" panose="020F0502020204030204"/>
                <a:sym typeface="Arial"/>
              </a:rPr>
              <a:t>Handler</a:t>
            </a:r>
          </a:p>
          <a:p>
            <a:pPr defTabSz="914354"/>
            <a:r>
              <a:rPr lang="en-US" dirty="0">
                <a:solidFill>
                  <a:srgbClr val="44546A"/>
                </a:solidFill>
                <a:latin typeface="Calibri" panose="020F0502020204030204"/>
                <a:sym typeface="Arial"/>
              </a:rPr>
              <a:t>MS</a:t>
            </a:r>
          </a:p>
        </p:txBody>
      </p:sp>
      <p:sp>
        <p:nvSpPr>
          <p:cNvPr id="66" name="Rectangle 65">
            <a:extLst>
              <a:ext uri="{FF2B5EF4-FFF2-40B4-BE49-F238E27FC236}">
                <a16:creationId xmlns:a16="http://schemas.microsoft.com/office/drawing/2014/main" id="{2B87A847-6323-4316-BC9E-31D6EE5CB2F3}"/>
              </a:ext>
            </a:extLst>
          </p:cNvPr>
          <p:cNvSpPr/>
          <p:nvPr/>
        </p:nvSpPr>
        <p:spPr>
          <a:xfrm>
            <a:off x="6544198" y="1773511"/>
            <a:ext cx="2257867" cy="1755856"/>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SDN-R (SDN-C) </a:t>
            </a:r>
          </a:p>
        </p:txBody>
      </p:sp>
      <p:sp>
        <p:nvSpPr>
          <p:cNvPr id="67" name="Rectangle 66">
            <a:extLst>
              <a:ext uri="{FF2B5EF4-FFF2-40B4-BE49-F238E27FC236}">
                <a16:creationId xmlns:a16="http://schemas.microsoft.com/office/drawing/2014/main" id="{593E48EC-8565-4052-9A7F-A7CE1252AF79}"/>
              </a:ext>
            </a:extLst>
          </p:cNvPr>
          <p:cNvSpPr/>
          <p:nvPr/>
        </p:nvSpPr>
        <p:spPr>
          <a:xfrm>
            <a:off x="4369437" y="2431520"/>
            <a:ext cx="847372" cy="460411"/>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Policy</a:t>
            </a:r>
          </a:p>
        </p:txBody>
      </p:sp>
      <p:sp>
        <p:nvSpPr>
          <p:cNvPr id="68" name="TextBox 67">
            <a:extLst>
              <a:ext uri="{FF2B5EF4-FFF2-40B4-BE49-F238E27FC236}">
                <a16:creationId xmlns:a16="http://schemas.microsoft.com/office/drawing/2014/main" id="{A6BD0FCD-C38A-4F3C-9F6A-FD7D1370BE5D}"/>
              </a:ext>
            </a:extLst>
          </p:cNvPr>
          <p:cNvSpPr txBox="1"/>
          <p:nvPr/>
        </p:nvSpPr>
        <p:spPr>
          <a:xfrm>
            <a:off x="8441983" y="3616331"/>
            <a:ext cx="1104407" cy="374493"/>
          </a:xfrm>
          <a:prstGeom prst="rect">
            <a:avLst/>
          </a:prstGeom>
          <a:noFill/>
          <a:ln>
            <a:noFill/>
          </a:ln>
        </p:spPr>
        <p:txBody>
          <a:bodyPr wrap="none" lIns="0" tIns="0" rIns="0" bIns="0" rtlCol="0">
            <a:noAutofit/>
          </a:bodyPr>
          <a:lstStyle/>
          <a:p>
            <a:pPr defTabSz="914354"/>
            <a:r>
              <a:rPr lang="en-US" sz="1400" i="1" dirty="0">
                <a:solidFill>
                  <a:srgbClr val="FF0000"/>
                </a:solidFill>
                <a:latin typeface="Calibri" panose="020F0502020204030204"/>
                <a:cs typeface="Arial"/>
                <a:sym typeface="Arial"/>
              </a:rPr>
              <a:t>Config</a:t>
            </a:r>
          </a:p>
          <a:p>
            <a:pPr defTabSz="914354"/>
            <a:r>
              <a:rPr lang="en-US" sz="1400" i="1" dirty="0">
                <a:solidFill>
                  <a:srgbClr val="FF0000"/>
                </a:solidFill>
                <a:latin typeface="Calibri" panose="020F0502020204030204"/>
                <a:cs typeface="Arial"/>
                <a:sym typeface="Arial"/>
              </a:rPr>
              <a:t>Change</a:t>
            </a:r>
          </a:p>
        </p:txBody>
      </p:sp>
      <p:cxnSp>
        <p:nvCxnSpPr>
          <p:cNvPr id="70" name="Straight Arrow Connector 69">
            <a:extLst>
              <a:ext uri="{FF2B5EF4-FFF2-40B4-BE49-F238E27FC236}">
                <a16:creationId xmlns:a16="http://schemas.microsoft.com/office/drawing/2014/main" id="{2694589F-E5F2-4C2D-B9C2-E31BF9D2E103}"/>
              </a:ext>
            </a:extLst>
          </p:cNvPr>
          <p:cNvCxnSpPr>
            <a:cxnSpLocks/>
            <a:endCxn id="5" idx="3"/>
          </p:cNvCxnSpPr>
          <p:nvPr/>
        </p:nvCxnSpPr>
        <p:spPr>
          <a:xfrm flipH="1" flipV="1">
            <a:off x="8625884" y="3235587"/>
            <a:ext cx="711329" cy="815577"/>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71" name="Rectangle 70">
            <a:extLst>
              <a:ext uri="{FF2B5EF4-FFF2-40B4-BE49-F238E27FC236}">
                <a16:creationId xmlns:a16="http://schemas.microsoft.com/office/drawing/2014/main" id="{56D7ECF9-E361-4FA0-B1B9-5B33C80DD832}"/>
              </a:ext>
            </a:extLst>
          </p:cNvPr>
          <p:cNvSpPr/>
          <p:nvPr/>
        </p:nvSpPr>
        <p:spPr>
          <a:xfrm>
            <a:off x="6570234" y="4045206"/>
            <a:ext cx="908717" cy="643004"/>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VES</a:t>
            </a:r>
          </a:p>
          <a:p>
            <a:pPr defTabSz="914354"/>
            <a:r>
              <a:rPr lang="en-US" dirty="0">
                <a:solidFill>
                  <a:srgbClr val="44546A"/>
                </a:solidFill>
                <a:latin typeface="Calibri" panose="020F0502020204030204"/>
                <a:sym typeface="Arial"/>
              </a:rPr>
              <a:t>Coll </a:t>
            </a:r>
          </a:p>
        </p:txBody>
      </p:sp>
      <p:cxnSp>
        <p:nvCxnSpPr>
          <p:cNvPr id="74" name="Straight Arrow Connector 73">
            <a:extLst>
              <a:ext uri="{FF2B5EF4-FFF2-40B4-BE49-F238E27FC236}">
                <a16:creationId xmlns:a16="http://schemas.microsoft.com/office/drawing/2014/main" id="{441F6607-A0F9-4D38-BE53-C97F6036338E}"/>
              </a:ext>
            </a:extLst>
          </p:cNvPr>
          <p:cNvCxnSpPr>
            <a:cxnSpLocks/>
            <a:stCxn id="67" idx="1"/>
            <a:endCxn id="64" idx="3"/>
          </p:cNvCxnSpPr>
          <p:nvPr/>
        </p:nvCxnSpPr>
        <p:spPr>
          <a:xfrm flipH="1" flipV="1">
            <a:off x="2808609" y="2498732"/>
            <a:ext cx="1560828" cy="162995"/>
          </a:xfrm>
          <a:prstGeom prst="straightConnector1">
            <a:avLst/>
          </a:prstGeom>
          <a:ln w="25400" cmpd="sng">
            <a:solidFill>
              <a:schemeClr val="accent1"/>
            </a:solidFill>
            <a:headEnd type="stealth" w="med" len="med"/>
            <a:tailEnd type="stealth" w="med" len="med"/>
          </a:ln>
          <a:effectLst/>
        </p:spPr>
        <p:style>
          <a:lnRef idx="2">
            <a:schemeClr val="accent1"/>
          </a:lnRef>
          <a:fillRef idx="0">
            <a:schemeClr val="accent1"/>
          </a:fillRef>
          <a:effectRef idx="1">
            <a:schemeClr val="accent1"/>
          </a:effectRef>
          <a:fontRef idx="minor">
            <a:schemeClr val="tx1"/>
          </a:fontRef>
        </p:style>
      </p:cxnSp>
      <p:cxnSp>
        <p:nvCxnSpPr>
          <p:cNvPr id="78" name="Straight Arrow Connector 77">
            <a:extLst>
              <a:ext uri="{FF2B5EF4-FFF2-40B4-BE49-F238E27FC236}">
                <a16:creationId xmlns:a16="http://schemas.microsoft.com/office/drawing/2014/main" id="{C1804BF2-A338-44E5-A279-3406B8651EA8}"/>
              </a:ext>
            </a:extLst>
          </p:cNvPr>
          <p:cNvCxnSpPr>
            <a:cxnSpLocks/>
          </p:cNvCxnSpPr>
          <p:nvPr/>
        </p:nvCxnSpPr>
        <p:spPr>
          <a:xfrm flipH="1">
            <a:off x="642691" y="5875743"/>
            <a:ext cx="385073" cy="0"/>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79" name="TextBox 78">
            <a:extLst>
              <a:ext uri="{FF2B5EF4-FFF2-40B4-BE49-F238E27FC236}">
                <a16:creationId xmlns:a16="http://schemas.microsoft.com/office/drawing/2014/main" id="{A86A07BC-00C6-430A-AB2B-1249617358AF}"/>
              </a:ext>
            </a:extLst>
          </p:cNvPr>
          <p:cNvSpPr txBox="1"/>
          <p:nvPr/>
        </p:nvSpPr>
        <p:spPr>
          <a:xfrm>
            <a:off x="950066" y="5690324"/>
            <a:ext cx="487741" cy="338554"/>
          </a:xfrm>
          <a:prstGeom prst="rect">
            <a:avLst/>
          </a:prstGeom>
          <a:noFill/>
        </p:spPr>
        <p:txBody>
          <a:bodyPr wrap="square" rtlCol="0">
            <a:spAutoFit/>
          </a:bodyPr>
          <a:lstStyle/>
          <a:p>
            <a:pPr defTabSz="914354"/>
            <a:r>
              <a:rPr lang="en-US" sz="1600" dirty="0">
                <a:solidFill>
                  <a:prstClr val="black"/>
                </a:solidFill>
                <a:latin typeface="Calibri" panose="020F0502020204030204"/>
                <a:cs typeface="Arial"/>
                <a:sym typeface="Arial"/>
              </a:rPr>
              <a:t>O1</a:t>
            </a:r>
          </a:p>
        </p:txBody>
      </p:sp>
      <p:cxnSp>
        <p:nvCxnSpPr>
          <p:cNvPr id="80" name="Straight Arrow Connector 79">
            <a:extLst>
              <a:ext uri="{FF2B5EF4-FFF2-40B4-BE49-F238E27FC236}">
                <a16:creationId xmlns:a16="http://schemas.microsoft.com/office/drawing/2014/main" id="{DF917B03-582D-40F2-99BB-95F2D5B095DA}"/>
              </a:ext>
            </a:extLst>
          </p:cNvPr>
          <p:cNvCxnSpPr>
            <a:cxnSpLocks/>
          </p:cNvCxnSpPr>
          <p:nvPr/>
        </p:nvCxnSpPr>
        <p:spPr>
          <a:xfrm flipH="1">
            <a:off x="580890" y="5174486"/>
            <a:ext cx="385073" cy="0"/>
          </a:xfrm>
          <a:prstGeom prst="straightConnector1">
            <a:avLst/>
          </a:prstGeom>
          <a:ln w="25400" cmpd="sng">
            <a:solidFill>
              <a:schemeClr val="accent1"/>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81" name="Straight Arrow Connector 80">
            <a:extLst>
              <a:ext uri="{FF2B5EF4-FFF2-40B4-BE49-F238E27FC236}">
                <a16:creationId xmlns:a16="http://schemas.microsoft.com/office/drawing/2014/main" id="{A04C5FFC-C3E4-4918-B3AB-E9CB98B18618}"/>
              </a:ext>
            </a:extLst>
          </p:cNvPr>
          <p:cNvCxnSpPr>
            <a:cxnSpLocks/>
          </p:cNvCxnSpPr>
          <p:nvPr/>
        </p:nvCxnSpPr>
        <p:spPr>
          <a:xfrm flipH="1">
            <a:off x="618790" y="5497786"/>
            <a:ext cx="385073" cy="0"/>
          </a:xfrm>
          <a:prstGeom prst="straightConnector1">
            <a:avLst/>
          </a:prstGeom>
          <a:ln w="25400" cmpd="sng">
            <a:solidFill>
              <a:schemeClr val="tx1">
                <a:lumMod val="95000"/>
                <a:lumOff val="5000"/>
              </a:schemeClr>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82" name="TextBox 81">
            <a:extLst>
              <a:ext uri="{FF2B5EF4-FFF2-40B4-BE49-F238E27FC236}">
                <a16:creationId xmlns:a16="http://schemas.microsoft.com/office/drawing/2014/main" id="{EFD0BFFF-DDCF-445C-BBC9-B03F005165BB}"/>
              </a:ext>
            </a:extLst>
          </p:cNvPr>
          <p:cNvSpPr txBox="1"/>
          <p:nvPr/>
        </p:nvSpPr>
        <p:spPr>
          <a:xfrm>
            <a:off x="952799" y="5314805"/>
            <a:ext cx="973857" cy="338554"/>
          </a:xfrm>
          <a:prstGeom prst="rect">
            <a:avLst/>
          </a:prstGeom>
          <a:noFill/>
        </p:spPr>
        <p:txBody>
          <a:bodyPr wrap="square" rtlCol="0">
            <a:spAutoFit/>
          </a:bodyPr>
          <a:lstStyle/>
          <a:p>
            <a:pPr defTabSz="914354"/>
            <a:r>
              <a:rPr lang="en-US" sz="1600" dirty="0">
                <a:solidFill>
                  <a:prstClr val="black"/>
                </a:solidFill>
                <a:latin typeface="Calibri" panose="020F0502020204030204"/>
                <a:cs typeface="Arial"/>
                <a:sym typeface="Arial"/>
              </a:rPr>
              <a:t>REST API</a:t>
            </a:r>
          </a:p>
        </p:txBody>
      </p:sp>
      <p:sp>
        <p:nvSpPr>
          <p:cNvPr id="83" name="TextBox 82">
            <a:extLst>
              <a:ext uri="{FF2B5EF4-FFF2-40B4-BE49-F238E27FC236}">
                <a16:creationId xmlns:a16="http://schemas.microsoft.com/office/drawing/2014/main" id="{5BDDEE14-446F-4E67-BACE-BAEC5F2DA0DF}"/>
              </a:ext>
            </a:extLst>
          </p:cNvPr>
          <p:cNvSpPr txBox="1"/>
          <p:nvPr/>
        </p:nvSpPr>
        <p:spPr>
          <a:xfrm>
            <a:off x="950067" y="4985512"/>
            <a:ext cx="851088" cy="338554"/>
          </a:xfrm>
          <a:prstGeom prst="rect">
            <a:avLst/>
          </a:prstGeom>
          <a:noFill/>
        </p:spPr>
        <p:txBody>
          <a:bodyPr wrap="square" rtlCol="0">
            <a:spAutoFit/>
          </a:bodyPr>
          <a:lstStyle/>
          <a:p>
            <a:pPr defTabSz="914354"/>
            <a:r>
              <a:rPr lang="en-US" sz="1600" dirty="0">
                <a:solidFill>
                  <a:prstClr val="black"/>
                </a:solidFill>
                <a:latin typeface="Calibri" panose="020F0502020204030204"/>
                <a:cs typeface="Arial"/>
                <a:sym typeface="Arial"/>
              </a:rPr>
              <a:t>DMaaP</a:t>
            </a:r>
          </a:p>
        </p:txBody>
      </p:sp>
      <p:cxnSp>
        <p:nvCxnSpPr>
          <p:cNvPr id="84" name="Straight Arrow Connector 83">
            <a:extLst>
              <a:ext uri="{FF2B5EF4-FFF2-40B4-BE49-F238E27FC236}">
                <a16:creationId xmlns:a16="http://schemas.microsoft.com/office/drawing/2014/main" id="{0F351CFD-3F34-4B58-98B4-A33A05E77EC9}"/>
              </a:ext>
            </a:extLst>
          </p:cNvPr>
          <p:cNvCxnSpPr>
            <a:cxnSpLocks/>
          </p:cNvCxnSpPr>
          <p:nvPr/>
        </p:nvCxnSpPr>
        <p:spPr>
          <a:xfrm>
            <a:off x="2808609" y="2332683"/>
            <a:ext cx="1560828" cy="163317"/>
          </a:xfrm>
          <a:prstGeom prst="straightConnector1">
            <a:avLst/>
          </a:prstGeom>
          <a:noFill/>
          <a:ln w="25400" cap="flat" cmpd="sng" algn="ctr">
            <a:solidFill>
              <a:sysClr val="windowText" lastClr="000000"/>
            </a:solidFill>
            <a:prstDash val="solid"/>
            <a:miter lim="800000"/>
            <a:headEnd type="stealth" w="med" len="med"/>
            <a:tailEnd type="stealth" w="med" len="med"/>
          </a:ln>
          <a:effectLst/>
        </p:spPr>
      </p:cxnSp>
      <p:cxnSp>
        <p:nvCxnSpPr>
          <p:cNvPr id="89" name="Straight Arrow Connector 88">
            <a:extLst>
              <a:ext uri="{FF2B5EF4-FFF2-40B4-BE49-F238E27FC236}">
                <a16:creationId xmlns:a16="http://schemas.microsoft.com/office/drawing/2014/main" id="{8D6F6526-67BF-4E49-9FEC-45C9490A15BD}"/>
              </a:ext>
            </a:extLst>
          </p:cNvPr>
          <p:cNvCxnSpPr>
            <a:cxnSpLocks/>
            <a:endCxn id="67" idx="3"/>
          </p:cNvCxnSpPr>
          <p:nvPr/>
        </p:nvCxnSpPr>
        <p:spPr>
          <a:xfrm flipH="1" flipV="1">
            <a:off x="5216807" y="2661726"/>
            <a:ext cx="1321264" cy="356904"/>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90" name="Straight Arrow Connector 89">
            <a:extLst>
              <a:ext uri="{FF2B5EF4-FFF2-40B4-BE49-F238E27FC236}">
                <a16:creationId xmlns:a16="http://schemas.microsoft.com/office/drawing/2014/main" id="{8615FCAB-92EA-40BC-9007-234C8ECCB493}"/>
              </a:ext>
            </a:extLst>
          </p:cNvPr>
          <p:cNvCxnSpPr>
            <a:cxnSpLocks/>
            <a:stCxn id="8" idx="3"/>
            <a:endCxn id="71" idx="1"/>
          </p:cNvCxnSpPr>
          <p:nvPr/>
        </p:nvCxnSpPr>
        <p:spPr>
          <a:xfrm flipV="1">
            <a:off x="4466852" y="4366709"/>
            <a:ext cx="2103383" cy="137465"/>
          </a:xfrm>
          <a:prstGeom prst="straightConnector1">
            <a:avLst/>
          </a:prstGeom>
          <a:ln w="25400" cmpd="sng">
            <a:solidFill>
              <a:schemeClr val="accent1"/>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92" name="Straight Arrow Connector 91">
            <a:extLst>
              <a:ext uri="{FF2B5EF4-FFF2-40B4-BE49-F238E27FC236}">
                <a16:creationId xmlns:a16="http://schemas.microsoft.com/office/drawing/2014/main" id="{371A27B8-544E-4723-A229-2FFA43822875}"/>
              </a:ext>
            </a:extLst>
          </p:cNvPr>
          <p:cNvCxnSpPr>
            <a:cxnSpLocks/>
            <a:endCxn id="107" idx="1"/>
          </p:cNvCxnSpPr>
          <p:nvPr/>
        </p:nvCxnSpPr>
        <p:spPr>
          <a:xfrm>
            <a:off x="2867273" y="2761521"/>
            <a:ext cx="1388388" cy="1097439"/>
          </a:xfrm>
          <a:prstGeom prst="straightConnector1">
            <a:avLst/>
          </a:prstGeom>
          <a:ln w="25400" cmpd="sng">
            <a:solidFill>
              <a:schemeClr val="accent1"/>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98" name="Straight Arrow Connector 97">
            <a:extLst>
              <a:ext uri="{FF2B5EF4-FFF2-40B4-BE49-F238E27FC236}">
                <a16:creationId xmlns:a16="http://schemas.microsoft.com/office/drawing/2014/main" id="{FE94497B-40C3-407E-BE9D-9F410738E953}"/>
              </a:ext>
            </a:extLst>
          </p:cNvPr>
          <p:cNvCxnSpPr>
            <a:cxnSpLocks/>
          </p:cNvCxnSpPr>
          <p:nvPr/>
        </p:nvCxnSpPr>
        <p:spPr>
          <a:xfrm flipV="1">
            <a:off x="7454290" y="4153147"/>
            <a:ext cx="1811533" cy="293005"/>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99" name="TextBox 98">
            <a:extLst>
              <a:ext uri="{FF2B5EF4-FFF2-40B4-BE49-F238E27FC236}">
                <a16:creationId xmlns:a16="http://schemas.microsoft.com/office/drawing/2014/main" id="{0D474DA3-3F24-4E54-AD4C-3FDBE1791B7D}"/>
              </a:ext>
            </a:extLst>
          </p:cNvPr>
          <p:cNvSpPr txBox="1"/>
          <p:nvPr/>
        </p:nvSpPr>
        <p:spPr>
          <a:xfrm rot="21067024">
            <a:off x="7646502" y="4145736"/>
            <a:ext cx="908717" cy="445755"/>
          </a:xfrm>
          <a:prstGeom prst="rect">
            <a:avLst/>
          </a:prstGeom>
          <a:noFill/>
          <a:ln>
            <a:noFill/>
          </a:ln>
        </p:spPr>
        <p:txBody>
          <a:bodyPr wrap="none" lIns="0" tIns="0" rIns="0" bIns="0" rtlCol="0">
            <a:noAutofit/>
          </a:bodyPr>
          <a:lstStyle/>
          <a:p>
            <a:pPr defTabSz="914354"/>
            <a:r>
              <a:rPr lang="en-US" sz="1400" i="1" dirty="0">
                <a:solidFill>
                  <a:prstClr val="black"/>
                </a:solidFill>
                <a:latin typeface="Calibri" panose="020F0502020204030204"/>
                <a:cs typeface="Arial"/>
                <a:sym typeface="Arial"/>
              </a:rPr>
              <a:t>FM, PM, CM</a:t>
            </a:r>
          </a:p>
        </p:txBody>
      </p:sp>
      <p:sp>
        <p:nvSpPr>
          <p:cNvPr id="102" name="Oval 101">
            <a:extLst>
              <a:ext uri="{FF2B5EF4-FFF2-40B4-BE49-F238E27FC236}">
                <a16:creationId xmlns:a16="http://schemas.microsoft.com/office/drawing/2014/main" id="{9340BC91-DCDE-4364-9471-6C515F1681B8}"/>
              </a:ext>
            </a:extLst>
          </p:cNvPr>
          <p:cNvSpPr/>
          <p:nvPr/>
        </p:nvSpPr>
        <p:spPr>
          <a:xfrm>
            <a:off x="3481901" y="2486426"/>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sp>
        <p:nvSpPr>
          <p:cNvPr id="103" name="Oval 102">
            <a:extLst>
              <a:ext uri="{FF2B5EF4-FFF2-40B4-BE49-F238E27FC236}">
                <a16:creationId xmlns:a16="http://schemas.microsoft.com/office/drawing/2014/main" id="{872B7DBB-1F79-4877-8D9C-F9E8694E9530}"/>
              </a:ext>
            </a:extLst>
          </p:cNvPr>
          <p:cNvSpPr/>
          <p:nvPr/>
        </p:nvSpPr>
        <p:spPr>
          <a:xfrm>
            <a:off x="5743481" y="2791276"/>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sp>
        <p:nvSpPr>
          <p:cNvPr id="107" name="Oval 106">
            <a:extLst>
              <a:ext uri="{FF2B5EF4-FFF2-40B4-BE49-F238E27FC236}">
                <a16:creationId xmlns:a16="http://schemas.microsoft.com/office/drawing/2014/main" id="{03795EA0-7489-4C1A-8F68-F82AB4063439}"/>
              </a:ext>
            </a:extLst>
          </p:cNvPr>
          <p:cNvSpPr/>
          <p:nvPr/>
        </p:nvSpPr>
        <p:spPr>
          <a:xfrm>
            <a:off x="4231043" y="3836044"/>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sp>
        <p:nvSpPr>
          <p:cNvPr id="108" name="Oval 107">
            <a:extLst>
              <a:ext uri="{FF2B5EF4-FFF2-40B4-BE49-F238E27FC236}">
                <a16:creationId xmlns:a16="http://schemas.microsoft.com/office/drawing/2014/main" id="{F1356A02-05AF-45FF-8D69-F7E5D4614967}"/>
              </a:ext>
            </a:extLst>
          </p:cNvPr>
          <p:cNvSpPr/>
          <p:nvPr/>
        </p:nvSpPr>
        <p:spPr>
          <a:xfrm>
            <a:off x="5786314" y="4339686"/>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cxnSp>
        <p:nvCxnSpPr>
          <p:cNvPr id="132" name="Straight Arrow Connector 131">
            <a:extLst>
              <a:ext uri="{FF2B5EF4-FFF2-40B4-BE49-F238E27FC236}">
                <a16:creationId xmlns:a16="http://schemas.microsoft.com/office/drawing/2014/main" id="{028020E2-BC8B-4568-ABA5-0A0826E53074}"/>
              </a:ext>
            </a:extLst>
          </p:cNvPr>
          <p:cNvCxnSpPr>
            <a:cxnSpLocks/>
            <a:stCxn id="134" idx="1"/>
          </p:cNvCxnSpPr>
          <p:nvPr/>
        </p:nvCxnSpPr>
        <p:spPr>
          <a:xfrm flipH="1" flipV="1">
            <a:off x="8549603" y="2819565"/>
            <a:ext cx="787608" cy="950821"/>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35" name="Straight Arrow Connector 134">
            <a:extLst>
              <a:ext uri="{FF2B5EF4-FFF2-40B4-BE49-F238E27FC236}">
                <a16:creationId xmlns:a16="http://schemas.microsoft.com/office/drawing/2014/main" id="{B0714DE3-9129-4A58-A1E1-DDB5C381D36A}"/>
              </a:ext>
            </a:extLst>
          </p:cNvPr>
          <p:cNvCxnSpPr>
            <a:cxnSpLocks/>
          </p:cNvCxnSpPr>
          <p:nvPr/>
        </p:nvCxnSpPr>
        <p:spPr>
          <a:xfrm flipH="1">
            <a:off x="670716" y="6213818"/>
            <a:ext cx="385073" cy="0"/>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136" name="TextBox 135">
            <a:extLst>
              <a:ext uri="{FF2B5EF4-FFF2-40B4-BE49-F238E27FC236}">
                <a16:creationId xmlns:a16="http://schemas.microsoft.com/office/drawing/2014/main" id="{5ADC8A7B-A872-4BA4-8AB6-9F47FF4C9535}"/>
              </a:ext>
            </a:extLst>
          </p:cNvPr>
          <p:cNvSpPr txBox="1"/>
          <p:nvPr/>
        </p:nvSpPr>
        <p:spPr>
          <a:xfrm>
            <a:off x="978091" y="6028398"/>
            <a:ext cx="470643" cy="338554"/>
          </a:xfrm>
          <a:prstGeom prst="rect">
            <a:avLst/>
          </a:prstGeom>
          <a:noFill/>
        </p:spPr>
        <p:txBody>
          <a:bodyPr wrap="square" rtlCol="0">
            <a:spAutoFit/>
          </a:bodyPr>
          <a:lstStyle/>
          <a:p>
            <a:pPr defTabSz="914354"/>
            <a:r>
              <a:rPr lang="en-US" sz="1600" dirty="0">
                <a:solidFill>
                  <a:prstClr val="black"/>
                </a:solidFill>
                <a:latin typeface="Calibri" panose="020F0502020204030204"/>
                <a:cs typeface="Arial"/>
                <a:sym typeface="Arial"/>
              </a:rPr>
              <a:t>A1</a:t>
            </a:r>
          </a:p>
        </p:txBody>
      </p:sp>
      <p:sp>
        <p:nvSpPr>
          <p:cNvPr id="138" name="TextBox 137">
            <a:extLst>
              <a:ext uri="{FF2B5EF4-FFF2-40B4-BE49-F238E27FC236}">
                <a16:creationId xmlns:a16="http://schemas.microsoft.com/office/drawing/2014/main" id="{0963391A-2145-4C1B-BD34-D5B8E0D56F37}"/>
              </a:ext>
            </a:extLst>
          </p:cNvPr>
          <p:cNvSpPr txBox="1"/>
          <p:nvPr/>
        </p:nvSpPr>
        <p:spPr>
          <a:xfrm>
            <a:off x="8635020" y="2884736"/>
            <a:ext cx="1104407" cy="284323"/>
          </a:xfrm>
          <a:prstGeom prst="rect">
            <a:avLst/>
          </a:prstGeom>
          <a:noFill/>
          <a:ln>
            <a:noFill/>
          </a:ln>
        </p:spPr>
        <p:txBody>
          <a:bodyPr wrap="none" lIns="0" tIns="0" rIns="0" bIns="0" rtlCol="0">
            <a:noAutofit/>
          </a:bodyPr>
          <a:lstStyle/>
          <a:p>
            <a:pPr algn="ctr" defTabSz="914354"/>
            <a:r>
              <a:rPr lang="en-US" sz="1400" i="1" dirty="0">
                <a:solidFill>
                  <a:srgbClr val="7030A0"/>
                </a:solidFill>
                <a:latin typeface="Calibri" panose="020F0502020204030204"/>
                <a:cs typeface="Arial"/>
                <a:sym typeface="Arial"/>
              </a:rPr>
              <a:t>A1 Policy</a:t>
            </a:r>
          </a:p>
        </p:txBody>
      </p:sp>
      <p:sp>
        <p:nvSpPr>
          <p:cNvPr id="5" name="TextBox 4">
            <a:extLst>
              <a:ext uri="{FF2B5EF4-FFF2-40B4-BE49-F238E27FC236}">
                <a16:creationId xmlns:a16="http://schemas.microsoft.com/office/drawing/2014/main" id="{EBF5B479-F5C3-4FAB-B9F4-5F4203E4CD67}"/>
              </a:ext>
            </a:extLst>
          </p:cNvPr>
          <p:cNvSpPr txBox="1"/>
          <p:nvPr/>
        </p:nvSpPr>
        <p:spPr>
          <a:xfrm>
            <a:off x="8134731" y="3081698"/>
            <a:ext cx="491153" cy="307777"/>
          </a:xfrm>
          <a:prstGeom prst="rect">
            <a:avLst/>
          </a:prstGeom>
          <a:noFill/>
          <a:ln>
            <a:solidFill>
              <a:srgbClr val="FF0000"/>
            </a:solidFill>
          </a:ln>
        </p:spPr>
        <p:txBody>
          <a:bodyPr wrap="square" rtlCol="0">
            <a:spAutoFit/>
          </a:bodyPr>
          <a:lstStyle/>
          <a:p>
            <a:pPr defTabSz="914354"/>
            <a:r>
              <a:rPr lang="en-US" sz="1400" dirty="0">
                <a:solidFill>
                  <a:srgbClr val="FF0000"/>
                </a:solidFill>
                <a:latin typeface="Calibri" panose="020F0502020204030204"/>
                <a:cs typeface="Arial"/>
                <a:sym typeface="Arial"/>
              </a:rPr>
              <a:t>O1</a:t>
            </a:r>
          </a:p>
        </p:txBody>
      </p:sp>
      <p:sp>
        <p:nvSpPr>
          <p:cNvPr id="97" name="TextBox 96">
            <a:extLst>
              <a:ext uri="{FF2B5EF4-FFF2-40B4-BE49-F238E27FC236}">
                <a16:creationId xmlns:a16="http://schemas.microsoft.com/office/drawing/2014/main" id="{C708577A-6ED9-4CAC-B3AE-97DA70D4A1F8}"/>
              </a:ext>
            </a:extLst>
          </p:cNvPr>
          <p:cNvSpPr txBox="1"/>
          <p:nvPr/>
        </p:nvSpPr>
        <p:spPr>
          <a:xfrm>
            <a:off x="8139221" y="2615240"/>
            <a:ext cx="439052" cy="307777"/>
          </a:xfrm>
          <a:prstGeom prst="rect">
            <a:avLst/>
          </a:prstGeom>
          <a:noFill/>
          <a:ln>
            <a:solidFill>
              <a:srgbClr val="7030A0"/>
            </a:solidFill>
          </a:ln>
        </p:spPr>
        <p:txBody>
          <a:bodyPr wrap="square" rtlCol="0">
            <a:spAutoFit/>
          </a:bodyPr>
          <a:lstStyle/>
          <a:p>
            <a:pPr defTabSz="914354"/>
            <a:r>
              <a:rPr lang="en-US" sz="1400" dirty="0">
                <a:solidFill>
                  <a:srgbClr val="7030A0"/>
                </a:solidFill>
                <a:latin typeface="Calibri" panose="020F0502020204030204"/>
                <a:cs typeface="Arial"/>
                <a:sym typeface="Arial"/>
              </a:rPr>
              <a:t>A1</a:t>
            </a:r>
          </a:p>
        </p:txBody>
      </p:sp>
      <p:cxnSp>
        <p:nvCxnSpPr>
          <p:cNvPr id="104" name="Straight Arrow Connector 103">
            <a:extLst>
              <a:ext uri="{FF2B5EF4-FFF2-40B4-BE49-F238E27FC236}">
                <a16:creationId xmlns:a16="http://schemas.microsoft.com/office/drawing/2014/main" id="{963453A3-7F9D-491A-A1E9-9506CD59EF6F}"/>
              </a:ext>
            </a:extLst>
          </p:cNvPr>
          <p:cNvCxnSpPr>
            <a:cxnSpLocks/>
            <a:stCxn id="107" idx="6"/>
            <a:endCxn id="71" idx="1"/>
          </p:cNvCxnSpPr>
          <p:nvPr/>
        </p:nvCxnSpPr>
        <p:spPr>
          <a:xfrm>
            <a:off x="4399141" y="3914284"/>
            <a:ext cx="2171095" cy="452425"/>
          </a:xfrm>
          <a:prstGeom prst="straightConnector1">
            <a:avLst/>
          </a:prstGeom>
          <a:ln w="25400" cmpd="sng">
            <a:solidFill>
              <a:schemeClr val="accent1"/>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105" name="Arrow: Curved Left 104">
            <a:extLst>
              <a:ext uri="{FF2B5EF4-FFF2-40B4-BE49-F238E27FC236}">
                <a16:creationId xmlns:a16="http://schemas.microsoft.com/office/drawing/2014/main" id="{59BBAB55-A03E-4424-A226-096941EFAFE8}"/>
              </a:ext>
            </a:extLst>
          </p:cNvPr>
          <p:cNvSpPr/>
          <p:nvPr/>
        </p:nvSpPr>
        <p:spPr>
          <a:xfrm>
            <a:off x="6041591" y="3408965"/>
            <a:ext cx="392631" cy="499153"/>
          </a:xfrm>
          <a:prstGeom prst="curvedLef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endParaRPr lang="en-US" dirty="0">
              <a:solidFill>
                <a:srgbClr val="70AD47"/>
              </a:solidFill>
              <a:latin typeface="Calibri" panose="020F0502020204030204"/>
              <a:sym typeface="Arial"/>
            </a:endParaRPr>
          </a:p>
        </p:txBody>
      </p:sp>
      <p:sp>
        <p:nvSpPr>
          <p:cNvPr id="106" name="Arrow: Curved Left 105">
            <a:extLst>
              <a:ext uri="{FF2B5EF4-FFF2-40B4-BE49-F238E27FC236}">
                <a16:creationId xmlns:a16="http://schemas.microsoft.com/office/drawing/2014/main" id="{B3056AC4-AA40-4BDF-A5E8-9B04AC9BB9B0}"/>
              </a:ext>
            </a:extLst>
          </p:cNvPr>
          <p:cNvSpPr/>
          <p:nvPr/>
        </p:nvSpPr>
        <p:spPr>
          <a:xfrm rot="11062971">
            <a:off x="4868454" y="3185820"/>
            <a:ext cx="415264" cy="513539"/>
          </a:xfrm>
          <a:prstGeom prst="curvedLef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endParaRPr lang="en-US" dirty="0">
              <a:solidFill>
                <a:srgbClr val="70AD47"/>
              </a:solidFill>
              <a:latin typeface="Calibri" panose="020F0502020204030204"/>
              <a:sym typeface="Arial"/>
            </a:endParaRPr>
          </a:p>
        </p:txBody>
      </p:sp>
      <p:sp>
        <p:nvSpPr>
          <p:cNvPr id="111" name="TextBox 110">
            <a:extLst>
              <a:ext uri="{FF2B5EF4-FFF2-40B4-BE49-F238E27FC236}">
                <a16:creationId xmlns:a16="http://schemas.microsoft.com/office/drawing/2014/main" id="{E42CD90F-C65E-42E5-B219-DFD93BE162FC}"/>
              </a:ext>
            </a:extLst>
          </p:cNvPr>
          <p:cNvSpPr txBox="1"/>
          <p:nvPr/>
        </p:nvSpPr>
        <p:spPr>
          <a:xfrm>
            <a:off x="5234727" y="3166300"/>
            <a:ext cx="866904" cy="646331"/>
          </a:xfrm>
          <a:prstGeom prst="rect">
            <a:avLst/>
          </a:prstGeom>
          <a:noFill/>
        </p:spPr>
        <p:txBody>
          <a:bodyPr wrap="none" rtlCol="0">
            <a:spAutoFit/>
          </a:bodyPr>
          <a:lstStyle>
            <a:defPPr marR="0" lvl="0" algn="l" rtl="0">
              <a:lnSpc>
                <a:spcPct val="100000"/>
              </a:lnSpc>
              <a:spcBef>
                <a:spcPts val="0"/>
              </a:spcBef>
              <a:spcAft>
                <a:spcPts val="0"/>
              </a:spcAft>
            </a:defPPr>
            <a:lvl1pPr algn="ctr" defTabSz="685783">
              <a:buClrTx/>
              <a:defRPr sz="1350" i="1" kern="1200">
                <a:solidFill>
                  <a:schemeClr val="accent6"/>
                </a:solidFill>
                <a:latin typeface="Calibri" panose="020F0502020204030204"/>
                <a:ea typeface="+mn-ea"/>
              </a:defRPr>
            </a:lvl1pPr>
          </a:lstStyle>
          <a:p>
            <a:pPr defTabSz="914354"/>
            <a:r>
              <a:rPr lang="en-US" sz="1800" dirty="0">
                <a:solidFill>
                  <a:srgbClr val="70AD47"/>
                </a:solidFill>
                <a:cs typeface="Arial"/>
                <a:sym typeface="Arial"/>
              </a:rPr>
              <a:t>Control</a:t>
            </a:r>
          </a:p>
          <a:p>
            <a:pPr defTabSz="914354"/>
            <a:r>
              <a:rPr lang="en-US" sz="1800" dirty="0">
                <a:solidFill>
                  <a:srgbClr val="70AD47"/>
                </a:solidFill>
                <a:cs typeface="Arial"/>
                <a:sym typeface="Arial"/>
              </a:rPr>
              <a:t>Loop</a:t>
            </a:r>
          </a:p>
        </p:txBody>
      </p:sp>
      <p:sp>
        <p:nvSpPr>
          <p:cNvPr id="114" name="TextBox 113">
            <a:extLst>
              <a:ext uri="{FF2B5EF4-FFF2-40B4-BE49-F238E27FC236}">
                <a16:creationId xmlns:a16="http://schemas.microsoft.com/office/drawing/2014/main" id="{B12A7252-8C3C-4288-B718-13D01C3EFAC7}"/>
              </a:ext>
            </a:extLst>
          </p:cNvPr>
          <p:cNvSpPr txBox="1"/>
          <p:nvPr/>
        </p:nvSpPr>
        <p:spPr>
          <a:xfrm rot="21165045">
            <a:off x="7948954" y="4365036"/>
            <a:ext cx="908717" cy="445755"/>
          </a:xfrm>
          <a:prstGeom prst="rect">
            <a:avLst/>
          </a:prstGeom>
          <a:noFill/>
          <a:ln>
            <a:noFill/>
          </a:ln>
        </p:spPr>
        <p:txBody>
          <a:bodyPr wrap="none" lIns="0" tIns="0" rIns="0" bIns="0" rtlCol="0">
            <a:noAutofit/>
          </a:bodyPr>
          <a:lstStyle/>
          <a:p>
            <a:pPr defTabSz="914354"/>
            <a:r>
              <a:rPr lang="en-US" sz="1400" i="1" dirty="0">
                <a:solidFill>
                  <a:srgbClr val="FF0000"/>
                </a:solidFill>
                <a:latin typeface="Calibri" panose="020F0502020204030204"/>
                <a:cs typeface="Arial"/>
                <a:sym typeface="Arial"/>
              </a:rPr>
              <a:t>O-RAN O1</a:t>
            </a:r>
          </a:p>
        </p:txBody>
      </p:sp>
      <p:sp>
        <p:nvSpPr>
          <p:cNvPr id="115" name="TextBox 114">
            <a:extLst>
              <a:ext uri="{FF2B5EF4-FFF2-40B4-BE49-F238E27FC236}">
                <a16:creationId xmlns:a16="http://schemas.microsoft.com/office/drawing/2014/main" id="{41CABC1C-7ADD-470F-8E7B-7D98729714D8}"/>
              </a:ext>
            </a:extLst>
          </p:cNvPr>
          <p:cNvSpPr txBox="1"/>
          <p:nvPr/>
        </p:nvSpPr>
        <p:spPr>
          <a:xfrm>
            <a:off x="7050241" y="4266163"/>
            <a:ext cx="486700" cy="307777"/>
          </a:xfrm>
          <a:prstGeom prst="rect">
            <a:avLst/>
          </a:prstGeom>
          <a:noFill/>
          <a:ln>
            <a:solidFill>
              <a:srgbClr val="FF0000"/>
            </a:solidFill>
          </a:ln>
        </p:spPr>
        <p:txBody>
          <a:bodyPr wrap="square" rtlCol="0">
            <a:spAutoFit/>
          </a:bodyPr>
          <a:lstStyle/>
          <a:p>
            <a:pPr defTabSz="914354"/>
            <a:r>
              <a:rPr lang="en-US" sz="1400" dirty="0">
                <a:solidFill>
                  <a:srgbClr val="FF0000"/>
                </a:solidFill>
                <a:latin typeface="Calibri" panose="020F0502020204030204"/>
                <a:cs typeface="Arial"/>
                <a:sym typeface="Arial"/>
              </a:rPr>
              <a:t>O1</a:t>
            </a:r>
          </a:p>
        </p:txBody>
      </p:sp>
      <p:sp>
        <p:nvSpPr>
          <p:cNvPr id="134" name="TextBox 133">
            <a:extLst>
              <a:ext uri="{FF2B5EF4-FFF2-40B4-BE49-F238E27FC236}">
                <a16:creationId xmlns:a16="http://schemas.microsoft.com/office/drawing/2014/main" id="{E0640955-27AE-867A-193C-75562C71742A}"/>
              </a:ext>
            </a:extLst>
          </p:cNvPr>
          <p:cNvSpPr txBox="1"/>
          <p:nvPr/>
        </p:nvSpPr>
        <p:spPr>
          <a:xfrm>
            <a:off x="9337211" y="3616497"/>
            <a:ext cx="380232" cy="307777"/>
          </a:xfrm>
          <a:prstGeom prst="rect">
            <a:avLst/>
          </a:prstGeom>
          <a:noFill/>
          <a:ln>
            <a:solidFill>
              <a:srgbClr val="7030A0"/>
            </a:solidFill>
          </a:ln>
        </p:spPr>
        <p:txBody>
          <a:bodyPr wrap="none" rtlCol="0">
            <a:spAutoFit/>
          </a:bodyPr>
          <a:lstStyle/>
          <a:p>
            <a:pPr defTabSz="914354"/>
            <a:r>
              <a:rPr lang="en-US" sz="1400" dirty="0">
                <a:solidFill>
                  <a:srgbClr val="7030A0"/>
                </a:solidFill>
                <a:latin typeface="Calibri" panose="020F0502020204030204"/>
                <a:cs typeface="Arial"/>
                <a:sym typeface="Arial"/>
              </a:rPr>
              <a:t>A1</a:t>
            </a:r>
          </a:p>
        </p:txBody>
      </p:sp>
      <p:sp>
        <p:nvSpPr>
          <p:cNvPr id="141" name="TextBox 140">
            <a:extLst>
              <a:ext uri="{FF2B5EF4-FFF2-40B4-BE49-F238E27FC236}">
                <a16:creationId xmlns:a16="http://schemas.microsoft.com/office/drawing/2014/main" id="{A959FCD5-946A-98F3-8545-4D013A01FD7E}"/>
              </a:ext>
            </a:extLst>
          </p:cNvPr>
          <p:cNvSpPr txBox="1"/>
          <p:nvPr/>
        </p:nvSpPr>
        <p:spPr>
          <a:xfrm>
            <a:off x="9347893" y="3986607"/>
            <a:ext cx="394660" cy="307777"/>
          </a:xfrm>
          <a:prstGeom prst="rect">
            <a:avLst/>
          </a:prstGeom>
          <a:noFill/>
          <a:ln>
            <a:solidFill>
              <a:srgbClr val="FF0000"/>
            </a:solidFill>
          </a:ln>
        </p:spPr>
        <p:txBody>
          <a:bodyPr wrap="none" rtlCol="0">
            <a:spAutoFit/>
          </a:bodyPr>
          <a:lstStyle/>
          <a:p>
            <a:pPr defTabSz="914354"/>
            <a:r>
              <a:rPr lang="en-US" sz="1400" dirty="0">
                <a:solidFill>
                  <a:srgbClr val="FF0000"/>
                </a:solidFill>
                <a:latin typeface="Calibri" panose="020F0502020204030204"/>
                <a:cs typeface="Arial"/>
                <a:sym typeface="Arial"/>
              </a:rPr>
              <a:t>O1</a:t>
            </a:r>
          </a:p>
        </p:txBody>
      </p:sp>
      <p:sp>
        <p:nvSpPr>
          <p:cNvPr id="144" name="TextBox 143">
            <a:extLst>
              <a:ext uri="{FF2B5EF4-FFF2-40B4-BE49-F238E27FC236}">
                <a16:creationId xmlns:a16="http://schemas.microsoft.com/office/drawing/2014/main" id="{47FFE198-0A65-60B7-0BB9-1CA23C8E127C}"/>
              </a:ext>
            </a:extLst>
          </p:cNvPr>
          <p:cNvSpPr txBox="1"/>
          <p:nvPr/>
        </p:nvSpPr>
        <p:spPr>
          <a:xfrm>
            <a:off x="10049744" y="4227431"/>
            <a:ext cx="691215" cy="307777"/>
          </a:xfrm>
          <a:prstGeom prst="rect">
            <a:avLst/>
          </a:prstGeom>
          <a:noFill/>
          <a:ln>
            <a:solidFill>
              <a:schemeClr val="tx1"/>
            </a:solidFill>
          </a:ln>
        </p:spPr>
        <p:txBody>
          <a:bodyPr wrap="none" rtlCol="0">
            <a:spAutoFit/>
          </a:bodyPr>
          <a:lstStyle/>
          <a:p>
            <a:pPr defTabSz="914354"/>
            <a:r>
              <a:rPr lang="en-US" sz="1400" dirty="0">
                <a:solidFill>
                  <a:prstClr val="black"/>
                </a:solidFill>
                <a:latin typeface="Calibri" panose="020F0502020204030204"/>
                <a:cs typeface="Arial"/>
                <a:sym typeface="Arial"/>
              </a:rPr>
              <a:t>CU/DU</a:t>
            </a:r>
          </a:p>
        </p:txBody>
      </p:sp>
      <p:sp>
        <p:nvSpPr>
          <p:cNvPr id="146" name="TextBox 145">
            <a:extLst>
              <a:ext uri="{FF2B5EF4-FFF2-40B4-BE49-F238E27FC236}">
                <a16:creationId xmlns:a16="http://schemas.microsoft.com/office/drawing/2014/main" id="{B37B3BF5-2619-99CD-1C92-DED904BABCCB}"/>
              </a:ext>
            </a:extLst>
          </p:cNvPr>
          <p:cNvSpPr txBox="1"/>
          <p:nvPr/>
        </p:nvSpPr>
        <p:spPr>
          <a:xfrm>
            <a:off x="9997048" y="3625559"/>
            <a:ext cx="835485" cy="307777"/>
          </a:xfrm>
          <a:prstGeom prst="rect">
            <a:avLst/>
          </a:prstGeom>
          <a:noFill/>
          <a:ln>
            <a:solidFill>
              <a:schemeClr val="tx1"/>
            </a:solidFill>
          </a:ln>
        </p:spPr>
        <p:txBody>
          <a:bodyPr wrap="none" rtlCol="0">
            <a:spAutoFit/>
          </a:bodyPr>
          <a:lstStyle/>
          <a:p>
            <a:pPr defTabSz="914354"/>
            <a:r>
              <a:rPr lang="en-US" sz="1400" dirty="0">
                <a:solidFill>
                  <a:prstClr val="black"/>
                </a:solidFill>
                <a:latin typeface="Calibri" panose="020F0502020204030204"/>
                <a:cs typeface="Arial"/>
                <a:sym typeface="Arial"/>
              </a:rPr>
              <a:t>RAN App</a:t>
            </a:r>
          </a:p>
        </p:txBody>
      </p:sp>
      <p:sp>
        <p:nvSpPr>
          <p:cNvPr id="116" name="TextBox 115">
            <a:extLst>
              <a:ext uri="{FF2B5EF4-FFF2-40B4-BE49-F238E27FC236}">
                <a16:creationId xmlns:a16="http://schemas.microsoft.com/office/drawing/2014/main" id="{D201920F-2D3F-58C0-69B9-EAF982954FC7}"/>
              </a:ext>
            </a:extLst>
          </p:cNvPr>
          <p:cNvSpPr txBox="1"/>
          <p:nvPr/>
        </p:nvSpPr>
        <p:spPr>
          <a:xfrm>
            <a:off x="7196000" y="2155048"/>
            <a:ext cx="748923" cy="307777"/>
          </a:xfrm>
          <a:prstGeom prst="rect">
            <a:avLst/>
          </a:prstGeom>
          <a:noFill/>
          <a:ln>
            <a:solidFill>
              <a:srgbClr val="7030A0"/>
            </a:solidFill>
          </a:ln>
        </p:spPr>
        <p:txBody>
          <a:bodyPr wrap="none" rtlCol="0">
            <a:spAutoFit/>
          </a:bodyPr>
          <a:lstStyle/>
          <a:p>
            <a:pPr defTabSz="914354"/>
            <a:r>
              <a:rPr lang="en-US" sz="1400" dirty="0">
                <a:solidFill>
                  <a:srgbClr val="7030A0"/>
                </a:solidFill>
                <a:latin typeface="Calibri" panose="020F0502020204030204"/>
                <a:cs typeface="Arial"/>
                <a:sym typeface="Arial"/>
              </a:rPr>
              <a:t>A1 PMS</a:t>
            </a:r>
          </a:p>
        </p:txBody>
      </p:sp>
      <p:sp>
        <p:nvSpPr>
          <p:cNvPr id="119" name="TextBox 118">
            <a:extLst>
              <a:ext uri="{FF2B5EF4-FFF2-40B4-BE49-F238E27FC236}">
                <a16:creationId xmlns:a16="http://schemas.microsoft.com/office/drawing/2014/main" id="{5CC0288B-2425-5ECF-8802-C6D68F4F5B11}"/>
              </a:ext>
            </a:extLst>
          </p:cNvPr>
          <p:cNvSpPr txBox="1"/>
          <p:nvPr/>
        </p:nvSpPr>
        <p:spPr>
          <a:xfrm>
            <a:off x="6640729" y="2812546"/>
            <a:ext cx="452116" cy="307777"/>
          </a:xfrm>
          <a:prstGeom prst="rect">
            <a:avLst/>
          </a:prstGeom>
          <a:noFill/>
          <a:ln>
            <a:solidFill>
              <a:srgbClr val="7030A0"/>
            </a:solidFill>
          </a:ln>
        </p:spPr>
        <p:txBody>
          <a:bodyPr wrap="square" rtlCol="0">
            <a:spAutoFit/>
          </a:bodyPr>
          <a:lstStyle/>
          <a:p>
            <a:pPr defTabSz="914354"/>
            <a:r>
              <a:rPr lang="en-US" sz="1400" dirty="0">
                <a:solidFill>
                  <a:srgbClr val="7030A0"/>
                </a:solidFill>
                <a:latin typeface="Calibri" panose="020F0502020204030204"/>
                <a:cs typeface="Arial"/>
                <a:sym typeface="Arial"/>
              </a:rPr>
              <a:t>SLI</a:t>
            </a:r>
          </a:p>
        </p:txBody>
      </p:sp>
      <p:cxnSp>
        <p:nvCxnSpPr>
          <p:cNvPr id="125" name="Straight Arrow Connector 124">
            <a:extLst>
              <a:ext uri="{FF2B5EF4-FFF2-40B4-BE49-F238E27FC236}">
                <a16:creationId xmlns:a16="http://schemas.microsoft.com/office/drawing/2014/main" id="{E8A2B31D-8524-029E-9117-F8DBE17A870E}"/>
              </a:ext>
            </a:extLst>
          </p:cNvPr>
          <p:cNvCxnSpPr>
            <a:cxnSpLocks/>
          </p:cNvCxnSpPr>
          <p:nvPr/>
        </p:nvCxnSpPr>
        <p:spPr>
          <a:xfrm flipH="1">
            <a:off x="7113744" y="2498733"/>
            <a:ext cx="398313" cy="403228"/>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27" name="Straight Arrow Connector 126">
            <a:extLst>
              <a:ext uri="{FF2B5EF4-FFF2-40B4-BE49-F238E27FC236}">
                <a16:creationId xmlns:a16="http://schemas.microsoft.com/office/drawing/2014/main" id="{6E46813A-BA8E-BCDD-733F-90DD9E58201D}"/>
              </a:ext>
            </a:extLst>
          </p:cNvPr>
          <p:cNvCxnSpPr>
            <a:cxnSpLocks/>
          </p:cNvCxnSpPr>
          <p:nvPr/>
        </p:nvCxnSpPr>
        <p:spPr>
          <a:xfrm flipH="1" flipV="1">
            <a:off x="7122941" y="3038225"/>
            <a:ext cx="962904" cy="165345"/>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28" name="Straight Arrow Connector 127">
            <a:extLst>
              <a:ext uri="{FF2B5EF4-FFF2-40B4-BE49-F238E27FC236}">
                <a16:creationId xmlns:a16="http://schemas.microsoft.com/office/drawing/2014/main" id="{2C84A877-D74B-69BC-46DA-06D664B8D9E3}"/>
              </a:ext>
            </a:extLst>
          </p:cNvPr>
          <p:cNvCxnSpPr>
            <a:cxnSpLocks/>
            <a:stCxn id="97" idx="1"/>
          </p:cNvCxnSpPr>
          <p:nvPr/>
        </p:nvCxnSpPr>
        <p:spPr>
          <a:xfrm flipH="1" flipV="1">
            <a:off x="7730479" y="2492602"/>
            <a:ext cx="408742" cy="276527"/>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29" name="Straight Arrow Connector 128">
            <a:extLst>
              <a:ext uri="{FF2B5EF4-FFF2-40B4-BE49-F238E27FC236}">
                <a16:creationId xmlns:a16="http://schemas.microsoft.com/office/drawing/2014/main" id="{8DE1D888-6236-2DF6-0221-B1D8A1720FCA}"/>
              </a:ext>
            </a:extLst>
          </p:cNvPr>
          <p:cNvCxnSpPr>
            <a:cxnSpLocks/>
          </p:cNvCxnSpPr>
          <p:nvPr/>
        </p:nvCxnSpPr>
        <p:spPr>
          <a:xfrm flipH="1" flipV="1">
            <a:off x="5237883" y="2584192"/>
            <a:ext cx="1306315" cy="307739"/>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30" name="Straight Arrow Connector 129">
            <a:extLst>
              <a:ext uri="{FF2B5EF4-FFF2-40B4-BE49-F238E27FC236}">
                <a16:creationId xmlns:a16="http://schemas.microsoft.com/office/drawing/2014/main" id="{72C1EF9B-CC8C-4092-156C-EFB8269A1F30}"/>
              </a:ext>
            </a:extLst>
          </p:cNvPr>
          <p:cNvCxnSpPr>
            <a:cxnSpLocks/>
            <a:stCxn id="146" idx="1"/>
            <a:endCxn id="134" idx="3"/>
          </p:cNvCxnSpPr>
          <p:nvPr/>
        </p:nvCxnSpPr>
        <p:spPr>
          <a:xfrm flipH="1" flipV="1">
            <a:off x="9717443" y="3770386"/>
            <a:ext cx="279605" cy="9062"/>
          </a:xfrm>
          <a:prstGeom prst="straightConnector1">
            <a:avLst/>
          </a:prstGeom>
          <a:ln w="25400" cmpd="sng">
            <a:solidFill>
              <a:srgbClr val="7030A0"/>
            </a:solidFill>
            <a:prstDash val="sysDash"/>
            <a:headEnd type="stealth" w="med" len="med"/>
            <a:tailEnd type="none" w="med" len="sm"/>
          </a:ln>
          <a:effectLst/>
        </p:spPr>
        <p:style>
          <a:lnRef idx="2">
            <a:schemeClr val="accent1"/>
          </a:lnRef>
          <a:fillRef idx="0">
            <a:schemeClr val="accent1"/>
          </a:fillRef>
          <a:effectRef idx="1">
            <a:schemeClr val="accent1"/>
          </a:effectRef>
          <a:fontRef idx="minor">
            <a:schemeClr val="tx1"/>
          </a:fontRef>
        </p:style>
      </p:cxnSp>
      <p:grpSp>
        <p:nvGrpSpPr>
          <p:cNvPr id="28" name="Group 27">
            <a:extLst>
              <a:ext uri="{FF2B5EF4-FFF2-40B4-BE49-F238E27FC236}">
                <a16:creationId xmlns:a16="http://schemas.microsoft.com/office/drawing/2014/main" id="{D9CE0412-DDE3-1E27-AFA9-34EDC3817898}"/>
              </a:ext>
            </a:extLst>
          </p:cNvPr>
          <p:cNvGrpSpPr/>
          <p:nvPr/>
        </p:nvGrpSpPr>
        <p:grpSpPr>
          <a:xfrm>
            <a:off x="6243661" y="2796828"/>
            <a:ext cx="10800" cy="360"/>
            <a:chOff x="6179863" y="2679865"/>
            <a:chExt cx="10800" cy="360"/>
          </a:xfrm>
        </p:grpSpPr>
        <mc:AlternateContent xmlns:mc="http://schemas.openxmlformats.org/markup-compatibility/2006" xmlns:p14="http://schemas.microsoft.com/office/powerpoint/2010/main">
          <mc:Choice Requires="p14">
            <p:contentPart p14:bwMode="auto" r:id="rId3">
              <p14:nvContentPartPr>
                <p14:cNvPr id="26" name="Ink 25">
                  <a:extLst>
                    <a:ext uri="{FF2B5EF4-FFF2-40B4-BE49-F238E27FC236}">
                      <a16:creationId xmlns:a16="http://schemas.microsoft.com/office/drawing/2014/main" id="{D483A984-E02D-93B3-B6DD-43740F061194}"/>
                    </a:ext>
                  </a:extLst>
                </p14:cNvPr>
                <p14:cNvContentPartPr/>
                <p14:nvPr/>
              </p14:nvContentPartPr>
              <p14:xfrm>
                <a:off x="6179863" y="2679865"/>
                <a:ext cx="360" cy="360"/>
              </p14:xfrm>
            </p:contentPart>
          </mc:Choice>
          <mc:Fallback xmlns="">
            <p:pic>
              <p:nvPicPr>
                <p:cNvPr id="26" name="Ink 25">
                  <a:extLst>
                    <a:ext uri="{FF2B5EF4-FFF2-40B4-BE49-F238E27FC236}">
                      <a16:creationId xmlns:a16="http://schemas.microsoft.com/office/drawing/2014/main" id="{D483A984-E02D-93B3-B6DD-43740F061194}"/>
                    </a:ext>
                  </a:extLst>
                </p:cNvPr>
                <p:cNvPicPr/>
                <p:nvPr/>
              </p:nvPicPr>
              <p:blipFill>
                <a:blip r:embed="rId4"/>
                <a:stretch>
                  <a:fillRect/>
                </a:stretch>
              </p:blipFill>
              <p:spPr>
                <a:xfrm>
                  <a:off x="6170863" y="267086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7" name="Ink 26">
                  <a:extLst>
                    <a:ext uri="{FF2B5EF4-FFF2-40B4-BE49-F238E27FC236}">
                      <a16:creationId xmlns:a16="http://schemas.microsoft.com/office/drawing/2014/main" id="{4812CFDA-4D45-1AEB-0693-03696CFD3F6F}"/>
                    </a:ext>
                  </a:extLst>
                </p14:cNvPr>
                <p14:cNvContentPartPr/>
                <p14:nvPr/>
              </p14:nvContentPartPr>
              <p14:xfrm>
                <a:off x="6179863" y="2679865"/>
                <a:ext cx="10800" cy="360"/>
              </p14:xfrm>
            </p:contentPart>
          </mc:Choice>
          <mc:Fallback xmlns="">
            <p:pic>
              <p:nvPicPr>
                <p:cNvPr id="27" name="Ink 26">
                  <a:extLst>
                    <a:ext uri="{FF2B5EF4-FFF2-40B4-BE49-F238E27FC236}">
                      <a16:creationId xmlns:a16="http://schemas.microsoft.com/office/drawing/2014/main" id="{4812CFDA-4D45-1AEB-0693-03696CFD3F6F}"/>
                    </a:ext>
                  </a:extLst>
                </p:cNvPr>
                <p:cNvPicPr/>
                <p:nvPr/>
              </p:nvPicPr>
              <p:blipFill>
                <a:blip r:embed="rId6"/>
                <a:stretch>
                  <a:fillRect/>
                </a:stretch>
              </p:blipFill>
              <p:spPr>
                <a:xfrm>
                  <a:off x="6168124" y="2670865"/>
                  <a:ext cx="33809" cy="18000"/>
                </a:xfrm>
                <a:prstGeom prst="rect">
                  <a:avLst/>
                </a:prstGeom>
              </p:spPr>
            </p:pic>
          </mc:Fallback>
        </mc:AlternateContent>
      </p:grpSp>
      <p:sp>
        <p:nvSpPr>
          <p:cNvPr id="140" name="Oval 139">
            <a:extLst>
              <a:ext uri="{FF2B5EF4-FFF2-40B4-BE49-F238E27FC236}">
                <a16:creationId xmlns:a16="http://schemas.microsoft.com/office/drawing/2014/main" id="{7A7C733A-FB2C-FD92-2646-2E71C8A5380C}"/>
              </a:ext>
            </a:extLst>
          </p:cNvPr>
          <p:cNvSpPr/>
          <p:nvPr/>
        </p:nvSpPr>
        <p:spPr>
          <a:xfrm>
            <a:off x="5921269" y="2636638"/>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cxnSp>
        <p:nvCxnSpPr>
          <p:cNvPr id="93" name="Straight Arrow Connector 92">
            <a:extLst>
              <a:ext uri="{FF2B5EF4-FFF2-40B4-BE49-F238E27FC236}">
                <a16:creationId xmlns:a16="http://schemas.microsoft.com/office/drawing/2014/main" id="{AA70F684-3332-5FDB-9B44-2B45FC98886C}"/>
              </a:ext>
            </a:extLst>
          </p:cNvPr>
          <p:cNvCxnSpPr>
            <a:cxnSpLocks/>
            <a:endCxn id="144" idx="1"/>
          </p:cNvCxnSpPr>
          <p:nvPr/>
        </p:nvCxnSpPr>
        <p:spPr>
          <a:xfrm>
            <a:off x="9794455" y="4153148"/>
            <a:ext cx="255289" cy="228172"/>
          </a:xfrm>
          <a:prstGeom prst="straightConnector1">
            <a:avLst/>
          </a:prstGeom>
          <a:ln w="25400" cmpd="sng">
            <a:solidFill>
              <a:schemeClr val="tx1"/>
            </a:solidFill>
            <a:prstDash val="sysDash"/>
            <a:headEnd type="stealth" w="med" len="med"/>
            <a:tailEnd type="stealth" w="med" len="med"/>
          </a:ln>
          <a:effectLst/>
        </p:spPr>
        <p:style>
          <a:lnRef idx="2">
            <a:schemeClr val="accent1"/>
          </a:lnRef>
          <a:fillRef idx="0">
            <a:schemeClr val="accent1"/>
          </a:fillRef>
          <a:effectRef idx="1">
            <a:schemeClr val="accent1"/>
          </a:effectRef>
          <a:fontRef idx="minor">
            <a:schemeClr val="tx1"/>
          </a:fontRef>
        </p:style>
      </p:cxnSp>
      <p:cxnSp>
        <p:nvCxnSpPr>
          <p:cNvPr id="96" name="Straight Arrow Connector 95">
            <a:extLst>
              <a:ext uri="{FF2B5EF4-FFF2-40B4-BE49-F238E27FC236}">
                <a16:creationId xmlns:a16="http://schemas.microsoft.com/office/drawing/2014/main" id="{AB75DC89-61A4-DEA3-8926-C1375266A3C4}"/>
              </a:ext>
            </a:extLst>
          </p:cNvPr>
          <p:cNvCxnSpPr>
            <a:cxnSpLocks/>
            <a:stCxn id="144" idx="0"/>
            <a:endCxn id="146" idx="2"/>
          </p:cNvCxnSpPr>
          <p:nvPr/>
        </p:nvCxnSpPr>
        <p:spPr>
          <a:xfrm flipV="1">
            <a:off x="10395352" y="3933336"/>
            <a:ext cx="19439" cy="294095"/>
          </a:xfrm>
          <a:prstGeom prst="straightConnector1">
            <a:avLst/>
          </a:prstGeom>
          <a:ln w="25400" cmpd="sng">
            <a:solidFill>
              <a:schemeClr val="tx1"/>
            </a:solidFill>
            <a:prstDash val="sysDash"/>
            <a:headEnd type="stealth" w="med" len="med"/>
            <a:tailEnd type="none" w="med" len="sm"/>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2CC6ACE6-6BCB-5BDC-9932-9BBB47725384}"/>
                  </a:ext>
                </a:extLst>
              </p14:cNvPr>
              <p14:cNvContentPartPr/>
              <p14:nvPr/>
            </p14:nvContentPartPr>
            <p14:xfrm>
              <a:off x="-1381845" y="761715"/>
              <a:ext cx="360" cy="360"/>
            </p14:xfrm>
          </p:contentPart>
        </mc:Choice>
        <mc:Fallback xmlns="">
          <p:pic>
            <p:nvPicPr>
              <p:cNvPr id="14" name="Ink 13">
                <a:extLst>
                  <a:ext uri="{FF2B5EF4-FFF2-40B4-BE49-F238E27FC236}">
                    <a16:creationId xmlns:a16="http://schemas.microsoft.com/office/drawing/2014/main" id="{2CC6ACE6-6BCB-5BDC-9932-9BBB47725384}"/>
                  </a:ext>
                </a:extLst>
              </p:cNvPr>
              <p:cNvPicPr/>
              <p:nvPr/>
            </p:nvPicPr>
            <p:blipFill>
              <a:blip r:embed="rId8"/>
              <a:stretch>
                <a:fillRect/>
              </a:stretch>
            </p:blipFill>
            <p:spPr>
              <a:xfrm>
                <a:off x="-1390845" y="75271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2" name="Ink 21">
                <a:extLst>
                  <a:ext uri="{FF2B5EF4-FFF2-40B4-BE49-F238E27FC236}">
                    <a16:creationId xmlns:a16="http://schemas.microsoft.com/office/drawing/2014/main" id="{58E42439-459C-4A49-2EB0-C77E710B0684}"/>
                  </a:ext>
                </a:extLst>
              </p14:cNvPr>
              <p14:cNvContentPartPr/>
              <p14:nvPr/>
            </p14:nvContentPartPr>
            <p14:xfrm>
              <a:off x="-1105365" y="5762115"/>
              <a:ext cx="360" cy="360"/>
            </p14:xfrm>
          </p:contentPart>
        </mc:Choice>
        <mc:Fallback xmlns="">
          <p:pic>
            <p:nvPicPr>
              <p:cNvPr id="22" name="Ink 21">
                <a:extLst>
                  <a:ext uri="{FF2B5EF4-FFF2-40B4-BE49-F238E27FC236}">
                    <a16:creationId xmlns:a16="http://schemas.microsoft.com/office/drawing/2014/main" id="{58E42439-459C-4A49-2EB0-C77E710B0684}"/>
                  </a:ext>
                </a:extLst>
              </p:cNvPr>
              <p:cNvPicPr/>
              <p:nvPr/>
            </p:nvPicPr>
            <p:blipFill>
              <a:blip r:embed="rId10"/>
              <a:stretch>
                <a:fillRect/>
              </a:stretch>
            </p:blipFill>
            <p:spPr>
              <a:xfrm>
                <a:off x="-1114365" y="5753115"/>
                <a:ext cx="18000" cy="18000"/>
              </a:xfrm>
              <a:prstGeom prst="rect">
                <a:avLst/>
              </a:prstGeom>
            </p:spPr>
          </p:pic>
        </mc:Fallback>
      </mc:AlternateContent>
      <p:sp>
        <p:nvSpPr>
          <p:cNvPr id="6" name="Rectangle 5">
            <a:extLst>
              <a:ext uri="{FF2B5EF4-FFF2-40B4-BE49-F238E27FC236}">
                <a16:creationId xmlns:a16="http://schemas.microsoft.com/office/drawing/2014/main" id="{D285DEFA-636E-AE57-57C4-100FA8EF3316}"/>
              </a:ext>
            </a:extLst>
          </p:cNvPr>
          <p:cNvSpPr/>
          <p:nvPr/>
        </p:nvSpPr>
        <p:spPr>
          <a:xfrm>
            <a:off x="3131177" y="5456220"/>
            <a:ext cx="1013819" cy="343144"/>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defRPr/>
            </a:pPr>
            <a:r>
              <a:rPr lang="en-US" dirty="0">
                <a:solidFill>
                  <a:srgbClr val="44546A"/>
                </a:solidFill>
                <a:latin typeface="Calibri" panose="020F0502020204030204"/>
                <a:sym typeface="Arial"/>
              </a:rPr>
              <a:t>CPS DB</a:t>
            </a:r>
          </a:p>
        </p:txBody>
      </p:sp>
      <p:sp>
        <p:nvSpPr>
          <p:cNvPr id="9" name="Rectangle 8">
            <a:extLst>
              <a:ext uri="{FF2B5EF4-FFF2-40B4-BE49-F238E27FC236}">
                <a16:creationId xmlns:a16="http://schemas.microsoft.com/office/drawing/2014/main" id="{AC2C43C3-267C-5E4C-704C-75D899D330C0}"/>
              </a:ext>
            </a:extLst>
          </p:cNvPr>
          <p:cNvSpPr/>
          <p:nvPr/>
        </p:nvSpPr>
        <p:spPr>
          <a:xfrm>
            <a:off x="2612269" y="4245437"/>
            <a:ext cx="2072813" cy="1561127"/>
          </a:xfrm>
          <a:prstGeom prst="rect">
            <a:avLst/>
          </a:prstGeom>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defRPr/>
            </a:pPr>
            <a:endParaRPr lang="en-US" dirty="0">
              <a:solidFill>
                <a:srgbClr val="44546A"/>
              </a:solidFill>
              <a:latin typeface="Calibri" panose="020F0502020204030204"/>
              <a:sym typeface="Arial"/>
            </a:endParaRPr>
          </a:p>
        </p:txBody>
      </p:sp>
      <p:sp>
        <p:nvSpPr>
          <p:cNvPr id="23" name="Rectangle 22">
            <a:extLst>
              <a:ext uri="{FF2B5EF4-FFF2-40B4-BE49-F238E27FC236}">
                <a16:creationId xmlns:a16="http://schemas.microsoft.com/office/drawing/2014/main" id="{B499D9CA-3F92-BCEB-DF0A-109FB50B83D7}"/>
              </a:ext>
            </a:extLst>
          </p:cNvPr>
          <p:cNvSpPr/>
          <p:nvPr/>
        </p:nvSpPr>
        <p:spPr>
          <a:xfrm>
            <a:off x="605774" y="2694571"/>
            <a:ext cx="832589" cy="601977"/>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r>
              <a:rPr lang="en-US" dirty="0">
                <a:solidFill>
                  <a:srgbClr val="44546A"/>
                </a:solidFill>
                <a:latin typeface="Calibri" panose="020F0502020204030204"/>
                <a:sym typeface="Arial"/>
              </a:rPr>
              <a:t>OOF</a:t>
            </a:r>
          </a:p>
          <a:p>
            <a:pPr defTabSz="914377"/>
            <a:endParaRPr lang="en-US" dirty="0">
              <a:solidFill>
                <a:srgbClr val="44546A"/>
              </a:solidFill>
              <a:latin typeface="Calibri" panose="020F0502020204030204"/>
              <a:sym typeface="Arial"/>
            </a:endParaRPr>
          </a:p>
        </p:txBody>
      </p:sp>
      <p:sp>
        <p:nvSpPr>
          <p:cNvPr id="24" name="Rectangle 23">
            <a:extLst>
              <a:ext uri="{FF2B5EF4-FFF2-40B4-BE49-F238E27FC236}">
                <a16:creationId xmlns:a16="http://schemas.microsoft.com/office/drawing/2014/main" id="{32459E90-ADC9-5855-1561-CC0CA6EFA314}"/>
              </a:ext>
            </a:extLst>
          </p:cNvPr>
          <p:cNvSpPr/>
          <p:nvPr/>
        </p:nvSpPr>
        <p:spPr>
          <a:xfrm>
            <a:off x="711141" y="3832456"/>
            <a:ext cx="571711" cy="583580"/>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r>
              <a:rPr lang="en-US" dirty="0">
                <a:solidFill>
                  <a:srgbClr val="44546A"/>
                </a:solidFill>
                <a:latin typeface="Calibri" panose="020F0502020204030204"/>
                <a:sym typeface="Arial"/>
              </a:rPr>
              <a:t>DES</a:t>
            </a:r>
          </a:p>
          <a:p>
            <a:pPr defTabSz="914377"/>
            <a:r>
              <a:rPr lang="en-US" dirty="0">
                <a:solidFill>
                  <a:srgbClr val="44546A"/>
                </a:solidFill>
                <a:latin typeface="Calibri" panose="020F0502020204030204"/>
                <a:sym typeface="Arial"/>
              </a:rPr>
              <a:t>MS</a:t>
            </a:r>
          </a:p>
        </p:txBody>
      </p:sp>
      <p:sp>
        <p:nvSpPr>
          <p:cNvPr id="25" name="Flowchart: Magnetic Disk 24">
            <a:extLst>
              <a:ext uri="{FF2B5EF4-FFF2-40B4-BE49-F238E27FC236}">
                <a16:creationId xmlns:a16="http://schemas.microsoft.com/office/drawing/2014/main" id="{702D125F-FB02-4311-61C5-984A853C8893}"/>
              </a:ext>
            </a:extLst>
          </p:cNvPr>
          <p:cNvSpPr/>
          <p:nvPr/>
        </p:nvSpPr>
        <p:spPr>
          <a:xfrm>
            <a:off x="1173023" y="4130043"/>
            <a:ext cx="559675" cy="545307"/>
          </a:xfrm>
          <a:prstGeom prst="flowChartMagneticDisk">
            <a:avLst/>
          </a:prstGeom>
          <a:solidFill>
            <a:srgbClr val="FFFF99"/>
          </a:solidFill>
          <a:ln/>
        </p:spPr>
        <p:style>
          <a:lnRef idx="2">
            <a:schemeClr val="accent6"/>
          </a:lnRef>
          <a:fillRef idx="1">
            <a:schemeClr val="lt1"/>
          </a:fillRef>
          <a:effectRef idx="0">
            <a:schemeClr val="accent6"/>
          </a:effectRef>
          <a:fontRef idx="minor">
            <a:schemeClr val="dk1"/>
          </a:fontRef>
        </p:style>
        <p:txBody>
          <a:bodyPr lIns="0" tIns="0" rIns="0" bIns="0" rtlCol="0" anchor="ctr"/>
          <a:lstStyle/>
          <a:p>
            <a:pPr algn="ctr" defTabSz="914377"/>
            <a:r>
              <a:rPr lang="en-US" sz="1400" dirty="0">
                <a:solidFill>
                  <a:prstClr val="black"/>
                </a:solidFill>
                <a:latin typeface="Calibri" panose="020F0502020204030204"/>
                <a:sym typeface="Arial"/>
              </a:rPr>
              <a:t>Data</a:t>
            </a:r>
          </a:p>
          <a:p>
            <a:pPr algn="ctr" defTabSz="914377"/>
            <a:r>
              <a:rPr lang="en-US" sz="1400" dirty="0">
                <a:solidFill>
                  <a:prstClr val="black"/>
                </a:solidFill>
                <a:latin typeface="Calibri" panose="020F0502020204030204"/>
                <a:sym typeface="Arial"/>
              </a:rPr>
              <a:t>Lake</a:t>
            </a:r>
          </a:p>
          <a:p>
            <a:pPr algn="ctr" defTabSz="914377"/>
            <a:endParaRPr lang="en-US" dirty="0">
              <a:solidFill>
                <a:prstClr val="black"/>
              </a:solidFill>
              <a:latin typeface="Calibri" panose="020F0502020204030204"/>
              <a:sym typeface="Arial"/>
            </a:endParaRPr>
          </a:p>
        </p:txBody>
      </p:sp>
      <p:cxnSp>
        <p:nvCxnSpPr>
          <p:cNvPr id="29" name="Straight Arrow Connector 28">
            <a:extLst>
              <a:ext uri="{FF2B5EF4-FFF2-40B4-BE49-F238E27FC236}">
                <a16:creationId xmlns:a16="http://schemas.microsoft.com/office/drawing/2014/main" id="{A6AC9B49-BF23-D92F-F485-770AFFF7EE1E}"/>
              </a:ext>
            </a:extLst>
          </p:cNvPr>
          <p:cNvCxnSpPr>
            <a:cxnSpLocks/>
            <a:stCxn id="23" idx="3"/>
          </p:cNvCxnSpPr>
          <p:nvPr/>
        </p:nvCxnSpPr>
        <p:spPr>
          <a:xfrm flipV="1">
            <a:off x="1438364" y="2769130"/>
            <a:ext cx="357724" cy="226429"/>
          </a:xfrm>
          <a:prstGeom prst="straightConnector1">
            <a:avLst/>
          </a:prstGeom>
          <a:noFill/>
          <a:ln w="25400" cap="flat" cmpd="sng" algn="ctr">
            <a:solidFill>
              <a:sysClr val="windowText" lastClr="000000"/>
            </a:solidFill>
            <a:prstDash val="solid"/>
            <a:miter lim="800000"/>
            <a:headEnd type="stealth" w="med" len="med"/>
            <a:tailEnd type="stealth" w="med" len="med"/>
          </a:ln>
          <a:effectLst/>
        </p:spPr>
      </p:cxnSp>
      <p:cxnSp>
        <p:nvCxnSpPr>
          <p:cNvPr id="30" name="Straight Arrow Connector 29">
            <a:extLst>
              <a:ext uri="{FF2B5EF4-FFF2-40B4-BE49-F238E27FC236}">
                <a16:creationId xmlns:a16="http://schemas.microsoft.com/office/drawing/2014/main" id="{8EB1E0B9-EB33-7B1F-F4D1-09348DFF53A6}"/>
              </a:ext>
            </a:extLst>
          </p:cNvPr>
          <p:cNvCxnSpPr>
            <a:cxnSpLocks/>
            <a:stCxn id="24" idx="0"/>
            <a:endCxn id="23" idx="2"/>
          </p:cNvCxnSpPr>
          <p:nvPr/>
        </p:nvCxnSpPr>
        <p:spPr>
          <a:xfrm flipV="1">
            <a:off x="996998" y="3296547"/>
            <a:ext cx="25073" cy="535909"/>
          </a:xfrm>
          <a:prstGeom prst="straightConnector1">
            <a:avLst/>
          </a:prstGeom>
          <a:noFill/>
          <a:ln w="25400" cap="flat" cmpd="sng" algn="ctr">
            <a:solidFill>
              <a:sysClr val="windowText" lastClr="000000"/>
            </a:solidFill>
            <a:prstDash val="solid"/>
            <a:miter lim="800000"/>
            <a:headEnd type="stealth" w="med" len="med"/>
            <a:tailEnd type="stealth" w="med" len="med"/>
          </a:ln>
          <a:effectLst/>
        </p:spPr>
      </p:cxnSp>
      <p:sp>
        <p:nvSpPr>
          <p:cNvPr id="11" name="Rectangle 10">
            <a:extLst>
              <a:ext uri="{FF2B5EF4-FFF2-40B4-BE49-F238E27FC236}">
                <a16:creationId xmlns:a16="http://schemas.microsoft.com/office/drawing/2014/main" id="{3C6388AC-BF4F-3B6E-888B-B13D5B2221E7}"/>
              </a:ext>
            </a:extLst>
          </p:cNvPr>
          <p:cNvSpPr/>
          <p:nvPr/>
        </p:nvSpPr>
        <p:spPr>
          <a:xfrm>
            <a:off x="3765123" y="4915275"/>
            <a:ext cx="759745" cy="301661"/>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defRPr/>
            </a:pPr>
            <a:r>
              <a:rPr lang="en-US" dirty="0">
                <a:solidFill>
                  <a:srgbClr val="44546A"/>
                </a:solidFill>
                <a:latin typeface="Calibri" panose="020F0502020204030204"/>
                <a:sym typeface="Arial"/>
              </a:rPr>
              <a:t>NCMP</a:t>
            </a:r>
          </a:p>
        </p:txBody>
      </p:sp>
      <p:sp>
        <p:nvSpPr>
          <p:cNvPr id="8" name="Rectangle 7">
            <a:extLst>
              <a:ext uri="{FF2B5EF4-FFF2-40B4-BE49-F238E27FC236}">
                <a16:creationId xmlns:a16="http://schemas.microsoft.com/office/drawing/2014/main" id="{AE9A0C65-C67B-71F5-1807-D7B07AC237F1}"/>
              </a:ext>
            </a:extLst>
          </p:cNvPr>
          <p:cNvSpPr/>
          <p:nvPr/>
        </p:nvSpPr>
        <p:spPr>
          <a:xfrm>
            <a:off x="3942376" y="4323501"/>
            <a:ext cx="524476" cy="361345"/>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defRPr/>
            </a:pPr>
            <a:r>
              <a:rPr lang="en-US" dirty="0">
                <a:solidFill>
                  <a:srgbClr val="44546A"/>
                </a:solidFill>
                <a:latin typeface="Calibri" panose="020F0502020204030204"/>
                <a:sym typeface="Arial"/>
              </a:rPr>
              <a:t>DMI</a:t>
            </a:r>
          </a:p>
        </p:txBody>
      </p:sp>
      <p:cxnSp>
        <p:nvCxnSpPr>
          <p:cNvPr id="50" name="Straight Arrow Connector 49">
            <a:extLst>
              <a:ext uri="{FF2B5EF4-FFF2-40B4-BE49-F238E27FC236}">
                <a16:creationId xmlns:a16="http://schemas.microsoft.com/office/drawing/2014/main" id="{1E0F2D3E-666B-4BB4-3520-8F597AAA19C0}"/>
              </a:ext>
            </a:extLst>
          </p:cNvPr>
          <p:cNvCxnSpPr>
            <a:cxnSpLocks/>
            <a:stCxn id="11" idx="0"/>
            <a:endCxn id="8" idx="2"/>
          </p:cNvCxnSpPr>
          <p:nvPr/>
        </p:nvCxnSpPr>
        <p:spPr>
          <a:xfrm flipV="1">
            <a:off x="4144995" y="4684846"/>
            <a:ext cx="59619" cy="230429"/>
          </a:xfrm>
          <a:prstGeom prst="straightConnector1">
            <a:avLst/>
          </a:prstGeom>
          <a:ln w="25400" cmpd="sng">
            <a:solidFill>
              <a:schemeClr val="accent5"/>
            </a:solidFill>
            <a:prstDash val="sysDash"/>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92A92526-8D89-298D-5E85-871149FA69C7}"/>
              </a:ext>
            </a:extLst>
          </p:cNvPr>
          <p:cNvCxnSpPr>
            <a:cxnSpLocks/>
          </p:cNvCxnSpPr>
          <p:nvPr/>
        </p:nvCxnSpPr>
        <p:spPr>
          <a:xfrm flipV="1">
            <a:off x="4021199" y="5214781"/>
            <a:ext cx="59619" cy="230429"/>
          </a:xfrm>
          <a:prstGeom prst="straightConnector1">
            <a:avLst/>
          </a:prstGeom>
          <a:ln w="25400" cmpd="sng">
            <a:solidFill>
              <a:schemeClr val="accent5"/>
            </a:solidFill>
            <a:prstDash val="sysDash"/>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94" name="TextBox 93">
            <a:extLst>
              <a:ext uri="{FF2B5EF4-FFF2-40B4-BE49-F238E27FC236}">
                <a16:creationId xmlns:a16="http://schemas.microsoft.com/office/drawing/2014/main" id="{2DCC845B-7246-5BAF-A2D3-0250935F2697}"/>
              </a:ext>
            </a:extLst>
          </p:cNvPr>
          <p:cNvSpPr txBox="1"/>
          <p:nvPr/>
        </p:nvSpPr>
        <p:spPr>
          <a:xfrm>
            <a:off x="1375611" y="1268355"/>
            <a:ext cx="1898277" cy="666977"/>
          </a:xfrm>
          <a:prstGeom prst="rect">
            <a:avLst/>
          </a:prstGeom>
          <a:noFill/>
        </p:spPr>
        <p:txBody>
          <a:bodyPr wrap="none" rtlCol="0">
            <a:spAutoFit/>
          </a:bodyPr>
          <a:lstStyle>
            <a:defPPr>
              <a:defRPr lang="en-US"/>
            </a:defPPr>
            <a:lvl1pPr defTabSz="1219170">
              <a:buClr>
                <a:srgbClr val="000000"/>
              </a:buClr>
              <a:defRPr sz="1867" b="1" i="1" kern="0">
                <a:solidFill>
                  <a:srgbClr val="70AD47"/>
                </a:solidFill>
                <a:latin typeface="Arial"/>
                <a:cs typeface="Arial"/>
              </a:defRPr>
            </a:lvl1pPr>
          </a:lstStyle>
          <a:p>
            <a:r>
              <a:rPr lang="en-US" dirty="0">
                <a:sym typeface="Arial"/>
              </a:rPr>
              <a:t>Data Analysis,</a:t>
            </a:r>
          </a:p>
          <a:p>
            <a:r>
              <a:rPr lang="en-US" dirty="0">
                <a:sym typeface="Arial"/>
              </a:rPr>
              <a:t>SON Algorithm</a:t>
            </a:r>
          </a:p>
        </p:txBody>
      </p:sp>
      <p:sp>
        <p:nvSpPr>
          <p:cNvPr id="117" name="TextBox 116">
            <a:extLst>
              <a:ext uri="{FF2B5EF4-FFF2-40B4-BE49-F238E27FC236}">
                <a16:creationId xmlns:a16="http://schemas.microsoft.com/office/drawing/2014/main" id="{BBEAD303-B5F3-44FB-6EF5-E599B5045650}"/>
              </a:ext>
            </a:extLst>
          </p:cNvPr>
          <p:cNvSpPr txBox="1"/>
          <p:nvPr/>
        </p:nvSpPr>
        <p:spPr>
          <a:xfrm>
            <a:off x="3889418" y="1185116"/>
            <a:ext cx="2852063" cy="954300"/>
          </a:xfrm>
          <a:prstGeom prst="rect">
            <a:avLst/>
          </a:prstGeom>
          <a:noFill/>
        </p:spPr>
        <p:txBody>
          <a:bodyPr wrap="none" rtlCol="0">
            <a:spAutoFit/>
          </a:bodyPr>
          <a:lstStyle/>
          <a:p>
            <a:pPr defTabSz="1219170">
              <a:buClr>
                <a:srgbClr val="000000"/>
              </a:buClr>
            </a:pPr>
            <a:r>
              <a:rPr lang="en-US" sz="1867" b="1" i="1" kern="0" dirty="0">
                <a:solidFill>
                  <a:srgbClr val="70AD47"/>
                </a:solidFill>
                <a:latin typeface="Arial"/>
                <a:cs typeface="Arial"/>
                <a:sym typeface="Arial"/>
              </a:rPr>
              <a:t>Configuration (O1) and </a:t>
            </a:r>
          </a:p>
          <a:p>
            <a:pPr defTabSz="1219170">
              <a:buClr>
                <a:srgbClr val="000000"/>
              </a:buClr>
            </a:pPr>
            <a:r>
              <a:rPr lang="en-US" sz="1867" b="1" i="1" kern="0" dirty="0">
                <a:solidFill>
                  <a:srgbClr val="70AD47"/>
                </a:solidFill>
                <a:latin typeface="Arial"/>
                <a:cs typeface="Arial"/>
                <a:sym typeface="Arial"/>
              </a:rPr>
              <a:t>Policy Guidance (A1)</a:t>
            </a:r>
          </a:p>
          <a:p>
            <a:pPr defTabSz="1219170">
              <a:buClr>
                <a:srgbClr val="000000"/>
              </a:buClr>
            </a:pPr>
            <a:r>
              <a:rPr lang="en-US" sz="1867" b="1" i="1" kern="0" dirty="0">
                <a:solidFill>
                  <a:srgbClr val="70AD47"/>
                </a:solidFill>
                <a:latin typeface="Arial"/>
                <a:cs typeface="Arial"/>
                <a:sym typeface="Arial"/>
              </a:rPr>
              <a:t>from SMO to RAN</a:t>
            </a:r>
          </a:p>
        </p:txBody>
      </p:sp>
      <p:sp>
        <p:nvSpPr>
          <p:cNvPr id="143" name="Freeform: Shape 142">
            <a:extLst>
              <a:ext uri="{FF2B5EF4-FFF2-40B4-BE49-F238E27FC236}">
                <a16:creationId xmlns:a16="http://schemas.microsoft.com/office/drawing/2014/main" id="{B1370183-2E69-D9E4-84FD-18BB1CF68F71}"/>
              </a:ext>
            </a:extLst>
          </p:cNvPr>
          <p:cNvSpPr/>
          <p:nvPr/>
        </p:nvSpPr>
        <p:spPr>
          <a:xfrm>
            <a:off x="3319808" y="2077554"/>
            <a:ext cx="5946015" cy="842356"/>
          </a:xfrm>
          <a:custGeom>
            <a:avLst/>
            <a:gdLst>
              <a:gd name="connsiteX0" fmla="*/ 0 w 4887884"/>
              <a:gd name="connsiteY0" fmla="*/ 0 h 631767"/>
              <a:gd name="connsiteX1" fmla="*/ 2061557 w 4887884"/>
              <a:gd name="connsiteY1" fmla="*/ 108066 h 631767"/>
              <a:gd name="connsiteX2" fmla="*/ 4172989 w 4887884"/>
              <a:gd name="connsiteY2" fmla="*/ 448887 h 631767"/>
              <a:gd name="connsiteX3" fmla="*/ 4887884 w 4887884"/>
              <a:gd name="connsiteY3" fmla="*/ 631767 h 631767"/>
            </a:gdLst>
            <a:ahLst/>
            <a:cxnLst>
              <a:cxn ang="0">
                <a:pos x="connsiteX0" y="connsiteY0"/>
              </a:cxn>
              <a:cxn ang="0">
                <a:pos x="connsiteX1" y="connsiteY1"/>
              </a:cxn>
              <a:cxn ang="0">
                <a:pos x="connsiteX2" y="connsiteY2"/>
              </a:cxn>
              <a:cxn ang="0">
                <a:pos x="connsiteX3" y="connsiteY3"/>
              </a:cxn>
            </a:cxnLst>
            <a:rect l="l" t="t" r="r" b="b"/>
            <a:pathLst>
              <a:path w="4887884" h="631767">
                <a:moveTo>
                  <a:pt x="0" y="0"/>
                </a:moveTo>
                <a:cubicBezTo>
                  <a:pt x="683029" y="16626"/>
                  <a:pt x="1366059" y="33252"/>
                  <a:pt x="2061557" y="108066"/>
                </a:cubicBezTo>
                <a:cubicBezTo>
                  <a:pt x="2757055" y="182880"/>
                  <a:pt x="3701935" y="361604"/>
                  <a:pt x="4172989" y="448887"/>
                </a:cubicBezTo>
                <a:cubicBezTo>
                  <a:pt x="4644043" y="536170"/>
                  <a:pt x="4765963" y="583968"/>
                  <a:pt x="4887884" y="631767"/>
                </a:cubicBezTo>
              </a:path>
            </a:pathLst>
          </a:custGeom>
          <a:noFill/>
          <a:ln w="50800">
            <a:solidFill>
              <a:schemeClr val="accent6"/>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dirty="0">
              <a:solidFill>
                <a:prstClr val="white"/>
              </a:solidFill>
              <a:latin typeface="Calibri" panose="020F0502020204030204"/>
              <a:sym typeface="Arial"/>
            </a:endParaRPr>
          </a:p>
        </p:txBody>
      </p:sp>
      <p:sp>
        <p:nvSpPr>
          <p:cNvPr id="145" name="TextBox 144">
            <a:extLst>
              <a:ext uri="{FF2B5EF4-FFF2-40B4-BE49-F238E27FC236}">
                <a16:creationId xmlns:a16="http://schemas.microsoft.com/office/drawing/2014/main" id="{0E901F0F-6816-FB83-2D9E-5772A43622C6}"/>
              </a:ext>
            </a:extLst>
          </p:cNvPr>
          <p:cNvSpPr txBox="1"/>
          <p:nvPr/>
        </p:nvSpPr>
        <p:spPr>
          <a:xfrm>
            <a:off x="7644221" y="4681362"/>
            <a:ext cx="1871025" cy="666977"/>
          </a:xfrm>
          <a:prstGeom prst="rect">
            <a:avLst/>
          </a:prstGeom>
          <a:noFill/>
        </p:spPr>
        <p:txBody>
          <a:bodyPr wrap="none" rtlCol="0">
            <a:spAutoFit/>
          </a:bodyPr>
          <a:lstStyle/>
          <a:p>
            <a:pPr defTabSz="1219170">
              <a:buClr>
                <a:srgbClr val="000000"/>
              </a:buClr>
            </a:pPr>
            <a:r>
              <a:rPr lang="en-US" sz="1867" b="1" i="1" kern="0" dirty="0">
                <a:solidFill>
                  <a:srgbClr val="70AD47"/>
                </a:solidFill>
                <a:latin typeface="Arial"/>
                <a:cs typeface="Arial"/>
                <a:sym typeface="Arial"/>
              </a:rPr>
              <a:t>FM, PM</a:t>
            </a:r>
          </a:p>
          <a:p>
            <a:pPr defTabSz="1219170">
              <a:buClr>
                <a:srgbClr val="000000"/>
              </a:buClr>
            </a:pPr>
            <a:r>
              <a:rPr lang="en-US" sz="1867" b="1" i="1" kern="0" dirty="0">
                <a:solidFill>
                  <a:srgbClr val="70AD47"/>
                </a:solidFill>
                <a:latin typeface="Arial"/>
                <a:cs typeface="Arial"/>
                <a:sym typeface="Arial"/>
              </a:rPr>
              <a:t>Info from RAN </a:t>
            </a:r>
          </a:p>
        </p:txBody>
      </p:sp>
      <p:sp>
        <p:nvSpPr>
          <p:cNvPr id="147" name="TextBox 146">
            <a:extLst>
              <a:ext uri="{FF2B5EF4-FFF2-40B4-BE49-F238E27FC236}">
                <a16:creationId xmlns:a16="http://schemas.microsoft.com/office/drawing/2014/main" id="{B7540D25-F877-A3BE-0B10-FAA1713008CE}"/>
              </a:ext>
            </a:extLst>
          </p:cNvPr>
          <p:cNvSpPr txBox="1"/>
          <p:nvPr/>
        </p:nvSpPr>
        <p:spPr>
          <a:xfrm>
            <a:off x="3481043" y="2866478"/>
            <a:ext cx="1675459" cy="379656"/>
          </a:xfrm>
          <a:prstGeom prst="rect">
            <a:avLst/>
          </a:prstGeom>
          <a:noFill/>
        </p:spPr>
        <p:txBody>
          <a:bodyPr wrap="none" rtlCol="0">
            <a:spAutoFit/>
          </a:bodyPr>
          <a:lstStyle/>
          <a:p>
            <a:pPr defTabSz="1219170">
              <a:buClr>
                <a:srgbClr val="000000"/>
              </a:buClr>
            </a:pPr>
            <a:r>
              <a:rPr lang="en-US" sz="1867" b="1" i="1" kern="0" dirty="0">
                <a:solidFill>
                  <a:srgbClr val="70AD47"/>
                </a:solidFill>
                <a:latin typeface="Arial"/>
                <a:cs typeface="Arial"/>
                <a:sym typeface="Arial"/>
              </a:rPr>
              <a:t>FM/PM to </a:t>
            </a:r>
            <a:r>
              <a:rPr lang="en-US" sz="1867" b="1" i="1" kern="0" dirty="0">
                <a:solidFill>
                  <a:srgbClr val="70AD47"/>
                </a:solidFill>
                <a:latin typeface="Symbol" panose="05050102010706020507" pitchFamily="18" charset="2"/>
                <a:cs typeface="Arial"/>
                <a:sym typeface="Arial"/>
              </a:rPr>
              <a:t>m</a:t>
            </a:r>
            <a:r>
              <a:rPr lang="en-US" sz="1867" b="1" i="1" kern="0" dirty="0">
                <a:solidFill>
                  <a:srgbClr val="70AD47"/>
                </a:solidFill>
                <a:latin typeface="Arial"/>
                <a:cs typeface="Arial"/>
                <a:sym typeface="Arial"/>
              </a:rPr>
              <a:t>S </a:t>
            </a:r>
          </a:p>
        </p:txBody>
      </p:sp>
      <p:sp>
        <p:nvSpPr>
          <p:cNvPr id="149" name="Freeform: Shape 148">
            <a:extLst>
              <a:ext uri="{FF2B5EF4-FFF2-40B4-BE49-F238E27FC236}">
                <a16:creationId xmlns:a16="http://schemas.microsoft.com/office/drawing/2014/main" id="{B821663A-DF6E-70DB-C61C-1E29059234E5}"/>
              </a:ext>
            </a:extLst>
          </p:cNvPr>
          <p:cNvSpPr/>
          <p:nvPr/>
        </p:nvSpPr>
        <p:spPr>
          <a:xfrm rot="9922005">
            <a:off x="7604498" y="4269914"/>
            <a:ext cx="1595651" cy="240155"/>
          </a:xfrm>
          <a:custGeom>
            <a:avLst/>
            <a:gdLst>
              <a:gd name="connsiteX0" fmla="*/ 0 w 4887884"/>
              <a:gd name="connsiteY0" fmla="*/ 0 h 631767"/>
              <a:gd name="connsiteX1" fmla="*/ 2061557 w 4887884"/>
              <a:gd name="connsiteY1" fmla="*/ 108066 h 631767"/>
              <a:gd name="connsiteX2" fmla="*/ 4172989 w 4887884"/>
              <a:gd name="connsiteY2" fmla="*/ 448887 h 631767"/>
              <a:gd name="connsiteX3" fmla="*/ 4887884 w 4887884"/>
              <a:gd name="connsiteY3" fmla="*/ 631767 h 631767"/>
            </a:gdLst>
            <a:ahLst/>
            <a:cxnLst>
              <a:cxn ang="0">
                <a:pos x="connsiteX0" y="connsiteY0"/>
              </a:cxn>
              <a:cxn ang="0">
                <a:pos x="connsiteX1" y="connsiteY1"/>
              </a:cxn>
              <a:cxn ang="0">
                <a:pos x="connsiteX2" y="connsiteY2"/>
              </a:cxn>
              <a:cxn ang="0">
                <a:pos x="connsiteX3" y="connsiteY3"/>
              </a:cxn>
            </a:cxnLst>
            <a:rect l="l" t="t" r="r" b="b"/>
            <a:pathLst>
              <a:path w="4887884" h="631767">
                <a:moveTo>
                  <a:pt x="0" y="0"/>
                </a:moveTo>
                <a:cubicBezTo>
                  <a:pt x="683029" y="16626"/>
                  <a:pt x="1366059" y="33252"/>
                  <a:pt x="2061557" y="108066"/>
                </a:cubicBezTo>
                <a:cubicBezTo>
                  <a:pt x="2757055" y="182880"/>
                  <a:pt x="3701935" y="361604"/>
                  <a:pt x="4172989" y="448887"/>
                </a:cubicBezTo>
                <a:cubicBezTo>
                  <a:pt x="4644043" y="536170"/>
                  <a:pt x="4765963" y="583968"/>
                  <a:pt x="4887884" y="631767"/>
                </a:cubicBezTo>
              </a:path>
            </a:pathLst>
          </a:custGeom>
          <a:noFill/>
          <a:ln w="50800">
            <a:solidFill>
              <a:schemeClr val="accent6"/>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dirty="0">
              <a:solidFill>
                <a:prstClr val="white"/>
              </a:solidFill>
              <a:latin typeface="Calibri" panose="020F0502020204030204"/>
              <a:sym typeface="Arial"/>
            </a:endParaRPr>
          </a:p>
        </p:txBody>
      </p:sp>
      <p:sp>
        <p:nvSpPr>
          <p:cNvPr id="151" name="Freeform: Shape 150">
            <a:extLst>
              <a:ext uri="{FF2B5EF4-FFF2-40B4-BE49-F238E27FC236}">
                <a16:creationId xmlns:a16="http://schemas.microsoft.com/office/drawing/2014/main" id="{CE9F9938-4823-936D-4551-956AAFD5B113}"/>
              </a:ext>
            </a:extLst>
          </p:cNvPr>
          <p:cNvSpPr/>
          <p:nvPr/>
        </p:nvSpPr>
        <p:spPr>
          <a:xfrm rot="11433045">
            <a:off x="3036341" y="3197330"/>
            <a:ext cx="3292069" cy="717245"/>
          </a:xfrm>
          <a:custGeom>
            <a:avLst/>
            <a:gdLst>
              <a:gd name="connsiteX0" fmla="*/ 0 w 4887884"/>
              <a:gd name="connsiteY0" fmla="*/ 0 h 631767"/>
              <a:gd name="connsiteX1" fmla="*/ 2061557 w 4887884"/>
              <a:gd name="connsiteY1" fmla="*/ 108066 h 631767"/>
              <a:gd name="connsiteX2" fmla="*/ 4172989 w 4887884"/>
              <a:gd name="connsiteY2" fmla="*/ 448887 h 631767"/>
              <a:gd name="connsiteX3" fmla="*/ 4887884 w 4887884"/>
              <a:gd name="connsiteY3" fmla="*/ 631767 h 631767"/>
            </a:gdLst>
            <a:ahLst/>
            <a:cxnLst>
              <a:cxn ang="0">
                <a:pos x="connsiteX0" y="connsiteY0"/>
              </a:cxn>
              <a:cxn ang="0">
                <a:pos x="connsiteX1" y="connsiteY1"/>
              </a:cxn>
              <a:cxn ang="0">
                <a:pos x="connsiteX2" y="connsiteY2"/>
              </a:cxn>
              <a:cxn ang="0">
                <a:pos x="connsiteX3" y="connsiteY3"/>
              </a:cxn>
            </a:cxnLst>
            <a:rect l="l" t="t" r="r" b="b"/>
            <a:pathLst>
              <a:path w="4887884" h="631767">
                <a:moveTo>
                  <a:pt x="0" y="0"/>
                </a:moveTo>
                <a:cubicBezTo>
                  <a:pt x="683029" y="16626"/>
                  <a:pt x="1366059" y="33252"/>
                  <a:pt x="2061557" y="108066"/>
                </a:cubicBezTo>
                <a:cubicBezTo>
                  <a:pt x="2757055" y="182880"/>
                  <a:pt x="3701935" y="361604"/>
                  <a:pt x="4172989" y="448887"/>
                </a:cubicBezTo>
                <a:cubicBezTo>
                  <a:pt x="4644043" y="536170"/>
                  <a:pt x="4765963" y="583968"/>
                  <a:pt x="4887884" y="631767"/>
                </a:cubicBezTo>
              </a:path>
            </a:pathLst>
          </a:custGeom>
          <a:noFill/>
          <a:ln w="50800">
            <a:solidFill>
              <a:schemeClr val="accent6"/>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dirty="0">
              <a:solidFill>
                <a:prstClr val="white"/>
              </a:solidFill>
              <a:latin typeface="Calibri" panose="020F0502020204030204"/>
              <a:sym typeface="Arial"/>
            </a:endParaRPr>
          </a:p>
        </p:txBody>
      </p:sp>
      <p:cxnSp>
        <p:nvCxnSpPr>
          <p:cNvPr id="4" name="Straight Arrow Connector 3">
            <a:extLst>
              <a:ext uri="{FF2B5EF4-FFF2-40B4-BE49-F238E27FC236}">
                <a16:creationId xmlns:a16="http://schemas.microsoft.com/office/drawing/2014/main" id="{AEAE1A3E-A3DE-E276-1288-E917B2FB655F}"/>
              </a:ext>
            </a:extLst>
          </p:cNvPr>
          <p:cNvCxnSpPr>
            <a:cxnSpLocks/>
          </p:cNvCxnSpPr>
          <p:nvPr/>
        </p:nvCxnSpPr>
        <p:spPr>
          <a:xfrm>
            <a:off x="2849727" y="2941108"/>
            <a:ext cx="1039691" cy="1966969"/>
          </a:xfrm>
          <a:prstGeom prst="straightConnector1">
            <a:avLst/>
          </a:prstGeom>
          <a:ln w="25400" cmpd="sng">
            <a:solidFill>
              <a:schemeClr val="accent1"/>
            </a:solidFill>
            <a:prstDash val="sysDash"/>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10" name="Oval 9">
            <a:extLst>
              <a:ext uri="{FF2B5EF4-FFF2-40B4-BE49-F238E27FC236}">
                <a16:creationId xmlns:a16="http://schemas.microsoft.com/office/drawing/2014/main" id="{667EF5FE-4F9B-C79A-FA2D-ED7A97B53D5D}"/>
              </a:ext>
            </a:extLst>
          </p:cNvPr>
          <p:cNvSpPr/>
          <p:nvPr/>
        </p:nvSpPr>
        <p:spPr>
          <a:xfrm>
            <a:off x="3211947" y="3713492"/>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cxnSp>
        <p:nvCxnSpPr>
          <p:cNvPr id="12" name="Straight Arrow Connector 11">
            <a:extLst>
              <a:ext uri="{FF2B5EF4-FFF2-40B4-BE49-F238E27FC236}">
                <a16:creationId xmlns:a16="http://schemas.microsoft.com/office/drawing/2014/main" id="{1F5E9999-537C-8115-A807-F51E811B16AA}"/>
              </a:ext>
            </a:extLst>
          </p:cNvPr>
          <p:cNvCxnSpPr>
            <a:cxnSpLocks/>
          </p:cNvCxnSpPr>
          <p:nvPr/>
        </p:nvCxnSpPr>
        <p:spPr>
          <a:xfrm flipV="1">
            <a:off x="1938487" y="3018630"/>
            <a:ext cx="181512" cy="457951"/>
          </a:xfrm>
          <a:prstGeom prst="straightConnector1">
            <a:avLst/>
          </a:prstGeom>
          <a:noFill/>
          <a:ln w="25400" cap="flat" cmpd="sng" algn="ctr">
            <a:solidFill>
              <a:sysClr val="windowText" lastClr="000000"/>
            </a:solidFill>
            <a:prstDash val="solid"/>
            <a:miter lim="800000"/>
            <a:headEnd type="stealth" w="med" len="med"/>
            <a:tailEnd type="stealth" w="med" len="med"/>
          </a:ln>
          <a:effectLst/>
        </p:spPr>
      </p:cxnSp>
      <p:sp>
        <p:nvSpPr>
          <p:cNvPr id="13" name="TextBox 12">
            <a:extLst>
              <a:ext uri="{FF2B5EF4-FFF2-40B4-BE49-F238E27FC236}">
                <a16:creationId xmlns:a16="http://schemas.microsoft.com/office/drawing/2014/main" id="{13CA1E44-C407-5191-58E0-4E746927F11D}"/>
              </a:ext>
            </a:extLst>
          </p:cNvPr>
          <p:cNvSpPr txBox="1"/>
          <p:nvPr/>
        </p:nvSpPr>
        <p:spPr>
          <a:xfrm>
            <a:off x="1490354" y="3542603"/>
            <a:ext cx="1083251" cy="307777"/>
          </a:xfrm>
          <a:prstGeom prst="rect">
            <a:avLst/>
          </a:prstGeom>
          <a:noFill/>
        </p:spPr>
        <p:txBody>
          <a:bodyPr wrap="square" rtlCol="0">
            <a:spAutoFit/>
          </a:bodyPr>
          <a:lstStyle/>
          <a:p>
            <a:pPr defTabSz="914354"/>
            <a:r>
              <a:rPr lang="en-US" sz="1400" dirty="0">
                <a:solidFill>
                  <a:prstClr val="black"/>
                </a:solidFill>
                <a:latin typeface="Calibri" panose="020F0502020204030204"/>
                <a:cs typeface="Arial"/>
                <a:sym typeface="Arial"/>
              </a:rPr>
              <a:t>FM/PM DB</a:t>
            </a:r>
          </a:p>
        </p:txBody>
      </p:sp>
      <p:cxnSp>
        <p:nvCxnSpPr>
          <p:cNvPr id="15" name="Straight Arrow Connector 14">
            <a:extLst>
              <a:ext uri="{FF2B5EF4-FFF2-40B4-BE49-F238E27FC236}">
                <a16:creationId xmlns:a16="http://schemas.microsoft.com/office/drawing/2014/main" id="{CD57484A-AF7F-553E-E583-6F7C90153E51}"/>
              </a:ext>
            </a:extLst>
          </p:cNvPr>
          <p:cNvCxnSpPr>
            <a:cxnSpLocks/>
          </p:cNvCxnSpPr>
          <p:nvPr/>
        </p:nvCxnSpPr>
        <p:spPr>
          <a:xfrm>
            <a:off x="2504704" y="2981824"/>
            <a:ext cx="349223" cy="973228"/>
          </a:xfrm>
          <a:prstGeom prst="straightConnector1">
            <a:avLst/>
          </a:prstGeom>
          <a:noFill/>
          <a:ln w="25400" cap="flat" cmpd="sng" algn="ctr">
            <a:solidFill>
              <a:sysClr val="windowText" lastClr="000000"/>
            </a:solidFill>
            <a:prstDash val="solid"/>
            <a:miter lim="800000"/>
            <a:headEnd type="stealth" w="med" len="med"/>
            <a:tailEnd type="none" w="lg" len="lg"/>
          </a:ln>
          <a:effectLst/>
        </p:spPr>
      </p:cxnSp>
      <p:sp>
        <p:nvSpPr>
          <p:cNvPr id="16" name="Rectangle 15">
            <a:extLst>
              <a:ext uri="{FF2B5EF4-FFF2-40B4-BE49-F238E27FC236}">
                <a16:creationId xmlns:a16="http://schemas.microsoft.com/office/drawing/2014/main" id="{2277D837-1288-6B87-0B5C-1D987984BAC0}"/>
              </a:ext>
            </a:extLst>
          </p:cNvPr>
          <p:cNvSpPr/>
          <p:nvPr/>
        </p:nvSpPr>
        <p:spPr>
          <a:xfrm>
            <a:off x="2399069" y="3903103"/>
            <a:ext cx="849543" cy="315283"/>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TBDMT</a:t>
            </a:r>
          </a:p>
        </p:txBody>
      </p:sp>
      <p:cxnSp>
        <p:nvCxnSpPr>
          <p:cNvPr id="17" name="Straight Arrow Connector 16">
            <a:extLst>
              <a:ext uri="{FF2B5EF4-FFF2-40B4-BE49-F238E27FC236}">
                <a16:creationId xmlns:a16="http://schemas.microsoft.com/office/drawing/2014/main" id="{5021A2FE-43AD-781C-4A16-14CFB47C06E1}"/>
              </a:ext>
            </a:extLst>
          </p:cNvPr>
          <p:cNvCxnSpPr>
            <a:cxnSpLocks/>
          </p:cNvCxnSpPr>
          <p:nvPr/>
        </p:nvCxnSpPr>
        <p:spPr>
          <a:xfrm>
            <a:off x="2907159" y="4227430"/>
            <a:ext cx="503848" cy="1217780"/>
          </a:xfrm>
          <a:prstGeom prst="straightConnector1">
            <a:avLst/>
          </a:prstGeom>
          <a:ln w="25400" cmpd="sng">
            <a:solidFill>
              <a:schemeClr val="accent5"/>
            </a:solidFill>
            <a:prstDash val="sysDash"/>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AAA9FAE6-6D45-0A66-DB58-487A0178D81A}"/>
              </a:ext>
            </a:extLst>
          </p:cNvPr>
          <p:cNvSpPr txBox="1"/>
          <p:nvPr/>
        </p:nvSpPr>
        <p:spPr>
          <a:xfrm>
            <a:off x="9429379" y="2427316"/>
            <a:ext cx="1327608" cy="666977"/>
          </a:xfrm>
          <a:prstGeom prst="rect">
            <a:avLst/>
          </a:prstGeom>
          <a:noFill/>
        </p:spPr>
        <p:txBody>
          <a:bodyPr wrap="none" rtlCol="0">
            <a:spAutoFit/>
          </a:bodyPr>
          <a:lstStyle/>
          <a:p>
            <a:pPr algn="ctr" defTabSz="1219170">
              <a:buClr>
                <a:srgbClr val="000000"/>
              </a:buClr>
            </a:pPr>
            <a:r>
              <a:rPr lang="en-US" sz="1867" b="1" i="1" kern="0" dirty="0">
                <a:solidFill>
                  <a:srgbClr val="70AD47"/>
                </a:solidFill>
                <a:latin typeface="Arial"/>
                <a:cs typeface="Arial"/>
                <a:sym typeface="Arial"/>
              </a:rPr>
              <a:t>Simulated</a:t>
            </a:r>
          </a:p>
          <a:p>
            <a:pPr algn="ctr" defTabSz="1219170">
              <a:buClr>
                <a:srgbClr val="000000"/>
              </a:buClr>
            </a:pPr>
            <a:r>
              <a:rPr lang="en-US" sz="1867" b="1" i="1" kern="0" dirty="0">
                <a:solidFill>
                  <a:srgbClr val="70AD47"/>
                </a:solidFill>
                <a:latin typeface="Arial"/>
                <a:cs typeface="Arial"/>
                <a:sym typeface="Arial"/>
              </a:rPr>
              <a:t>RAN</a:t>
            </a:r>
          </a:p>
        </p:txBody>
      </p:sp>
      <p:sp>
        <p:nvSpPr>
          <p:cNvPr id="20" name="TextBox 19">
            <a:extLst>
              <a:ext uri="{FF2B5EF4-FFF2-40B4-BE49-F238E27FC236}">
                <a16:creationId xmlns:a16="http://schemas.microsoft.com/office/drawing/2014/main" id="{3C4ACCFF-D004-7813-0CF1-BE4F814C90F7}"/>
              </a:ext>
            </a:extLst>
          </p:cNvPr>
          <p:cNvSpPr txBox="1"/>
          <p:nvPr/>
        </p:nvSpPr>
        <p:spPr>
          <a:xfrm>
            <a:off x="2396621" y="5820811"/>
            <a:ext cx="2295821" cy="666977"/>
          </a:xfrm>
          <a:prstGeom prst="rect">
            <a:avLst/>
          </a:prstGeom>
          <a:noFill/>
        </p:spPr>
        <p:txBody>
          <a:bodyPr wrap="none" rtlCol="0">
            <a:spAutoFit/>
          </a:bodyPr>
          <a:lstStyle/>
          <a:p>
            <a:pPr algn="ctr" defTabSz="1219170">
              <a:buClr>
                <a:srgbClr val="000000"/>
              </a:buClr>
            </a:pPr>
            <a:r>
              <a:rPr lang="en-US" sz="1867" b="1" i="1" kern="0" dirty="0">
                <a:solidFill>
                  <a:srgbClr val="70AD47"/>
                </a:solidFill>
                <a:latin typeface="Arial"/>
                <a:cs typeface="Arial"/>
                <a:sym typeface="Arial"/>
              </a:rPr>
              <a:t>RAN configuration</a:t>
            </a:r>
          </a:p>
          <a:p>
            <a:pPr algn="ctr" defTabSz="1219170">
              <a:buClr>
                <a:srgbClr val="000000"/>
              </a:buClr>
            </a:pPr>
            <a:r>
              <a:rPr lang="en-US" sz="1867" b="1" i="1" kern="0" dirty="0">
                <a:solidFill>
                  <a:srgbClr val="70AD47"/>
                </a:solidFill>
                <a:latin typeface="Arial"/>
                <a:cs typeface="Arial"/>
                <a:sym typeface="Arial"/>
              </a:rPr>
              <a:t>datastore</a:t>
            </a:r>
          </a:p>
        </p:txBody>
      </p:sp>
    </p:spTree>
    <p:extLst>
      <p:ext uri="{BB962C8B-B14F-4D97-AF65-F5344CB8AC3E}">
        <p14:creationId xmlns:p14="http://schemas.microsoft.com/office/powerpoint/2010/main" val="646479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Rectangle 141">
            <a:extLst>
              <a:ext uri="{FF2B5EF4-FFF2-40B4-BE49-F238E27FC236}">
                <a16:creationId xmlns:a16="http://schemas.microsoft.com/office/drawing/2014/main" id="{3B6BB13C-856D-F62E-EB39-9A1ED5248096}"/>
              </a:ext>
            </a:extLst>
          </p:cNvPr>
          <p:cNvSpPr/>
          <p:nvPr/>
        </p:nvSpPr>
        <p:spPr>
          <a:xfrm>
            <a:off x="9255189" y="3166707"/>
            <a:ext cx="1766040" cy="1463167"/>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RAN-Sim</a:t>
            </a:r>
          </a:p>
        </p:txBody>
      </p:sp>
      <p:sp>
        <p:nvSpPr>
          <p:cNvPr id="2" name="Slide Number Placeholder 1"/>
          <p:cNvSpPr>
            <a:spLocks noGrp="1"/>
          </p:cNvSpPr>
          <p:nvPr>
            <p:ph type="sldNum" sz="quarter" idx="12"/>
          </p:nvPr>
        </p:nvSpPr>
        <p:spPr>
          <a:prstGeom prst="rect">
            <a:avLst/>
          </a:prstGeom>
        </p:spPr>
        <p:txBody>
          <a:bodyPr/>
          <a:lstStyle/>
          <a:p>
            <a:pPr defTabSz="914354"/>
            <a:fld id="{12CB907E-C602-C34B-93F7-CA9E40714286}" type="slidenum">
              <a:rPr lang="en-US">
                <a:solidFill>
                  <a:prstClr val="black">
                    <a:alpha val="50000"/>
                  </a:prstClr>
                </a:solidFill>
                <a:sym typeface="Arial"/>
              </a:rPr>
              <a:pPr defTabSz="914354"/>
              <a:t>5</a:t>
            </a:fld>
            <a:r>
              <a:rPr lang="en-US" dirty="0">
                <a:solidFill>
                  <a:prstClr val="black">
                    <a:alpha val="50000"/>
                  </a:prstClr>
                </a:solidFill>
                <a:sym typeface="Arial"/>
              </a:rPr>
              <a:t> </a:t>
            </a:r>
          </a:p>
        </p:txBody>
      </p:sp>
      <p:sp>
        <p:nvSpPr>
          <p:cNvPr id="3" name="Title 2"/>
          <p:cNvSpPr>
            <a:spLocks noGrp="1"/>
          </p:cNvSpPr>
          <p:nvPr>
            <p:ph type="title"/>
          </p:nvPr>
        </p:nvSpPr>
        <p:spPr/>
        <p:txBody>
          <a:bodyPr>
            <a:normAutofit/>
          </a:bodyPr>
          <a:lstStyle/>
          <a:p>
            <a:r>
              <a:rPr lang="en-US" sz="3200" dirty="0"/>
              <a:t>ONAP SON Use Case – CM event data </a:t>
            </a:r>
          </a:p>
        </p:txBody>
      </p:sp>
      <p:sp>
        <p:nvSpPr>
          <p:cNvPr id="184" name="TextBox 183"/>
          <p:cNvSpPr txBox="1"/>
          <p:nvPr/>
        </p:nvSpPr>
        <p:spPr>
          <a:xfrm>
            <a:off x="7997045" y="6154300"/>
            <a:ext cx="908717" cy="316121"/>
          </a:xfrm>
          <a:prstGeom prst="rect">
            <a:avLst/>
          </a:prstGeom>
          <a:noFill/>
          <a:ln>
            <a:noFill/>
          </a:ln>
        </p:spPr>
        <p:txBody>
          <a:bodyPr wrap="none" lIns="0" tIns="0" rIns="0" bIns="0" rtlCol="0">
            <a:noAutofit/>
          </a:bodyPr>
          <a:lstStyle/>
          <a:p>
            <a:pPr defTabSz="914354"/>
            <a:endParaRPr lang="en-US" sz="1400" dirty="0">
              <a:solidFill>
                <a:srgbClr val="44546A"/>
              </a:solidFill>
              <a:latin typeface="Calibri" panose="020F0502020204030204"/>
              <a:cs typeface="Arial"/>
              <a:sym typeface="Arial"/>
            </a:endParaRPr>
          </a:p>
        </p:txBody>
      </p:sp>
      <p:sp>
        <p:nvSpPr>
          <p:cNvPr id="64" name="Rectangle 63">
            <a:extLst>
              <a:ext uri="{FF2B5EF4-FFF2-40B4-BE49-F238E27FC236}">
                <a16:creationId xmlns:a16="http://schemas.microsoft.com/office/drawing/2014/main" id="{C58F7941-D671-4AEB-9491-21679B4DC713}"/>
              </a:ext>
            </a:extLst>
          </p:cNvPr>
          <p:cNvSpPr/>
          <p:nvPr/>
        </p:nvSpPr>
        <p:spPr>
          <a:xfrm>
            <a:off x="1802133" y="2001026"/>
            <a:ext cx="995843" cy="974147"/>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SON</a:t>
            </a:r>
          </a:p>
          <a:p>
            <a:pPr defTabSz="914354"/>
            <a:r>
              <a:rPr lang="en-US" dirty="0">
                <a:solidFill>
                  <a:srgbClr val="44546A"/>
                </a:solidFill>
                <a:latin typeface="Calibri" panose="020F0502020204030204"/>
                <a:sym typeface="Arial"/>
              </a:rPr>
              <a:t>Handler</a:t>
            </a:r>
          </a:p>
          <a:p>
            <a:pPr defTabSz="914354"/>
            <a:r>
              <a:rPr lang="en-US" dirty="0">
                <a:solidFill>
                  <a:srgbClr val="44546A"/>
                </a:solidFill>
                <a:latin typeface="Calibri" panose="020F0502020204030204"/>
                <a:sym typeface="Arial"/>
              </a:rPr>
              <a:t>MS</a:t>
            </a:r>
          </a:p>
        </p:txBody>
      </p:sp>
      <p:sp>
        <p:nvSpPr>
          <p:cNvPr id="66" name="Rectangle 65">
            <a:extLst>
              <a:ext uri="{FF2B5EF4-FFF2-40B4-BE49-F238E27FC236}">
                <a16:creationId xmlns:a16="http://schemas.microsoft.com/office/drawing/2014/main" id="{2B87A847-6323-4316-BC9E-31D6EE5CB2F3}"/>
              </a:ext>
            </a:extLst>
          </p:cNvPr>
          <p:cNvSpPr/>
          <p:nvPr/>
        </p:nvSpPr>
        <p:spPr>
          <a:xfrm>
            <a:off x="6533565" y="1762878"/>
            <a:ext cx="2257867" cy="1755856"/>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SDN-R (SDN-C) </a:t>
            </a:r>
          </a:p>
        </p:txBody>
      </p:sp>
      <p:sp>
        <p:nvSpPr>
          <p:cNvPr id="67" name="Rectangle 66">
            <a:extLst>
              <a:ext uri="{FF2B5EF4-FFF2-40B4-BE49-F238E27FC236}">
                <a16:creationId xmlns:a16="http://schemas.microsoft.com/office/drawing/2014/main" id="{593E48EC-8565-4052-9A7F-A7CE1252AF79}"/>
              </a:ext>
            </a:extLst>
          </p:cNvPr>
          <p:cNvSpPr/>
          <p:nvPr/>
        </p:nvSpPr>
        <p:spPr>
          <a:xfrm>
            <a:off x="4358804" y="2420887"/>
            <a:ext cx="847372" cy="460411"/>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Policy</a:t>
            </a:r>
          </a:p>
        </p:txBody>
      </p:sp>
      <p:sp>
        <p:nvSpPr>
          <p:cNvPr id="68" name="TextBox 67">
            <a:extLst>
              <a:ext uri="{FF2B5EF4-FFF2-40B4-BE49-F238E27FC236}">
                <a16:creationId xmlns:a16="http://schemas.microsoft.com/office/drawing/2014/main" id="{A6BD0FCD-C38A-4F3C-9F6A-FD7D1370BE5D}"/>
              </a:ext>
            </a:extLst>
          </p:cNvPr>
          <p:cNvSpPr txBox="1"/>
          <p:nvPr/>
        </p:nvSpPr>
        <p:spPr>
          <a:xfrm>
            <a:off x="8431350" y="3605698"/>
            <a:ext cx="1104407" cy="374493"/>
          </a:xfrm>
          <a:prstGeom prst="rect">
            <a:avLst/>
          </a:prstGeom>
          <a:noFill/>
          <a:ln>
            <a:noFill/>
          </a:ln>
        </p:spPr>
        <p:txBody>
          <a:bodyPr wrap="none" lIns="0" tIns="0" rIns="0" bIns="0" rtlCol="0">
            <a:noAutofit/>
          </a:bodyPr>
          <a:lstStyle/>
          <a:p>
            <a:pPr defTabSz="914354"/>
            <a:r>
              <a:rPr lang="en-US" sz="1400" i="1" dirty="0">
                <a:solidFill>
                  <a:srgbClr val="FF0000"/>
                </a:solidFill>
                <a:latin typeface="Calibri" panose="020F0502020204030204"/>
                <a:cs typeface="Arial"/>
                <a:sym typeface="Arial"/>
              </a:rPr>
              <a:t>Config</a:t>
            </a:r>
          </a:p>
          <a:p>
            <a:pPr defTabSz="914354"/>
            <a:r>
              <a:rPr lang="en-US" sz="1400" i="1" dirty="0">
                <a:solidFill>
                  <a:srgbClr val="FF0000"/>
                </a:solidFill>
                <a:latin typeface="Calibri" panose="020F0502020204030204"/>
                <a:cs typeface="Arial"/>
                <a:sym typeface="Arial"/>
              </a:rPr>
              <a:t>Change</a:t>
            </a:r>
          </a:p>
        </p:txBody>
      </p:sp>
      <p:cxnSp>
        <p:nvCxnSpPr>
          <p:cNvPr id="70" name="Straight Arrow Connector 69">
            <a:extLst>
              <a:ext uri="{FF2B5EF4-FFF2-40B4-BE49-F238E27FC236}">
                <a16:creationId xmlns:a16="http://schemas.microsoft.com/office/drawing/2014/main" id="{2694589F-E5F2-4C2D-B9C2-E31BF9D2E103}"/>
              </a:ext>
            </a:extLst>
          </p:cNvPr>
          <p:cNvCxnSpPr>
            <a:cxnSpLocks/>
            <a:endCxn id="5" idx="3"/>
          </p:cNvCxnSpPr>
          <p:nvPr/>
        </p:nvCxnSpPr>
        <p:spPr>
          <a:xfrm flipH="1" flipV="1">
            <a:off x="8615251" y="3224954"/>
            <a:ext cx="711329" cy="815577"/>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71" name="Rectangle 70">
            <a:extLst>
              <a:ext uri="{FF2B5EF4-FFF2-40B4-BE49-F238E27FC236}">
                <a16:creationId xmlns:a16="http://schemas.microsoft.com/office/drawing/2014/main" id="{56D7ECF9-E361-4FA0-B1B9-5B33C80DD832}"/>
              </a:ext>
            </a:extLst>
          </p:cNvPr>
          <p:cNvSpPr/>
          <p:nvPr/>
        </p:nvSpPr>
        <p:spPr>
          <a:xfrm>
            <a:off x="6559601" y="4034573"/>
            <a:ext cx="908717" cy="643004"/>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VES</a:t>
            </a:r>
          </a:p>
          <a:p>
            <a:pPr defTabSz="914354"/>
            <a:r>
              <a:rPr lang="en-US" dirty="0">
                <a:solidFill>
                  <a:srgbClr val="44546A"/>
                </a:solidFill>
                <a:latin typeface="Calibri" panose="020F0502020204030204"/>
                <a:sym typeface="Arial"/>
              </a:rPr>
              <a:t>Coll </a:t>
            </a:r>
          </a:p>
        </p:txBody>
      </p:sp>
      <p:cxnSp>
        <p:nvCxnSpPr>
          <p:cNvPr id="74" name="Straight Arrow Connector 73">
            <a:extLst>
              <a:ext uri="{FF2B5EF4-FFF2-40B4-BE49-F238E27FC236}">
                <a16:creationId xmlns:a16="http://schemas.microsoft.com/office/drawing/2014/main" id="{441F6607-A0F9-4D38-BE53-C97F6036338E}"/>
              </a:ext>
            </a:extLst>
          </p:cNvPr>
          <p:cNvCxnSpPr>
            <a:cxnSpLocks/>
            <a:stCxn id="67" idx="1"/>
            <a:endCxn id="64" idx="3"/>
          </p:cNvCxnSpPr>
          <p:nvPr/>
        </p:nvCxnSpPr>
        <p:spPr>
          <a:xfrm flipH="1" flipV="1">
            <a:off x="2797976" y="2488099"/>
            <a:ext cx="1560828" cy="162995"/>
          </a:xfrm>
          <a:prstGeom prst="straightConnector1">
            <a:avLst/>
          </a:prstGeom>
          <a:ln w="25400" cmpd="sng">
            <a:solidFill>
              <a:schemeClr val="accent1"/>
            </a:solidFill>
            <a:headEnd type="stealth" w="med" len="med"/>
            <a:tailEnd type="stealth" w="med" len="med"/>
          </a:ln>
          <a:effectLst/>
        </p:spPr>
        <p:style>
          <a:lnRef idx="2">
            <a:schemeClr val="accent1"/>
          </a:lnRef>
          <a:fillRef idx="0">
            <a:schemeClr val="accent1"/>
          </a:fillRef>
          <a:effectRef idx="1">
            <a:schemeClr val="accent1"/>
          </a:effectRef>
          <a:fontRef idx="minor">
            <a:schemeClr val="tx1"/>
          </a:fontRef>
        </p:style>
      </p:cxnSp>
      <p:cxnSp>
        <p:nvCxnSpPr>
          <p:cNvPr id="78" name="Straight Arrow Connector 77">
            <a:extLst>
              <a:ext uri="{FF2B5EF4-FFF2-40B4-BE49-F238E27FC236}">
                <a16:creationId xmlns:a16="http://schemas.microsoft.com/office/drawing/2014/main" id="{C1804BF2-A338-44E5-A279-3406B8651EA8}"/>
              </a:ext>
            </a:extLst>
          </p:cNvPr>
          <p:cNvCxnSpPr>
            <a:cxnSpLocks/>
          </p:cNvCxnSpPr>
          <p:nvPr/>
        </p:nvCxnSpPr>
        <p:spPr>
          <a:xfrm flipH="1">
            <a:off x="632058" y="5865110"/>
            <a:ext cx="385073" cy="0"/>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79" name="TextBox 78">
            <a:extLst>
              <a:ext uri="{FF2B5EF4-FFF2-40B4-BE49-F238E27FC236}">
                <a16:creationId xmlns:a16="http://schemas.microsoft.com/office/drawing/2014/main" id="{A86A07BC-00C6-430A-AB2B-1249617358AF}"/>
              </a:ext>
            </a:extLst>
          </p:cNvPr>
          <p:cNvSpPr txBox="1"/>
          <p:nvPr/>
        </p:nvSpPr>
        <p:spPr>
          <a:xfrm>
            <a:off x="939433" y="5679691"/>
            <a:ext cx="487741" cy="338554"/>
          </a:xfrm>
          <a:prstGeom prst="rect">
            <a:avLst/>
          </a:prstGeom>
          <a:noFill/>
        </p:spPr>
        <p:txBody>
          <a:bodyPr wrap="square" rtlCol="0">
            <a:spAutoFit/>
          </a:bodyPr>
          <a:lstStyle/>
          <a:p>
            <a:pPr defTabSz="914354"/>
            <a:r>
              <a:rPr lang="en-US" sz="1600" dirty="0">
                <a:solidFill>
                  <a:prstClr val="black"/>
                </a:solidFill>
                <a:latin typeface="Calibri" panose="020F0502020204030204"/>
                <a:cs typeface="Arial"/>
                <a:sym typeface="Arial"/>
              </a:rPr>
              <a:t>O1</a:t>
            </a:r>
          </a:p>
        </p:txBody>
      </p:sp>
      <p:cxnSp>
        <p:nvCxnSpPr>
          <p:cNvPr id="80" name="Straight Arrow Connector 79">
            <a:extLst>
              <a:ext uri="{FF2B5EF4-FFF2-40B4-BE49-F238E27FC236}">
                <a16:creationId xmlns:a16="http://schemas.microsoft.com/office/drawing/2014/main" id="{DF917B03-582D-40F2-99BB-95F2D5B095DA}"/>
              </a:ext>
            </a:extLst>
          </p:cNvPr>
          <p:cNvCxnSpPr>
            <a:cxnSpLocks/>
          </p:cNvCxnSpPr>
          <p:nvPr/>
        </p:nvCxnSpPr>
        <p:spPr>
          <a:xfrm flipH="1">
            <a:off x="570257" y="5163853"/>
            <a:ext cx="385073" cy="0"/>
          </a:xfrm>
          <a:prstGeom prst="straightConnector1">
            <a:avLst/>
          </a:prstGeom>
          <a:ln w="25400" cmpd="sng">
            <a:solidFill>
              <a:schemeClr val="accent1"/>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81" name="Straight Arrow Connector 80">
            <a:extLst>
              <a:ext uri="{FF2B5EF4-FFF2-40B4-BE49-F238E27FC236}">
                <a16:creationId xmlns:a16="http://schemas.microsoft.com/office/drawing/2014/main" id="{A04C5FFC-C3E4-4918-B3AB-E9CB98B18618}"/>
              </a:ext>
            </a:extLst>
          </p:cNvPr>
          <p:cNvCxnSpPr>
            <a:cxnSpLocks/>
          </p:cNvCxnSpPr>
          <p:nvPr/>
        </p:nvCxnSpPr>
        <p:spPr>
          <a:xfrm flipH="1">
            <a:off x="608157" y="5487153"/>
            <a:ext cx="385073" cy="0"/>
          </a:xfrm>
          <a:prstGeom prst="straightConnector1">
            <a:avLst/>
          </a:prstGeom>
          <a:ln w="25400" cmpd="sng">
            <a:solidFill>
              <a:schemeClr val="tx1">
                <a:lumMod val="95000"/>
                <a:lumOff val="5000"/>
              </a:schemeClr>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82" name="TextBox 81">
            <a:extLst>
              <a:ext uri="{FF2B5EF4-FFF2-40B4-BE49-F238E27FC236}">
                <a16:creationId xmlns:a16="http://schemas.microsoft.com/office/drawing/2014/main" id="{EFD0BFFF-DDCF-445C-BBC9-B03F005165BB}"/>
              </a:ext>
            </a:extLst>
          </p:cNvPr>
          <p:cNvSpPr txBox="1"/>
          <p:nvPr/>
        </p:nvSpPr>
        <p:spPr>
          <a:xfrm>
            <a:off x="942166" y="5304172"/>
            <a:ext cx="973857" cy="338554"/>
          </a:xfrm>
          <a:prstGeom prst="rect">
            <a:avLst/>
          </a:prstGeom>
          <a:noFill/>
        </p:spPr>
        <p:txBody>
          <a:bodyPr wrap="square" rtlCol="0">
            <a:spAutoFit/>
          </a:bodyPr>
          <a:lstStyle/>
          <a:p>
            <a:pPr defTabSz="914354"/>
            <a:r>
              <a:rPr lang="en-US" sz="1600" dirty="0">
                <a:solidFill>
                  <a:prstClr val="black"/>
                </a:solidFill>
                <a:latin typeface="Calibri" panose="020F0502020204030204"/>
                <a:cs typeface="Arial"/>
                <a:sym typeface="Arial"/>
              </a:rPr>
              <a:t>REST API</a:t>
            </a:r>
          </a:p>
        </p:txBody>
      </p:sp>
      <p:sp>
        <p:nvSpPr>
          <p:cNvPr id="83" name="TextBox 82">
            <a:extLst>
              <a:ext uri="{FF2B5EF4-FFF2-40B4-BE49-F238E27FC236}">
                <a16:creationId xmlns:a16="http://schemas.microsoft.com/office/drawing/2014/main" id="{5BDDEE14-446F-4E67-BACE-BAEC5F2DA0DF}"/>
              </a:ext>
            </a:extLst>
          </p:cNvPr>
          <p:cNvSpPr txBox="1"/>
          <p:nvPr/>
        </p:nvSpPr>
        <p:spPr>
          <a:xfrm>
            <a:off x="939434" y="4974879"/>
            <a:ext cx="851088" cy="338554"/>
          </a:xfrm>
          <a:prstGeom prst="rect">
            <a:avLst/>
          </a:prstGeom>
          <a:noFill/>
        </p:spPr>
        <p:txBody>
          <a:bodyPr wrap="square" rtlCol="0">
            <a:spAutoFit/>
          </a:bodyPr>
          <a:lstStyle/>
          <a:p>
            <a:pPr defTabSz="914354"/>
            <a:r>
              <a:rPr lang="en-US" sz="1600" dirty="0">
                <a:solidFill>
                  <a:prstClr val="black"/>
                </a:solidFill>
                <a:latin typeface="Calibri" panose="020F0502020204030204"/>
                <a:cs typeface="Arial"/>
                <a:sym typeface="Arial"/>
              </a:rPr>
              <a:t>DMaaP</a:t>
            </a:r>
          </a:p>
        </p:txBody>
      </p:sp>
      <p:cxnSp>
        <p:nvCxnSpPr>
          <p:cNvPr id="84" name="Straight Arrow Connector 83">
            <a:extLst>
              <a:ext uri="{FF2B5EF4-FFF2-40B4-BE49-F238E27FC236}">
                <a16:creationId xmlns:a16="http://schemas.microsoft.com/office/drawing/2014/main" id="{0F351CFD-3F34-4B58-98B4-A33A05E77EC9}"/>
              </a:ext>
            </a:extLst>
          </p:cNvPr>
          <p:cNvCxnSpPr>
            <a:cxnSpLocks/>
          </p:cNvCxnSpPr>
          <p:nvPr/>
        </p:nvCxnSpPr>
        <p:spPr>
          <a:xfrm>
            <a:off x="2797976" y="2322050"/>
            <a:ext cx="1560828" cy="163317"/>
          </a:xfrm>
          <a:prstGeom prst="straightConnector1">
            <a:avLst/>
          </a:prstGeom>
          <a:noFill/>
          <a:ln w="25400" cap="flat" cmpd="sng" algn="ctr">
            <a:solidFill>
              <a:sysClr val="windowText" lastClr="000000"/>
            </a:solidFill>
            <a:prstDash val="solid"/>
            <a:miter lim="800000"/>
            <a:headEnd type="stealth" w="med" len="med"/>
            <a:tailEnd type="stealth" w="med" len="med"/>
          </a:ln>
          <a:effectLst/>
        </p:spPr>
      </p:cxnSp>
      <p:cxnSp>
        <p:nvCxnSpPr>
          <p:cNvPr id="89" name="Straight Arrow Connector 88">
            <a:extLst>
              <a:ext uri="{FF2B5EF4-FFF2-40B4-BE49-F238E27FC236}">
                <a16:creationId xmlns:a16="http://schemas.microsoft.com/office/drawing/2014/main" id="{8D6F6526-67BF-4E49-9FEC-45C9490A15BD}"/>
              </a:ext>
            </a:extLst>
          </p:cNvPr>
          <p:cNvCxnSpPr>
            <a:cxnSpLocks/>
            <a:endCxn id="67" idx="3"/>
          </p:cNvCxnSpPr>
          <p:nvPr/>
        </p:nvCxnSpPr>
        <p:spPr>
          <a:xfrm flipH="1" flipV="1">
            <a:off x="5206174" y="2651093"/>
            <a:ext cx="1321264" cy="356904"/>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90" name="Straight Arrow Connector 89">
            <a:extLst>
              <a:ext uri="{FF2B5EF4-FFF2-40B4-BE49-F238E27FC236}">
                <a16:creationId xmlns:a16="http://schemas.microsoft.com/office/drawing/2014/main" id="{8615FCAB-92EA-40BC-9007-234C8ECCB493}"/>
              </a:ext>
            </a:extLst>
          </p:cNvPr>
          <p:cNvCxnSpPr>
            <a:cxnSpLocks/>
            <a:stCxn id="8" idx="3"/>
            <a:endCxn id="71" idx="1"/>
          </p:cNvCxnSpPr>
          <p:nvPr/>
        </p:nvCxnSpPr>
        <p:spPr>
          <a:xfrm flipV="1">
            <a:off x="4456219" y="4356076"/>
            <a:ext cx="2103383" cy="137465"/>
          </a:xfrm>
          <a:prstGeom prst="straightConnector1">
            <a:avLst/>
          </a:prstGeom>
          <a:ln w="25400" cmpd="sng">
            <a:solidFill>
              <a:schemeClr val="accent1"/>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98" name="Straight Arrow Connector 97">
            <a:extLst>
              <a:ext uri="{FF2B5EF4-FFF2-40B4-BE49-F238E27FC236}">
                <a16:creationId xmlns:a16="http://schemas.microsoft.com/office/drawing/2014/main" id="{FE94497B-40C3-407E-BE9D-9F410738E953}"/>
              </a:ext>
            </a:extLst>
          </p:cNvPr>
          <p:cNvCxnSpPr>
            <a:cxnSpLocks/>
          </p:cNvCxnSpPr>
          <p:nvPr/>
        </p:nvCxnSpPr>
        <p:spPr>
          <a:xfrm flipV="1">
            <a:off x="7443657" y="4142514"/>
            <a:ext cx="1811533" cy="293005"/>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99" name="TextBox 98">
            <a:extLst>
              <a:ext uri="{FF2B5EF4-FFF2-40B4-BE49-F238E27FC236}">
                <a16:creationId xmlns:a16="http://schemas.microsoft.com/office/drawing/2014/main" id="{0D474DA3-3F24-4E54-AD4C-3FDBE1791B7D}"/>
              </a:ext>
            </a:extLst>
          </p:cNvPr>
          <p:cNvSpPr txBox="1"/>
          <p:nvPr/>
        </p:nvSpPr>
        <p:spPr>
          <a:xfrm rot="21067024">
            <a:off x="7635869" y="4135103"/>
            <a:ext cx="908717" cy="445755"/>
          </a:xfrm>
          <a:prstGeom prst="rect">
            <a:avLst/>
          </a:prstGeom>
          <a:noFill/>
          <a:ln>
            <a:noFill/>
          </a:ln>
        </p:spPr>
        <p:txBody>
          <a:bodyPr wrap="none" lIns="0" tIns="0" rIns="0" bIns="0" rtlCol="0">
            <a:noAutofit/>
          </a:bodyPr>
          <a:lstStyle/>
          <a:p>
            <a:pPr defTabSz="914354"/>
            <a:r>
              <a:rPr lang="en-US" sz="1400" i="1" dirty="0">
                <a:solidFill>
                  <a:prstClr val="black"/>
                </a:solidFill>
                <a:latin typeface="Calibri" panose="020F0502020204030204"/>
                <a:cs typeface="Arial"/>
                <a:sym typeface="Arial"/>
              </a:rPr>
              <a:t>FM, PM, CM</a:t>
            </a:r>
          </a:p>
        </p:txBody>
      </p:sp>
      <p:sp>
        <p:nvSpPr>
          <p:cNvPr id="102" name="Oval 101">
            <a:extLst>
              <a:ext uri="{FF2B5EF4-FFF2-40B4-BE49-F238E27FC236}">
                <a16:creationId xmlns:a16="http://schemas.microsoft.com/office/drawing/2014/main" id="{9340BC91-DCDE-4364-9471-6C515F1681B8}"/>
              </a:ext>
            </a:extLst>
          </p:cNvPr>
          <p:cNvSpPr/>
          <p:nvPr/>
        </p:nvSpPr>
        <p:spPr>
          <a:xfrm>
            <a:off x="3471268" y="2475793"/>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sp>
        <p:nvSpPr>
          <p:cNvPr id="103" name="Oval 102">
            <a:extLst>
              <a:ext uri="{FF2B5EF4-FFF2-40B4-BE49-F238E27FC236}">
                <a16:creationId xmlns:a16="http://schemas.microsoft.com/office/drawing/2014/main" id="{872B7DBB-1F79-4877-8D9C-F9E8694E9530}"/>
              </a:ext>
            </a:extLst>
          </p:cNvPr>
          <p:cNvSpPr/>
          <p:nvPr/>
        </p:nvSpPr>
        <p:spPr>
          <a:xfrm>
            <a:off x="5732848" y="2780643"/>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sp>
        <p:nvSpPr>
          <p:cNvPr id="108" name="Oval 107">
            <a:extLst>
              <a:ext uri="{FF2B5EF4-FFF2-40B4-BE49-F238E27FC236}">
                <a16:creationId xmlns:a16="http://schemas.microsoft.com/office/drawing/2014/main" id="{F1356A02-05AF-45FF-8D69-F7E5D4614967}"/>
              </a:ext>
            </a:extLst>
          </p:cNvPr>
          <p:cNvSpPr/>
          <p:nvPr/>
        </p:nvSpPr>
        <p:spPr>
          <a:xfrm>
            <a:off x="5775681" y="4329053"/>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cxnSp>
        <p:nvCxnSpPr>
          <p:cNvPr id="132" name="Straight Arrow Connector 131">
            <a:extLst>
              <a:ext uri="{FF2B5EF4-FFF2-40B4-BE49-F238E27FC236}">
                <a16:creationId xmlns:a16="http://schemas.microsoft.com/office/drawing/2014/main" id="{028020E2-BC8B-4568-ABA5-0A0826E53074}"/>
              </a:ext>
            </a:extLst>
          </p:cNvPr>
          <p:cNvCxnSpPr>
            <a:cxnSpLocks/>
            <a:stCxn id="134" idx="1"/>
          </p:cNvCxnSpPr>
          <p:nvPr/>
        </p:nvCxnSpPr>
        <p:spPr>
          <a:xfrm flipH="1" flipV="1">
            <a:off x="8538970" y="2808932"/>
            <a:ext cx="787608" cy="950821"/>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35" name="Straight Arrow Connector 134">
            <a:extLst>
              <a:ext uri="{FF2B5EF4-FFF2-40B4-BE49-F238E27FC236}">
                <a16:creationId xmlns:a16="http://schemas.microsoft.com/office/drawing/2014/main" id="{B0714DE3-9129-4A58-A1E1-DDB5C381D36A}"/>
              </a:ext>
            </a:extLst>
          </p:cNvPr>
          <p:cNvCxnSpPr>
            <a:cxnSpLocks/>
          </p:cNvCxnSpPr>
          <p:nvPr/>
        </p:nvCxnSpPr>
        <p:spPr>
          <a:xfrm flipH="1">
            <a:off x="660083" y="6203185"/>
            <a:ext cx="385073" cy="0"/>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136" name="TextBox 135">
            <a:extLst>
              <a:ext uri="{FF2B5EF4-FFF2-40B4-BE49-F238E27FC236}">
                <a16:creationId xmlns:a16="http://schemas.microsoft.com/office/drawing/2014/main" id="{5ADC8A7B-A872-4BA4-8AB6-9F47FF4C9535}"/>
              </a:ext>
            </a:extLst>
          </p:cNvPr>
          <p:cNvSpPr txBox="1"/>
          <p:nvPr/>
        </p:nvSpPr>
        <p:spPr>
          <a:xfrm>
            <a:off x="967458" y="6017765"/>
            <a:ext cx="470643" cy="338554"/>
          </a:xfrm>
          <a:prstGeom prst="rect">
            <a:avLst/>
          </a:prstGeom>
          <a:noFill/>
        </p:spPr>
        <p:txBody>
          <a:bodyPr wrap="square" rtlCol="0">
            <a:spAutoFit/>
          </a:bodyPr>
          <a:lstStyle/>
          <a:p>
            <a:pPr defTabSz="914354"/>
            <a:r>
              <a:rPr lang="en-US" sz="1600" dirty="0">
                <a:solidFill>
                  <a:prstClr val="black"/>
                </a:solidFill>
                <a:latin typeface="Calibri" panose="020F0502020204030204"/>
                <a:cs typeface="Arial"/>
                <a:sym typeface="Arial"/>
              </a:rPr>
              <a:t>A1</a:t>
            </a:r>
          </a:p>
        </p:txBody>
      </p:sp>
      <p:sp>
        <p:nvSpPr>
          <p:cNvPr id="138" name="TextBox 137">
            <a:extLst>
              <a:ext uri="{FF2B5EF4-FFF2-40B4-BE49-F238E27FC236}">
                <a16:creationId xmlns:a16="http://schemas.microsoft.com/office/drawing/2014/main" id="{0963391A-2145-4C1B-BD34-D5B8E0D56F37}"/>
              </a:ext>
            </a:extLst>
          </p:cNvPr>
          <p:cNvSpPr txBox="1"/>
          <p:nvPr/>
        </p:nvSpPr>
        <p:spPr>
          <a:xfrm>
            <a:off x="8624387" y="2874103"/>
            <a:ext cx="1104407" cy="284323"/>
          </a:xfrm>
          <a:prstGeom prst="rect">
            <a:avLst/>
          </a:prstGeom>
          <a:noFill/>
          <a:ln>
            <a:noFill/>
          </a:ln>
        </p:spPr>
        <p:txBody>
          <a:bodyPr wrap="none" lIns="0" tIns="0" rIns="0" bIns="0" rtlCol="0">
            <a:noAutofit/>
          </a:bodyPr>
          <a:lstStyle/>
          <a:p>
            <a:pPr algn="ctr" defTabSz="914354"/>
            <a:r>
              <a:rPr lang="en-US" sz="1400" i="1" dirty="0">
                <a:solidFill>
                  <a:srgbClr val="7030A0"/>
                </a:solidFill>
                <a:latin typeface="Calibri" panose="020F0502020204030204"/>
                <a:cs typeface="Arial"/>
                <a:sym typeface="Arial"/>
              </a:rPr>
              <a:t>A1 Policy</a:t>
            </a:r>
          </a:p>
        </p:txBody>
      </p:sp>
      <p:sp>
        <p:nvSpPr>
          <p:cNvPr id="5" name="TextBox 4">
            <a:extLst>
              <a:ext uri="{FF2B5EF4-FFF2-40B4-BE49-F238E27FC236}">
                <a16:creationId xmlns:a16="http://schemas.microsoft.com/office/drawing/2014/main" id="{EBF5B479-F5C3-4FAB-B9F4-5F4203E4CD67}"/>
              </a:ext>
            </a:extLst>
          </p:cNvPr>
          <p:cNvSpPr txBox="1"/>
          <p:nvPr/>
        </p:nvSpPr>
        <p:spPr>
          <a:xfrm>
            <a:off x="8124098" y="3071065"/>
            <a:ext cx="491153" cy="307777"/>
          </a:xfrm>
          <a:prstGeom prst="rect">
            <a:avLst/>
          </a:prstGeom>
          <a:noFill/>
          <a:ln>
            <a:solidFill>
              <a:srgbClr val="FF0000"/>
            </a:solidFill>
          </a:ln>
        </p:spPr>
        <p:txBody>
          <a:bodyPr wrap="square" rtlCol="0">
            <a:spAutoFit/>
          </a:bodyPr>
          <a:lstStyle/>
          <a:p>
            <a:pPr defTabSz="914354"/>
            <a:r>
              <a:rPr lang="en-US" sz="1400" dirty="0">
                <a:solidFill>
                  <a:srgbClr val="FF0000"/>
                </a:solidFill>
                <a:latin typeface="Calibri" panose="020F0502020204030204"/>
                <a:cs typeface="Arial"/>
                <a:sym typeface="Arial"/>
              </a:rPr>
              <a:t>O1</a:t>
            </a:r>
          </a:p>
        </p:txBody>
      </p:sp>
      <p:sp>
        <p:nvSpPr>
          <p:cNvPr id="97" name="TextBox 96">
            <a:extLst>
              <a:ext uri="{FF2B5EF4-FFF2-40B4-BE49-F238E27FC236}">
                <a16:creationId xmlns:a16="http://schemas.microsoft.com/office/drawing/2014/main" id="{C708577A-6ED9-4CAC-B3AE-97DA70D4A1F8}"/>
              </a:ext>
            </a:extLst>
          </p:cNvPr>
          <p:cNvSpPr txBox="1"/>
          <p:nvPr/>
        </p:nvSpPr>
        <p:spPr>
          <a:xfrm>
            <a:off x="8128588" y="2604607"/>
            <a:ext cx="439052" cy="307777"/>
          </a:xfrm>
          <a:prstGeom prst="rect">
            <a:avLst/>
          </a:prstGeom>
          <a:noFill/>
          <a:ln>
            <a:solidFill>
              <a:srgbClr val="7030A0"/>
            </a:solidFill>
          </a:ln>
        </p:spPr>
        <p:txBody>
          <a:bodyPr wrap="square" rtlCol="0">
            <a:spAutoFit/>
          </a:bodyPr>
          <a:lstStyle/>
          <a:p>
            <a:pPr defTabSz="914354"/>
            <a:r>
              <a:rPr lang="en-US" sz="1400" dirty="0">
                <a:solidFill>
                  <a:srgbClr val="7030A0"/>
                </a:solidFill>
                <a:latin typeface="Calibri" panose="020F0502020204030204"/>
                <a:cs typeface="Arial"/>
                <a:sym typeface="Arial"/>
              </a:rPr>
              <a:t>A1</a:t>
            </a:r>
          </a:p>
        </p:txBody>
      </p:sp>
      <p:sp>
        <p:nvSpPr>
          <p:cNvPr id="114" name="TextBox 113">
            <a:extLst>
              <a:ext uri="{FF2B5EF4-FFF2-40B4-BE49-F238E27FC236}">
                <a16:creationId xmlns:a16="http://schemas.microsoft.com/office/drawing/2014/main" id="{B12A7252-8C3C-4288-B718-13D01C3EFAC7}"/>
              </a:ext>
            </a:extLst>
          </p:cNvPr>
          <p:cNvSpPr txBox="1"/>
          <p:nvPr/>
        </p:nvSpPr>
        <p:spPr>
          <a:xfrm rot="21165045">
            <a:off x="7938321" y="4354403"/>
            <a:ext cx="908717" cy="445755"/>
          </a:xfrm>
          <a:prstGeom prst="rect">
            <a:avLst/>
          </a:prstGeom>
          <a:noFill/>
          <a:ln>
            <a:noFill/>
          </a:ln>
        </p:spPr>
        <p:txBody>
          <a:bodyPr wrap="none" lIns="0" tIns="0" rIns="0" bIns="0" rtlCol="0">
            <a:noAutofit/>
          </a:bodyPr>
          <a:lstStyle/>
          <a:p>
            <a:pPr defTabSz="914354"/>
            <a:r>
              <a:rPr lang="en-US" sz="1400" i="1" dirty="0">
                <a:solidFill>
                  <a:srgbClr val="FF0000"/>
                </a:solidFill>
                <a:latin typeface="Calibri" panose="020F0502020204030204"/>
                <a:cs typeface="Arial"/>
                <a:sym typeface="Arial"/>
              </a:rPr>
              <a:t>O-RAN O1</a:t>
            </a:r>
          </a:p>
        </p:txBody>
      </p:sp>
      <p:sp>
        <p:nvSpPr>
          <p:cNvPr id="115" name="TextBox 114">
            <a:extLst>
              <a:ext uri="{FF2B5EF4-FFF2-40B4-BE49-F238E27FC236}">
                <a16:creationId xmlns:a16="http://schemas.microsoft.com/office/drawing/2014/main" id="{41CABC1C-7ADD-470F-8E7B-7D98729714D8}"/>
              </a:ext>
            </a:extLst>
          </p:cNvPr>
          <p:cNvSpPr txBox="1"/>
          <p:nvPr/>
        </p:nvSpPr>
        <p:spPr>
          <a:xfrm>
            <a:off x="7039608" y="4255530"/>
            <a:ext cx="486700" cy="307777"/>
          </a:xfrm>
          <a:prstGeom prst="rect">
            <a:avLst/>
          </a:prstGeom>
          <a:noFill/>
          <a:ln>
            <a:solidFill>
              <a:srgbClr val="FF0000"/>
            </a:solidFill>
          </a:ln>
        </p:spPr>
        <p:txBody>
          <a:bodyPr wrap="square" rtlCol="0">
            <a:spAutoFit/>
          </a:bodyPr>
          <a:lstStyle/>
          <a:p>
            <a:pPr defTabSz="914354"/>
            <a:r>
              <a:rPr lang="en-US" sz="1400" dirty="0">
                <a:solidFill>
                  <a:srgbClr val="FF0000"/>
                </a:solidFill>
                <a:latin typeface="Calibri" panose="020F0502020204030204"/>
                <a:cs typeface="Arial"/>
                <a:sym typeface="Arial"/>
              </a:rPr>
              <a:t>O1</a:t>
            </a:r>
          </a:p>
        </p:txBody>
      </p:sp>
      <p:sp>
        <p:nvSpPr>
          <p:cNvPr id="134" name="TextBox 133">
            <a:extLst>
              <a:ext uri="{FF2B5EF4-FFF2-40B4-BE49-F238E27FC236}">
                <a16:creationId xmlns:a16="http://schemas.microsoft.com/office/drawing/2014/main" id="{E0640955-27AE-867A-193C-75562C71742A}"/>
              </a:ext>
            </a:extLst>
          </p:cNvPr>
          <p:cNvSpPr txBox="1"/>
          <p:nvPr/>
        </p:nvSpPr>
        <p:spPr>
          <a:xfrm>
            <a:off x="9326578" y="3605864"/>
            <a:ext cx="380232" cy="307777"/>
          </a:xfrm>
          <a:prstGeom prst="rect">
            <a:avLst/>
          </a:prstGeom>
          <a:noFill/>
          <a:ln>
            <a:solidFill>
              <a:srgbClr val="7030A0"/>
            </a:solidFill>
          </a:ln>
        </p:spPr>
        <p:txBody>
          <a:bodyPr wrap="none" rtlCol="0">
            <a:spAutoFit/>
          </a:bodyPr>
          <a:lstStyle/>
          <a:p>
            <a:pPr defTabSz="914354"/>
            <a:r>
              <a:rPr lang="en-US" sz="1400" dirty="0">
                <a:solidFill>
                  <a:srgbClr val="7030A0"/>
                </a:solidFill>
                <a:latin typeface="Calibri" panose="020F0502020204030204"/>
                <a:cs typeface="Arial"/>
                <a:sym typeface="Arial"/>
              </a:rPr>
              <a:t>A1</a:t>
            </a:r>
          </a:p>
        </p:txBody>
      </p:sp>
      <p:sp>
        <p:nvSpPr>
          <p:cNvPr id="141" name="TextBox 140">
            <a:extLst>
              <a:ext uri="{FF2B5EF4-FFF2-40B4-BE49-F238E27FC236}">
                <a16:creationId xmlns:a16="http://schemas.microsoft.com/office/drawing/2014/main" id="{A959FCD5-946A-98F3-8545-4D013A01FD7E}"/>
              </a:ext>
            </a:extLst>
          </p:cNvPr>
          <p:cNvSpPr txBox="1"/>
          <p:nvPr/>
        </p:nvSpPr>
        <p:spPr>
          <a:xfrm>
            <a:off x="9337260" y="3975974"/>
            <a:ext cx="394660" cy="307777"/>
          </a:xfrm>
          <a:prstGeom prst="rect">
            <a:avLst/>
          </a:prstGeom>
          <a:noFill/>
          <a:ln>
            <a:solidFill>
              <a:srgbClr val="FF0000"/>
            </a:solidFill>
          </a:ln>
        </p:spPr>
        <p:txBody>
          <a:bodyPr wrap="none" rtlCol="0">
            <a:spAutoFit/>
          </a:bodyPr>
          <a:lstStyle/>
          <a:p>
            <a:pPr defTabSz="914354"/>
            <a:r>
              <a:rPr lang="en-US" sz="1400" dirty="0">
                <a:solidFill>
                  <a:srgbClr val="FF0000"/>
                </a:solidFill>
                <a:latin typeface="Calibri" panose="020F0502020204030204"/>
                <a:cs typeface="Arial"/>
                <a:sym typeface="Arial"/>
              </a:rPr>
              <a:t>O1</a:t>
            </a:r>
          </a:p>
        </p:txBody>
      </p:sp>
      <p:sp>
        <p:nvSpPr>
          <p:cNvPr id="144" name="TextBox 143">
            <a:extLst>
              <a:ext uri="{FF2B5EF4-FFF2-40B4-BE49-F238E27FC236}">
                <a16:creationId xmlns:a16="http://schemas.microsoft.com/office/drawing/2014/main" id="{47FFE198-0A65-60B7-0BB9-1CA23C8E127C}"/>
              </a:ext>
            </a:extLst>
          </p:cNvPr>
          <p:cNvSpPr txBox="1"/>
          <p:nvPr/>
        </p:nvSpPr>
        <p:spPr>
          <a:xfrm>
            <a:off x="10039111" y="4216798"/>
            <a:ext cx="691215" cy="307777"/>
          </a:xfrm>
          <a:prstGeom prst="rect">
            <a:avLst/>
          </a:prstGeom>
          <a:noFill/>
          <a:ln>
            <a:solidFill>
              <a:schemeClr val="tx1"/>
            </a:solidFill>
          </a:ln>
        </p:spPr>
        <p:txBody>
          <a:bodyPr wrap="none" rtlCol="0">
            <a:spAutoFit/>
          </a:bodyPr>
          <a:lstStyle/>
          <a:p>
            <a:pPr defTabSz="914354"/>
            <a:r>
              <a:rPr lang="en-US" sz="1400" dirty="0">
                <a:solidFill>
                  <a:prstClr val="black"/>
                </a:solidFill>
                <a:latin typeface="Calibri" panose="020F0502020204030204"/>
                <a:cs typeface="Arial"/>
                <a:sym typeface="Arial"/>
              </a:rPr>
              <a:t>CU/DU</a:t>
            </a:r>
          </a:p>
        </p:txBody>
      </p:sp>
      <p:sp>
        <p:nvSpPr>
          <p:cNvPr id="146" name="TextBox 145">
            <a:extLst>
              <a:ext uri="{FF2B5EF4-FFF2-40B4-BE49-F238E27FC236}">
                <a16:creationId xmlns:a16="http://schemas.microsoft.com/office/drawing/2014/main" id="{B37B3BF5-2619-99CD-1C92-DED904BABCCB}"/>
              </a:ext>
            </a:extLst>
          </p:cNvPr>
          <p:cNvSpPr txBox="1"/>
          <p:nvPr/>
        </p:nvSpPr>
        <p:spPr>
          <a:xfrm>
            <a:off x="9986415" y="3614926"/>
            <a:ext cx="835485" cy="307777"/>
          </a:xfrm>
          <a:prstGeom prst="rect">
            <a:avLst/>
          </a:prstGeom>
          <a:noFill/>
          <a:ln>
            <a:solidFill>
              <a:schemeClr val="tx1"/>
            </a:solidFill>
          </a:ln>
        </p:spPr>
        <p:txBody>
          <a:bodyPr wrap="none" rtlCol="0">
            <a:spAutoFit/>
          </a:bodyPr>
          <a:lstStyle/>
          <a:p>
            <a:pPr defTabSz="914354"/>
            <a:r>
              <a:rPr lang="en-US" sz="1400" dirty="0">
                <a:solidFill>
                  <a:prstClr val="black"/>
                </a:solidFill>
                <a:latin typeface="Calibri" panose="020F0502020204030204"/>
                <a:cs typeface="Arial"/>
                <a:sym typeface="Arial"/>
              </a:rPr>
              <a:t>RAN App</a:t>
            </a:r>
          </a:p>
        </p:txBody>
      </p:sp>
      <p:sp>
        <p:nvSpPr>
          <p:cNvPr id="116" name="TextBox 115">
            <a:extLst>
              <a:ext uri="{FF2B5EF4-FFF2-40B4-BE49-F238E27FC236}">
                <a16:creationId xmlns:a16="http://schemas.microsoft.com/office/drawing/2014/main" id="{D201920F-2D3F-58C0-69B9-EAF982954FC7}"/>
              </a:ext>
            </a:extLst>
          </p:cNvPr>
          <p:cNvSpPr txBox="1"/>
          <p:nvPr/>
        </p:nvSpPr>
        <p:spPr>
          <a:xfrm>
            <a:off x="7185367" y="2144415"/>
            <a:ext cx="748923" cy="307777"/>
          </a:xfrm>
          <a:prstGeom prst="rect">
            <a:avLst/>
          </a:prstGeom>
          <a:noFill/>
          <a:ln>
            <a:solidFill>
              <a:srgbClr val="7030A0"/>
            </a:solidFill>
          </a:ln>
        </p:spPr>
        <p:txBody>
          <a:bodyPr wrap="none" rtlCol="0">
            <a:spAutoFit/>
          </a:bodyPr>
          <a:lstStyle/>
          <a:p>
            <a:pPr defTabSz="914354"/>
            <a:r>
              <a:rPr lang="en-US" sz="1400" dirty="0">
                <a:solidFill>
                  <a:srgbClr val="7030A0"/>
                </a:solidFill>
                <a:latin typeface="Calibri" panose="020F0502020204030204"/>
                <a:cs typeface="Arial"/>
                <a:sym typeface="Arial"/>
              </a:rPr>
              <a:t>A1 PMS</a:t>
            </a:r>
          </a:p>
        </p:txBody>
      </p:sp>
      <p:sp>
        <p:nvSpPr>
          <p:cNvPr id="119" name="TextBox 118">
            <a:extLst>
              <a:ext uri="{FF2B5EF4-FFF2-40B4-BE49-F238E27FC236}">
                <a16:creationId xmlns:a16="http://schemas.microsoft.com/office/drawing/2014/main" id="{5CC0288B-2425-5ECF-8802-C6D68F4F5B11}"/>
              </a:ext>
            </a:extLst>
          </p:cNvPr>
          <p:cNvSpPr txBox="1"/>
          <p:nvPr/>
        </p:nvSpPr>
        <p:spPr>
          <a:xfrm>
            <a:off x="6630096" y="2801913"/>
            <a:ext cx="452116" cy="307777"/>
          </a:xfrm>
          <a:prstGeom prst="rect">
            <a:avLst/>
          </a:prstGeom>
          <a:noFill/>
          <a:ln>
            <a:solidFill>
              <a:srgbClr val="7030A0"/>
            </a:solidFill>
          </a:ln>
        </p:spPr>
        <p:txBody>
          <a:bodyPr wrap="square" rtlCol="0">
            <a:spAutoFit/>
          </a:bodyPr>
          <a:lstStyle/>
          <a:p>
            <a:pPr defTabSz="914354"/>
            <a:r>
              <a:rPr lang="en-US" sz="1400" dirty="0">
                <a:solidFill>
                  <a:srgbClr val="7030A0"/>
                </a:solidFill>
                <a:latin typeface="Calibri" panose="020F0502020204030204"/>
                <a:cs typeface="Arial"/>
                <a:sym typeface="Arial"/>
              </a:rPr>
              <a:t>SLI</a:t>
            </a:r>
          </a:p>
        </p:txBody>
      </p:sp>
      <p:cxnSp>
        <p:nvCxnSpPr>
          <p:cNvPr id="125" name="Straight Arrow Connector 124">
            <a:extLst>
              <a:ext uri="{FF2B5EF4-FFF2-40B4-BE49-F238E27FC236}">
                <a16:creationId xmlns:a16="http://schemas.microsoft.com/office/drawing/2014/main" id="{E8A2B31D-8524-029E-9117-F8DBE17A870E}"/>
              </a:ext>
            </a:extLst>
          </p:cNvPr>
          <p:cNvCxnSpPr>
            <a:cxnSpLocks/>
          </p:cNvCxnSpPr>
          <p:nvPr/>
        </p:nvCxnSpPr>
        <p:spPr>
          <a:xfrm flipH="1">
            <a:off x="7103111" y="2488100"/>
            <a:ext cx="398313" cy="403228"/>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27" name="Straight Arrow Connector 126">
            <a:extLst>
              <a:ext uri="{FF2B5EF4-FFF2-40B4-BE49-F238E27FC236}">
                <a16:creationId xmlns:a16="http://schemas.microsoft.com/office/drawing/2014/main" id="{6E46813A-BA8E-BCDD-733F-90DD9E58201D}"/>
              </a:ext>
            </a:extLst>
          </p:cNvPr>
          <p:cNvCxnSpPr>
            <a:cxnSpLocks/>
          </p:cNvCxnSpPr>
          <p:nvPr/>
        </p:nvCxnSpPr>
        <p:spPr>
          <a:xfrm flipH="1" flipV="1">
            <a:off x="7112308" y="3027592"/>
            <a:ext cx="962904" cy="165345"/>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28" name="Straight Arrow Connector 127">
            <a:extLst>
              <a:ext uri="{FF2B5EF4-FFF2-40B4-BE49-F238E27FC236}">
                <a16:creationId xmlns:a16="http://schemas.microsoft.com/office/drawing/2014/main" id="{2C84A877-D74B-69BC-46DA-06D664B8D9E3}"/>
              </a:ext>
            </a:extLst>
          </p:cNvPr>
          <p:cNvCxnSpPr>
            <a:cxnSpLocks/>
            <a:stCxn id="97" idx="1"/>
          </p:cNvCxnSpPr>
          <p:nvPr/>
        </p:nvCxnSpPr>
        <p:spPr>
          <a:xfrm flipH="1" flipV="1">
            <a:off x="7719846" y="2481969"/>
            <a:ext cx="408742" cy="276527"/>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29" name="Straight Arrow Connector 128">
            <a:extLst>
              <a:ext uri="{FF2B5EF4-FFF2-40B4-BE49-F238E27FC236}">
                <a16:creationId xmlns:a16="http://schemas.microsoft.com/office/drawing/2014/main" id="{8DE1D888-6236-2DF6-0221-B1D8A1720FCA}"/>
              </a:ext>
            </a:extLst>
          </p:cNvPr>
          <p:cNvCxnSpPr>
            <a:cxnSpLocks/>
          </p:cNvCxnSpPr>
          <p:nvPr/>
        </p:nvCxnSpPr>
        <p:spPr>
          <a:xfrm flipH="1" flipV="1">
            <a:off x="5227250" y="2573559"/>
            <a:ext cx="1306315" cy="307739"/>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30" name="Straight Arrow Connector 129">
            <a:extLst>
              <a:ext uri="{FF2B5EF4-FFF2-40B4-BE49-F238E27FC236}">
                <a16:creationId xmlns:a16="http://schemas.microsoft.com/office/drawing/2014/main" id="{72C1EF9B-CC8C-4092-156C-EFB8269A1F30}"/>
              </a:ext>
            </a:extLst>
          </p:cNvPr>
          <p:cNvCxnSpPr>
            <a:cxnSpLocks/>
            <a:stCxn id="146" idx="1"/>
            <a:endCxn id="134" idx="3"/>
          </p:cNvCxnSpPr>
          <p:nvPr/>
        </p:nvCxnSpPr>
        <p:spPr>
          <a:xfrm flipH="1" flipV="1">
            <a:off x="9706810" y="3759753"/>
            <a:ext cx="279605" cy="9062"/>
          </a:xfrm>
          <a:prstGeom prst="straightConnector1">
            <a:avLst/>
          </a:prstGeom>
          <a:ln w="25400" cmpd="sng">
            <a:solidFill>
              <a:srgbClr val="7030A0"/>
            </a:solidFill>
            <a:prstDash val="sysDash"/>
            <a:headEnd type="stealth" w="med" len="med"/>
            <a:tailEnd type="none" w="med" len="sm"/>
          </a:ln>
          <a:effectLst/>
        </p:spPr>
        <p:style>
          <a:lnRef idx="2">
            <a:schemeClr val="accent1"/>
          </a:lnRef>
          <a:fillRef idx="0">
            <a:schemeClr val="accent1"/>
          </a:fillRef>
          <a:effectRef idx="1">
            <a:schemeClr val="accent1"/>
          </a:effectRef>
          <a:fontRef idx="minor">
            <a:schemeClr val="tx1"/>
          </a:fontRef>
        </p:style>
      </p:cxnSp>
      <p:grpSp>
        <p:nvGrpSpPr>
          <p:cNvPr id="28" name="Group 27">
            <a:extLst>
              <a:ext uri="{FF2B5EF4-FFF2-40B4-BE49-F238E27FC236}">
                <a16:creationId xmlns:a16="http://schemas.microsoft.com/office/drawing/2014/main" id="{D9CE0412-DDE3-1E27-AFA9-34EDC3817898}"/>
              </a:ext>
            </a:extLst>
          </p:cNvPr>
          <p:cNvGrpSpPr/>
          <p:nvPr/>
        </p:nvGrpSpPr>
        <p:grpSpPr>
          <a:xfrm>
            <a:off x="6233028" y="2786195"/>
            <a:ext cx="10800" cy="360"/>
            <a:chOff x="6179863" y="2679865"/>
            <a:chExt cx="10800" cy="360"/>
          </a:xfrm>
        </p:grpSpPr>
        <mc:AlternateContent xmlns:mc="http://schemas.openxmlformats.org/markup-compatibility/2006" xmlns:p14="http://schemas.microsoft.com/office/powerpoint/2010/main">
          <mc:Choice Requires="p14">
            <p:contentPart p14:bwMode="auto" r:id="rId3">
              <p14:nvContentPartPr>
                <p14:cNvPr id="26" name="Ink 25">
                  <a:extLst>
                    <a:ext uri="{FF2B5EF4-FFF2-40B4-BE49-F238E27FC236}">
                      <a16:creationId xmlns:a16="http://schemas.microsoft.com/office/drawing/2014/main" id="{D483A984-E02D-93B3-B6DD-43740F061194}"/>
                    </a:ext>
                  </a:extLst>
                </p14:cNvPr>
                <p14:cNvContentPartPr/>
                <p14:nvPr/>
              </p14:nvContentPartPr>
              <p14:xfrm>
                <a:off x="6179863" y="2679865"/>
                <a:ext cx="360" cy="360"/>
              </p14:xfrm>
            </p:contentPart>
          </mc:Choice>
          <mc:Fallback xmlns="">
            <p:pic>
              <p:nvPicPr>
                <p:cNvPr id="26" name="Ink 25">
                  <a:extLst>
                    <a:ext uri="{FF2B5EF4-FFF2-40B4-BE49-F238E27FC236}">
                      <a16:creationId xmlns:a16="http://schemas.microsoft.com/office/drawing/2014/main" id="{D483A984-E02D-93B3-B6DD-43740F061194}"/>
                    </a:ext>
                  </a:extLst>
                </p:cNvPr>
                <p:cNvPicPr/>
                <p:nvPr/>
              </p:nvPicPr>
              <p:blipFill>
                <a:blip r:embed="rId4"/>
                <a:stretch>
                  <a:fillRect/>
                </a:stretch>
              </p:blipFill>
              <p:spPr>
                <a:xfrm>
                  <a:off x="6170863" y="267086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7" name="Ink 26">
                  <a:extLst>
                    <a:ext uri="{FF2B5EF4-FFF2-40B4-BE49-F238E27FC236}">
                      <a16:creationId xmlns:a16="http://schemas.microsoft.com/office/drawing/2014/main" id="{4812CFDA-4D45-1AEB-0693-03696CFD3F6F}"/>
                    </a:ext>
                  </a:extLst>
                </p14:cNvPr>
                <p14:cNvContentPartPr/>
                <p14:nvPr/>
              </p14:nvContentPartPr>
              <p14:xfrm>
                <a:off x="6179863" y="2679865"/>
                <a:ext cx="10800" cy="360"/>
              </p14:xfrm>
            </p:contentPart>
          </mc:Choice>
          <mc:Fallback xmlns="">
            <p:pic>
              <p:nvPicPr>
                <p:cNvPr id="27" name="Ink 26">
                  <a:extLst>
                    <a:ext uri="{FF2B5EF4-FFF2-40B4-BE49-F238E27FC236}">
                      <a16:creationId xmlns:a16="http://schemas.microsoft.com/office/drawing/2014/main" id="{4812CFDA-4D45-1AEB-0693-03696CFD3F6F}"/>
                    </a:ext>
                  </a:extLst>
                </p:cNvPr>
                <p:cNvPicPr/>
                <p:nvPr/>
              </p:nvPicPr>
              <p:blipFill>
                <a:blip r:embed="rId6"/>
                <a:stretch>
                  <a:fillRect/>
                </a:stretch>
              </p:blipFill>
              <p:spPr>
                <a:xfrm>
                  <a:off x="6168124" y="2670865"/>
                  <a:ext cx="33809" cy="18000"/>
                </a:xfrm>
                <a:prstGeom prst="rect">
                  <a:avLst/>
                </a:prstGeom>
              </p:spPr>
            </p:pic>
          </mc:Fallback>
        </mc:AlternateContent>
      </p:grpSp>
      <p:sp>
        <p:nvSpPr>
          <p:cNvPr id="140" name="Oval 139">
            <a:extLst>
              <a:ext uri="{FF2B5EF4-FFF2-40B4-BE49-F238E27FC236}">
                <a16:creationId xmlns:a16="http://schemas.microsoft.com/office/drawing/2014/main" id="{7A7C733A-FB2C-FD92-2646-2E71C8A5380C}"/>
              </a:ext>
            </a:extLst>
          </p:cNvPr>
          <p:cNvSpPr/>
          <p:nvPr/>
        </p:nvSpPr>
        <p:spPr>
          <a:xfrm>
            <a:off x="5910636" y="2626005"/>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cxnSp>
        <p:nvCxnSpPr>
          <p:cNvPr id="93" name="Straight Arrow Connector 92">
            <a:extLst>
              <a:ext uri="{FF2B5EF4-FFF2-40B4-BE49-F238E27FC236}">
                <a16:creationId xmlns:a16="http://schemas.microsoft.com/office/drawing/2014/main" id="{AA70F684-3332-5FDB-9B44-2B45FC98886C}"/>
              </a:ext>
            </a:extLst>
          </p:cNvPr>
          <p:cNvCxnSpPr>
            <a:cxnSpLocks/>
            <a:endCxn id="144" idx="1"/>
          </p:cNvCxnSpPr>
          <p:nvPr/>
        </p:nvCxnSpPr>
        <p:spPr>
          <a:xfrm>
            <a:off x="9783822" y="4142515"/>
            <a:ext cx="255289" cy="228172"/>
          </a:xfrm>
          <a:prstGeom prst="straightConnector1">
            <a:avLst/>
          </a:prstGeom>
          <a:ln w="25400" cmpd="sng">
            <a:solidFill>
              <a:schemeClr val="tx1"/>
            </a:solidFill>
            <a:prstDash val="sysDash"/>
            <a:headEnd type="stealth" w="med" len="med"/>
            <a:tailEnd type="stealth" w="med" len="med"/>
          </a:ln>
          <a:effectLst/>
        </p:spPr>
        <p:style>
          <a:lnRef idx="2">
            <a:schemeClr val="accent1"/>
          </a:lnRef>
          <a:fillRef idx="0">
            <a:schemeClr val="accent1"/>
          </a:fillRef>
          <a:effectRef idx="1">
            <a:schemeClr val="accent1"/>
          </a:effectRef>
          <a:fontRef idx="minor">
            <a:schemeClr val="tx1"/>
          </a:fontRef>
        </p:style>
      </p:cxnSp>
      <p:cxnSp>
        <p:nvCxnSpPr>
          <p:cNvPr id="96" name="Straight Arrow Connector 95">
            <a:extLst>
              <a:ext uri="{FF2B5EF4-FFF2-40B4-BE49-F238E27FC236}">
                <a16:creationId xmlns:a16="http://schemas.microsoft.com/office/drawing/2014/main" id="{AB75DC89-61A4-DEA3-8926-C1375266A3C4}"/>
              </a:ext>
            </a:extLst>
          </p:cNvPr>
          <p:cNvCxnSpPr>
            <a:cxnSpLocks/>
            <a:stCxn id="144" idx="0"/>
            <a:endCxn id="146" idx="2"/>
          </p:cNvCxnSpPr>
          <p:nvPr/>
        </p:nvCxnSpPr>
        <p:spPr>
          <a:xfrm flipV="1">
            <a:off x="10384719" y="3922703"/>
            <a:ext cx="19439" cy="294095"/>
          </a:xfrm>
          <a:prstGeom prst="straightConnector1">
            <a:avLst/>
          </a:prstGeom>
          <a:ln w="25400" cmpd="sng">
            <a:solidFill>
              <a:schemeClr val="tx1"/>
            </a:solidFill>
            <a:prstDash val="sysDash"/>
            <a:headEnd type="stealth" w="med" len="med"/>
            <a:tailEnd type="none" w="med" len="sm"/>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2CC6ACE6-6BCB-5BDC-9932-9BBB47725384}"/>
                  </a:ext>
                </a:extLst>
              </p14:cNvPr>
              <p14:cNvContentPartPr/>
              <p14:nvPr/>
            </p14:nvContentPartPr>
            <p14:xfrm>
              <a:off x="-1381845" y="761715"/>
              <a:ext cx="360" cy="360"/>
            </p14:xfrm>
          </p:contentPart>
        </mc:Choice>
        <mc:Fallback xmlns="">
          <p:pic>
            <p:nvPicPr>
              <p:cNvPr id="14" name="Ink 13">
                <a:extLst>
                  <a:ext uri="{FF2B5EF4-FFF2-40B4-BE49-F238E27FC236}">
                    <a16:creationId xmlns:a16="http://schemas.microsoft.com/office/drawing/2014/main" id="{2CC6ACE6-6BCB-5BDC-9932-9BBB47725384}"/>
                  </a:ext>
                </a:extLst>
              </p:cNvPr>
              <p:cNvPicPr/>
              <p:nvPr/>
            </p:nvPicPr>
            <p:blipFill>
              <a:blip r:embed="rId8"/>
              <a:stretch>
                <a:fillRect/>
              </a:stretch>
            </p:blipFill>
            <p:spPr>
              <a:xfrm>
                <a:off x="-1390845" y="75271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2" name="Ink 21">
                <a:extLst>
                  <a:ext uri="{FF2B5EF4-FFF2-40B4-BE49-F238E27FC236}">
                    <a16:creationId xmlns:a16="http://schemas.microsoft.com/office/drawing/2014/main" id="{58E42439-459C-4A49-2EB0-C77E710B0684}"/>
                  </a:ext>
                </a:extLst>
              </p14:cNvPr>
              <p14:cNvContentPartPr/>
              <p14:nvPr/>
            </p14:nvContentPartPr>
            <p14:xfrm>
              <a:off x="-1105365" y="5762115"/>
              <a:ext cx="360" cy="360"/>
            </p14:xfrm>
          </p:contentPart>
        </mc:Choice>
        <mc:Fallback xmlns="">
          <p:pic>
            <p:nvPicPr>
              <p:cNvPr id="22" name="Ink 21">
                <a:extLst>
                  <a:ext uri="{FF2B5EF4-FFF2-40B4-BE49-F238E27FC236}">
                    <a16:creationId xmlns:a16="http://schemas.microsoft.com/office/drawing/2014/main" id="{58E42439-459C-4A49-2EB0-C77E710B0684}"/>
                  </a:ext>
                </a:extLst>
              </p:cNvPr>
              <p:cNvPicPr/>
              <p:nvPr/>
            </p:nvPicPr>
            <p:blipFill>
              <a:blip r:embed="rId10"/>
              <a:stretch>
                <a:fillRect/>
              </a:stretch>
            </p:blipFill>
            <p:spPr>
              <a:xfrm>
                <a:off x="-1114365" y="5753115"/>
                <a:ext cx="18000" cy="18000"/>
              </a:xfrm>
              <a:prstGeom prst="rect">
                <a:avLst/>
              </a:prstGeom>
            </p:spPr>
          </p:pic>
        </mc:Fallback>
      </mc:AlternateContent>
      <p:sp>
        <p:nvSpPr>
          <p:cNvPr id="6" name="Rectangle 5">
            <a:extLst>
              <a:ext uri="{FF2B5EF4-FFF2-40B4-BE49-F238E27FC236}">
                <a16:creationId xmlns:a16="http://schemas.microsoft.com/office/drawing/2014/main" id="{D285DEFA-636E-AE57-57C4-100FA8EF3316}"/>
              </a:ext>
            </a:extLst>
          </p:cNvPr>
          <p:cNvSpPr/>
          <p:nvPr/>
        </p:nvSpPr>
        <p:spPr>
          <a:xfrm>
            <a:off x="3120544" y="5445587"/>
            <a:ext cx="1013819" cy="343144"/>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defRPr/>
            </a:pPr>
            <a:r>
              <a:rPr lang="en-US" dirty="0">
                <a:solidFill>
                  <a:srgbClr val="44546A"/>
                </a:solidFill>
                <a:latin typeface="Calibri" panose="020F0502020204030204"/>
                <a:sym typeface="Arial"/>
              </a:rPr>
              <a:t>CPS DB</a:t>
            </a:r>
          </a:p>
        </p:txBody>
      </p:sp>
      <p:sp>
        <p:nvSpPr>
          <p:cNvPr id="9" name="Rectangle 8">
            <a:extLst>
              <a:ext uri="{FF2B5EF4-FFF2-40B4-BE49-F238E27FC236}">
                <a16:creationId xmlns:a16="http://schemas.microsoft.com/office/drawing/2014/main" id="{AC2C43C3-267C-5E4C-704C-75D899D330C0}"/>
              </a:ext>
            </a:extLst>
          </p:cNvPr>
          <p:cNvSpPr/>
          <p:nvPr/>
        </p:nvSpPr>
        <p:spPr>
          <a:xfrm>
            <a:off x="2601636" y="4234804"/>
            <a:ext cx="2072813" cy="1561127"/>
          </a:xfrm>
          <a:prstGeom prst="rect">
            <a:avLst/>
          </a:prstGeom>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defRPr/>
            </a:pPr>
            <a:endParaRPr lang="en-US" dirty="0">
              <a:solidFill>
                <a:srgbClr val="44546A"/>
              </a:solidFill>
              <a:latin typeface="Calibri" panose="020F0502020204030204"/>
              <a:sym typeface="Arial"/>
            </a:endParaRPr>
          </a:p>
        </p:txBody>
      </p:sp>
      <p:sp>
        <p:nvSpPr>
          <p:cNvPr id="23" name="Rectangle 22">
            <a:extLst>
              <a:ext uri="{FF2B5EF4-FFF2-40B4-BE49-F238E27FC236}">
                <a16:creationId xmlns:a16="http://schemas.microsoft.com/office/drawing/2014/main" id="{B499D9CA-3F92-BCEB-DF0A-109FB50B83D7}"/>
              </a:ext>
            </a:extLst>
          </p:cNvPr>
          <p:cNvSpPr/>
          <p:nvPr/>
        </p:nvSpPr>
        <p:spPr>
          <a:xfrm>
            <a:off x="595141" y="2683938"/>
            <a:ext cx="832589" cy="601977"/>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r>
              <a:rPr lang="en-US" dirty="0">
                <a:solidFill>
                  <a:srgbClr val="44546A"/>
                </a:solidFill>
                <a:latin typeface="Calibri" panose="020F0502020204030204"/>
                <a:sym typeface="Arial"/>
              </a:rPr>
              <a:t>OOF</a:t>
            </a:r>
          </a:p>
          <a:p>
            <a:pPr defTabSz="914377"/>
            <a:endParaRPr lang="en-US" dirty="0">
              <a:solidFill>
                <a:srgbClr val="44546A"/>
              </a:solidFill>
              <a:latin typeface="Calibri" panose="020F0502020204030204"/>
              <a:sym typeface="Arial"/>
            </a:endParaRPr>
          </a:p>
        </p:txBody>
      </p:sp>
      <p:sp>
        <p:nvSpPr>
          <p:cNvPr id="24" name="Rectangle 23">
            <a:extLst>
              <a:ext uri="{FF2B5EF4-FFF2-40B4-BE49-F238E27FC236}">
                <a16:creationId xmlns:a16="http://schemas.microsoft.com/office/drawing/2014/main" id="{32459E90-ADC9-5855-1561-CC0CA6EFA314}"/>
              </a:ext>
            </a:extLst>
          </p:cNvPr>
          <p:cNvSpPr/>
          <p:nvPr/>
        </p:nvSpPr>
        <p:spPr>
          <a:xfrm>
            <a:off x="700508" y="3821823"/>
            <a:ext cx="571711" cy="583580"/>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r>
              <a:rPr lang="en-US" dirty="0">
                <a:solidFill>
                  <a:srgbClr val="44546A"/>
                </a:solidFill>
                <a:latin typeface="Calibri" panose="020F0502020204030204"/>
                <a:sym typeface="Arial"/>
              </a:rPr>
              <a:t>DES</a:t>
            </a:r>
          </a:p>
          <a:p>
            <a:pPr defTabSz="914377"/>
            <a:r>
              <a:rPr lang="en-US" dirty="0">
                <a:solidFill>
                  <a:srgbClr val="44546A"/>
                </a:solidFill>
                <a:latin typeface="Calibri" panose="020F0502020204030204"/>
                <a:sym typeface="Arial"/>
              </a:rPr>
              <a:t>MS</a:t>
            </a:r>
          </a:p>
        </p:txBody>
      </p:sp>
      <p:sp>
        <p:nvSpPr>
          <p:cNvPr id="25" name="Flowchart: Magnetic Disk 24">
            <a:extLst>
              <a:ext uri="{FF2B5EF4-FFF2-40B4-BE49-F238E27FC236}">
                <a16:creationId xmlns:a16="http://schemas.microsoft.com/office/drawing/2014/main" id="{702D125F-FB02-4311-61C5-984A853C8893}"/>
              </a:ext>
            </a:extLst>
          </p:cNvPr>
          <p:cNvSpPr/>
          <p:nvPr/>
        </p:nvSpPr>
        <p:spPr>
          <a:xfrm>
            <a:off x="1162390" y="4119410"/>
            <a:ext cx="559675" cy="545307"/>
          </a:xfrm>
          <a:prstGeom prst="flowChartMagneticDisk">
            <a:avLst/>
          </a:prstGeom>
          <a:solidFill>
            <a:srgbClr val="FFFF99"/>
          </a:solidFill>
          <a:ln/>
        </p:spPr>
        <p:style>
          <a:lnRef idx="2">
            <a:schemeClr val="accent6"/>
          </a:lnRef>
          <a:fillRef idx="1">
            <a:schemeClr val="lt1"/>
          </a:fillRef>
          <a:effectRef idx="0">
            <a:schemeClr val="accent6"/>
          </a:effectRef>
          <a:fontRef idx="minor">
            <a:schemeClr val="dk1"/>
          </a:fontRef>
        </p:style>
        <p:txBody>
          <a:bodyPr lIns="0" tIns="0" rIns="0" bIns="0" rtlCol="0" anchor="ctr"/>
          <a:lstStyle/>
          <a:p>
            <a:pPr algn="ctr" defTabSz="914377"/>
            <a:r>
              <a:rPr lang="en-US" sz="1400" dirty="0">
                <a:solidFill>
                  <a:prstClr val="black"/>
                </a:solidFill>
                <a:latin typeface="Calibri" panose="020F0502020204030204"/>
                <a:sym typeface="Arial"/>
              </a:rPr>
              <a:t>Data</a:t>
            </a:r>
          </a:p>
          <a:p>
            <a:pPr algn="ctr" defTabSz="914377"/>
            <a:r>
              <a:rPr lang="en-US" sz="1400" dirty="0">
                <a:solidFill>
                  <a:prstClr val="black"/>
                </a:solidFill>
                <a:latin typeface="Calibri" panose="020F0502020204030204"/>
                <a:sym typeface="Arial"/>
              </a:rPr>
              <a:t>Lake</a:t>
            </a:r>
          </a:p>
          <a:p>
            <a:pPr algn="ctr" defTabSz="914377"/>
            <a:endParaRPr lang="en-US" dirty="0">
              <a:solidFill>
                <a:prstClr val="black"/>
              </a:solidFill>
              <a:latin typeface="Calibri" panose="020F0502020204030204"/>
              <a:sym typeface="Arial"/>
            </a:endParaRPr>
          </a:p>
        </p:txBody>
      </p:sp>
      <p:cxnSp>
        <p:nvCxnSpPr>
          <p:cNvPr id="29" name="Straight Arrow Connector 28">
            <a:extLst>
              <a:ext uri="{FF2B5EF4-FFF2-40B4-BE49-F238E27FC236}">
                <a16:creationId xmlns:a16="http://schemas.microsoft.com/office/drawing/2014/main" id="{A6AC9B49-BF23-D92F-F485-770AFFF7EE1E}"/>
              </a:ext>
            </a:extLst>
          </p:cNvPr>
          <p:cNvCxnSpPr>
            <a:cxnSpLocks/>
            <a:stCxn id="23" idx="3"/>
          </p:cNvCxnSpPr>
          <p:nvPr/>
        </p:nvCxnSpPr>
        <p:spPr>
          <a:xfrm flipV="1">
            <a:off x="1427731" y="2758497"/>
            <a:ext cx="357724" cy="226429"/>
          </a:xfrm>
          <a:prstGeom prst="straightConnector1">
            <a:avLst/>
          </a:prstGeom>
          <a:noFill/>
          <a:ln w="25400" cap="flat" cmpd="sng" algn="ctr">
            <a:solidFill>
              <a:sysClr val="windowText" lastClr="000000"/>
            </a:solidFill>
            <a:prstDash val="solid"/>
            <a:miter lim="800000"/>
            <a:headEnd type="stealth" w="med" len="med"/>
            <a:tailEnd type="stealth" w="med" len="med"/>
          </a:ln>
          <a:effectLst/>
        </p:spPr>
      </p:cxnSp>
      <p:cxnSp>
        <p:nvCxnSpPr>
          <p:cNvPr id="30" name="Straight Arrow Connector 29">
            <a:extLst>
              <a:ext uri="{FF2B5EF4-FFF2-40B4-BE49-F238E27FC236}">
                <a16:creationId xmlns:a16="http://schemas.microsoft.com/office/drawing/2014/main" id="{8EB1E0B9-EB33-7B1F-F4D1-09348DFF53A6}"/>
              </a:ext>
            </a:extLst>
          </p:cNvPr>
          <p:cNvCxnSpPr>
            <a:cxnSpLocks/>
            <a:stCxn id="24" idx="0"/>
            <a:endCxn id="23" idx="2"/>
          </p:cNvCxnSpPr>
          <p:nvPr/>
        </p:nvCxnSpPr>
        <p:spPr>
          <a:xfrm flipV="1">
            <a:off x="986365" y="3285914"/>
            <a:ext cx="25073" cy="535909"/>
          </a:xfrm>
          <a:prstGeom prst="straightConnector1">
            <a:avLst/>
          </a:prstGeom>
          <a:noFill/>
          <a:ln w="25400" cap="flat" cmpd="sng" algn="ctr">
            <a:solidFill>
              <a:sysClr val="windowText" lastClr="000000"/>
            </a:solidFill>
            <a:prstDash val="solid"/>
            <a:miter lim="800000"/>
            <a:headEnd type="stealth" w="med" len="med"/>
            <a:tailEnd type="stealth" w="med" len="med"/>
          </a:ln>
          <a:effectLst/>
        </p:spPr>
      </p:cxnSp>
      <p:sp>
        <p:nvSpPr>
          <p:cNvPr id="11" name="Rectangle 10">
            <a:extLst>
              <a:ext uri="{FF2B5EF4-FFF2-40B4-BE49-F238E27FC236}">
                <a16:creationId xmlns:a16="http://schemas.microsoft.com/office/drawing/2014/main" id="{3C6388AC-BF4F-3B6E-888B-B13D5B2221E7}"/>
              </a:ext>
            </a:extLst>
          </p:cNvPr>
          <p:cNvSpPr/>
          <p:nvPr/>
        </p:nvSpPr>
        <p:spPr>
          <a:xfrm>
            <a:off x="3754490" y="4904642"/>
            <a:ext cx="759745" cy="301661"/>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defRPr/>
            </a:pPr>
            <a:r>
              <a:rPr lang="en-US" dirty="0">
                <a:solidFill>
                  <a:srgbClr val="44546A"/>
                </a:solidFill>
                <a:latin typeface="Calibri" panose="020F0502020204030204"/>
                <a:sym typeface="Arial"/>
              </a:rPr>
              <a:t>NCMP</a:t>
            </a:r>
          </a:p>
        </p:txBody>
      </p:sp>
      <p:sp>
        <p:nvSpPr>
          <p:cNvPr id="8" name="Rectangle 7">
            <a:extLst>
              <a:ext uri="{FF2B5EF4-FFF2-40B4-BE49-F238E27FC236}">
                <a16:creationId xmlns:a16="http://schemas.microsoft.com/office/drawing/2014/main" id="{AE9A0C65-C67B-71F5-1807-D7B07AC237F1}"/>
              </a:ext>
            </a:extLst>
          </p:cNvPr>
          <p:cNvSpPr/>
          <p:nvPr/>
        </p:nvSpPr>
        <p:spPr>
          <a:xfrm>
            <a:off x="3931743" y="4312868"/>
            <a:ext cx="524476" cy="361345"/>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defRPr/>
            </a:pPr>
            <a:r>
              <a:rPr lang="en-US" dirty="0">
                <a:solidFill>
                  <a:srgbClr val="44546A"/>
                </a:solidFill>
                <a:latin typeface="Calibri" panose="020F0502020204030204"/>
                <a:sym typeface="Arial"/>
              </a:rPr>
              <a:t>DMI</a:t>
            </a:r>
          </a:p>
        </p:txBody>
      </p:sp>
      <p:cxnSp>
        <p:nvCxnSpPr>
          <p:cNvPr id="50" name="Straight Arrow Connector 49">
            <a:extLst>
              <a:ext uri="{FF2B5EF4-FFF2-40B4-BE49-F238E27FC236}">
                <a16:creationId xmlns:a16="http://schemas.microsoft.com/office/drawing/2014/main" id="{1E0F2D3E-666B-4BB4-3520-8F597AAA19C0}"/>
              </a:ext>
            </a:extLst>
          </p:cNvPr>
          <p:cNvCxnSpPr>
            <a:cxnSpLocks/>
            <a:stCxn id="11" idx="0"/>
            <a:endCxn id="8" idx="2"/>
          </p:cNvCxnSpPr>
          <p:nvPr/>
        </p:nvCxnSpPr>
        <p:spPr>
          <a:xfrm flipV="1">
            <a:off x="4134362" y="4674213"/>
            <a:ext cx="59619" cy="230429"/>
          </a:xfrm>
          <a:prstGeom prst="straightConnector1">
            <a:avLst/>
          </a:prstGeom>
          <a:ln w="25400" cmpd="sng">
            <a:solidFill>
              <a:schemeClr val="accent5"/>
            </a:solidFill>
            <a:prstDash val="sysDash"/>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92A92526-8D89-298D-5E85-871149FA69C7}"/>
              </a:ext>
            </a:extLst>
          </p:cNvPr>
          <p:cNvCxnSpPr>
            <a:cxnSpLocks/>
          </p:cNvCxnSpPr>
          <p:nvPr/>
        </p:nvCxnSpPr>
        <p:spPr>
          <a:xfrm flipV="1">
            <a:off x="4010566" y="5204148"/>
            <a:ext cx="59619" cy="230429"/>
          </a:xfrm>
          <a:prstGeom prst="straightConnector1">
            <a:avLst/>
          </a:prstGeom>
          <a:ln w="25400" cmpd="sng">
            <a:solidFill>
              <a:schemeClr val="accent5"/>
            </a:solidFill>
            <a:prstDash val="sysDash"/>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94" name="TextBox 93">
            <a:extLst>
              <a:ext uri="{FF2B5EF4-FFF2-40B4-BE49-F238E27FC236}">
                <a16:creationId xmlns:a16="http://schemas.microsoft.com/office/drawing/2014/main" id="{2DCC845B-7246-5BAF-A2D3-0250935F2697}"/>
              </a:ext>
            </a:extLst>
          </p:cNvPr>
          <p:cNvSpPr txBox="1"/>
          <p:nvPr/>
        </p:nvSpPr>
        <p:spPr>
          <a:xfrm>
            <a:off x="1339702" y="1278654"/>
            <a:ext cx="1898277" cy="666977"/>
          </a:xfrm>
          <a:prstGeom prst="rect">
            <a:avLst/>
          </a:prstGeom>
          <a:noFill/>
        </p:spPr>
        <p:txBody>
          <a:bodyPr wrap="none" rtlCol="0">
            <a:spAutoFit/>
          </a:bodyPr>
          <a:lstStyle>
            <a:defPPr>
              <a:defRPr lang="en-US"/>
            </a:defPPr>
            <a:lvl1pPr defTabSz="1219170">
              <a:buClr>
                <a:srgbClr val="000000"/>
              </a:buClr>
              <a:defRPr sz="1867" b="1" i="1" kern="0">
                <a:solidFill>
                  <a:srgbClr val="70AD47"/>
                </a:solidFill>
                <a:latin typeface="Arial"/>
                <a:cs typeface="Arial"/>
              </a:defRPr>
            </a:lvl1pPr>
          </a:lstStyle>
          <a:p>
            <a:r>
              <a:rPr lang="en-US" dirty="0">
                <a:sym typeface="Arial"/>
              </a:rPr>
              <a:t>Data Analysis,</a:t>
            </a:r>
          </a:p>
          <a:p>
            <a:r>
              <a:rPr lang="en-US" dirty="0">
                <a:sym typeface="Arial"/>
              </a:rPr>
              <a:t>SON Algorithm</a:t>
            </a:r>
          </a:p>
        </p:txBody>
      </p:sp>
      <p:sp>
        <p:nvSpPr>
          <p:cNvPr id="145" name="TextBox 144">
            <a:extLst>
              <a:ext uri="{FF2B5EF4-FFF2-40B4-BE49-F238E27FC236}">
                <a16:creationId xmlns:a16="http://schemas.microsoft.com/office/drawing/2014/main" id="{0E901F0F-6816-FB83-2D9E-5772A43622C6}"/>
              </a:ext>
            </a:extLst>
          </p:cNvPr>
          <p:cNvSpPr txBox="1"/>
          <p:nvPr/>
        </p:nvSpPr>
        <p:spPr>
          <a:xfrm>
            <a:off x="7633588" y="4670729"/>
            <a:ext cx="1367682" cy="666977"/>
          </a:xfrm>
          <a:prstGeom prst="rect">
            <a:avLst/>
          </a:prstGeom>
          <a:noFill/>
        </p:spPr>
        <p:txBody>
          <a:bodyPr wrap="none" rtlCol="0">
            <a:spAutoFit/>
          </a:bodyPr>
          <a:lstStyle/>
          <a:p>
            <a:pPr defTabSz="1219170">
              <a:buClr>
                <a:srgbClr val="000000"/>
              </a:buClr>
            </a:pPr>
            <a:r>
              <a:rPr lang="en-US" sz="1867" b="1" i="1" kern="0" dirty="0">
                <a:solidFill>
                  <a:srgbClr val="70AD47"/>
                </a:solidFill>
                <a:latin typeface="Arial"/>
                <a:cs typeface="Arial"/>
                <a:sym typeface="Arial"/>
              </a:rPr>
              <a:t>CM Info </a:t>
            </a:r>
          </a:p>
          <a:p>
            <a:pPr defTabSz="1219170">
              <a:buClr>
                <a:srgbClr val="000000"/>
              </a:buClr>
            </a:pPr>
            <a:r>
              <a:rPr lang="en-US" sz="1867" b="1" i="1" kern="0" dirty="0">
                <a:solidFill>
                  <a:srgbClr val="70AD47"/>
                </a:solidFill>
                <a:latin typeface="Arial"/>
                <a:cs typeface="Arial"/>
                <a:sym typeface="Arial"/>
              </a:rPr>
              <a:t>from RAN </a:t>
            </a:r>
          </a:p>
        </p:txBody>
      </p:sp>
      <p:sp>
        <p:nvSpPr>
          <p:cNvPr id="148" name="TextBox 147">
            <a:extLst>
              <a:ext uri="{FF2B5EF4-FFF2-40B4-BE49-F238E27FC236}">
                <a16:creationId xmlns:a16="http://schemas.microsoft.com/office/drawing/2014/main" id="{8ECD9047-5CC5-615A-5BDD-63F81DD9AA39}"/>
              </a:ext>
            </a:extLst>
          </p:cNvPr>
          <p:cNvSpPr txBox="1"/>
          <p:nvPr/>
        </p:nvSpPr>
        <p:spPr>
          <a:xfrm>
            <a:off x="4753310" y="4699496"/>
            <a:ext cx="1406154" cy="666977"/>
          </a:xfrm>
          <a:prstGeom prst="rect">
            <a:avLst/>
          </a:prstGeom>
          <a:noFill/>
        </p:spPr>
        <p:txBody>
          <a:bodyPr wrap="none" rtlCol="0">
            <a:spAutoFit/>
          </a:bodyPr>
          <a:lstStyle/>
          <a:p>
            <a:pPr defTabSz="1219170">
              <a:buClr>
                <a:srgbClr val="000000"/>
              </a:buClr>
            </a:pPr>
            <a:r>
              <a:rPr lang="en-US" sz="1867" b="1" i="1" kern="0" dirty="0">
                <a:solidFill>
                  <a:srgbClr val="70AD47"/>
                </a:solidFill>
                <a:latin typeface="Arial"/>
                <a:cs typeface="Arial"/>
                <a:sym typeface="Arial"/>
              </a:rPr>
              <a:t>CM update</a:t>
            </a:r>
          </a:p>
          <a:p>
            <a:pPr defTabSz="1219170">
              <a:buClr>
                <a:srgbClr val="000000"/>
              </a:buClr>
            </a:pPr>
            <a:r>
              <a:rPr lang="en-US" sz="1867" b="1" i="1" kern="0" dirty="0">
                <a:solidFill>
                  <a:srgbClr val="70AD47"/>
                </a:solidFill>
                <a:latin typeface="Arial"/>
                <a:cs typeface="Arial"/>
                <a:sym typeface="Arial"/>
              </a:rPr>
              <a:t>to CPS DB</a:t>
            </a:r>
          </a:p>
        </p:txBody>
      </p:sp>
      <p:sp>
        <p:nvSpPr>
          <p:cNvPr id="149" name="Freeform: Shape 148">
            <a:extLst>
              <a:ext uri="{FF2B5EF4-FFF2-40B4-BE49-F238E27FC236}">
                <a16:creationId xmlns:a16="http://schemas.microsoft.com/office/drawing/2014/main" id="{B821663A-DF6E-70DB-C61C-1E29059234E5}"/>
              </a:ext>
            </a:extLst>
          </p:cNvPr>
          <p:cNvSpPr/>
          <p:nvPr/>
        </p:nvSpPr>
        <p:spPr>
          <a:xfrm rot="9922005">
            <a:off x="7593865" y="4259281"/>
            <a:ext cx="1595651" cy="240155"/>
          </a:xfrm>
          <a:custGeom>
            <a:avLst/>
            <a:gdLst>
              <a:gd name="connsiteX0" fmla="*/ 0 w 4887884"/>
              <a:gd name="connsiteY0" fmla="*/ 0 h 631767"/>
              <a:gd name="connsiteX1" fmla="*/ 2061557 w 4887884"/>
              <a:gd name="connsiteY1" fmla="*/ 108066 h 631767"/>
              <a:gd name="connsiteX2" fmla="*/ 4172989 w 4887884"/>
              <a:gd name="connsiteY2" fmla="*/ 448887 h 631767"/>
              <a:gd name="connsiteX3" fmla="*/ 4887884 w 4887884"/>
              <a:gd name="connsiteY3" fmla="*/ 631767 h 631767"/>
            </a:gdLst>
            <a:ahLst/>
            <a:cxnLst>
              <a:cxn ang="0">
                <a:pos x="connsiteX0" y="connsiteY0"/>
              </a:cxn>
              <a:cxn ang="0">
                <a:pos x="connsiteX1" y="connsiteY1"/>
              </a:cxn>
              <a:cxn ang="0">
                <a:pos x="connsiteX2" y="connsiteY2"/>
              </a:cxn>
              <a:cxn ang="0">
                <a:pos x="connsiteX3" y="connsiteY3"/>
              </a:cxn>
            </a:cxnLst>
            <a:rect l="l" t="t" r="r" b="b"/>
            <a:pathLst>
              <a:path w="4887884" h="631767">
                <a:moveTo>
                  <a:pt x="0" y="0"/>
                </a:moveTo>
                <a:cubicBezTo>
                  <a:pt x="683029" y="16626"/>
                  <a:pt x="1366059" y="33252"/>
                  <a:pt x="2061557" y="108066"/>
                </a:cubicBezTo>
                <a:cubicBezTo>
                  <a:pt x="2757055" y="182880"/>
                  <a:pt x="3701935" y="361604"/>
                  <a:pt x="4172989" y="448887"/>
                </a:cubicBezTo>
                <a:cubicBezTo>
                  <a:pt x="4644043" y="536170"/>
                  <a:pt x="4765963" y="583968"/>
                  <a:pt x="4887884" y="631767"/>
                </a:cubicBezTo>
              </a:path>
            </a:pathLst>
          </a:custGeom>
          <a:noFill/>
          <a:ln w="50800">
            <a:solidFill>
              <a:schemeClr val="accent6"/>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dirty="0">
              <a:solidFill>
                <a:prstClr val="white"/>
              </a:solidFill>
              <a:latin typeface="Calibri" panose="020F0502020204030204"/>
              <a:sym typeface="Arial"/>
            </a:endParaRPr>
          </a:p>
        </p:txBody>
      </p:sp>
      <p:sp>
        <p:nvSpPr>
          <p:cNvPr id="150" name="Freeform: Shape 149">
            <a:extLst>
              <a:ext uri="{FF2B5EF4-FFF2-40B4-BE49-F238E27FC236}">
                <a16:creationId xmlns:a16="http://schemas.microsoft.com/office/drawing/2014/main" id="{5AC92DBE-09A0-F168-6213-8596C24ACB68}"/>
              </a:ext>
            </a:extLst>
          </p:cNvPr>
          <p:cNvSpPr/>
          <p:nvPr/>
        </p:nvSpPr>
        <p:spPr>
          <a:xfrm rot="9560663" flipV="1">
            <a:off x="4055286" y="4586450"/>
            <a:ext cx="2316359" cy="558520"/>
          </a:xfrm>
          <a:custGeom>
            <a:avLst/>
            <a:gdLst>
              <a:gd name="connsiteX0" fmla="*/ 0 w 4887884"/>
              <a:gd name="connsiteY0" fmla="*/ 0 h 631767"/>
              <a:gd name="connsiteX1" fmla="*/ 2061557 w 4887884"/>
              <a:gd name="connsiteY1" fmla="*/ 108066 h 631767"/>
              <a:gd name="connsiteX2" fmla="*/ 4172989 w 4887884"/>
              <a:gd name="connsiteY2" fmla="*/ 448887 h 631767"/>
              <a:gd name="connsiteX3" fmla="*/ 4887884 w 4887884"/>
              <a:gd name="connsiteY3" fmla="*/ 631767 h 631767"/>
              <a:gd name="connsiteX0" fmla="*/ 0 w 4887884"/>
              <a:gd name="connsiteY0" fmla="*/ 364992 h 996759"/>
              <a:gd name="connsiteX1" fmla="*/ 3314259 w 4887884"/>
              <a:gd name="connsiteY1" fmla="*/ 8433 h 996759"/>
              <a:gd name="connsiteX2" fmla="*/ 4172989 w 4887884"/>
              <a:gd name="connsiteY2" fmla="*/ 813879 h 996759"/>
              <a:gd name="connsiteX3" fmla="*/ 4887884 w 4887884"/>
              <a:gd name="connsiteY3" fmla="*/ 996759 h 996759"/>
              <a:gd name="connsiteX0" fmla="*/ 0 w 5084797"/>
              <a:gd name="connsiteY0" fmla="*/ 356974 h 988741"/>
              <a:gd name="connsiteX1" fmla="*/ 3314259 w 5084797"/>
              <a:gd name="connsiteY1" fmla="*/ 415 h 988741"/>
              <a:gd name="connsiteX2" fmla="*/ 4903146 w 5084797"/>
              <a:gd name="connsiteY2" fmla="*/ 445935 h 988741"/>
              <a:gd name="connsiteX3" fmla="*/ 4887884 w 5084797"/>
              <a:gd name="connsiteY3" fmla="*/ 988741 h 988741"/>
              <a:gd name="connsiteX0" fmla="*/ 0 w 5084797"/>
              <a:gd name="connsiteY0" fmla="*/ 356974 h 988741"/>
              <a:gd name="connsiteX1" fmla="*/ 3314259 w 5084797"/>
              <a:gd name="connsiteY1" fmla="*/ 415 h 988741"/>
              <a:gd name="connsiteX2" fmla="*/ 4903146 w 5084797"/>
              <a:gd name="connsiteY2" fmla="*/ 445935 h 988741"/>
              <a:gd name="connsiteX3" fmla="*/ 4887884 w 5084797"/>
              <a:gd name="connsiteY3" fmla="*/ 988741 h 988741"/>
              <a:gd name="connsiteX0" fmla="*/ 0 w 5397384"/>
              <a:gd name="connsiteY0" fmla="*/ 356974 h 628993"/>
              <a:gd name="connsiteX1" fmla="*/ 3314259 w 5397384"/>
              <a:gd name="connsiteY1" fmla="*/ 415 h 628993"/>
              <a:gd name="connsiteX2" fmla="*/ 4903146 w 5397384"/>
              <a:gd name="connsiteY2" fmla="*/ 445935 h 628993"/>
              <a:gd name="connsiteX3" fmla="*/ 5397383 w 5397384"/>
              <a:gd name="connsiteY3" fmla="*/ 628994 h 628993"/>
              <a:gd name="connsiteX0" fmla="*/ 0 w 5397384"/>
              <a:gd name="connsiteY0" fmla="*/ 375798 h 647819"/>
              <a:gd name="connsiteX1" fmla="*/ 3314259 w 5397384"/>
              <a:gd name="connsiteY1" fmla="*/ 19239 h 647819"/>
              <a:gd name="connsiteX2" fmla="*/ 4261404 w 5397384"/>
              <a:gd name="connsiteY2" fmla="*/ 217267 h 647819"/>
              <a:gd name="connsiteX3" fmla="*/ 5397383 w 5397384"/>
              <a:gd name="connsiteY3" fmla="*/ 647818 h 647819"/>
              <a:gd name="connsiteX0" fmla="*/ 0 w 5397384"/>
              <a:gd name="connsiteY0" fmla="*/ 371440 h 643459"/>
              <a:gd name="connsiteX1" fmla="*/ 3314259 w 5397384"/>
              <a:gd name="connsiteY1" fmla="*/ 14881 h 643459"/>
              <a:gd name="connsiteX2" fmla="*/ 4261404 w 5397384"/>
              <a:gd name="connsiteY2" fmla="*/ 212909 h 643459"/>
              <a:gd name="connsiteX3" fmla="*/ 5397383 w 5397384"/>
              <a:gd name="connsiteY3" fmla="*/ 643460 h 643459"/>
              <a:gd name="connsiteX0" fmla="*/ 0 w 5397384"/>
              <a:gd name="connsiteY0" fmla="*/ 322138 h 594159"/>
              <a:gd name="connsiteX1" fmla="*/ 2601169 w 5397384"/>
              <a:gd name="connsiteY1" fmla="*/ 39432 h 594159"/>
              <a:gd name="connsiteX2" fmla="*/ 4261404 w 5397384"/>
              <a:gd name="connsiteY2" fmla="*/ 163607 h 594159"/>
              <a:gd name="connsiteX3" fmla="*/ 5397383 w 5397384"/>
              <a:gd name="connsiteY3" fmla="*/ 594158 h 594159"/>
              <a:gd name="connsiteX0" fmla="*/ 0 w 5397384"/>
              <a:gd name="connsiteY0" fmla="*/ 325524 h 597544"/>
              <a:gd name="connsiteX1" fmla="*/ 2601169 w 5397384"/>
              <a:gd name="connsiteY1" fmla="*/ 42818 h 597544"/>
              <a:gd name="connsiteX2" fmla="*/ 4261404 w 5397384"/>
              <a:gd name="connsiteY2" fmla="*/ 166993 h 597544"/>
              <a:gd name="connsiteX3" fmla="*/ 5397383 w 5397384"/>
              <a:gd name="connsiteY3" fmla="*/ 597544 h 597544"/>
              <a:gd name="connsiteX0" fmla="*/ 0 w 5397384"/>
              <a:gd name="connsiteY0" fmla="*/ 334680 h 606700"/>
              <a:gd name="connsiteX1" fmla="*/ 2601169 w 5397384"/>
              <a:gd name="connsiteY1" fmla="*/ 51974 h 606700"/>
              <a:gd name="connsiteX2" fmla="*/ 4261404 w 5397384"/>
              <a:gd name="connsiteY2" fmla="*/ 176149 h 606700"/>
              <a:gd name="connsiteX3" fmla="*/ 5397383 w 5397384"/>
              <a:gd name="connsiteY3" fmla="*/ 606700 h 606700"/>
              <a:gd name="connsiteX0" fmla="*/ 0 w 5397384"/>
              <a:gd name="connsiteY0" fmla="*/ 334680 h 606700"/>
              <a:gd name="connsiteX1" fmla="*/ 2601169 w 5397384"/>
              <a:gd name="connsiteY1" fmla="*/ 51974 h 606700"/>
              <a:gd name="connsiteX2" fmla="*/ 4261404 w 5397384"/>
              <a:gd name="connsiteY2" fmla="*/ 176149 h 606700"/>
              <a:gd name="connsiteX3" fmla="*/ 5397383 w 5397384"/>
              <a:gd name="connsiteY3" fmla="*/ 606700 h 606700"/>
            </a:gdLst>
            <a:ahLst/>
            <a:cxnLst>
              <a:cxn ang="0">
                <a:pos x="connsiteX0" y="connsiteY0"/>
              </a:cxn>
              <a:cxn ang="0">
                <a:pos x="connsiteX1" y="connsiteY1"/>
              </a:cxn>
              <a:cxn ang="0">
                <a:pos x="connsiteX2" y="connsiteY2"/>
              </a:cxn>
              <a:cxn ang="0">
                <a:pos x="connsiteX3" y="connsiteY3"/>
              </a:cxn>
            </a:cxnLst>
            <a:rect l="l" t="t" r="r" b="b"/>
            <a:pathLst>
              <a:path w="5397384" h="606700">
                <a:moveTo>
                  <a:pt x="0" y="334680"/>
                </a:moveTo>
                <a:cubicBezTo>
                  <a:pt x="743250" y="289255"/>
                  <a:pt x="1860822" y="109422"/>
                  <a:pt x="2601169" y="51974"/>
                </a:cubicBezTo>
                <a:cubicBezTo>
                  <a:pt x="3341516" y="-5474"/>
                  <a:pt x="3360540" y="-67202"/>
                  <a:pt x="4261404" y="176149"/>
                </a:cubicBezTo>
                <a:cubicBezTo>
                  <a:pt x="4732458" y="263432"/>
                  <a:pt x="5275462" y="558901"/>
                  <a:pt x="5397383" y="606700"/>
                </a:cubicBezTo>
              </a:path>
            </a:pathLst>
          </a:custGeom>
          <a:noFill/>
          <a:ln w="50800">
            <a:solidFill>
              <a:schemeClr val="accent6"/>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dirty="0">
              <a:solidFill>
                <a:prstClr val="white"/>
              </a:solidFill>
              <a:latin typeface="Calibri" panose="020F0502020204030204"/>
              <a:sym typeface="Arial"/>
            </a:endParaRPr>
          </a:p>
        </p:txBody>
      </p:sp>
      <p:cxnSp>
        <p:nvCxnSpPr>
          <p:cNvPr id="4" name="Straight Arrow Connector 3">
            <a:extLst>
              <a:ext uri="{FF2B5EF4-FFF2-40B4-BE49-F238E27FC236}">
                <a16:creationId xmlns:a16="http://schemas.microsoft.com/office/drawing/2014/main" id="{AEAE1A3E-A3DE-E276-1288-E917B2FB655F}"/>
              </a:ext>
            </a:extLst>
          </p:cNvPr>
          <p:cNvCxnSpPr>
            <a:cxnSpLocks/>
          </p:cNvCxnSpPr>
          <p:nvPr/>
        </p:nvCxnSpPr>
        <p:spPr>
          <a:xfrm>
            <a:off x="2839094" y="2930475"/>
            <a:ext cx="1039691" cy="1966969"/>
          </a:xfrm>
          <a:prstGeom prst="straightConnector1">
            <a:avLst/>
          </a:prstGeom>
          <a:ln w="25400" cmpd="sng">
            <a:solidFill>
              <a:schemeClr val="accent1"/>
            </a:solidFill>
            <a:prstDash val="sysDash"/>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10" name="Oval 9">
            <a:extLst>
              <a:ext uri="{FF2B5EF4-FFF2-40B4-BE49-F238E27FC236}">
                <a16:creationId xmlns:a16="http://schemas.microsoft.com/office/drawing/2014/main" id="{667EF5FE-4F9B-C79A-FA2D-ED7A97B53D5D}"/>
              </a:ext>
            </a:extLst>
          </p:cNvPr>
          <p:cNvSpPr/>
          <p:nvPr/>
        </p:nvSpPr>
        <p:spPr>
          <a:xfrm>
            <a:off x="3201314" y="3702859"/>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sp>
        <p:nvSpPr>
          <p:cNvPr id="12" name="Flowchart: Magnetic Disk 11">
            <a:extLst>
              <a:ext uri="{FF2B5EF4-FFF2-40B4-BE49-F238E27FC236}">
                <a16:creationId xmlns:a16="http://schemas.microsoft.com/office/drawing/2014/main" id="{A8F7C207-8AB7-6CBA-BF53-256FD3093619}"/>
              </a:ext>
            </a:extLst>
          </p:cNvPr>
          <p:cNvSpPr/>
          <p:nvPr/>
        </p:nvSpPr>
        <p:spPr>
          <a:xfrm>
            <a:off x="1654671" y="3465947"/>
            <a:ext cx="546367" cy="404923"/>
          </a:xfrm>
          <a:prstGeom prst="flowChartMagneticDisk">
            <a:avLst/>
          </a:prstGeom>
          <a:solidFill>
            <a:srgbClr val="FFFF99"/>
          </a:solidFill>
          <a:ln w="12700" cap="flat" cmpd="sng" algn="ctr">
            <a:solidFill>
              <a:srgbClr val="70AD47"/>
            </a:solidFill>
            <a:prstDash val="solid"/>
            <a:miter lim="800000"/>
          </a:ln>
          <a:effectLst/>
        </p:spPr>
        <p:txBody>
          <a:bodyPr lIns="0" tIns="0" rIns="0" bIns="0" rtlCol="0" anchor="ctr"/>
          <a:lstStyle/>
          <a:p>
            <a:pPr algn="ctr" defTabSz="685766">
              <a:defRPr/>
            </a:pPr>
            <a:endParaRPr lang="en-US" sz="1351" kern="0" dirty="0">
              <a:solidFill>
                <a:prstClr val="black"/>
              </a:solidFill>
              <a:latin typeface="Calibri" panose="020F0502020204030204"/>
              <a:cs typeface="Arial"/>
              <a:sym typeface="Arial"/>
            </a:endParaRPr>
          </a:p>
        </p:txBody>
      </p:sp>
      <p:cxnSp>
        <p:nvCxnSpPr>
          <p:cNvPr id="13" name="Straight Arrow Connector 12">
            <a:extLst>
              <a:ext uri="{FF2B5EF4-FFF2-40B4-BE49-F238E27FC236}">
                <a16:creationId xmlns:a16="http://schemas.microsoft.com/office/drawing/2014/main" id="{445329EF-5821-166E-2879-D41B8EF48510}"/>
              </a:ext>
            </a:extLst>
          </p:cNvPr>
          <p:cNvCxnSpPr>
            <a:cxnSpLocks/>
          </p:cNvCxnSpPr>
          <p:nvPr/>
        </p:nvCxnSpPr>
        <p:spPr>
          <a:xfrm flipV="1">
            <a:off x="1927854" y="3007997"/>
            <a:ext cx="181512" cy="457951"/>
          </a:xfrm>
          <a:prstGeom prst="straightConnector1">
            <a:avLst/>
          </a:prstGeom>
          <a:noFill/>
          <a:ln w="25400" cap="flat" cmpd="sng" algn="ctr">
            <a:solidFill>
              <a:sysClr val="windowText" lastClr="000000"/>
            </a:solidFill>
            <a:prstDash val="solid"/>
            <a:miter lim="800000"/>
            <a:headEnd type="stealth" w="med" len="med"/>
            <a:tailEnd type="stealth" w="med" len="med"/>
          </a:ln>
          <a:effectLst/>
        </p:spPr>
      </p:cxnSp>
      <p:sp>
        <p:nvSpPr>
          <p:cNvPr id="15" name="TextBox 14">
            <a:extLst>
              <a:ext uri="{FF2B5EF4-FFF2-40B4-BE49-F238E27FC236}">
                <a16:creationId xmlns:a16="http://schemas.microsoft.com/office/drawing/2014/main" id="{9EF128ED-8D5C-4675-1EAD-1A490112619B}"/>
              </a:ext>
            </a:extLst>
          </p:cNvPr>
          <p:cNvSpPr txBox="1"/>
          <p:nvPr/>
        </p:nvSpPr>
        <p:spPr>
          <a:xfrm>
            <a:off x="1479721" y="3531970"/>
            <a:ext cx="1083251" cy="307777"/>
          </a:xfrm>
          <a:prstGeom prst="rect">
            <a:avLst/>
          </a:prstGeom>
          <a:noFill/>
        </p:spPr>
        <p:txBody>
          <a:bodyPr wrap="square" rtlCol="0">
            <a:spAutoFit/>
          </a:bodyPr>
          <a:lstStyle/>
          <a:p>
            <a:pPr defTabSz="914354"/>
            <a:r>
              <a:rPr lang="en-US" sz="1400" dirty="0">
                <a:solidFill>
                  <a:prstClr val="black"/>
                </a:solidFill>
                <a:latin typeface="Calibri" panose="020F0502020204030204"/>
                <a:cs typeface="Arial"/>
                <a:sym typeface="Arial"/>
              </a:rPr>
              <a:t>FM/PM DB</a:t>
            </a:r>
          </a:p>
        </p:txBody>
      </p:sp>
      <p:cxnSp>
        <p:nvCxnSpPr>
          <p:cNvPr id="16" name="Straight Arrow Connector 15">
            <a:extLst>
              <a:ext uri="{FF2B5EF4-FFF2-40B4-BE49-F238E27FC236}">
                <a16:creationId xmlns:a16="http://schemas.microsoft.com/office/drawing/2014/main" id="{E5850D44-9021-D5B3-D825-14BD983C9C94}"/>
              </a:ext>
            </a:extLst>
          </p:cNvPr>
          <p:cNvCxnSpPr>
            <a:cxnSpLocks/>
          </p:cNvCxnSpPr>
          <p:nvPr/>
        </p:nvCxnSpPr>
        <p:spPr>
          <a:xfrm>
            <a:off x="2494071" y="2971191"/>
            <a:ext cx="349223" cy="973228"/>
          </a:xfrm>
          <a:prstGeom prst="straightConnector1">
            <a:avLst/>
          </a:prstGeom>
          <a:noFill/>
          <a:ln w="25400" cap="flat" cmpd="sng" algn="ctr">
            <a:solidFill>
              <a:sysClr val="windowText" lastClr="000000"/>
            </a:solidFill>
            <a:prstDash val="solid"/>
            <a:miter lim="800000"/>
            <a:headEnd type="stealth" w="med" len="med"/>
            <a:tailEnd type="none" w="lg" len="lg"/>
          </a:ln>
          <a:effectLst/>
        </p:spPr>
      </p:cxnSp>
      <p:sp>
        <p:nvSpPr>
          <p:cNvPr id="17" name="Rectangle 16">
            <a:extLst>
              <a:ext uri="{FF2B5EF4-FFF2-40B4-BE49-F238E27FC236}">
                <a16:creationId xmlns:a16="http://schemas.microsoft.com/office/drawing/2014/main" id="{650D9821-9BCA-79E7-D305-05D1B6A48B77}"/>
              </a:ext>
            </a:extLst>
          </p:cNvPr>
          <p:cNvSpPr/>
          <p:nvPr/>
        </p:nvSpPr>
        <p:spPr>
          <a:xfrm>
            <a:off x="2388436" y="3892470"/>
            <a:ext cx="849543" cy="315283"/>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TBDMT</a:t>
            </a:r>
          </a:p>
        </p:txBody>
      </p:sp>
      <p:cxnSp>
        <p:nvCxnSpPr>
          <p:cNvPr id="18" name="Straight Arrow Connector 17">
            <a:extLst>
              <a:ext uri="{FF2B5EF4-FFF2-40B4-BE49-F238E27FC236}">
                <a16:creationId xmlns:a16="http://schemas.microsoft.com/office/drawing/2014/main" id="{DFF06A58-E999-8E86-FDF7-5A6482E3C100}"/>
              </a:ext>
            </a:extLst>
          </p:cNvPr>
          <p:cNvCxnSpPr>
            <a:cxnSpLocks/>
          </p:cNvCxnSpPr>
          <p:nvPr/>
        </p:nvCxnSpPr>
        <p:spPr>
          <a:xfrm>
            <a:off x="2896526" y="4216797"/>
            <a:ext cx="503848" cy="1217780"/>
          </a:xfrm>
          <a:prstGeom prst="straightConnector1">
            <a:avLst/>
          </a:prstGeom>
          <a:ln w="25400" cmpd="sng">
            <a:solidFill>
              <a:schemeClr val="accent5"/>
            </a:solidFill>
            <a:prstDash val="sysDash"/>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19" name="Freeform: Shape 18">
            <a:extLst>
              <a:ext uri="{FF2B5EF4-FFF2-40B4-BE49-F238E27FC236}">
                <a16:creationId xmlns:a16="http://schemas.microsoft.com/office/drawing/2014/main" id="{9F7D2DB5-C1F5-AC66-BFC9-F2C56504EA4B}"/>
              </a:ext>
            </a:extLst>
          </p:cNvPr>
          <p:cNvSpPr/>
          <p:nvPr/>
        </p:nvSpPr>
        <p:spPr>
          <a:xfrm rot="13146855">
            <a:off x="2740079" y="3392961"/>
            <a:ext cx="1502509" cy="379376"/>
          </a:xfrm>
          <a:custGeom>
            <a:avLst/>
            <a:gdLst>
              <a:gd name="connsiteX0" fmla="*/ 0 w 4887884"/>
              <a:gd name="connsiteY0" fmla="*/ 0 h 631767"/>
              <a:gd name="connsiteX1" fmla="*/ 2061557 w 4887884"/>
              <a:gd name="connsiteY1" fmla="*/ 108066 h 631767"/>
              <a:gd name="connsiteX2" fmla="*/ 4172989 w 4887884"/>
              <a:gd name="connsiteY2" fmla="*/ 448887 h 631767"/>
              <a:gd name="connsiteX3" fmla="*/ 4887884 w 4887884"/>
              <a:gd name="connsiteY3" fmla="*/ 631767 h 631767"/>
              <a:gd name="connsiteX0" fmla="*/ -1 w 4602568"/>
              <a:gd name="connsiteY0" fmla="*/ -1 h 998012"/>
              <a:gd name="connsiteX1" fmla="*/ 1776241 w 4602568"/>
              <a:gd name="connsiteY1" fmla="*/ 474311 h 998012"/>
              <a:gd name="connsiteX2" fmla="*/ 3887673 w 4602568"/>
              <a:gd name="connsiteY2" fmla="*/ 815132 h 998012"/>
              <a:gd name="connsiteX3" fmla="*/ 4602568 w 4602568"/>
              <a:gd name="connsiteY3" fmla="*/ 998012 h 998012"/>
              <a:gd name="connsiteX0" fmla="*/ -1 w 4602568"/>
              <a:gd name="connsiteY0" fmla="*/ -1 h 998012"/>
              <a:gd name="connsiteX1" fmla="*/ 1880462 w 4602568"/>
              <a:gd name="connsiteY1" fmla="*/ 276264 h 998012"/>
              <a:gd name="connsiteX2" fmla="*/ 3887673 w 4602568"/>
              <a:gd name="connsiteY2" fmla="*/ 815132 h 998012"/>
              <a:gd name="connsiteX3" fmla="*/ 4602568 w 4602568"/>
              <a:gd name="connsiteY3" fmla="*/ 998012 h 998012"/>
            </a:gdLst>
            <a:ahLst/>
            <a:cxnLst>
              <a:cxn ang="0">
                <a:pos x="connsiteX0" y="connsiteY0"/>
              </a:cxn>
              <a:cxn ang="0">
                <a:pos x="connsiteX1" y="connsiteY1"/>
              </a:cxn>
              <a:cxn ang="0">
                <a:pos x="connsiteX2" y="connsiteY2"/>
              </a:cxn>
              <a:cxn ang="0">
                <a:pos x="connsiteX3" y="connsiteY3"/>
              </a:cxn>
            </a:cxnLst>
            <a:rect l="l" t="t" r="r" b="b"/>
            <a:pathLst>
              <a:path w="4602568" h="998012">
                <a:moveTo>
                  <a:pt x="-1" y="-1"/>
                </a:moveTo>
                <a:cubicBezTo>
                  <a:pt x="683028" y="16625"/>
                  <a:pt x="1232516" y="140409"/>
                  <a:pt x="1880462" y="276264"/>
                </a:cubicBezTo>
                <a:cubicBezTo>
                  <a:pt x="2528408" y="412119"/>
                  <a:pt x="3416619" y="727849"/>
                  <a:pt x="3887673" y="815132"/>
                </a:cubicBezTo>
                <a:cubicBezTo>
                  <a:pt x="4358727" y="902415"/>
                  <a:pt x="4480647" y="950213"/>
                  <a:pt x="4602568" y="998012"/>
                </a:cubicBezTo>
              </a:path>
            </a:pathLst>
          </a:custGeom>
          <a:noFill/>
          <a:ln w="50800">
            <a:solidFill>
              <a:schemeClr val="accent6"/>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dirty="0">
              <a:solidFill>
                <a:prstClr val="white"/>
              </a:solidFill>
              <a:latin typeface="Calibri" panose="020F0502020204030204"/>
              <a:sym typeface="Arial"/>
            </a:endParaRPr>
          </a:p>
        </p:txBody>
      </p:sp>
      <p:sp>
        <p:nvSpPr>
          <p:cNvPr id="20" name="TextBox 19">
            <a:extLst>
              <a:ext uri="{FF2B5EF4-FFF2-40B4-BE49-F238E27FC236}">
                <a16:creationId xmlns:a16="http://schemas.microsoft.com/office/drawing/2014/main" id="{1E5075E4-F77D-B43A-6640-243A4ECD993F}"/>
              </a:ext>
            </a:extLst>
          </p:cNvPr>
          <p:cNvSpPr txBox="1"/>
          <p:nvPr/>
        </p:nvSpPr>
        <p:spPr>
          <a:xfrm>
            <a:off x="3339432" y="3102874"/>
            <a:ext cx="1313180" cy="666977"/>
          </a:xfrm>
          <a:prstGeom prst="rect">
            <a:avLst/>
          </a:prstGeom>
          <a:noFill/>
        </p:spPr>
        <p:txBody>
          <a:bodyPr wrap="none" rtlCol="0">
            <a:spAutoFit/>
          </a:bodyPr>
          <a:lstStyle/>
          <a:p>
            <a:pPr algn="ctr" defTabSz="1219170">
              <a:buClr>
                <a:srgbClr val="000000"/>
              </a:buClr>
            </a:pPr>
            <a:r>
              <a:rPr lang="en-US" sz="1867" b="1" i="1" kern="0" dirty="0">
                <a:solidFill>
                  <a:srgbClr val="70AD47"/>
                </a:solidFill>
                <a:latin typeface="Arial"/>
                <a:cs typeface="Arial"/>
                <a:sym typeface="Arial"/>
              </a:rPr>
              <a:t>CM Notifn</a:t>
            </a:r>
          </a:p>
          <a:p>
            <a:pPr algn="ctr" defTabSz="1219170">
              <a:buClr>
                <a:srgbClr val="000000"/>
              </a:buClr>
            </a:pPr>
            <a:r>
              <a:rPr lang="en-US" sz="1867" b="1" i="1" kern="0" dirty="0">
                <a:solidFill>
                  <a:srgbClr val="70AD47"/>
                </a:solidFill>
                <a:latin typeface="Arial"/>
                <a:cs typeface="Arial"/>
                <a:sym typeface="Arial"/>
              </a:rPr>
              <a:t>to </a:t>
            </a:r>
            <a:r>
              <a:rPr lang="en-US" sz="1867" b="1" i="1" kern="0" dirty="0">
                <a:solidFill>
                  <a:srgbClr val="70AD47"/>
                </a:solidFill>
                <a:latin typeface="Symbol" panose="05050102010706020507" pitchFamily="18" charset="2"/>
                <a:cs typeface="Arial"/>
                <a:sym typeface="Arial"/>
              </a:rPr>
              <a:t>m</a:t>
            </a:r>
            <a:r>
              <a:rPr lang="en-US" sz="1867" b="1" i="1" kern="0" dirty="0">
                <a:solidFill>
                  <a:srgbClr val="70AD47"/>
                </a:solidFill>
                <a:latin typeface="Arial"/>
                <a:cs typeface="Arial"/>
                <a:sym typeface="Arial"/>
              </a:rPr>
              <a:t>S</a:t>
            </a:r>
          </a:p>
        </p:txBody>
      </p:sp>
      <p:sp>
        <p:nvSpPr>
          <p:cNvPr id="21" name="Arrow: Curved Left 20">
            <a:extLst>
              <a:ext uri="{FF2B5EF4-FFF2-40B4-BE49-F238E27FC236}">
                <a16:creationId xmlns:a16="http://schemas.microsoft.com/office/drawing/2014/main" id="{92614690-0E0A-6246-F29A-F3EAC098F170}"/>
              </a:ext>
            </a:extLst>
          </p:cNvPr>
          <p:cNvSpPr/>
          <p:nvPr/>
        </p:nvSpPr>
        <p:spPr>
          <a:xfrm>
            <a:off x="5993666" y="3410896"/>
            <a:ext cx="392631" cy="499153"/>
          </a:xfrm>
          <a:prstGeom prst="curvedLef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endParaRPr lang="en-US" dirty="0">
              <a:solidFill>
                <a:srgbClr val="70AD47"/>
              </a:solidFill>
              <a:latin typeface="Calibri" panose="020F0502020204030204"/>
              <a:sym typeface="Arial"/>
            </a:endParaRPr>
          </a:p>
        </p:txBody>
      </p:sp>
      <p:sp>
        <p:nvSpPr>
          <p:cNvPr id="31" name="Arrow: Curved Left 30">
            <a:extLst>
              <a:ext uri="{FF2B5EF4-FFF2-40B4-BE49-F238E27FC236}">
                <a16:creationId xmlns:a16="http://schemas.microsoft.com/office/drawing/2014/main" id="{F0F57B58-69CC-64B8-A15F-32579AF431F0}"/>
              </a:ext>
            </a:extLst>
          </p:cNvPr>
          <p:cNvSpPr/>
          <p:nvPr/>
        </p:nvSpPr>
        <p:spPr>
          <a:xfrm rot="11062971">
            <a:off x="4820529" y="3187751"/>
            <a:ext cx="415264" cy="513539"/>
          </a:xfrm>
          <a:prstGeom prst="curvedLef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endParaRPr lang="en-US" dirty="0">
              <a:solidFill>
                <a:srgbClr val="70AD47"/>
              </a:solidFill>
              <a:latin typeface="Calibri" panose="020F0502020204030204"/>
              <a:sym typeface="Arial"/>
            </a:endParaRPr>
          </a:p>
        </p:txBody>
      </p:sp>
      <p:sp>
        <p:nvSpPr>
          <p:cNvPr id="32" name="TextBox 31">
            <a:extLst>
              <a:ext uri="{FF2B5EF4-FFF2-40B4-BE49-F238E27FC236}">
                <a16:creationId xmlns:a16="http://schemas.microsoft.com/office/drawing/2014/main" id="{3F4C0C8B-9B60-B4F7-2943-192142EA44E5}"/>
              </a:ext>
            </a:extLst>
          </p:cNvPr>
          <p:cNvSpPr txBox="1"/>
          <p:nvPr/>
        </p:nvSpPr>
        <p:spPr>
          <a:xfrm>
            <a:off x="5186802" y="3168231"/>
            <a:ext cx="866904" cy="646331"/>
          </a:xfrm>
          <a:prstGeom prst="rect">
            <a:avLst/>
          </a:prstGeom>
          <a:noFill/>
        </p:spPr>
        <p:txBody>
          <a:bodyPr wrap="none" rtlCol="0">
            <a:spAutoFit/>
          </a:bodyPr>
          <a:lstStyle>
            <a:defPPr marR="0" lvl="0" algn="l" rtl="0">
              <a:lnSpc>
                <a:spcPct val="100000"/>
              </a:lnSpc>
              <a:spcBef>
                <a:spcPts val="0"/>
              </a:spcBef>
              <a:spcAft>
                <a:spcPts val="0"/>
              </a:spcAft>
            </a:defPPr>
            <a:lvl1pPr algn="ctr" defTabSz="685783">
              <a:buClrTx/>
              <a:defRPr sz="1350" i="1" kern="1200">
                <a:solidFill>
                  <a:schemeClr val="accent6"/>
                </a:solidFill>
                <a:latin typeface="Calibri" panose="020F0502020204030204"/>
                <a:ea typeface="+mn-ea"/>
              </a:defRPr>
            </a:lvl1pPr>
          </a:lstStyle>
          <a:p>
            <a:pPr defTabSz="914354"/>
            <a:r>
              <a:rPr lang="en-US" sz="1800" dirty="0">
                <a:solidFill>
                  <a:srgbClr val="70AD47"/>
                </a:solidFill>
                <a:cs typeface="Arial"/>
                <a:sym typeface="Arial"/>
              </a:rPr>
              <a:t>Control</a:t>
            </a:r>
          </a:p>
          <a:p>
            <a:pPr defTabSz="914354"/>
            <a:r>
              <a:rPr lang="en-US" sz="1800" dirty="0">
                <a:solidFill>
                  <a:srgbClr val="70AD47"/>
                </a:solidFill>
                <a:cs typeface="Arial"/>
                <a:sym typeface="Arial"/>
              </a:rPr>
              <a:t>Loop</a:t>
            </a:r>
          </a:p>
        </p:txBody>
      </p:sp>
      <p:sp>
        <p:nvSpPr>
          <p:cNvPr id="7" name="TextBox 6">
            <a:extLst>
              <a:ext uri="{FF2B5EF4-FFF2-40B4-BE49-F238E27FC236}">
                <a16:creationId xmlns:a16="http://schemas.microsoft.com/office/drawing/2014/main" id="{6B118C08-04D6-04DD-3BF6-8F2D1BED71D8}"/>
              </a:ext>
            </a:extLst>
          </p:cNvPr>
          <p:cNvSpPr txBox="1"/>
          <p:nvPr/>
        </p:nvSpPr>
        <p:spPr>
          <a:xfrm>
            <a:off x="9429379" y="2427316"/>
            <a:ext cx="1327608" cy="666977"/>
          </a:xfrm>
          <a:prstGeom prst="rect">
            <a:avLst/>
          </a:prstGeom>
          <a:noFill/>
        </p:spPr>
        <p:txBody>
          <a:bodyPr wrap="none" rtlCol="0">
            <a:spAutoFit/>
          </a:bodyPr>
          <a:lstStyle/>
          <a:p>
            <a:pPr algn="ctr" defTabSz="1219170">
              <a:buClr>
                <a:srgbClr val="000000"/>
              </a:buClr>
            </a:pPr>
            <a:r>
              <a:rPr lang="en-US" sz="1867" b="1" i="1" kern="0" dirty="0">
                <a:solidFill>
                  <a:srgbClr val="70AD47"/>
                </a:solidFill>
                <a:latin typeface="Arial"/>
                <a:cs typeface="Arial"/>
                <a:sym typeface="Arial"/>
              </a:rPr>
              <a:t>Simulated</a:t>
            </a:r>
          </a:p>
          <a:p>
            <a:pPr algn="ctr" defTabSz="1219170">
              <a:buClr>
                <a:srgbClr val="000000"/>
              </a:buClr>
            </a:pPr>
            <a:r>
              <a:rPr lang="en-US" sz="1867" b="1" i="1" kern="0" dirty="0">
                <a:solidFill>
                  <a:srgbClr val="70AD47"/>
                </a:solidFill>
                <a:latin typeface="Arial"/>
                <a:cs typeface="Arial"/>
                <a:sym typeface="Arial"/>
              </a:rPr>
              <a:t>RAN</a:t>
            </a:r>
          </a:p>
        </p:txBody>
      </p:sp>
      <p:sp>
        <p:nvSpPr>
          <p:cNvPr id="35" name="TextBox 34">
            <a:extLst>
              <a:ext uri="{FF2B5EF4-FFF2-40B4-BE49-F238E27FC236}">
                <a16:creationId xmlns:a16="http://schemas.microsoft.com/office/drawing/2014/main" id="{AB659529-E4BB-CFEA-3ABB-769F08F5F6C1}"/>
              </a:ext>
            </a:extLst>
          </p:cNvPr>
          <p:cNvSpPr txBox="1"/>
          <p:nvPr/>
        </p:nvSpPr>
        <p:spPr>
          <a:xfrm>
            <a:off x="3889418" y="1185116"/>
            <a:ext cx="2852063" cy="954300"/>
          </a:xfrm>
          <a:prstGeom prst="rect">
            <a:avLst/>
          </a:prstGeom>
          <a:noFill/>
        </p:spPr>
        <p:txBody>
          <a:bodyPr wrap="none" rtlCol="0">
            <a:spAutoFit/>
          </a:bodyPr>
          <a:lstStyle/>
          <a:p>
            <a:pPr defTabSz="1219170">
              <a:buClr>
                <a:srgbClr val="000000"/>
              </a:buClr>
            </a:pPr>
            <a:r>
              <a:rPr lang="en-US" sz="1867" b="1" i="1" kern="0" dirty="0">
                <a:solidFill>
                  <a:srgbClr val="70AD47"/>
                </a:solidFill>
                <a:latin typeface="Arial"/>
                <a:cs typeface="Arial"/>
                <a:sym typeface="Arial"/>
              </a:rPr>
              <a:t>Configuration (O1) and </a:t>
            </a:r>
          </a:p>
          <a:p>
            <a:pPr defTabSz="1219170">
              <a:buClr>
                <a:srgbClr val="000000"/>
              </a:buClr>
            </a:pPr>
            <a:r>
              <a:rPr lang="en-US" sz="1867" b="1" i="1" kern="0" dirty="0">
                <a:solidFill>
                  <a:srgbClr val="70AD47"/>
                </a:solidFill>
                <a:latin typeface="Arial"/>
                <a:cs typeface="Arial"/>
                <a:sym typeface="Arial"/>
              </a:rPr>
              <a:t>Policy Guidance (A1)</a:t>
            </a:r>
          </a:p>
          <a:p>
            <a:pPr defTabSz="1219170">
              <a:buClr>
                <a:srgbClr val="000000"/>
              </a:buClr>
            </a:pPr>
            <a:r>
              <a:rPr lang="en-US" sz="1867" b="1" i="1" kern="0" dirty="0">
                <a:solidFill>
                  <a:srgbClr val="70AD47"/>
                </a:solidFill>
                <a:latin typeface="Arial"/>
                <a:cs typeface="Arial"/>
                <a:sym typeface="Arial"/>
              </a:rPr>
              <a:t>from SMO to RAN</a:t>
            </a:r>
          </a:p>
        </p:txBody>
      </p:sp>
      <p:sp>
        <p:nvSpPr>
          <p:cNvPr id="36" name="Freeform: Shape 35">
            <a:extLst>
              <a:ext uri="{FF2B5EF4-FFF2-40B4-BE49-F238E27FC236}">
                <a16:creationId xmlns:a16="http://schemas.microsoft.com/office/drawing/2014/main" id="{1D091E22-B301-2050-3D0D-468A80AA9770}"/>
              </a:ext>
            </a:extLst>
          </p:cNvPr>
          <p:cNvSpPr/>
          <p:nvPr/>
        </p:nvSpPr>
        <p:spPr>
          <a:xfrm>
            <a:off x="3319808" y="2077554"/>
            <a:ext cx="5946015" cy="842356"/>
          </a:xfrm>
          <a:custGeom>
            <a:avLst/>
            <a:gdLst>
              <a:gd name="connsiteX0" fmla="*/ 0 w 4887884"/>
              <a:gd name="connsiteY0" fmla="*/ 0 h 631767"/>
              <a:gd name="connsiteX1" fmla="*/ 2061557 w 4887884"/>
              <a:gd name="connsiteY1" fmla="*/ 108066 h 631767"/>
              <a:gd name="connsiteX2" fmla="*/ 4172989 w 4887884"/>
              <a:gd name="connsiteY2" fmla="*/ 448887 h 631767"/>
              <a:gd name="connsiteX3" fmla="*/ 4887884 w 4887884"/>
              <a:gd name="connsiteY3" fmla="*/ 631767 h 631767"/>
            </a:gdLst>
            <a:ahLst/>
            <a:cxnLst>
              <a:cxn ang="0">
                <a:pos x="connsiteX0" y="connsiteY0"/>
              </a:cxn>
              <a:cxn ang="0">
                <a:pos x="connsiteX1" y="connsiteY1"/>
              </a:cxn>
              <a:cxn ang="0">
                <a:pos x="connsiteX2" y="connsiteY2"/>
              </a:cxn>
              <a:cxn ang="0">
                <a:pos x="connsiteX3" y="connsiteY3"/>
              </a:cxn>
            </a:cxnLst>
            <a:rect l="l" t="t" r="r" b="b"/>
            <a:pathLst>
              <a:path w="4887884" h="631767">
                <a:moveTo>
                  <a:pt x="0" y="0"/>
                </a:moveTo>
                <a:cubicBezTo>
                  <a:pt x="683029" y="16626"/>
                  <a:pt x="1366059" y="33252"/>
                  <a:pt x="2061557" y="108066"/>
                </a:cubicBezTo>
                <a:cubicBezTo>
                  <a:pt x="2757055" y="182880"/>
                  <a:pt x="3701935" y="361604"/>
                  <a:pt x="4172989" y="448887"/>
                </a:cubicBezTo>
                <a:cubicBezTo>
                  <a:pt x="4644043" y="536170"/>
                  <a:pt x="4765963" y="583968"/>
                  <a:pt x="4887884" y="631767"/>
                </a:cubicBezTo>
              </a:path>
            </a:pathLst>
          </a:custGeom>
          <a:noFill/>
          <a:ln w="50800">
            <a:solidFill>
              <a:schemeClr val="accent6"/>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dirty="0">
              <a:solidFill>
                <a:prstClr val="white"/>
              </a:solidFill>
              <a:latin typeface="Calibri" panose="020F0502020204030204"/>
              <a:sym typeface="Arial"/>
            </a:endParaRPr>
          </a:p>
        </p:txBody>
      </p:sp>
      <p:sp>
        <p:nvSpPr>
          <p:cNvPr id="37" name="TextBox 36">
            <a:extLst>
              <a:ext uri="{FF2B5EF4-FFF2-40B4-BE49-F238E27FC236}">
                <a16:creationId xmlns:a16="http://schemas.microsoft.com/office/drawing/2014/main" id="{1F2D5D13-9700-FAC0-8BE5-622493DA6D1C}"/>
              </a:ext>
            </a:extLst>
          </p:cNvPr>
          <p:cNvSpPr txBox="1"/>
          <p:nvPr/>
        </p:nvSpPr>
        <p:spPr>
          <a:xfrm>
            <a:off x="2396621" y="5820811"/>
            <a:ext cx="2295821" cy="666977"/>
          </a:xfrm>
          <a:prstGeom prst="rect">
            <a:avLst/>
          </a:prstGeom>
          <a:noFill/>
        </p:spPr>
        <p:txBody>
          <a:bodyPr wrap="none" rtlCol="0">
            <a:spAutoFit/>
          </a:bodyPr>
          <a:lstStyle/>
          <a:p>
            <a:pPr algn="ctr" defTabSz="1219170">
              <a:buClr>
                <a:srgbClr val="000000"/>
              </a:buClr>
            </a:pPr>
            <a:r>
              <a:rPr lang="en-US" sz="1867" b="1" i="1" kern="0" dirty="0">
                <a:solidFill>
                  <a:srgbClr val="70AD47"/>
                </a:solidFill>
                <a:latin typeface="Arial"/>
                <a:cs typeface="Arial"/>
                <a:sym typeface="Arial"/>
              </a:rPr>
              <a:t>RAN configuration</a:t>
            </a:r>
          </a:p>
          <a:p>
            <a:pPr algn="ctr" defTabSz="1219170">
              <a:buClr>
                <a:srgbClr val="000000"/>
              </a:buClr>
            </a:pPr>
            <a:r>
              <a:rPr lang="en-US" sz="1867" b="1" i="1" kern="0" dirty="0">
                <a:solidFill>
                  <a:srgbClr val="70AD47"/>
                </a:solidFill>
                <a:latin typeface="Arial"/>
                <a:cs typeface="Arial"/>
                <a:sym typeface="Arial"/>
              </a:rPr>
              <a:t>datastore</a:t>
            </a:r>
          </a:p>
        </p:txBody>
      </p:sp>
    </p:spTree>
    <p:extLst>
      <p:ext uri="{BB962C8B-B14F-4D97-AF65-F5344CB8AC3E}">
        <p14:creationId xmlns:p14="http://schemas.microsoft.com/office/powerpoint/2010/main" val="1788529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73BD535-B94D-0F14-E56D-44E123A82213}"/>
              </a:ext>
            </a:extLst>
          </p:cNvPr>
          <p:cNvSpPr>
            <a:spLocks noGrp="1"/>
          </p:cNvSpPr>
          <p:nvPr>
            <p:ph idx="1"/>
          </p:nvPr>
        </p:nvSpPr>
        <p:spPr>
          <a:xfrm>
            <a:off x="212651" y="1456660"/>
            <a:ext cx="11695814" cy="4720303"/>
          </a:xfrm>
        </p:spPr>
        <p:txBody>
          <a:bodyPr>
            <a:normAutofit/>
          </a:bodyPr>
          <a:lstStyle/>
          <a:p>
            <a:r>
              <a:rPr lang="en-US" sz="2400" dirty="0"/>
              <a:t>CPS DB keeps a consistent copy of RAN NF configuration</a:t>
            </a:r>
          </a:p>
          <a:p>
            <a:r>
              <a:rPr lang="en-US" sz="2400" dirty="0"/>
              <a:t>RAN NF config change may be done by SDN-R over O1, or other mechanism</a:t>
            </a:r>
          </a:p>
          <a:p>
            <a:r>
              <a:rPr lang="en-US" sz="2400" dirty="0"/>
              <a:t>All RAN NF config changes generate CMNotify VES event message over O1</a:t>
            </a:r>
          </a:p>
          <a:p>
            <a:r>
              <a:rPr lang="en-US" sz="2400" dirty="0"/>
              <a:t>CPS DB consistency requires efficient updates based on CMNotify VES message</a:t>
            </a:r>
          </a:p>
          <a:p>
            <a:r>
              <a:rPr lang="en-US" sz="2400" dirty="0"/>
              <a:t>After config update to CPS DB, CPS publishes CPS update notification on DMaaP</a:t>
            </a:r>
          </a:p>
          <a:p>
            <a:pPr lvl="1"/>
            <a:r>
              <a:rPr lang="en-US" sz="2000" dirty="0"/>
              <a:t>Used by use case applications as needed</a:t>
            </a:r>
          </a:p>
          <a:p>
            <a:r>
              <a:rPr lang="en-US" sz="2400" dirty="0"/>
              <a:t>CPS DB uses same yang model as RAN NF – “primary yang model”</a:t>
            </a:r>
          </a:p>
          <a:p>
            <a:r>
              <a:rPr lang="en-US" sz="2400" dirty="0"/>
              <a:t>CPS DB can also have supplementary information:</a:t>
            </a:r>
          </a:p>
          <a:p>
            <a:pPr lvl="1"/>
            <a:r>
              <a:rPr lang="en-US" sz="2000" dirty="0"/>
              <a:t>RAN NF config-like information which is not in the “primary” yang model</a:t>
            </a:r>
          </a:p>
          <a:p>
            <a:pPr lvl="1"/>
            <a:r>
              <a:rPr lang="en-US" sz="2000" dirty="0"/>
              <a:t>Pending or planned config changes</a:t>
            </a:r>
          </a:p>
          <a:p>
            <a:pPr lvl="1"/>
            <a:r>
              <a:rPr lang="en-US" sz="2000" dirty="0"/>
              <a:t>Solution for secondary yang model (using TBDMT) out of scope for London release</a:t>
            </a:r>
          </a:p>
          <a:p>
            <a:endParaRPr lang="en-US" sz="2400" dirty="0"/>
          </a:p>
        </p:txBody>
      </p:sp>
      <p:sp>
        <p:nvSpPr>
          <p:cNvPr id="2" name="Slide Number Placeholder 1">
            <a:extLst>
              <a:ext uri="{FF2B5EF4-FFF2-40B4-BE49-F238E27FC236}">
                <a16:creationId xmlns:a16="http://schemas.microsoft.com/office/drawing/2014/main" id="{BE2F5FB4-EFF8-0F18-DF95-7E0C8364D1A6}"/>
              </a:ext>
            </a:extLst>
          </p:cNvPr>
          <p:cNvSpPr>
            <a:spLocks noGrp="1"/>
          </p:cNvSpPr>
          <p:nvPr>
            <p:ph type="sldNum" sz="quarter" idx="12"/>
          </p:nvPr>
        </p:nvSpPr>
        <p:spPr/>
        <p:txBody>
          <a:bodyPr/>
          <a:lstStyle/>
          <a:p>
            <a:pPr defTabSz="914377"/>
            <a:fld id="{6C9CD605-947A-3C4E-98CB-B055F943FEBA}" type="slidenum">
              <a:rPr lang="en-US">
                <a:solidFill>
                  <a:prstClr val="black">
                    <a:alpha val="50000"/>
                  </a:prstClr>
                </a:solidFill>
                <a:sym typeface="Arial"/>
              </a:rPr>
              <a:pPr defTabSz="914377"/>
              <a:t>6</a:t>
            </a:fld>
            <a:endParaRPr lang="en-US" dirty="0">
              <a:solidFill>
                <a:prstClr val="black">
                  <a:alpha val="50000"/>
                </a:prstClr>
              </a:solidFill>
              <a:sym typeface="Arial"/>
            </a:endParaRPr>
          </a:p>
        </p:txBody>
      </p:sp>
      <p:sp>
        <p:nvSpPr>
          <p:cNvPr id="3" name="Title 2">
            <a:extLst>
              <a:ext uri="{FF2B5EF4-FFF2-40B4-BE49-F238E27FC236}">
                <a16:creationId xmlns:a16="http://schemas.microsoft.com/office/drawing/2014/main" id="{1BD378B2-1662-B08C-AAD2-5834F8FD8BE5}"/>
              </a:ext>
            </a:extLst>
          </p:cNvPr>
          <p:cNvSpPr>
            <a:spLocks noGrp="1"/>
          </p:cNvSpPr>
          <p:nvPr>
            <p:ph type="title"/>
          </p:nvPr>
        </p:nvSpPr>
        <p:spPr/>
        <p:txBody>
          <a:bodyPr>
            <a:normAutofit fontScale="90000"/>
          </a:bodyPr>
          <a:lstStyle/>
          <a:p>
            <a:r>
              <a:rPr lang="en-US" dirty="0"/>
              <a:t>RAN NF Configuration Management Updates: Problem formulation</a:t>
            </a:r>
          </a:p>
        </p:txBody>
      </p:sp>
    </p:spTree>
    <p:extLst>
      <p:ext uri="{BB962C8B-B14F-4D97-AF65-F5344CB8AC3E}">
        <p14:creationId xmlns:p14="http://schemas.microsoft.com/office/powerpoint/2010/main" val="2136872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Rectangle 141">
            <a:extLst>
              <a:ext uri="{FF2B5EF4-FFF2-40B4-BE49-F238E27FC236}">
                <a16:creationId xmlns:a16="http://schemas.microsoft.com/office/drawing/2014/main" id="{3B6BB13C-856D-F62E-EB39-9A1ED5248096}"/>
              </a:ext>
            </a:extLst>
          </p:cNvPr>
          <p:cNvSpPr/>
          <p:nvPr/>
        </p:nvSpPr>
        <p:spPr>
          <a:xfrm>
            <a:off x="9265822" y="3177340"/>
            <a:ext cx="1766040" cy="1463167"/>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RAN-Sim</a:t>
            </a:r>
          </a:p>
        </p:txBody>
      </p:sp>
      <p:sp>
        <p:nvSpPr>
          <p:cNvPr id="2" name="Slide Number Placeholder 1"/>
          <p:cNvSpPr>
            <a:spLocks noGrp="1"/>
          </p:cNvSpPr>
          <p:nvPr>
            <p:ph type="sldNum" sz="quarter" idx="12"/>
          </p:nvPr>
        </p:nvSpPr>
        <p:spPr>
          <a:prstGeom prst="rect">
            <a:avLst/>
          </a:prstGeom>
        </p:spPr>
        <p:txBody>
          <a:bodyPr/>
          <a:lstStyle/>
          <a:p>
            <a:pPr defTabSz="914354"/>
            <a:fld id="{12CB907E-C602-C34B-93F7-CA9E40714286}" type="slidenum">
              <a:rPr lang="en-US">
                <a:solidFill>
                  <a:prstClr val="black">
                    <a:alpha val="50000"/>
                  </a:prstClr>
                </a:solidFill>
                <a:sym typeface="Arial"/>
              </a:rPr>
              <a:pPr defTabSz="914354"/>
              <a:t>7</a:t>
            </a:fld>
            <a:r>
              <a:rPr lang="en-US" dirty="0">
                <a:solidFill>
                  <a:prstClr val="black">
                    <a:alpha val="50000"/>
                  </a:prstClr>
                </a:solidFill>
                <a:sym typeface="Arial"/>
              </a:rPr>
              <a:t> </a:t>
            </a:r>
          </a:p>
        </p:txBody>
      </p:sp>
      <p:sp>
        <p:nvSpPr>
          <p:cNvPr id="3" name="Title 2"/>
          <p:cNvSpPr>
            <a:spLocks noGrp="1"/>
          </p:cNvSpPr>
          <p:nvPr>
            <p:ph type="title"/>
          </p:nvPr>
        </p:nvSpPr>
        <p:spPr/>
        <p:txBody>
          <a:bodyPr>
            <a:normAutofit/>
          </a:bodyPr>
          <a:lstStyle/>
          <a:p>
            <a:r>
              <a:rPr lang="en-US" sz="3200" dirty="0"/>
              <a:t>ONAP SON Use Case – London release</a:t>
            </a:r>
            <a:br>
              <a:rPr lang="en-US" sz="3200" dirty="0"/>
            </a:br>
            <a:r>
              <a:rPr lang="en-US" sz="3200" dirty="0"/>
              <a:t>focus on CM update process</a:t>
            </a:r>
          </a:p>
        </p:txBody>
      </p:sp>
      <p:sp>
        <p:nvSpPr>
          <p:cNvPr id="184" name="TextBox 183"/>
          <p:cNvSpPr txBox="1"/>
          <p:nvPr/>
        </p:nvSpPr>
        <p:spPr>
          <a:xfrm>
            <a:off x="8007678" y="6164933"/>
            <a:ext cx="908717" cy="316121"/>
          </a:xfrm>
          <a:prstGeom prst="rect">
            <a:avLst/>
          </a:prstGeom>
          <a:noFill/>
          <a:ln>
            <a:noFill/>
          </a:ln>
        </p:spPr>
        <p:txBody>
          <a:bodyPr wrap="none" lIns="0" tIns="0" rIns="0" bIns="0" rtlCol="0">
            <a:noAutofit/>
          </a:bodyPr>
          <a:lstStyle/>
          <a:p>
            <a:pPr defTabSz="914354"/>
            <a:endParaRPr lang="en-US" sz="1400" dirty="0">
              <a:solidFill>
                <a:srgbClr val="44546A"/>
              </a:solidFill>
              <a:latin typeface="Calibri" panose="020F0502020204030204"/>
              <a:cs typeface="Arial"/>
              <a:sym typeface="Arial"/>
            </a:endParaRPr>
          </a:p>
        </p:txBody>
      </p:sp>
      <p:sp>
        <p:nvSpPr>
          <p:cNvPr id="64" name="Rectangle 63">
            <a:extLst>
              <a:ext uri="{FF2B5EF4-FFF2-40B4-BE49-F238E27FC236}">
                <a16:creationId xmlns:a16="http://schemas.microsoft.com/office/drawing/2014/main" id="{C58F7941-D671-4AEB-9491-21679B4DC713}"/>
              </a:ext>
            </a:extLst>
          </p:cNvPr>
          <p:cNvSpPr/>
          <p:nvPr/>
        </p:nvSpPr>
        <p:spPr>
          <a:xfrm>
            <a:off x="1812766" y="2011659"/>
            <a:ext cx="995843" cy="974147"/>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SON</a:t>
            </a:r>
          </a:p>
          <a:p>
            <a:pPr defTabSz="914354"/>
            <a:r>
              <a:rPr lang="en-US" dirty="0">
                <a:solidFill>
                  <a:srgbClr val="44546A"/>
                </a:solidFill>
                <a:latin typeface="Calibri" panose="020F0502020204030204"/>
                <a:sym typeface="Arial"/>
              </a:rPr>
              <a:t>Handler</a:t>
            </a:r>
          </a:p>
          <a:p>
            <a:pPr defTabSz="914354"/>
            <a:r>
              <a:rPr lang="en-US" dirty="0">
                <a:solidFill>
                  <a:srgbClr val="44546A"/>
                </a:solidFill>
                <a:latin typeface="Calibri" panose="020F0502020204030204"/>
                <a:sym typeface="Arial"/>
              </a:rPr>
              <a:t>MS</a:t>
            </a:r>
          </a:p>
        </p:txBody>
      </p:sp>
      <p:sp>
        <p:nvSpPr>
          <p:cNvPr id="66" name="Rectangle 65">
            <a:extLst>
              <a:ext uri="{FF2B5EF4-FFF2-40B4-BE49-F238E27FC236}">
                <a16:creationId xmlns:a16="http://schemas.microsoft.com/office/drawing/2014/main" id="{2B87A847-6323-4316-BC9E-31D6EE5CB2F3}"/>
              </a:ext>
            </a:extLst>
          </p:cNvPr>
          <p:cNvSpPr/>
          <p:nvPr/>
        </p:nvSpPr>
        <p:spPr>
          <a:xfrm>
            <a:off x="6544198" y="1773511"/>
            <a:ext cx="2257867" cy="1755856"/>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SDN-R (SDN-C) </a:t>
            </a:r>
          </a:p>
        </p:txBody>
      </p:sp>
      <p:sp>
        <p:nvSpPr>
          <p:cNvPr id="67" name="Rectangle 66">
            <a:extLst>
              <a:ext uri="{FF2B5EF4-FFF2-40B4-BE49-F238E27FC236}">
                <a16:creationId xmlns:a16="http://schemas.microsoft.com/office/drawing/2014/main" id="{593E48EC-8565-4052-9A7F-A7CE1252AF79}"/>
              </a:ext>
            </a:extLst>
          </p:cNvPr>
          <p:cNvSpPr/>
          <p:nvPr/>
        </p:nvSpPr>
        <p:spPr>
          <a:xfrm>
            <a:off x="4369437" y="2431520"/>
            <a:ext cx="847372" cy="460411"/>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Policy</a:t>
            </a:r>
          </a:p>
        </p:txBody>
      </p:sp>
      <p:sp>
        <p:nvSpPr>
          <p:cNvPr id="68" name="TextBox 67">
            <a:extLst>
              <a:ext uri="{FF2B5EF4-FFF2-40B4-BE49-F238E27FC236}">
                <a16:creationId xmlns:a16="http://schemas.microsoft.com/office/drawing/2014/main" id="{A6BD0FCD-C38A-4F3C-9F6A-FD7D1370BE5D}"/>
              </a:ext>
            </a:extLst>
          </p:cNvPr>
          <p:cNvSpPr txBox="1"/>
          <p:nvPr/>
        </p:nvSpPr>
        <p:spPr>
          <a:xfrm>
            <a:off x="8441983" y="3616331"/>
            <a:ext cx="1104407" cy="374493"/>
          </a:xfrm>
          <a:prstGeom prst="rect">
            <a:avLst/>
          </a:prstGeom>
          <a:noFill/>
          <a:ln>
            <a:noFill/>
          </a:ln>
        </p:spPr>
        <p:txBody>
          <a:bodyPr wrap="none" lIns="0" tIns="0" rIns="0" bIns="0" rtlCol="0">
            <a:noAutofit/>
          </a:bodyPr>
          <a:lstStyle/>
          <a:p>
            <a:pPr defTabSz="914354"/>
            <a:r>
              <a:rPr lang="en-US" sz="1400" i="1" dirty="0">
                <a:solidFill>
                  <a:srgbClr val="FF0000"/>
                </a:solidFill>
                <a:latin typeface="Calibri" panose="020F0502020204030204"/>
                <a:cs typeface="Arial"/>
                <a:sym typeface="Arial"/>
              </a:rPr>
              <a:t>Config</a:t>
            </a:r>
          </a:p>
          <a:p>
            <a:pPr defTabSz="914354"/>
            <a:r>
              <a:rPr lang="en-US" sz="1400" i="1" dirty="0">
                <a:solidFill>
                  <a:srgbClr val="FF0000"/>
                </a:solidFill>
                <a:latin typeface="Calibri" panose="020F0502020204030204"/>
                <a:cs typeface="Arial"/>
                <a:sym typeface="Arial"/>
              </a:rPr>
              <a:t>Change</a:t>
            </a:r>
          </a:p>
        </p:txBody>
      </p:sp>
      <p:cxnSp>
        <p:nvCxnSpPr>
          <p:cNvPr id="70" name="Straight Arrow Connector 69">
            <a:extLst>
              <a:ext uri="{FF2B5EF4-FFF2-40B4-BE49-F238E27FC236}">
                <a16:creationId xmlns:a16="http://schemas.microsoft.com/office/drawing/2014/main" id="{2694589F-E5F2-4C2D-B9C2-E31BF9D2E103}"/>
              </a:ext>
            </a:extLst>
          </p:cNvPr>
          <p:cNvCxnSpPr>
            <a:cxnSpLocks/>
            <a:endCxn id="5" idx="3"/>
          </p:cNvCxnSpPr>
          <p:nvPr/>
        </p:nvCxnSpPr>
        <p:spPr>
          <a:xfrm flipH="1" flipV="1">
            <a:off x="8625884" y="3235587"/>
            <a:ext cx="711329" cy="815577"/>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71" name="Rectangle 70">
            <a:extLst>
              <a:ext uri="{FF2B5EF4-FFF2-40B4-BE49-F238E27FC236}">
                <a16:creationId xmlns:a16="http://schemas.microsoft.com/office/drawing/2014/main" id="{56D7ECF9-E361-4FA0-B1B9-5B33C80DD832}"/>
              </a:ext>
            </a:extLst>
          </p:cNvPr>
          <p:cNvSpPr/>
          <p:nvPr/>
        </p:nvSpPr>
        <p:spPr>
          <a:xfrm>
            <a:off x="6570234" y="4045206"/>
            <a:ext cx="908717" cy="643004"/>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VES</a:t>
            </a:r>
          </a:p>
          <a:p>
            <a:pPr defTabSz="914354"/>
            <a:r>
              <a:rPr lang="en-US" dirty="0">
                <a:solidFill>
                  <a:srgbClr val="44546A"/>
                </a:solidFill>
                <a:latin typeface="Calibri" panose="020F0502020204030204"/>
                <a:sym typeface="Arial"/>
              </a:rPr>
              <a:t>Coll </a:t>
            </a:r>
          </a:p>
        </p:txBody>
      </p:sp>
      <p:cxnSp>
        <p:nvCxnSpPr>
          <p:cNvPr id="74" name="Straight Arrow Connector 73">
            <a:extLst>
              <a:ext uri="{FF2B5EF4-FFF2-40B4-BE49-F238E27FC236}">
                <a16:creationId xmlns:a16="http://schemas.microsoft.com/office/drawing/2014/main" id="{441F6607-A0F9-4D38-BE53-C97F6036338E}"/>
              </a:ext>
            </a:extLst>
          </p:cNvPr>
          <p:cNvCxnSpPr>
            <a:cxnSpLocks/>
            <a:stCxn id="67" idx="1"/>
            <a:endCxn id="64" idx="3"/>
          </p:cNvCxnSpPr>
          <p:nvPr/>
        </p:nvCxnSpPr>
        <p:spPr>
          <a:xfrm flipH="1" flipV="1">
            <a:off x="2808609" y="2498732"/>
            <a:ext cx="1560828" cy="162995"/>
          </a:xfrm>
          <a:prstGeom prst="straightConnector1">
            <a:avLst/>
          </a:prstGeom>
          <a:ln w="25400" cmpd="sng">
            <a:solidFill>
              <a:schemeClr val="accent1"/>
            </a:solidFill>
            <a:headEnd type="stealth" w="med" len="med"/>
            <a:tailEnd type="stealth" w="med" len="med"/>
          </a:ln>
          <a:effectLst/>
        </p:spPr>
        <p:style>
          <a:lnRef idx="2">
            <a:schemeClr val="accent1"/>
          </a:lnRef>
          <a:fillRef idx="0">
            <a:schemeClr val="accent1"/>
          </a:fillRef>
          <a:effectRef idx="1">
            <a:schemeClr val="accent1"/>
          </a:effectRef>
          <a:fontRef idx="minor">
            <a:schemeClr val="tx1"/>
          </a:fontRef>
        </p:style>
      </p:cxnSp>
      <p:cxnSp>
        <p:nvCxnSpPr>
          <p:cNvPr id="78" name="Straight Arrow Connector 77">
            <a:extLst>
              <a:ext uri="{FF2B5EF4-FFF2-40B4-BE49-F238E27FC236}">
                <a16:creationId xmlns:a16="http://schemas.microsoft.com/office/drawing/2014/main" id="{C1804BF2-A338-44E5-A279-3406B8651EA8}"/>
              </a:ext>
            </a:extLst>
          </p:cNvPr>
          <p:cNvCxnSpPr>
            <a:cxnSpLocks/>
          </p:cNvCxnSpPr>
          <p:nvPr/>
        </p:nvCxnSpPr>
        <p:spPr>
          <a:xfrm flipH="1">
            <a:off x="642691" y="5875743"/>
            <a:ext cx="385073" cy="0"/>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79" name="TextBox 78">
            <a:extLst>
              <a:ext uri="{FF2B5EF4-FFF2-40B4-BE49-F238E27FC236}">
                <a16:creationId xmlns:a16="http://schemas.microsoft.com/office/drawing/2014/main" id="{A86A07BC-00C6-430A-AB2B-1249617358AF}"/>
              </a:ext>
            </a:extLst>
          </p:cNvPr>
          <p:cNvSpPr txBox="1"/>
          <p:nvPr/>
        </p:nvSpPr>
        <p:spPr>
          <a:xfrm>
            <a:off x="950066" y="5690324"/>
            <a:ext cx="487741" cy="338554"/>
          </a:xfrm>
          <a:prstGeom prst="rect">
            <a:avLst/>
          </a:prstGeom>
          <a:noFill/>
        </p:spPr>
        <p:txBody>
          <a:bodyPr wrap="square" rtlCol="0">
            <a:spAutoFit/>
          </a:bodyPr>
          <a:lstStyle/>
          <a:p>
            <a:pPr defTabSz="914354"/>
            <a:r>
              <a:rPr lang="en-US" sz="1600" dirty="0">
                <a:solidFill>
                  <a:prstClr val="black"/>
                </a:solidFill>
                <a:latin typeface="Calibri" panose="020F0502020204030204"/>
                <a:cs typeface="Arial"/>
                <a:sym typeface="Arial"/>
              </a:rPr>
              <a:t>O1</a:t>
            </a:r>
          </a:p>
        </p:txBody>
      </p:sp>
      <p:cxnSp>
        <p:nvCxnSpPr>
          <p:cNvPr id="80" name="Straight Arrow Connector 79">
            <a:extLst>
              <a:ext uri="{FF2B5EF4-FFF2-40B4-BE49-F238E27FC236}">
                <a16:creationId xmlns:a16="http://schemas.microsoft.com/office/drawing/2014/main" id="{DF917B03-582D-40F2-99BB-95F2D5B095DA}"/>
              </a:ext>
            </a:extLst>
          </p:cNvPr>
          <p:cNvCxnSpPr>
            <a:cxnSpLocks/>
          </p:cNvCxnSpPr>
          <p:nvPr/>
        </p:nvCxnSpPr>
        <p:spPr>
          <a:xfrm flipH="1">
            <a:off x="580890" y="5174486"/>
            <a:ext cx="385073" cy="0"/>
          </a:xfrm>
          <a:prstGeom prst="straightConnector1">
            <a:avLst/>
          </a:prstGeom>
          <a:ln w="25400" cmpd="sng">
            <a:solidFill>
              <a:schemeClr val="accent1"/>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81" name="Straight Arrow Connector 80">
            <a:extLst>
              <a:ext uri="{FF2B5EF4-FFF2-40B4-BE49-F238E27FC236}">
                <a16:creationId xmlns:a16="http://schemas.microsoft.com/office/drawing/2014/main" id="{A04C5FFC-C3E4-4918-B3AB-E9CB98B18618}"/>
              </a:ext>
            </a:extLst>
          </p:cNvPr>
          <p:cNvCxnSpPr>
            <a:cxnSpLocks/>
          </p:cNvCxnSpPr>
          <p:nvPr/>
        </p:nvCxnSpPr>
        <p:spPr>
          <a:xfrm flipH="1">
            <a:off x="618790" y="5497786"/>
            <a:ext cx="385073" cy="0"/>
          </a:xfrm>
          <a:prstGeom prst="straightConnector1">
            <a:avLst/>
          </a:prstGeom>
          <a:ln w="25400" cmpd="sng">
            <a:solidFill>
              <a:schemeClr val="tx1">
                <a:lumMod val="95000"/>
                <a:lumOff val="5000"/>
              </a:schemeClr>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82" name="TextBox 81">
            <a:extLst>
              <a:ext uri="{FF2B5EF4-FFF2-40B4-BE49-F238E27FC236}">
                <a16:creationId xmlns:a16="http://schemas.microsoft.com/office/drawing/2014/main" id="{EFD0BFFF-DDCF-445C-BBC9-B03F005165BB}"/>
              </a:ext>
            </a:extLst>
          </p:cNvPr>
          <p:cNvSpPr txBox="1"/>
          <p:nvPr/>
        </p:nvSpPr>
        <p:spPr>
          <a:xfrm>
            <a:off x="952799" y="5314805"/>
            <a:ext cx="973857" cy="338554"/>
          </a:xfrm>
          <a:prstGeom prst="rect">
            <a:avLst/>
          </a:prstGeom>
          <a:noFill/>
        </p:spPr>
        <p:txBody>
          <a:bodyPr wrap="square" rtlCol="0">
            <a:spAutoFit/>
          </a:bodyPr>
          <a:lstStyle/>
          <a:p>
            <a:pPr defTabSz="914354"/>
            <a:r>
              <a:rPr lang="en-US" sz="1600" dirty="0">
                <a:solidFill>
                  <a:prstClr val="black"/>
                </a:solidFill>
                <a:latin typeface="Calibri" panose="020F0502020204030204"/>
                <a:cs typeface="Arial"/>
                <a:sym typeface="Arial"/>
              </a:rPr>
              <a:t>REST API</a:t>
            </a:r>
          </a:p>
        </p:txBody>
      </p:sp>
      <p:sp>
        <p:nvSpPr>
          <p:cNvPr id="83" name="TextBox 82">
            <a:extLst>
              <a:ext uri="{FF2B5EF4-FFF2-40B4-BE49-F238E27FC236}">
                <a16:creationId xmlns:a16="http://schemas.microsoft.com/office/drawing/2014/main" id="{5BDDEE14-446F-4E67-BACE-BAEC5F2DA0DF}"/>
              </a:ext>
            </a:extLst>
          </p:cNvPr>
          <p:cNvSpPr txBox="1"/>
          <p:nvPr/>
        </p:nvSpPr>
        <p:spPr>
          <a:xfrm>
            <a:off x="950067" y="4985512"/>
            <a:ext cx="851088" cy="338554"/>
          </a:xfrm>
          <a:prstGeom prst="rect">
            <a:avLst/>
          </a:prstGeom>
          <a:noFill/>
        </p:spPr>
        <p:txBody>
          <a:bodyPr wrap="square" rtlCol="0">
            <a:spAutoFit/>
          </a:bodyPr>
          <a:lstStyle/>
          <a:p>
            <a:pPr defTabSz="914354"/>
            <a:r>
              <a:rPr lang="en-US" sz="1600" dirty="0">
                <a:solidFill>
                  <a:prstClr val="black"/>
                </a:solidFill>
                <a:latin typeface="Calibri" panose="020F0502020204030204"/>
                <a:cs typeface="Arial"/>
                <a:sym typeface="Arial"/>
              </a:rPr>
              <a:t>DMaaP</a:t>
            </a:r>
          </a:p>
        </p:txBody>
      </p:sp>
      <p:cxnSp>
        <p:nvCxnSpPr>
          <p:cNvPr id="84" name="Straight Arrow Connector 83">
            <a:extLst>
              <a:ext uri="{FF2B5EF4-FFF2-40B4-BE49-F238E27FC236}">
                <a16:creationId xmlns:a16="http://schemas.microsoft.com/office/drawing/2014/main" id="{0F351CFD-3F34-4B58-98B4-A33A05E77EC9}"/>
              </a:ext>
            </a:extLst>
          </p:cNvPr>
          <p:cNvCxnSpPr>
            <a:cxnSpLocks/>
          </p:cNvCxnSpPr>
          <p:nvPr/>
        </p:nvCxnSpPr>
        <p:spPr>
          <a:xfrm>
            <a:off x="2808609" y="2332683"/>
            <a:ext cx="1560828" cy="163317"/>
          </a:xfrm>
          <a:prstGeom prst="straightConnector1">
            <a:avLst/>
          </a:prstGeom>
          <a:noFill/>
          <a:ln w="25400" cap="flat" cmpd="sng" algn="ctr">
            <a:solidFill>
              <a:sysClr val="windowText" lastClr="000000"/>
            </a:solidFill>
            <a:prstDash val="solid"/>
            <a:miter lim="800000"/>
            <a:headEnd type="stealth" w="med" len="med"/>
            <a:tailEnd type="stealth" w="med" len="med"/>
          </a:ln>
          <a:effectLst/>
        </p:spPr>
      </p:cxnSp>
      <p:cxnSp>
        <p:nvCxnSpPr>
          <p:cNvPr id="89" name="Straight Arrow Connector 88">
            <a:extLst>
              <a:ext uri="{FF2B5EF4-FFF2-40B4-BE49-F238E27FC236}">
                <a16:creationId xmlns:a16="http://schemas.microsoft.com/office/drawing/2014/main" id="{8D6F6526-67BF-4E49-9FEC-45C9490A15BD}"/>
              </a:ext>
            </a:extLst>
          </p:cNvPr>
          <p:cNvCxnSpPr>
            <a:cxnSpLocks/>
            <a:endCxn id="67" idx="3"/>
          </p:cNvCxnSpPr>
          <p:nvPr/>
        </p:nvCxnSpPr>
        <p:spPr>
          <a:xfrm flipH="1" flipV="1">
            <a:off x="5216807" y="2661726"/>
            <a:ext cx="1321264" cy="356904"/>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90" name="Straight Arrow Connector 89">
            <a:extLst>
              <a:ext uri="{FF2B5EF4-FFF2-40B4-BE49-F238E27FC236}">
                <a16:creationId xmlns:a16="http://schemas.microsoft.com/office/drawing/2014/main" id="{8615FCAB-92EA-40BC-9007-234C8ECCB493}"/>
              </a:ext>
            </a:extLst>
          </p:cNvPr>
          <p:cNvCxnSpPr>
            <a:cxnSpLocks/>
            <a:stCxn id="8" idx="3"/>
            <a:endCxn id="71" idx="1"/>
          </p:cNvCxnSpPr>
          <p:nvPr/>
        </p:nvCxnSpPr>
        <p:spPr>
          <a:xfrm flipV="1">
            <a:off x="4466852" y="4366709"/>
            <a:ext cx="2103383" cy="137465"/>
          </a:xfrm>
          <a:prstGeom prst="straightConnector1">
            <a:avLst/>
          </a:prstGeom>
          <a:ln w="25400" cmpd="sng">
            <a:solidFill>
              <a:schemeClr val="accent1"/>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98" name="Straight Arrow Connector 97">
            <a:extLst>
              <a:ext uri="{FF2B5EF4-FFF2-40B4-BE49-F238E27FC236}">
                <a16:creationId xmlns:a16="http://schemas.microsoft.com/office/drawing/2014/main" id="{FE94497B-40C3-407E-BE9D-9F410738E953}"/>
              </a:ext>
            </a:extLst>
          </p:cNvPr>
          <p:cNvCxnSpPr>
            <a:cxnSpLocks/>
          </p:cNvCxnSpPr>
          <p:nvPr/>
        </p:nvCxnSpPr>
        <p:spPr>
          <a:xfrm flipV="1">
            <a:off x="7454290" y="4153147"/>
            <a:ext cx="1811533" cy="293005"/>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99" name="TextBox 98">
            <a:extLst>
              <a:ext uri="{FF2B5EF4-FFF2-40B4-BE49-F238E27FC236}">
                <a16:creationId xmlns:a16="http://schemas.microsoft.com/office/drawing/2014/main" id="{0D474DA3-3F24-4E54-AD4C-3FDBE1791B7D}"/>
              </a:ext>
            </a:extLst>
          </p:cNvPr>
          <p:cNvSpPr txBox="1"/>
          <p:nvPr/>
        </p:nvSpPr>
        <p:spPr>
          <a:xfrm rot="21067024">
            <a:off x="7646502" y="4145736"/>
            <a:ext cx="908717" cy="445755"/>
          </a:xfrm>
          <a:prstGeom prst="rect">
            <a:avLst/>
          </a:prstGeom>
          <a:noFill/>
          <a:ln>
            <a:noFill/>
          </a:ln>
        </p:spPr>
        <p:txBody>
          <a:bodyPr wrap="none" lIns="0" tIns="0" rIns="0" bIns="0" rtlCol="0">
            <a:noAutofit/>
          </a:bodyPr>
          <a:lstStyle/>
          <a:p>
            <a:pPr defTabSz="914354"/>
            <a:r>
              <a:rPr lang="en-US" sz="1400" i="1" dirty="0">
                <a:solidFill>
                  <a:prstClr val="black"/>
                </a:solidFill>
                <a:latin typeface="Calibri" panose="020F0502020204030204"/>
                <a:cs typeface="Arial"/>
                <a:sym typeface="Arial"/>
              </a:rPr>
              <a:t>FM, PM, CM</a:t>
            </a:r>
          </a:p>
        </p:txBody>
      </p:sp>
      <p:sp>
        <p:nvSpPr>
          <p:cNvPr id="102" name="Oval 101">
            <a:extLst>
              <a:ext uri="{FF2B5EF4-FFF2-40B4-BE49-F238E27FC236}">
                <a16:creationId xmlns:a16="http://schemas.microsoft.com/office/drawing/2014/main" id="{9340BC91-DCDE-4364-9471-6C515F1681B8}"/>
              </a:ext>
            </a:extLst>
          </p:cNvPr>
          <p:cNvSpPr/>
          <p:nvPr/>
        </p:nvSpPr>
        <p:spPr>
          <a:xfrm>
            <a:off x="3481901" y="2486426"/>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sp>
        <p:nvSpPr>
          <p:cNvPr id="103" name="Oval 102">
            <a:extLst>
              <a:ext uri="{FF2B5EF4-FFF2-40B4-BE49-F238E27FC236}">
                <a16:creationId xmlns:a16="http://schemas.microsoft.com/office/drawing/2014/main" id="{872B7DBB-1F79-4877-8D9C-F9E8694E9530}"/>
              </a:ext>
            </a:extLst>
          </p:cNvPr>
          <p:cNvSpPr/>
          <p:nvPr/>
        </p:nvSpPr>
        <p:spPr>
          <a:xfrm>
            <a:off x="5743481" y="2791276"/>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sp>
        <p:nvSpPr>
          <p:cNvPr id="108" name="Oval 107">
            <a:extLst>
              <a:ext uri="{FF2B5EF4-FFF2-40B4-BE49-F238E27FC236}">
                <a16:creationId xmlns:a16="http://schemas.microsoft.com/office/drawing/2014/main" id="{F1356A02-05AF-45FF-8D69-F7E5D4614967}"/>
              </a:ext>
            </a:extLst>
          </p:cNvPr>
          <p:cNvSpPr/>
          <p:nvPr/>
        </p:nvSpPr>
        <p:spPr>
          <a:xfrm>
            <a:off x="5786314" y="4339686"/>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cxnSp>
        <p:nvCxnSpPr>
          <p:cNvPr id="132" name="Straight Arrow Connector 131">
            <a:extLst>
              <a:ext uri="{FF2B5EF4-FFF2-40B4-BE49-F238E27FC236}">
                <a16:creationId xmlns:a16="http://schemas.microsoft.com/office/drawing/2014/main" id="{028020E2-BC8B-4568-ABA5-0A0826E53074}"/>
              </a:ext>
            </a:extLst>
          </p:cNvPr>
          <p:cNvCxnSpPr>
            <a:cxnSpLocks/>
            <a:stCxn id="134" idx="1"/>
          </p:cNvCxnSpPr>
          <p:nvPr/>
        </p:nvCxnSpPr>
        <p:spPr>
          <a:xfrm flipH="1" flipV="1">
            <a:off x="8549603" y="2819565"/>
            <a:ext cx="787608" cy="950821"/>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35" name="Straight Arrow Connector 134">
            <a:extLst>
              <a:ext uri="{FF2B5EF4-FFF2-40B4-BE49-F238E27FC236}">
                <a16:creationId xmlns:a16="http://schemas.microsoft.com/office/drawing/2014/main" id="{B0714DE3-9129-4A58-A1E1-DDB5C381D36A}"/>
              </a:ext>
            </a:extLst>
          </p:cNvPr>
          <p:cNvCxnSpPr>
            <a:cxnSpLocks/>
          </p:cNvCxnSpPr>
          <p:nvPr/>
        </p:nvCxnSpPr>
        <p:spPr>
          <a:xfrm flipH="1">
            <a:off x="670716" y="6213818"/>
            <a:ext cx="385073" cy="0"/>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136" name="TextBox 135">
            <a:extLst>
              <a:ext uri="{FF2B5EF4-FFF2-40B4-BE49-F238E27FC236}">
                <a16:creationId xmlns:a16="http://schemas.microsoft.com/office/drawing/2014/main" id="{5ADC8A7B-A872-4BA4-8AB6-9F47FF4C9535}"/>
              </a:ext>
            </a:extLst>
          </p:cNvPr>
          <p:cNvSpPr txBox="1"/>
          <p:nvPr/>
        </p:nvSpPr>
        <p:spPr>
          <a:xfrm>
            <a:off x="978091" y="6028398"/>
            <a:ext cx="470643" cy="338554"/>
          </a:xfrm>
          <a:prstGeom prst="rect">
            <a:avLst/>
          </a:prstGeom>
          <a:noFill/>
        </p:spPr>
        <p:txBody>
          <a:bodyPr wrap="square" rtlCol="0">
            <a:spAutoFit/>
          </a:bodyPr>
          <a:lstStyle/>
          <a:p>
            <a:pPr defTabSz="914354"/>
            <a:r>
              <a:rPr lang="en-US" sz="1600" dirty="0">
                <a:solidFill>
                  <a:prstClr val="black"/>
                </a:solidFill>
                <a:latin typeface="Calibri" panose="020F0502020204030204"/>
                <a:cs typeface="Arial"/>
                <a:sym typeface="Arial"/>
              </a:rPr>
              <a:t>A1</a:t>
            </a:r>
          </a:p>
        </p:txBody>
      </p:sp>
      <p:sp>
        <p:nvSpPr>
          <p:cNvPr id="138" name="TextBox 137">
            <a:extLst>
              <a:ext uri="{FF2B5EF4-FFF2-40B4-BE49-F238E27FC236}">
                <a16:creationId xmlns:a16="http://schemas.microsoft.com/office/drawing/2014/main" id="{0963391A-2145-4C1B-BD34-D5B8E0D56F37}"/>
              </a:ext>
            </a:extLst>
          </p:cNvPr>
          <p:cNvSpPr txBox="1"/>
          <p:nvPr/>
        </p:nvSpPr>
        <p:spPr>
          <a:xfrm>
            <a:off x="8635020" y="2884736"/>
            <a:ext cx="1104407" cy="284323"/>
          </a:xfrm>
          <a:prstGeom prst="rect">
            <a:avLst/>
          </a:prstGeom>
          <a:noFill/>
          <a:ln>
            <a:noFill/>
          </a:ln>
        </p:spPr>
        <p:txBody>
          <a:bodyPr wrap="none" lIns="0" tIns="0" rIns="0" bIns="0" rtlCol="0">
            <a:noAutofit/>
          </a:bodyPr>
          <a:lstStyle/>
          <a:p>
            <a:pPr algn="ctr" defTabSz="914354"/>
            <a:r>
              <a:rPr lang="en-US" sz="1400" i="1" dirty="0">
                <a:solidFill>
                  <a:srgbClr val="7030A0"/>
                </a:solidFill>
                <a:latin typeface="Calibri" panose="020F0502020204030204"/>
                <a:cs typeface="Arial"/>
                <a:sym typeface="Arial"/>
              </a:rPr>
              <a:t>A1 Policy</a:t>
            </a:r>
          </a:p>
        </p:txBody>
      </p:sp>
      <p:sp>
        <p:nvSpPr>
          <p:cNvPr id="5" name="TextBox 4">
            <a:extLst>
              <a:ext uri="{FF2B5EF4-FFF2-40B4-BE49-F238E27FC236}">
                <a16:creationId xmlns:a16="http://schemas.microsoft.com/office/drawing/2014/main" id="{EBF5B479-F5C3-4FAB-B9F4-5F4203E4CD67}"/>
              </a:ext>
            </a:extLst>
          </p:cNvPr>
          <p:cNvSpPr txBox="1"/>
          <p:nvPr/>
        </p:nvSpPr>
        <p:spPr>
          <a:xfrm>
            <a:off x="8134731" y="3081698"/>
            <a:ext cx="491153" cy="307777"/>
          </a:xfrm>
          <a:prstGeom prst="rect">
            <a:avLst/>
          </a:prstGeom>
          <a:noFill/>
          <a:ln>
            <a:solidFill>
              <a:srgbClr val="FF0000"/>
            </a:solidFill>
          </a:ln>
        </p:spPr>
        <p:txBody>
          <a:bodyPr wrap="square" rtlCol="0">
            <a:spAutoFit/>
          </a:bodyPr>
          <a:lstStyle/>
          <a:p>
            <a:pPr defTabSz="914354"/>
            <a:r>
              <a:rPr lang="en-US" sz="1400" dirty="0">
                <a:solidFill>
                  <a:srgbClr val="FF0000"/>
                </a:solidFill>
                <a:latin typeface="Calibri" panose="020F0502020204030204"/>
                <a:cs typeface="Arial"/>
                <a:sym typeface="Arial"/>
              </a:rPr>
              <a:t>O1</a:t>
            </a:r>
          </a:p>
        </p:txBody>
      </p:sp>
      <p:sp>
        <p:nvSpPr>
          <p:cNvPr id="97" name="TextBox 96">
            <a:extLst>
              <a:ext uri="{FF2B5EF4-FFF2-40B4-BE49-F238E27FC236}">
                <a16:creationId xmlns:a16="http://schemas.microsoft.com/office/drawing/2014/main" id="{C708577A-6ED9-4CAC-B3AE-97DA70D4A1F8}"/>
              </a:ext>
            </a:extLst>
          </p:cNvPr>
          <p:cNvSpPr txBox="1"/>
          <p:nvPr/>
        </p:nvSpPr>
        <p:spPr>
          <a:xfrm>
            <a:off x="8139221" y="2615240"/>
            <a:ext cx="439052" cy="307777"/>
          </a:xfrm>
          <a:prstGeom prst="rect">
            <a:avLst/>
          </a:prstGeom>
          <a:noFill/>
          <a:ln>
            <a:solidFill>
              <a:srgbClr val="7030A0"/>
            </a:solidFill>
          </a:ln>
        </p:spPr>
        <p:txBody>
          <a:bodyPr wrap="square" rtlCol="0">
            <a:spAutoFit/>
          </a:bodyPr>
          <a:lstStyle/>
          <a:p>
            <a:pPr defTabSz="914354"/>
            <a:r>
              <a:rPr lang="en-US" sz="1400" dirty="0">
                <a:solidFill>
                  <a:srgbClr val="7030A0"/>
                </a:solidFill>
                <a:latin typeface="Calibri" panose="020F0502020204030204"/>
                <a:cs typeface="Arial"/>
                <a:sym typeface="Arial"/>
              </a:rPr>
              <a:t>A1</a:t>
            </a:r>
          </a:p>
        </p:txBody>
      </p:sp>
      <p:sp>
        <p:nvSpPr>
          <p:cNvPr id="114" name="TextBox 113">
            <a:extLst>
              <a:ext uri="{FF2B5EF4-FFF2-40B4-BE49-F238E27FC236}">
                <a16:creationId xmlns:a16="http://schemas.microsoft.com/office/drawing/2014/main" id="{B12A7252-8C3C-4288-B718-13D01C3EFAC7}"/>
              </a:ext>
            </a:extLst>
          </p:cNvPr>
          <p:cNvSpPr txBox="1"/>
          <p:nvPr/>
        </p:nvSpPr>
        <p:spPr>
          <a:xfrm rot="21165045">
            <a:off x="7948954" y="4365036"/>
            <a:ext cx="908717" cy="445755"/>
          </a:xfrm>
          <a:prstGeom prst="rect">
            <a:avLst/>
          </a:prstGeom>
          <a:noFill/>
          <a:ln>
            <a:noFill/>
          </a:ln>
        </p:spPr>
        <p:txBody>
          <a:bodyPr wrap="none" lIns="0" tIns="0" rIns="0" bIns="0" rtlCol="0">
            <a:noAutofit/>
          </a:bodyPr>
          <a:lstStyle/>
          <a:p>
            <a:pPr defTabSz="914354"/>
            <a:r>
              <a:rPr lang="en-US" sz="1400" i="1" dirty="0">
                <a:solidFill>
                  <a:srgbClr val="FF0000"/>
                </a:solidFill>
                <a:latin typeface="Calibri" panose="020F0502020204030204"/>
                <a:cs typeface="Arial"/>
                <a:sym typeface="Arial"/>
              </a:rPr>
              <a:t>O-RAN O1</a:t>
            </a:r>
          </a:p>
        </p:txBody>
      </p:sp>
      <p:sp>
        <p:nvSpPr>
          <p:cNvPr id="115" name="TextBox 114">
            <a:extLst>
              <a:ext uri="{FF2B5EF4-FFF2-40B4-BE49-F238E27FC236}">
                <a16:creationId xmlns:a16="http://schemas.microsoft.com/office/drawing/2014/main" id="{41CABC1C-7ADD-470F-8E7B-7D98729714D8}"/>
              </a:ext>
            </a:extLst>
          </p:cNvPr>
          <p:cNvSpPr txBox="1"/>
          <p:nvPr/>
        </p:nvSpPr>
        <p:spPr>
          <a:xfrm>
            <a:off x="7050241" y="4266163"/>
            <a:ext cx="486700" cy="307777"/>
          </a:xfrm>
          <a:prstGeom prst="rect">
            <a:avLst/>
          </a:prstGeom>
          <a:noFill/>
          <a:ln>
            <a:solidFill>
              <a:srgbClr val="FF0000"/>
            </a:solidFill>
          </a:ln>
        </p:spPr>
        <p:txBody>
          <a:bodyPr wrap="square" rtlCol="0">
            <a:spAutoFit/>
          </a:bodyPr>
          <a:lstStyle/>
          <a:p>
            <a:pPr defTabSz="914354"/>
            <a:r>
              <a:rPr lang="en-US" sz="1400" dirty="0">
                <a:solidFill>
                  <a:srgbClr val="FF0000"/>
                </a:solidFill>
                <a:latin typeface="Calibri" panose="020F0502020204030204"/>
                <a:cs typeface="Arial"/>
                <a:sym typeface="Arial"/>
              </a:rPr>
              <a:t>O1</a:t>
            </a:r>
          </a:p>
        </p:txBody>
      </p:sp>
      <p:sp>
        <p:nvSpPr>
          <p:cNvPr id="134" name="TextBox 133">
            <a:extLst>
              <a:ext uri="{FF2B5EF4-FFF2-40B4-BE49-F238E27FC236}">
                <a16:creationId xmlns:a16="http://schemas.microsoft.com/office/drawing/2014/main" id="{E0640955-27AE-867A-193C-75562C71742A}"/>
              </a:ext>
            </a:extLst>
          </p:cNvPr>
          <p:cNvSpPr txBox="1"/>
          <p:nvPr/>
        </p:nvSpPr>
        <p:spPr>
          <a:xfrm>
            <a:off x="9337211" y="3616497"/>
            <a:ext cx="380232" cy="307777"/>
          </a:xfrm>
          <a:prstGeom prst="rect">
            <a:avLst/>
          </a:prstGeom>
          <a:noFill/>
          <a:ln>
            <a:solidFill>
              <a:srgbClr val="7030A0"/>
            </a:solidFill>
          </a:ln>
        </p:spPr>
        <p:txBody>
          <a:bodyPr wrap="none" rtlCol="0">
            <a:spAutoFit/>
          </a:bodyPr>
          <a:lstStyle/>
          <a:p>
            <a:pPr defTabSz="914354"/>
            <a:r>
              <a:rPr lang="en-US" sz="1400" dirty="0">
                <a:solidFill>
                  <a:srgbClr val="7030A0"/>
                </a:solidFill>
                <a:latin typeface="Calibri" panose="020F0502020204030204"/>
                <a:cs typeface="Arial"/>
                <a:sym typeface="Arial"/>
              </a:rPr>
              <a:t>A1</a:t>
            </a:r>
          </a:p>
        </p:txBody>
      </p:sp>
      <p:sp>
        <p:nvSpPr>
          <p:cNvPr id="141" name="TextBox 140">
            <a:extLst>
              <a:ext uri="{FF2B5EF4-FFF2-40B4-BE49-F238E27FC236}">
                <a16:creationId xmlns:a16="http://schemas.microsoft.com/office/drawing/2014/main" id="{A959FCD5-946A-98F3-8545-4D013A01FD7E}"/>
              </a:ext>
            </a:extLst>
          </p:cNvPr>
          <p:cNvSpPr txBox="1"/>
          <p:nvPr/>
        </p:nvSpPr>
        <p:spPr>
          <a:xfrm>
            <a:off x="9347893" y="3986607"/>
            <a:ext cx="394660" cy="307777"/>
          </a:xfrm>
          <a:prstGeom prst="rect">
            <a:avLst/>
          </a:prstGeom>
          <a:noFill/>
          <a:ln>
            <a:solidFill>
              <a:srgbClr val="FF0000"/>
            </a:solidFill>
          </a:ln>
        </p:spPr>
        <p:txBody>
          <a:bodyPr wrap="none" rtlCol="0">
            <a:spAutoFit/>
          </a:bodyPr>
          <a:lstStyle/>
          <a:p>
            <a:pPr defTabSz="914354"/>
            <a:r>
              <a:rPr lang="en-US" sz="1400" dirty="0">
                <a:solidFill>
                  <a:srgbClr val="FF0000"/>
                </a:solidFill>
                <a:latin typeface="Calibri" panose="020F0502020204030204"/>
                <a:cs typeface="Arial"/>
                <a:sym typeface="Arial"/>
              </a:rPr>
              <a:t>O1</a:t>
            </a:r>
          </a:p>
        </p:txBody>
      </p:sp>
      <p:sp>
        <p:nvSpPr>
          <p:cNvPr id="144" name="TextBox 143">
            <a:extLst>
              <a:ext uri="{FF2B5EF4-FFF2-40B4-BE49-F238E27FC236}">
                <a16:creationId xmlns:a16="http://schemas.microsoft.com/office/drawing/2014/main" id="{47FFE198-0A65-60B7-0BB9-1CA23C8E127C}"/>
              </a:ext>
            </a:extLst>
          </p:cNvPr>
          <p:cNvSpPr txBox="1"/>
          <p:nvPr/>
        </p:nvSpPr>
        <p:spPr>
          <a:xfrm>
            <a:off x="10049744" y="4227431"/>
            <a:ext cx="691215" cy="307777"/>
          </a:xfrm>
          <a:prstGeom prst="rect">
            <a:avLst/>
          </a:prstGeom>
          <a:noFill/>
          <a:ln>
            <a:solidFill>
              <a:schemeClr val="tx1"/>
            </a:solidFill>
          </a:ln>
        </p:spPr>
        <p:txBody>
          <a:bodyPr wrap="none" rtlCol="0">
            <a:spAutoFit/>
          </a:bodyPr>
          <a:lstStyle/>
          <a:p>
            <a:pPr defTabSz="914354"/>
            <a:r>
              <a:rPr lang="en-US" sz="1400" dirty="0">
                <a:solidFill>
                  <a:prstClr val="black"/>
                </a:solidFill>
                <a:latin typeface="Calibri" panose="020F0502020204030204"/>
                <a:cs typeface="Arial"/>
                <a:sym typeface="Arial"/>
              </a:rPr>
              <a:t>CU/DU</a:t>
            </a:r>
          </a:p>
        </p:txBody>
      </p:sp>
      <p:sp>
        <p:nvSpPr>
          <p:cNvPr id="146" name="TextBox 145">
            <a:extLst>
              <a:ext uri="{FF2B5EF4-FFF2-40B4-BE49-F238E27FC236}">
                <a16:creationId xmlns:a16="http://schemas.microsoft.com/office/drawing/2014/main" id="{B37B3BF5-2619-99CD-1C92-DED904BABCCB}"/>
              </a:ext>
            </a:extLst>
          </p:cNvPr>
          <p:cNvSpPr txBox="1"/>
          <p:nvPr/>
        </p:nvSpPr>
        <p:spPr>
          <a:xfrm>
            <a:off x="9997048" y="3625559"/>
            <a:ext cx="835485" cy="307777"/>
          </a:xfrm>
          <a:prstGeom prst="rect">
            <a:avLst/>
          </a:prstGeom>
          <a:noFill/>
          <a:ln>
            <a:solidFill>
              <a:schemeClr val="tx1"/>
            </a:solidFill>
          </a:ln>
        </p:spPr>
        <p:txBody>
          <a:bodyPr wrap="none" rtlCol="0">
            <a:spAutoFit/>
          </a:bodyPr>
          <a:lstStyle/>
          <a:p>
            <a:pPr defTabSz="914354"/>
            <a:r>
              <a:rPr lang="en-US" sz="1400" dirty="0">
                <a:solidFill>
                  <a:prstClr val="black"/>
                </a:solidFill>
                <a:latin typeface="Calibri" panose="020F0502020204030204"/>
                <a:cs typeface="Arial"/>
                <a:sym typeface="Arial"/>
              </a:rPr>
              <a:t>RAN App</a:t>
            </a:r>
          </a:p>
        </p:txBody>
      </p:sp>
      <p:sp>
        <p:nvSpPr>
          <p:cNvPr id="116" name="TextBox 115">
            <a:extLst>
              <a:ext uri="{FF2B5EF4-FFF2-40B4-BE49-F238E27FC236}">
                <a16:creationId xmlns:a16="http://schemas.microsoft.com/office/drawing/2014/main" id="{D201920F-2D3F-58C0-69B9-EAF982954FC7}"/>
              </a:ext>
            </a:extLst>
          </p:cNvPr>
          <p:cNvSpPr txBox="1"/>
          <p:nvPr/>
        </p:nvSpPr>
        <p:spPr>
          <a:xfrm>
            <a:off x="7196000" y="2155048"/>
            <a:ext cx="748923" cy="307777"/>
          </a:xfrm>
          <a:prstGeom prst="rect">
            <a:avLst/>
          </a:prstGeom>
          <a:noFill/>
          <a:ln>
            <a:solidFill>
              <a:srgbClr val="7030A0"/>
            </a:solidFill>
          </a:ln>
        </p:spPr>
        <p:txBody>
          <a:bodyPr wrap="none" rtlCol="0">
            <a:spAutoFit/>
          </a:bodyPr>
          <a:lstStyle/>
          <a:p>
            <a:pPr defTabSz="914354"/>
            <a:r>
              <a:rPr lang="en-US" sz="1400" dirty="0">
                <a:solidFill>
                  <a:srgbClr val="7030A0"/>
                </a:solidFill>
                <a:latin typeface="Calibri" panose="020F0502020204030204"/>
                <a:cs typeface="Arial"/>
                <a:sym typeface="Arial"/>
              </a:rPr>
              <a:t>A1 PMS</a:t>
            </a:r>
          </a:p>
        </p:txBody>
      </p:sp>
      <p:sp>
        <p:nvSpPr>
          <p:cNvPr id="119" name="TextBox 118">
            <a:extLst>
              <a:ext uri="{FF2B5EF4-FFF2-40B4-BE49-F238E27FC236}">
                <a16:creationId xmlns:a16="http://schemas.microsoft.com/office/drawing/2014/main" id="{5CC0288B-2425-5ECF-8802-C6D68F4F5B11}"/>
              </a:ext>
            </a:extLst>
          </p:cNvPr>
          <p:cNvSpPr txBox="1"/>
          <p:nvPr/>
        </p:nvSpPr>
        <p:spPr>
          <a:xfrm>
            <a:off x="6640729" y="2812546"/>
            <a:ext cx="452116" cy="307777"/>
          </a:xfrm>
          <a:prstGeom prst="rect">
            <a:avLst/>
          </a:prstGeom>
          <a:noFill/>
          <a:ln>
            <a:solidFill>
              <a:srgbClr val="7030A0"/>
            </a:solidFill>
          </a:ln>
        </p:spPr>
        <p:txBody>
          <a:bodyPr wrap="square" rtlCol="0">
            <a:spAutoFit/>
          </a:bodyPr>
          <a:lstStyle/>
          <a:p>
            <a:pPr defTabSz="914354"/>
            <a:r>
              <a:rPr lang="en-US" sz="1400" dirty="0">
                <a:solidFill>
                  <a:srgbClr val="7030A0"/>
                </a:solidFill>
                <a:latin typeface="Calibri" panose="020F0502020204030204"/>
                <a:cs typeface="Arial"/>
                <a:sym typeface="Arial"/>
              </a:rPr>
              <a:t>SLI</a:t>
            </a:r>
          </a:p>
        </p:txBody>
      </p:sp>
      <p:cxnSp>
        <p:nvCxnSpPr>
          <p:cNvPr id="125" name="Straight Arrow Connector 124">
            <a:extLst>
              <a:ext uri="{FF2B5EF4-FFF2-40B4-BE49-F238E27FC236}">
                <a16:creationId xmlns:a16="http://schemas.microsoft.com/office/drawing/2014/main" id="{E8A2B31D-8524-029E-9117-F8DBE17A870E}"/>
              </a:ext>
            </a:extLst>
          </p:cNvPr>
          <p:cNvCxnSpPr>
            <a:cxnSpLocks/>
          </p:cNvCxnSpPr>
          <p:nvPr/>
        </p:nvCxnSpPr>
        <p:spPr>
          <a:xfrm flipH="1">
            <a:off x="7113744" y="2498733"/>
            <a:ext cx="398313" cy="403228"/>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27" name="Straight Arrow Connector 126">
            <a:extLst>
              <a:ext uri="{FF2B5EF4-FFF2-40B4-BE49-F238E27FC236}">
                <a16:creationId xmlns:a16="http://schemas.microsoft.com/office/drawing/2014/main" id="{6E46813A-BA8E-BCDD-733F-90DD9E58201D}"/>
              </a:ext>
            </a:extLst>
          </p:cNvPr>
          <p:cNvCxnSpPr>
            <a:cxnSpLocks/>
          </p:cNvCxnSpPr>
          <p:nvPr/>
        </p:nvCxnSpPr>
        <p:spPr>
          <a:xfrm flipH="1" flipV="1">
            <a:off x="7122941" y="3038225"/>
            <a:ext cx="962904" cy="165345"/>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28" name="Straight Arrow Connector 127">
            <a:extLst>
              <a:ext uri="{FF2B5EF4-FFF2-40B4-BE49-F238E27FC236}">
                <a16:creationId xmlns:a16="http://schemas.microsoft.com/office/drawing/2014/main" id="{2C84A877-D74B-69BC-46DA-06D664B8D9E3}"/>
              </a:ext>
            </a:extLst>
          </p:cNvPr>
          <p:cNvCxnSpPr>
            <a:cxnSpLocks/>
            <a:stCxn id="97" idx="1"/>
          </p:cNvCxnSpPr>
          <p:nvPr/>
        </p:nvCxnSpPr>
        <p:spPr>
          <a:xfrm flipH="1" flipV="1">
            <a:off x="7730479" y="2492602"/>
            <a:ext cx="408742" cy="276527"/>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29" name="Straight Arrow Connector 128">
            <a:extLst>
              <a:ext uri="{FF2B5EF4-FFF2-40B4-BE49-F238E27FC236}">
                <a16:creationId xmlns:a16="http://schemas.microsoft.com/office/drawing/2014/main" id="{8DE1D888-6236-2DF6-0221-B1D8A1720FCA}"/>
              </a:ext>
            </a:extLst>
          </p:cNvPr>
          <p:cNvCxnSpPr>
            <a:cxnSpLocks/>
          </p:cNvCxnSpPr>
          <p:nvPr/>
        </p:nvCxnSpPr>
        <p:spPr>
          <a:xfrm flipH="1" flipV="1">
            <a:off x="5237883" y="2584192"/>
            <a:ext cx="1306315" cy="307739"/>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30" name="Straight Arrow Connector 129">
            <a:extLst>
              <a:ext uri="{FF2B5EF4-FFF2-40B4-BE49-F238E27FC236}">
                <a16:creationId xmlns:a16="http://schemas.microsoft.com/office/drawing/2014/main" id="{72C1EF9B-CC8C-4092-156C-EFB8269A1F30}"/>
              </a:ext>
            </a:extLst>
          </p:cNvPr>
          <p:cNvCxnSpPr>
            <a:cxnSpLocks/>
            <a:stCxn id="146" idx="1"/>
            <a:endCxn id="134" idx="3"/>
          </p:cNvCxnSpPr>
          <p:nvPr/>
        </p:nvCxnSpPr>
        <p:spPr>
          <a:xfrm flipH="1" flipV="1">
            <a:off x="9717443" y="3770386"/>
            <a:ext cx="279605" cy="9062"/>
          </a:xfrm>
          <a:prstGeom prst="straightConnector1">
            <a:avLst/>
          </a:prstGeom>
          <a:ln w="25400" cmpd="sng">
            <a:solidFill>
              <a:srgbClr val="7030A0"/>
            </a:solidFill>
            <a:prstDash val="sysDash"/>
            <a:headEnd type="stealth" w="med" len="med"/>
            <a:tailEnd type="none" w="med" len="sm"/>
          </a:ln>
          <a:effectLst/>
        </p:spPr>
        <p:style>
          <a:lnRef idx="2">
            <a:schemeClr val="accent1"/>
          </a:lnRef>
          <a:fillRef idx="0">
            <a:schemeClr val="accent1"/>
          </a:fillRef>
          <a:effectRef idx="1">
            <a:schemeClr val="accent1"/>
          </a:effectRef>
          <a:fontRef idx="minor">
            <a:schemeClr val="tx1"/>
          </a:fontRef>
        </p:style>
      </p:cxnSp>
      <p:grpSp>
        <p:nvGrpSpPr>
          <p:cNvPr id="28" name="Group 27">
            <a:extLst>
              <a:ext uri="{FF2B5EF4-FFF2-40B4-BE49-F238E27FC236}">
                <a16:creationId xmlns:a16="http://schemas.microsoft.com/office/drawing/2014/main" id="{D9CE0412-DDE3-1E27-AFA9-34EDC3817898}"/>
              </a:ext>
            </a:extLst>
          </p:cNvPr>
          <p:cNvGrpSpPr/>
          <p:nvPr/>
        </p:nvGrpSpPr>
        <p:grpSpPr>
          <a:xfrm>
            <a:off x="6243661" y="2796828"/>
            <a:ext cx="10800" cy="360"/>
            <a:chOff x="6179863" y="2679865"/>
            <a:chExt cx="10800" cy="360"/>
          </a:xfrm>
        </p:grpSpPr>
        <mc:AlternateContent xmlns:mc="http://schemas.openxmlformats.org/markup-compatibility/2006" xmlns:p14="http://schemas.microsoft.com/office/powerpoint/2010/main">
          <mc:Choice Requires="p14">
            <p:contentPart p14:bwMode="auto" r:id="rId3">
              <p14:nvContentPartPr>
                <p14:cNvPr id="26" name="Ink 25">
                  <a:extLst>
                    <a:ext uri="{FF2B5EF4-FFF2-40B4-BE49-F238E27FC236}">
                      <a16:creationId xmlns:a16="http://schemas.microsoft.com/office/drawing/2014/main" id="{D483A984-E02D-93B3-B6DD-43740F061194}"/>
                    </a:ext>
                  </a:extLst>
                </p14:cNvPr>
                <p14:cNvContentPartPr/>
                <p14:nvPr/>
              </p14:nvContentPartPr>
              <p14:xfrm>
                <a:off x="6179863" y="2679865"/>
                <a:ext cx="360" cy="360"/>
              </p14:xfrm>
            </p:contentPart>
          </mc:Choice>
          <mc:Fallback xmlns="">
            <p:pic>
              <p:nvPicPr>
                <p:cNvPr id="26" name="Ink 25">
                  <a:extLst>
                    <a:ext uri="{FF2B5EF4-FFF2-40B4-BE49-F238E27FC236}">
                      <a16:creationId xmlns:a16="http://schemas.microsoft.com/office/drawing/2014/main" id="{D483A984-E02D-93B3-B6DD-43740F061194}"/>
                    </a:ext>
                  </a:extLst>
                </p:cNvPr>
                <p:cNvPicPr/>
                <p:nvPr/>
              </p:nvPicPr>
              <p:blipFill>
                <a:blip r:embed="rId4"/>
                <a:stretch>
                  <a:fillRect/>
                </a:stretch>
              </p:blipFill>
              <p:spPr>
                <a:xfrm>
                  <a:off x="6170863" y="267086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7" name="Ink 26">
                  <a:extLst>
                    <a:ext uri="{FF2B5EF4-FFF2-40B4-BE49-F238E27FC236}">
                      <a16:creationId xmlns:a16="http://schemas.microsoft.com/office/drawing/2014/main" id="{4812CFDA-4D45-1AEB-0693-03696CFD3F6F}"/>
                    </a:ext>
                  </a:extLst>
                </p14:cNvPr>
                <p14:cNvContentPartPr/>
                <p14:nvPr/>
              </p14:nvContentPartPr>
              <p14:xfrm>
                <a:off x="6179863" y="2679865"/>
                <a:ext cx="10800" cy="360"/>
              </p14:xfrm>
            </p:contentPart>
          </mc:Choice>
          <mc:Fallback xmlns="">
            <p:pic>
              <p:nvPicPr>
                <p:cNvPr id="27" name="Ink 26">
                  <a:extLst>
                    <a:ext uri="{FF2B5EF4-FFF2-40B4-BE49-F238E27FC236}">
                      <a16:creationId xmlns:a16="http://schemas.microsoft.com/office/drawing/2014/main" id="{4812CFDA-4D45-1AEB-0693-03696CFD3F6F}"/>
                    </a:ext>
                  </a:extLst>
                </p:cNvPr>
                <p:cNvPicPr/>
                <p:nvPr/>
              </p:nvPicPr>
              <p:blipFill>
                <a:blip r:embed="rId6"/>
                <a:stretch>
                  <a:fillRect/>
                </a:stretch>
              </p:blipFill>
              <p:spPr>
                <a:xfrm>
                  <a:off x="6168124" y="2670865"/>
                  <a:ext cx="33809" cy="18000"/>
                </a:xfrm>
                <a:prstGeom prst="rect">
                  <a:avLst/>
                </a:prstGeom>
              </p:spPr>
            </p:pic>
          </mc:Fallback>
        </mc:AlternateContent>
      </p:grpSp>
      <p:sp>
        <p:nvSpPr>
          <p:cNvPr id="140" name="Oval 139">
            <a:extLst>
              <a:ext uri="{FF2B5EF4-FFF2-40B4-BE49-F238E27FC236}">
                <a16:creationId xmlns:a16="http://schemas.microsoft.com/office/drawing/2014/main" id="{7A7C733A-FB2C-FD92-2646-2E71C8A5380C}"/>
              </a:ext>
            </a:extLst>
          </p:cNvPr>
          <p:cNvSpPr/>
          <p:nvPr/>
        </p:nvSpPr>
        <p:spPr>
          <a:xfrm>
            <a:off x="5921269" y="2636638"/>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cxnSp>
        <p:nvCxnSpPr>
          <p:cNvPr id="93" name="Straight Arrow Connector 92">
            <a:extLst>
              <a:ext uri="{FF2B5EF4-FFF2-40B4-BE49-F238E27FC236}">
                <a16:creationId xmlns:a16="http://schemas.microsoft.com/office/drawing/2014/main" id="{AA70F684-3332-5FDB-9B44-2B45FC98886C}"/>
              </a:ext>
            </a:extLst>
          </p:cNvPr>
          <p:cNvCxnSpPr>
            <a:cxnSpLocks/>
            <a:endCxn id="144" idx="1"/>
          </p:cNvCxnSpPr>
          <p:nvPr/>
        </p:nvCxnSpPr>
        <p:spPr>
          <a:xfrm>
            <a:off x="9794455" y="4153148"/>
            <a:ext cx="255289" cy="228172"/>
          </a:xfrm>
          <a:prstGeom prst="straightConnector1">
            <a:avLst/>
          </a:prstGeom>
          <a:ln w="25400" cmpd="sng">
            <a:solidFill>
              <a:schemeClr val="tx1"/>
            </a:solidFill>
            <a:prstDash val="sysDash"/>
            <a:headEnd type="stealth" w="med" len="med"/>
            <a:tailEnd type="stealth" w="med" len="med"/>
          </a:ln>
          <a:effectLst/>
        </p:spPr>
        <p:style>
          <a:lnRef idx="2">
            <a:schemeClr val="accent1"/>
          </a:lnRef>
          <a:fillRef idx="0">
            <a:schemeClr val="accent1"/>
          </a:fillRef>
          <a:effectRef idx="1">
            <a:schemeClr val="accent1"/>
          </a:effectRef>
          <a:fontRef idx="minor">
            <a:schemeClr val="tx1"/>
          </a:fontRef>
        </p:style>
      </p:cxnSp>
      <p:cxnSp>
        <p:nvCxnSpPr>
          <p:cNvPr id="96" name="Straight Arrow Connector 95">
            <a:extLst>
              <a:ext uri="{FF2B5EF4-FFF2-40B4-BE49-F238E27FC236}">
                <a16:creationId xmlns:a16="http://schemas.microsoft.com/office/drawing/2014/main" id="{AB75DC89-61A4-DEA3-8926-C1375266A3C4}"/>
              </a:ext>
            </a:extLst>
          </p:cNvPr>
          <p:cNvCxnSpPr>
            <a:cxnSpLocks/>
            <a:stCxn id="144" idx="0"/>
            <a:endCxn id="146" idx="2"/>
          </p:cNvCxnSpPr>
          <p:nvPr/>
        </p:nvCxnSpPr>
        <p:spPr>
          <a:xfrm flipV="1">
            <a:off x="10395352" y="3933336"/>
            <a:ext cx="19439" cy="294095"/>
          </a:xfrm>
          <a:prstGeom prst="straightConnector1">
            <a:avLst/>
          </a:prstGeom>
          <a:ln w="25400" cmpd="sng">
            <a:solidFill>
              <a:schemeClr val="tx1"/>
            </a:solidFill>
            <a:prstDash val="sysDash"/>
            <a:headEnd type="stealth" w="med" len="med"/>
            <a:tailEnd type="none" w="med" len="sm"/>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2CC6ACE6-6BCB-5BDC-9932-9BBB47725384}"/>
                  </a:ext>
                </a:extLst>
              </p14:cNvPr>
              <p14:cNvContentPartPr/>
              <p14:nvPr/>
            </p14:nvContentPartPr>
            <p14:xfrm>
              <a:off x="-1381845" y="761715"/>
              <a:ext cx="360" cy="360"/>
            </p14:xfrm>
          </p:contentPart>
        </mc:Choice>
        <mc:Fallback xmlns="">
          <p:pic>
            <p:nvPicPr>
              <p:cNvPr id="14" name="Ink 13">
                <a:extLst>
                  <a:ext uri="{FF2B5EF4-FFF2-40B4-BE49-F238E27FC236}">
                    <a16:creationId xmlns:a16="http://schemas.microsoft.com/office/drawing/2014/main" id="{2CC6ACE6-6BCB-5BDC-9932-9BBB47725384}"/>
                  </a:ext>
                </a:extLst>
              </p:cNvPr>
              <p:cNvPicPr/>
              <p:nvPr/>
            </p:nvPicPr>
            <p:blipFill>
              <a:blip r:embed="rId8"/>
              <a:stretch>
                <a:fillRect/>
              </a:stretch>
            </p:blipFill>
            <p:spPr>
              <a:xfrm>
                <a:off x="-1390845" y="75271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2" name="Ink 21">
                <a:extLst>
                  <a:ext uri="{FF2B5EF4-FFF2-40B4-BE49-F238E27FC236}">
                    <a16:creationId xmlns:a16="http://schemas.microsoft.com/office/drawing/2014/main" id="{58E42439-459C-4A49-2EB0-C77E710B0684}"/>
                  </a:ext>
                </a:extLst>
              </p14:cNvPr>
              <p14:cNvContentPartPr/>
              <p14:nvPr/>
            </p14:nvContentPartPr>
            <p14:xfrm>
              <a:off x="-1105365" y="5762115"/>
              <a:ext cx="360" cy="360"/>
            </p14:xfrm>
          </p:contentPart>
        </mc:Choice>
        <mc:Fallback xmlns="">
          <p:pic>
            <p:nvPicPr>
              <p:cNvPr id="22" name="Ink 21">
                <a:extLst>
                  <a:ext uri="{FF2B5EF4-FFF2-40B4-BE49-F238E27FC236}">
                    <a16:creationId xmlns:a16="http://schemas.microsoft.com/office/drawing/2014/main" id="{58E42439-459C-4A49-2EB0-C77E710B0684}"/>
                  </a:ext>
                </a:extLst>
              </p:cNvPr>
              <p:cNvPicPr/>
              <p:nvPr/>
            </p:nvPicPr>
            <p:blipFill>
              <a:blip r:embed="rId10"/>
              <a:stretch>
                <a:fillRect/>
              </a:stretch>
            </p:blipFill>
            <p:spPr>
              <a:xfrm>
                <a:off x="-1114365" y="5753115"/>
                <a:ext cx="18000" cy="18000"/>
              </a:xfrm>
              <a:prstGeom prst="rect">
                <a:avLst/>
              </a:prstGeom>
            </p:spPr>
          </p:pic>
        </mc:Fallback>
      </mc:AlternateContent>
      <p:sp>
        <p:nvSpPr>
          <p:cNvPr id="6" name="Rectangle 5">
            <a:extLst>
              <a:ext uri="{FF2B5EF4-FFF2-40B4-BE49-F238E27FC236}">
                <a16:creationId xmlns:a16="http://schemas.microsoft.com/office/drawing/2014/main" id="{D285DEFA-636E-AE57-57C4-100FA8EF3316}"/>
              </a:ext>
            </a:extLst>
          </p:cNvPr>
          <p:cNvSpPr/>
          <p:nvPr/>
        </p:nvSpPr>
        <p:spPr>
          <a:xfrm>
            <a:off x="3131177" y="5456220"/>
            <a:ext cx="1013819" cy="343144"/>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defRPr/>
            </a:pPr>
            <a:r>
              <a:rPr lang="en-US" dirty="0">
                <a:solidFill>
                  <a:srgbClr val="44546A"/>
                </a:solidFill>
                <a:latin typeface="Calibri" panose="020F0502020204030204"/>
                <a:sym typeface="Arial"/>
              </a:rPr>
              <a:t>CPS DB</a:t>
            </a:r>
          </a:p>
        </p:txBody>
      </p:sp>
      <p:sp>
        <p:nvSpPr>
          <p:cNvPr id="9" name="Rectangle 8">
            <a:extLst>
              <a:ext uri="{FF2B5EF4-FFF2-40B4-BE49-F238E27FC236}">
                <a16:creationId xmlns:a16="http://schemas.microsoft.com/office/drawing/2014/main" id="{AC2C43C3-267C-5E4C-704C-75D899D330C0}"/>
              </a:ext>
            </a:extLst>
          </p:cNvPr>
          <p:cNvSpPr/>
          <p:nvPr/>
        </p:nvSpPr>
        <p:spPr>
          <a:xfrm>
            <a:off x="2612269" y="4245437"/>
            <a:ext cx="2072813" cy="1561127"/>
          </a:xfrm>
          <a:prstGeom prst="rect">
            <a:avLst/>
          </a:prstGeom>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defRPr/>
            </a:pPr>
            <a:endParaRPr lang="en-US" dirty="0">
              <a:solidFill>
                <a:srgbClr val="44546A"/>
              </a:solidFill>
              <a:latin typeface="Calibri" panose="020F0502020204030204"/>
              <a:sym typeface="Arial"/>
            </a:endParaRPr>
          </a:p>
        </p:txBody>
      </p:sp>
      <p:sp>
        <p:nvSpPr>
          <p:cNvPr id="23" name="Rectangle 22">
            <a:extLst>
              <a:ext uri="{FF2B5EF4-FFF2-40B4-BE49-F238E27FC236}">
                <a16:creationId xmlns:a16="http://schemas.microsoft.com/office/drawing/2014/main" id="{B499D9CA-3F92-BCEB-DF0A-109FB50B83D7}"/>
              </a:ext>
            </a:extLst>
          </p:cNvPr>
          <p:cNvSpPr/>
          <p:nvPr/>
        </p:nvSpPr>
        <p:spPr>
          <a:xfrm>
            <a:off x="605774" y="2694571"/>
            <a:ext cx="832589" cy="601977"/>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r>
              <a:rPr lang="en-US" dirty="0">
                <a:solidFill>
                  <a:srgbClr val="44546A"/>
                </a:solidFill>
                <a:latin typeface="Calibri" panose="020F0502020204030204"/>
                <a:sym typeface="Arial"/>
              </a:rPr>
              <a:t>OOF</a:t>
            </a:r>
          </a:p>
          <a:p>
            <a:pPr defTabSz="914377"/>
            <a:endParaRPr lang="en-US" dirty="0">
              <a:solidFill>
                <a:srgbClr val="44546A"/>
              </a:solidFill>
              <a:latin typeface="Calibri" panose="020F0502020204030204"/>
              <a:sym typeface="Arial"/>
            </a:endParaRPr>
          </a:p>
        </p:txBody>
      </p:sp>
      <p:sp>
        <p:nvSpPr>
          <p:cNvPr id="24" name="Rectangle 23">
            <a:extLst>
              <a:ext uri="{FF2B5EF4-FFF2-40B4-BE49-F238E27FC236}">
                <a16:creationId xmlns:a16="http://schemas.microsoft.com/office/drawing/2014/main" id="{32459E90-ADC9-5855-1561-CC0CA6EFA314}"/>
              </a:ext>
            </a:extLst>
          </p:cNvPr>
          <p:cNvSpPr/>
          <p:nvPr/>
        </p:nvSpPr>
        <p:spPr>
          <a:xfrm>
            <a:off x="711141" y="3832456"/>
            <a:ext cx="571711" cy="583580"/>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r>
              <a:rPr lang="en-US" dirty="0">
                <a:solidFill>
                  <a:srgbClr val="44546A"/>
                </a:solidFill>
                <a:latin typeface="Calibri" panose="020F0502020204030204"/>
                <a:sym typeface="Arial"/>
              </a:rPr>
              <a:t>DES</a:t>
            </a:r>
          </a:p>
          <a:p>
            <a:pPr defTabSz="914377"/>
            <a:r>
              <a:rPr lang="en-US" dirty="0">
                <a:solidFill>
                  <a:srgbClr val="44546A"/>
                </a:solidFill>
                <a:latin typeface="Calibri" panose="020F0502020204030204"/>
                <a:sym typeface="Arial"/>
              </a:rPr>
              <a:t>MS</a:t>
            </a:r>
          </a:p>
        </p:txBody>
      </p:sp>
      <p:sp>
        <p:nvSpPr>
          <p:cNvPr id="25" name="Flowchart: Magnetic Disk 24">
            <a:extLst>
              <a:ext uri="{FF2B5EF4-FFF2-40B4-BE49-F238E27FC236}">
                <a16:creationId xmlns:a16="http://schemas.microsoft.com/office/drawing/2014/main" id="{702D125F-FB02-4311-61C5-984A853C8893}"/>
              </a:ext>
            </a:extLst>
          </p:cNvPr>
          <p:cNvSpPr/>
          <p:nvPr/>
        </p:nvSpPr>
        <p:spPr>
          <a:xfrm>
            <a:off x="1173023" y="4130043"/>
            <a:ext cx="559675" cy="545307"/>
          </a:xfrm>
          <a:prstGeom prst="flowChartMagneticDisk">
            <a:avLst/>
          </a:prstGeom>
          <a:solidFill>
            <a:srgbClr val="FFFF99"/>
          </a:solidFill>
          <a:ln/>
        </p:spPr>
        <p:style>
          <a:lnRef idx="2">
            <a:schemeClr val="accent6"/>
          </a:lnRef>
          <a:fillRef idx="1">
            <a:schemeClr val="lt1"/>
          </a:fillRef>
          <a:effectRef idx="0">
            <a:schemeClr val="accent6"/>
          </a:effectRef>
          <a:fontRef idx="minor">
            <a:schemeClr val="dk1"/>
          </a:fontRef>
        </p:style>
        <p:txBody>
          <a:bodyPr lIns="0" tIns="0" rIns="0" bIns="0" rtlCol="0" anchor="ctr"/>
          <a:lstStyle/>
          <a:p>
            <a:pPr algn="ctr" defTabSz="914377"/>
            <a:r>
              <a:rPr lang="en-US" sz="1400" dirty="0">
                <a:solidFill>
                  <a:prstClr val="black"/>
                </a:solidFill>
                <a:latin typeface="Calibri" panose="020F0502020204030204"/>
                <a:sym typeface="Arial"/>
              </a:rPr>
              <a:t>Data</a:t>
            </a:r>
          </a:p>
          <a:p>
            <a:pPr algn="ctr" defTabSz="914377"/>
            <a:r>
              <a:rPr lang="en-US" sz="1400" dirty="0">
                <a:solidFill>
                  <a:prstClr val="black"/>
                </a:solidFill>
                <a:latin typeface="Calibri" panose="020F0502020204030204"/>
                <a:sym typeface="Arial"/>
              </a:rPr>
              <a:t>Lake</a:t>
            </a:r>
          </a:p>
          <a:p>
            <a:pPr algn="ctr" defTabSz="914377"/>
            <a:endParaRPr lang="en-US" dirty="0">
              <a:solidFill>
                <a:prstClr val="black"/>
              </a:solidFill>
              <a:latin typeface="Calibri" panose="020F0502020204030204"/>
              <a:sym typeface="Arial"/>
            </a:endParaRPr>
          </a:p>
        </p:txBody>
      </p:sp>
      <p:cxnSp>
        <p:nvCxnSpPr>
          <p:cNvPr id="29" name="Straight Arrow Connector 28">
            <a:extLst>
              <a:ext uri="{FF2B5EF4-FFF2-40B4-BE49-F238E27FC236}">
                <a16:creationId xmlns:a16="http://schemas.microsoft.com/office/drawing/2014/main" id="{A6AC9B49-BF23-D92F-F485-770AFFF7EE1E}"/>
              </a:ext>
            </a:extLst>
          </p:cNvPr>
          <p:cNvCxnSpPr>
            <a:cxnSpLocks/>
            <a:stCxn id="23" idx="3"/>
          </p:cNvCxnSpPr>
          <p:nvPr/>
        </p:nvCxnSpPr>
        <p:spPr>
          <a:xfrm flipV="1">
            <a:off x="1438364" y="2769130"/>
            <a:ext cx="357724" cy="226429"/>
          </a:xfrm>
          <a:prstGeom prst="straightConnector1">
            <a:avLst/>
          </a:prstGeom>
          <a:noFill/>
          <a:ln w="25400" cap="flat" cmpd="sng" algn="ctr">
            <a:solidFill>
              <a:sysClr val="windowText" lastClr="000000"/>
            </a:solidFill>
            <a:prstDash val="solid"/>
            <a:miter lim="800000"/>
            <a:headEnd type="stealth" w="med" len="med"/>
            <a:tailEnd type="stealth" w="med" len="med"/>
          </a:ln>
          <a:effectLst/>
        </p:spPr>
      </p:cxnSp>
      <p:cxnSp>
        <p:nvCxnSpPr>
          <p:cNvPr id="30" name="Straight Arrow Connector 29">
            <a:extLst>
              <a:ext uri="{FF2B5EF4-FFF2-40B4-BE49-F238E27FC236}">
                <a16:creationId xmlns:a16="http://schemas.microsoft.com/office/drawing/2014/main" id="{8EB1E0B9-EB33-7B1F-F4D1-09348DFF53A6}"/>
              </a:ext>
            </a:extLst>
          </p:cNvPr>
          <p:cNvCxnSpPr>
            <a:cxnSpLocks/>
            <a:stCxn id="24" idx="0"/>
            <a:endCxn id="23" idx="2"/>
          </p:cNvCxnSpPr>
          <p:nvPr/>
        </p:nvCxnSpPr>
        <p:spPr>
          <a:xfrm flipV="1">
            <a:off x="996998" y="3296547"/>
            <a:ext cx="25073" cy="535909"/>
          </a:xfrm>
          <a:prstGeom prst="straightConnector1">
            <a:avLst/>
          </a:prstGeom>
          <a:noFill/>
          <a:ln w="25400" cap="flat" cmpd="sng" algn="ctr">
            <a:solidFill>
              <a:sysClr val="windowText" lastClr="000000"/>
            </a:solidFill>
            <a:prstDash val="solid"/>
            <a:miter lim="800000"/>
            <a:headEnd type="stealth" w="med" len="med"/>
            <a:tailEnd type="stealth" w="med" len="med"/>
          </a:ln>
          <a:effectLst/>
        </p:spPr>
      </p:cxnSp>
      <p:sp>
        <p:nvSpPr>
          <p:cNvPr id="11" name="Rectangle 10">
            <a:extLst>
              <a:ext uri="{FF2B5EF4-FFF2-40B4-BE49-F238E27FC236}">
                <a16:creationId xmlns:a16="http://schemas.microsoft.com/office/drawing/2014/main" id="{3C6388AC-BF4F-3B6E-888B-B13D5B2221E7}"/>
              </a:ext>
            </a:extLst>
          </p:cNvPr>
          <p:cNvSpPr/>
          <p:nvPr/>
        </p:nvSpPr>
        <p:spPr>
          <a:xfrm>
            <a:off x="3765123" y="4915275"/>
            <a:ext cx="759745" cy="301661"/>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defRPr/>
            </a:pPr>
            <a:r>
              <a:rPr lang="en-US" dirty="0">
                <a:solidFill>
                  <a:srgbClr val="44546A"/>
                </a:solidFill>
                <a:latin typeface="Calibri" panose="020F0502020204030204"/>
                <a:sym typeface="Arial"/>
              </a:rPr>
              <a:t>NCMP</a:t>
            </a:r>
          </a:p>
        </p:txBody>
      </p:sp>
      <p:sp>
        <p:nvSpPr>
          <p:cNvPr id="8" name="Rectangle 7">
            <a:extLst>
              <a:ext uri="{FF2B5EF4-FFF2-40B4-BE49-F238E27FC236}">
                <a16:creationId xmlns:a16="http://schemas.microsoft.com/office/drawing/2014/main" id="{AE9A0C65-C67B-71F5-1807-D7B07AC237F1}"/>
              </a:ext>
            </a:extLst>
          </p:cNvPr>
          <p:cNvSpPr/>
          <p:nvPr/>
        </p:nvSpPr>
        <p:spPr>
          <a:xfrm>
            <a:off x="3942376" y="4323501"/>
            <a:ext cx="524476" cy="361345"/>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77">
              <a:defRPr/>
            </a:pPr>
            <a:r>
              <a:rPr lang="en-US" dirty="0">
                <a:solidFill>
                  <a:srgbClr val="44546A"/>
                </a:solidFill>
                <a:latin typeface="Calibri" panose="020F0502020204030204"/>
                <a:sym typeface="Arial"/>
              </a:rPr>
              <a:t>DMI</a:t>
            </a:r>
          </a:p>
        </p:txBody>
      </p:sp>
      <p:cxnSp>
        <p:nvCxnSpPr>
          <p:cNvPr id="50" name="Straight Arrow Connector 49">
            <a:extLst>
              <a:ext uri="{FF2B5EF4-FFF2-40B4-BE49-F238E27FC236}">
                <a16:creationId xmlns:a16="http://schemas.microsoft.com/office/drawing/2014/main" id="{1E0F2D3E-666B-4BB4-3520-8F597AAA19C0}"/>
              </a:ext>
            </a:extLst>
          </p:cNvPr>
          <p:cNvCxnSpPr>
            <a:cxnSpLocks/>
            <a:stCxn id="11" idx="0"/>
            <a:endCxn id="8" idx="2"/>
          </p:cNvCxnSpPr>
          <p:nvPr/>
        </p:nvCxnSpPr>
        <p:spPr>
          <a:xfrm flipV="1">
            <a:off x="4144995" y="4684846"/>
            <a:ext cx="59619" cy="230429"/>
          </a:xfrm>
          <a:prstGeom prst="straightConnector1">
            <a:avLst/>
          </a:prstGeom>
          <a:ln w="25400" cmpd="sng">
            <a:solidFill>
              <a:schemeClr val="accent5"/>
            </a:solidFill>
            <a:prstDash val="sysDash"/>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92A92526-8D89-298D-5E85-871149FA69C7}"/>
              </a:ext>
            </a:extLst>
          </p:cNvPr>
          <p:cNvCxnSpPr>
            <a:cxnSpLocks/>
          </p:cNvCxnSpPr>
          <p:nvPr/>
        </p:nvCxnSpPr>
        <p:spPr>
          <a:xfrm flipV="1">
            <a:off x="4021199" y="5214781"/>
            <a:ext cx="59619" cy="230429"/>
          </a:xfrm>
          <a:prstGeom prst="straightConnector1">
            <a:avLst/>
          </a:prstGeom>
          <a:ln w="25400" cmpd="sng">
            <a:solidFill>
              <a:schemeClr val="accent5"/>
            </a:solidFill>
            <a:prstDash val="sysDash"/>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145" name="TextBox 144">
            <a:extLst>
              <a:ext uri="{FF2B5EF4-FFF2-40B4-BE49-F238E27FC236}">
                <a16:creationId xmlns:a16="http://schemas.microsoft.com/office/drawing/2014/main" id="{0E901F0F-6816-FB83-2D9E-5772A43622C6}"/>
              </a:ext>
            </a:extLst>
          </p:cNvPr>
          <p:cNvSpPr txBox="1"/>
          <p:nvPr/>
        </p:nvSpPr>
        <p:spPr>
          <a:xfrm>
            <a:off x="7643103" y="4678932"/>
            <a:ext cx="4128593" cy="954300"/>
          </a:xfrm>
          <a:prstGeom prst="rect">
            <a:avLst/>
          </a:prstGeom>
          <a:noFill/>
        </p:spPr>
        <p:txBody>
          <a:bodyPr wrap="square" rtlCol="0">
            <a:spAutoFit/>
          </a:bodyPr>
          <a:lstStyle/>
          <a:p>
            <a:pPr defTabSz="1219170">
              <a:buClr>
                <a:srgbClr val="000000"/>
              </a:buClr>
            </a:pPr>
            <a:r>
              <a:rPr lang="en-US" sz="1867" b="1" i="1" u="sng" kern="0" dirty="0">
                <a:solidFill>
                  <a:srgbClr val="70AD47"/>
                </a:solidFill>
                <a:latin typeface="Arial"/>
                <a:cs typeface="Arial"/>
                <a:sym typeface="Arial"/>
              </a:rPr>
              <a:t>Generate CM VES event message</a:t>
            </a:r>
            <a:br>
              <a:rPr lang="en-US" sz="1867" b="1" i="1" kern="0" dirty="0">
                <a:solidFill>
                  <a:srgbClr val="70AD47"/>
                </a:solidFill>
                <a:latin typeface="Arial"/>
                <a:cs typeface="Arial"/>
                <a:sym typeface="Arial"/>
              </a:rPr>
            </a:br>
            <a:r>
              <a:rPr lang="en-US" sz="1867" b="1" i="1" kern="0" dirty="0">
                <a:solidFill>
                  <a:srgbClr val="70AD47"/>
                </a:solidFill>
                <a:latin typeface="Arial"/>
                <a:cs typeface="Arial"/>
                <a:sym typeface="Arial"/>
              </a:rPr>
              <a:t>- aligned with O-RAN O1 spec</a:t>
            </a:r>
            <a:br>
              <a:rPr lang="en-US" sz="1867" b="1" i="1" kern="0" dirty="0">
                <a:solidFill>
                  <a:srgbClr val="70AD47"/>
                </a:solidFill>
                <a:latin typeface="Arial"/>
                <a:cs typeface="Arial"/>
                <a:sym typeface="Arial"/>
              </a:rPr>
            </a:br>
            <a:r>
              <a:rPr lang="en-US" sz="1867" b="1" i="1" kern="0" dirty="0">
                <a:solidFill>
                  <a:srgbClr val="70AD47"/>
                </a:solidFill>
                <a:latin typeface="Arial"/>
                <a:cs typeface="Arial"/>
                <a:sym typeface="Arial"/>
              </a:rPr>
              <a:t>- aligned with 3GPP models</a:t>
            </a:r>
          </a:p>
        </p:txBody>
      </p:sp>
      <p:sp>
        <p:nvSpPr>
          <p:cNvPr id="149" name="Freeform: Shape 148">
            <a:extLst>
              <a:ext uri="{FF2B5EF4-FFF2-40B4-BE49-F238E27FC236}">
                <a16:creationId xmlns:a16="http://schemas.microsoft.com/office/drawing/2014/main" id="{B821663A-DF6E-70DB-C61C-1E29059234E5}"/>
              </a:ext>
            </a:extLst>
          </p:cNvPr>
          <p:cNvSpPr/>
          <p:nvPr/>
        </p:nvSpPr>
        <p:spPr>
          <a:xfrm rot="9922005">
            <a:off x="7604498" y="4269914"/>
            <a:ext cx="1595651" cy="240155"/>
          </a:xfrm>
          <a:custGeom>
            <a:avLst/>
            <a:gdLst>
              <a:gd name="connsiteX0" fmla="*/ 0 w 4887884"/>
              <a:gd name="connsiteY0" fmla="*/ 0 h 631767"/>
              <a:gd name="connsiteX1" fmla="*/ 2061557 w 4887884"/>
              <a:gd name="connsiteY1" fmla="*/ 108066 h 631767"/>
              <a:gd name="connsiteX2" fmla="*/ 4172989 w 4887884"/>
              <a:gd name="connsiteY2" fmla="*/ 448887 h 631767"/>
              <a:gd name="connsiteX3" fmla="*/ 4887884 w 4887884"/>
              <a:gd name="connsiteY3" fmla="*/ 631767 h 631767"/>
            </a:gdLst>
            <a:ahLst/>
            <a:cxnLst>
              <a:cxn ang="0">
                <a:pos x="connsiteX0" y="connsiteY0"/>
              </a:cxn>
              <a:cxn ang="0">
                <a:pos x="connsiteX1" y="connsiteY1"/>
              </a:cxn>
              <a:cxn ang="0">
                <a:pos x="connsiteX2" y="connsiteY2"/>
              </a:cxn>
              <a:cxn ang="0">
                <a:pos x="connsiteX3" y="connsiteY3"/>
              </a:cxn>
            </a:cxnLst>
            <a:rect l="l" t="t" r="r" b="b"/>
            <a:pathLst>
              <a:path w="4887884" h="631767">
                <a:moveTo>
                  <a:pt x="0" y="0"/>
                </a:moveTo>
                <a:cubicBezTo>
                  <a:pt x="683029" y="16626"/>
                  <a:pt x="1366059" y="33252"/>
                  <a:pt x="2061557" y="108066"/>
                </a:cubicBezTo>
                <a:cubicBezTo>
                  <a:pt x="2757055" y="182880"/>
                  <a:pt x="3701935" y="361604"/>
                  <a:pt x="4172989" y="448887"/>
                </a:cubicBezTo>
                <a:cubicBezTo>
                  <a:pt x="4644043" y="536170"/>
                  <a:pt x="4765963" y="583968"/>
                  <a:pt x="4887884" y="631767"/>
                </a:cubicBezTo>
              </a:path>
            </a:pathLst>
          </a:custGeom>
          <a:noFill/>
          <a:ln w="50800">
            <a:solidFill>
              <a:schemeClr val="accent6"/>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dirty="0">
              <a:solidFill>
                <a:prstClr val="white"/>
              </a:solidFill>
              <a:latin typeface="Calibri" panose="020F0502020204030204"/>
              <a:sym typeface="Arial"/>
            </a:endParaRPr>
          </a:p>
        </p:txBody>
      </p:sp>
      <p:sp>
        <p:nvSpPr>
          <p:cNvPr id="150" name="Freeform: Shape 149">
            <a:extLst>
              <a:ext uri="{FF2B5EF4-FFF2-40B4-BE49-F238E27FC236}">
                <a16:creationId xmlns:a16="http://schemas.microsoft.com/office/drawing/2014/main" id="{5AC92DBE-09A0-F168-6213-8596C24ACB68}"/>
              </a:ext>
            </a:extLst>
          </p:cNvPr>
          <p:cNvSpPr/>
          <p:nvPr/>
        </p:nvSpPr>
        <p:spPr>
          <a:xfrm rot="9560663" flipV="1">
            <a:off x="4065919" y="4597083"/>
            <a:ext cx="2316359" cy="558520"/>
          </a:xfrm>
          <a:custGeom>
            <a:avLst/>
            <a:gdLst>
              <a:gd name="connsiteX0" fmla="*/ 0 w 4887884"/>
              <a:gd name="connsiteY0" fmla="*/ 0 h 631767"/>
              <a:gd name="connsiteX1" fmla="*/ 2061557 w 4887884"/>
              <a:gd name="connsiteY1" fmla="*/ 108066 h 631767"/>
              <a:gd name="connsiteX2" fmla="*/ 4172989 w 4887884"/>
              <a:gd name="connsiteY2" fmla="*/ 448887 h 631767"/>
              <a:gd name="connsiteX3" fmla="*/ 4887884 w 4887884"/>
              <a:gd name="connsiteY3" fmla="*/ 631767 h 631767"/>
              <a:gd name="connsiteX0" fmla="*/ 0 w 4887884"/>
              <a:gd name="connsiteY0" fmla="*/ 364992 h 996759"/>
              <a:gd name="connsiteX1" fmla="*/ 3314259 w 4887884"/>
              <a:gd name="connsiteY1" fmla="*/ 8433 h 996759"/>
              <a:gd name="connsiteX2" fmla="*/ 4172989 w 4887884"/>
              <a:gd name="connsiteY2" fmla="*/ 813879 h 996759"/>
              <a:gd name="connsiteX3" fmla="*/ 4887884 w 4887884"/>
              <a:gd name="connsiteY3" fmla="*/ 996759 h 996759"/>
              <a:gd name="connsiteX0" fmla="*/ 0 w 5084797"/>
              <a:gd name="connsiteY0" fmla="*/ 356974 h 988741"/>
              <a:gd name="connsiteX1" fmla="*/ 3314259 w 5084797"/>
              <a:gd name="connsiteY1" fmla="*/ 415 h 988741"/>
              <a:gd name="connsiteX2" fmla="*/ 4903146 w 5084797"/>
              <a:gd name="connsiteY2" fmla="*/ 445935 h 988741"/>
              <a:gd name="connsiteX3" fmla="*/ 4887884 w 5084797"/>
              <a:gd name="connsiteY3" fmla="*/ 988741 h 988741"/>
              <a:gd name="connsiteX0" fmla="*/ 0 w 5084797"/>
              <a:gd name="connsiteY0" fmla="*/ 356974 h 988741"/>
              <a:gd name="connsiteX1" fmla="*/ 3314259 w 5084797"/>
              <a:gd name="connsiteY1" fmla="*/ 415 h 988741"/>
              <a:gd name="connsiteX2" fmla="*/ 4903146 w 5084797"/>
              <a:gd name="connsiteY2" fmla="*/ 445935 h 988741"/>
              <a:gd name="connsiteX3" fmla="*/ 4887884 w 5084797"/>
              <a:gd name="connsiteY3" fmla="*/ 988741 h 988741"/>
              <a:gd name="connsiteX0" fmla="*/ 0 w 5397384"/>
              <a:gd name="connsiteY0" fmla="*/ 356974 h 628993"/>
              <a:gd name="connsiteX1" fmla="*/ 3314259 w 5397384"/>
              <a:gd name="connsiteY1" fmla="*/ 415 h 628993"/>
              <a:gd name="connsiteX2" fmla="*/ 4903146 w 5397384"/>
              <a:gd name="connsiteY2" fmla="*/ 445935 h 628993"/>
              <a:gd name="connsiteX3" fmla="*/ 5397383 w 5397384"/>
              <a:gd name="connsiteY3" fmla="*/ 628994 h 628993"/>
              <a:gd name="connsiteX0" fmla="*/ 0 w 5397384"/>
              <a:gd name="connsiteY0" fmla="*/ 375798 h 647819"/>
              <a:gd name="connsiteX1" fmla="*/ 3314259 w 5397384"/>
              <a:gd name="connsiteY1" fmla="*/ 19239 h 647819"/>
              <a:gd name="connsiteX2" fmla="*/ 4261404 w 5397384"/>
              <a:gd name="connsiteY2" fmla="*/ 217267 h 647819"/>
              <a:gd name="connsiteX3" fmla="*/ 5397383 w 5397384"/>
              <a:gd name="connsiteY3" fmla="*/ 647818 h 647819"/>
              <a:gd name="connsiteX0" fmla="*/ 0 w 5397384"/>
              <a:gd name="connsiteY0" fmla="*/ 371440 h 643459"/>
              <a:gd name="connsiteX1" fmla="*/ 3314259 w 5397384"/>
              <a:gd name="connsiteY1" fmla="*/ 14881 h 643459"/>
              <a:gd name="connsiteX2" fmla="*/ 4261404 w 5397384"/>
              <a:gd name="connsiteY2" fmla="*/ 212909 h 643459"/>
              <a:gd name="connsiteX3" fmla="*/ 5397383 w 5397384"/>
              <a:gd name="connsiteY3" fmla="*/ 643460 h 643459"/>
              <a:gd name="connsiteX0" fmla="*/ 0 w 5397384"/>
              <a:gd name="connsiteY0" fmla="*/ 322138 h 594159"/>
              <a:gd name="connsiteX1" fmla="*/ 2601169 w 5397384"/>
              <a:gd name="connsiteY1" fmla="*/ 39432 h 594159"/>
              <a:gd name="connsiteX2" fmla="*/ 4261404 w 5397384"/>
              <a:gd name="connsiteY2" fmla="*/ 163607 h 594159"/>
              <a:gd name="connsiteX3" fmla="*/ 5397383 w 5397384"/>
              <a:gd name="connsiteY3" fmla="*/ 594158 h 594159"/>
              <a:gd name="connsiteX0" fmla="*/ 0 w 5397384"/>
              <a:gd name="connsiteY0" fmla="*/ 325524 h 597544"/>
              <a:gd name="connsiteX1" fmla="*/ 2601169 w 5397384"/>
              <a:gd name="connsiteY1" fmla="*/ 42818 h 597544"/>
              <a:gd name="connsiteX2" fmla="*/ 4261404 w 5397384"/>
              <a:gd name="connsiteY2" fmla="*/ 166993 h 597544"/>
              <a:gd name="connsiteX3" fmla="*/ 5397383 w 5397384"/>
              <a:gd name="connsiteY3" fmla="*/ 597544 h 597544"/>
              <a:gd name="connsiteX0" fmla="*/ 0 w 5397384"/>
              <a:gd name="connsiteY0" fmla="*/ 334680 h 606700"/>
              <a:gd name="connsiteX1" fmla="*/ 2601169 w 5397384"/>
              <a:gd name="connsiteY1" fmla="*/ 51974 h 606700"/>
              <a:gd name="connsiteX2" fmla="*/ 4261404 w 5397384"/>
              <a:gd name="connsiteY2" fmla="*/ 176149 h 606700"/>
              <a:gd name="connsiteX3" fmla="*/ 5397383 w 5397384"/>
              <a:gd name="connsiteY3" fmla="*/ 606700 h 606700"/>
              <a:gd name="connsiteX0" fmla="*/ 0 w 5397384"/>
              <a:gd name="connsiteY0" fmla="*/ 334680 h 606700"/>
              <a:gd name="connsiteX1" fmla="*/ 2601169 w 5397384"/>
              <a:gd name="connsiteY1" fmla="*/ 51974 h 606700"/>
              <a:gd name="connsiteX2" fmla="*/ 4261404 w 5397384"/>
              <a:gd name="connsiteY2" fmla="*/ 176149 h 606700"/>
              <a:gd name="connsiteX3" fmla="*/ 5397383 w 5397384"/>
              <a:gd name="connsiteY3" fmla="*/ 606700 h 606700"/>
            </a:gdLst>
            <a:ahLst/>
            <a:cxnLst>
              <a:cxn ang="0">
                <a:pos x="connsiteX0" y="connsiteY0"/>
              </a:cxn>
              <a:cxn ang="0">
                <a:pos x="connsiteX1" y="connsiteY1"/>
              </a:cxn>
              <a:cxn ang="0">
                <a:pos x="connsiteX2" y="connsiteY2"/>
              </a:cxn>
              <a:cxn ang="0">
                <a:pos x="connsiteX3" y="connsiteY3"/>
              </a:cxn>
            </a:cxnLst>
            <a:rect l="l" t="t" r="r" b="b"/>
            <a:pathLst>
              <a:path w="5397384" h="606700">
                <a:moveTo>
                  <a:pt x="0" y="334680"/>
                </a:moveTo>
                <a:cubicBezTo>
                  <a:pt x="743250" y="289255"/>
                  <a:pt x="1860822" y="109422"/>
                  <a:pt x="2601169" y="51974"/>
                </a:cubicBezTo>
                <a:cubicBezTo>
                  <a:pt x="3341516" y="-5474"/>
                  <a:pt x="3360540" y="-67202"/>
                  <a:pt x="4261404" y="176149"/>
                </a:cubicBezTo>
                <a:cubicBezTo>
                  <a:pt x="4732458" y="263432"/>
                  <a:pt x="5275462" y="558901"/>
                  <a:pt x="5397383" y="606700"/>
                </a:cubicBezTo>
              </a:path>
            </a:pathLst>
          </a:custGeom>
          <a:noFill/>
          <a:ln w="50800">
            <a:solidFill>
              <a:schemeClr val="accent6"/>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dirty="0">
              <a:solidFill>
                <a:prstClr val="white"/>
              </a:solidFill>
              <a:latin typeface="Calibri" panose="020F0502020204030204"/>
              <a:sym typeface="Arial"/>
            </a:endParaRPr>
          </a:p>
        </p:txBody>
      </p:sp>
      <p:cxnSp>
        <p:nvCxnSpPr>
          <p:cNvPr id="4" name="Straight Arrow Connector 3">
            <a:extLst>
              <a:ext uri="{FF2B5EF4-FFF2-40B4-BE49-F238E27FC236}">
                <a16:creationId xmlns:a16="http://schemas.microsoft.com/office/drawing/2014/main" id="{AEAE1A3E-A3DE-E276-1288-E917B2FB655F}"/>
              </a:ext>
            </a:extLst>
          </p:cNvPr>
          <p:cNvCxnSpPr>
            <a:cxnSpLocks/>
          </p:cNvCxnSpPr>
          <p:nvPr/>
        </p:nvCxnSpPr>
        <p:spPr>
          <a:xfrm>
            <a:off x="2849727" y="2941108"/>
            <a:ext cx="1039691" cy="1966969"/>
          </a:xfrm>
          <a:prstGeom prst="straightConnector1">
            <a:avLst/>
          </a:prstGeom>
          <a:ln w="25400" cmpd="sng">
            <a:solidFill>
              <a:schemeClr val="accent1"/>
            </a:solidFill>
            <a:prstDash val="sysDash"/>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10" name="Oval 9">
            <a:extLst>
              <a:ext uri="{FF2B5EF4-FFF2-40B4-BE49-F238E27FC236}">
                <a16:creationId xmlns:a16="http://schemas.microsoft.com/office/drawing/2014/main" id="{667EF5FE-4F9B-C79A-FA2D-ED7A97B53D5D}"/>
              </a:ext>
            </a:extLst>
          </p:cNvPr>
          <p:cNvSpPr/>
          <p:nvPr/>
        </p:nvSpPr>
        <p:spPr>
          <a:xfrm>
            <a:off x="3211947" y="3713492"/>
            <a:ext cx="168096" cy="156479"/>
          </a:xfrm>
          <a:prstGeom prst="ellipse">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914354"/>
            <a:endParaRPr lang="en-US" dirty="0">
              <a:solidFill>
                <a:srgbClr val="44546A"/>
              </a:solidFill>
              <a:latin typeface="Calibri" panose="020F0502020204030204"/>
              <a:sym typeface="Arial"/>
            </a:endParaRPr>
          </a:p>
        </p:txBody>
      </p:sp>
      <p:sp>
        <p:nvSpPr>
          <p:cNvPr id="12" name="TextBox 11">
            <a:extLst>
              <a:ext uri="{FF2B5EF4-FFF2-40B4-BE49-F238E27FC236}">
                <a16:creationId xmlns:a16="http://schemas.microsoft.com/office/drawing/2014/main" id="{1EA5821B-633B-61E7-8C4E-91D571441DC3}"/>
              </a:ext>
            </a:extLst>
          </p:cNvPr>
          <p:cNvSpPr txBox="1"/>
          <p:nvPr/>
        </p:nvSpPr>
        <p:spPr>
          <a:xfrm>
            <a:off x="4878984" y="4785732"/>
            <a:ext cx="2620896" cy="1528945"/>
          </a:xfrm>
          <a:prstGeom prst="rect">
            <a:avLst/>
          </a:prstGeom>
          <a:noFill/>
        </p:spPr>
        <p:txBody>
          <a:bodyPr wrap="square" rtlCol="0">
            <a:spAutoFit/>
          </a:bodyPr>
          <a:lstStyle/>
          <a:p>
            <a:pPr defTabSz="1219170">
              <a:buClr>
                <a:srgbClr val="000000"/>
              </a:buClr>
            </a:pPr>
            <a:r>
              <a:rPr lang="en-US" sz="1867" b="1" i="1" u="sng" kern="0" dirty="0">
                <a:solidFill>
                  <a:srgbClr val="70AD47"/>
                </a:solidFill>
                <a:latin typeface="Arial"/>
                <a:cs typeface="Arial"/>
                <a:sym typeface="Arial"/>
              </a:rPr>
              <a:t>Update RAN config</a:t>
            </a:r>
          </a:p>
          <a:p>
            <a:pPr defTabSz="1219170">
              <a:buClr>
                <a:srgbClr val="000000"/>
              </a:buClr>
            </a:pPr>
            <a:r>
              <a:rPr lang="en-US" sz="1867" b="1" i="1" u="sng" kern="0" dirty="0">
                <a:solidFill>
                  <a:srgbClr val="70AD47"/>
                </a:solidFill>
                <a:latin typeface="Arial"/>
                <a:cs typeface="Arial"/>
                <a:sym typeface="Arial"/>
              </a:rPr>
              <a:t>in CPS DB</a:t>
            </a:r>
          </a:p>
          <a:p>
            <a:pPr defTabSz="1219170">
              <a:buClr>
                <a:srgbClr val="000000"/>
              </a:buClr>
            </a:pPr>
            <a:r>
              <a:rPr lang="en-US" sz="1867" b="1" i="1" kern="0" dirty="0">
                <a:solidFill>
                  <a:srgbClr val="70AD47"/>
                </a:solidFill>
                <a:latin typeface="Arial"/>
                <a:cs typeface="Arial"/>
                <a:sym typeface="Arial"/>
              </a:rPr>
              <a:t>- efficient</a:t>
            </a:r>
          </a:p>
          <a:p>
            <a:pPr defTabSz="1219170">
              <a:buClr>
                <a:srgbClr val="000000"/>
              </a:buClr>
            </a:pPr>
            <a:r>
              <a:rPr lang="en-US" sz="1867" b="1" i="1" kern="0" dirty="0">
                <a:solidFill>
                  <a:srgbClr val="70AD47"/>
                </a:solidFill>
                <a:latin typeface="Arial"/>
                <a:cs typeface="Arial"/>
                <a:sym typeface="Arial"/>
              </a:rPr>
              <a:t>- model-driven</a:t>
            </a:r>
            <a:br>
              <a:rPr lang="en-US" sz="1867" b="1" i="1" kern="0" dirty="0">
                <a:solidFill>
                  <a:srgbClr val="70AD47"/>
                </a:solidFill>
                <a:latin typeface="Arial"/>
                <a:cs typeface="Arial"/>
                <a:sym typeface="Arial"/>
              </a:rPr>
            </a:br>
            <a:r>
              <a:rPr lang="en-US" sz="1867" b="1" i="1" kern="0" dirty="0">
                <a:solidFill>
                  <a:srgbClr val="70AD47"/>
                </a:solidFill>
                <a:latin typeface="Arial"/>
                <a:cs typeface="Arial"/>
                <a:sym typeface="Arial"/>
              </a:rPr>
              <a:t>- reusable</a:t>
            </a:r>
          </a:p>
        </p:txBody>
      </p:sp>
      <p:sp>
        <p:nvSpPr>
          <p:cNvPr id="13" name="Flowchart: Magnetic Disk 12">
            <a:extLst>
              <a:ext uri="{FF2B5EF4-FFF2-40B4-BE49-F238E27FC236}">
                <a16:creationId xmlns:a16="http://schemas.microsoft.com/office/drawing/2014/main" id="{374413EE-984C-A2CD-9377-34188F7B7611}"/>
              </a:ext>
            </a:extLst>
          </p:cNvPr>
          <p:cNvSpPr/>
          <p:nvPr/>
        </p:nvSpPr>
        <p:spPr>
          <a:xfrm>
            <a:off x="1665304" y="3476580"/>
            <a:ext cx="546367" cy="404923"/>
          </a:xfrm>
          <a:prstGeom prst="flowChartMagneticDisk">
            <a:avLst/>
          </a:prstGeom>
          <a:solidFill>
            <a:srgbClr val="FFFF99"/>
          </a:solidFill>
          <a:ln w="12700" cap="flat" cmpd="sng" algn="ctr">
            <a:solidFill>
              <a:srgbClr val="70AD47"/>
            </a:solidFill>
            <a:prstDash val="solid"/>
            <a:miter lim="800000"/>
          </a:ln>
          <a:effectLst/>
        </p:spPr>
        <p:txBody>
          <a:bodyPr lIns="0" tIns="0" rIns="0" bIns="0" rtlCol="0" anchor="ctr"/>
          <a:lstStyle/>
          <a:p>
            <a:pPr algn="ctr" defTabSz="685766">
              <a:defRPr/>
            </a:pPr>
            <a:endParaRPr lang="en-US" sz="1351" kern="0" dirty="0">
              <a:solidFill>
                <a:prstClr val="black"/>
              </a:solidFill>
              <a:latin typeface="Calibri" panose="020F0502020204030204"/>
              <a:cs typeface="Arial"/>
              <a:sym typeface="Arial"/>
            </a:endParaRPr>
          </a:p>
        </p:txBody>
      </p:sp>
      <p:cxnSp>
        <p:nvCxnSpPr>
          <p:cNvPr id="15" name="Straight Arrow Connector 14">
            <a:extLst>
              <a:ext uri="{FF2B5EF4-FFF2-40B4-BE49-F238E27FC236}">
                <a16:creationId xmlns:a16="http://schemas.microsoft.com/office/drawing/2014/main" id="{06CD6B6D-6E01-DF8F-EC68-FB8CCB843F4B}"/>
              </a:ext>
            </a:extLst>
          </p:cNvPr>
          <p:cNvCxnSpPr>
            <a:cxnSpLocks/>
          </p:cNvCxnSpPr>
          <p:nvPr/>
        </p:nvCxnSpPr>
        <p:spPr>
          <a:xfrm flipV="1">
            <a:off x="1938487" y="3018630"/>
            <a:ext cx="181512" cy="457951"/>
          </a:xfrm>
          <a:prstGeom prst="straightConnector1">
            <a:avLst/>
          </a:prstGeom>
          <a:noFill/>
          <a:ln w="25400" cap="flat" cmpd="sng" algn="ctr">
            <a:solidFill>
              <a:sysClr val="windowText" lastClr="000000"/>
            </a:solidFill>
            <a:prstDash val="solid"/>
            <a:miter lim="800000"/>
            <a:headEnd type="stealth" w="med" len="med"/>
            <a:tailEnd type="stealth" w="med" len="med"/>
          </a:ln>
          <a:effectLst/>
        </p:spPr>
      </p:cxnSp>
      <p:sp>
        <p:nvSpPr>
          <p:cNvPr id="16" name="TextBox 15">
            <a:extLst>
              <a:ext uri="{FF2B5EF4-FFF2-40B4-BE49-F238E27FC236}">
                <a16:creationId xmlns:a16="http://schemas.microsoft.com/office/drawing/2014/main" id="{822AD533-710D-A7FC-87D6-A61068AF3272}"/>
              </a:ext>
            </a:extLst>
          </p:cNvPr>
          <p:cNvSpPr txBox="1"/>
          <p:nvPr/>
        </p:nvSpPr>
        <p:spPr>
          <a:xfrm>
            <a:off x="1490354" y="3542603"/>
            <a:ext cx="1083251" cy="307777"/>
          </a:xfrm>
          <a:prstGeom prst="rect">
            <a:avLst/>
          </a:prstGeom>
          <a:noFill/>
        </p:spPr>
        <p:txBody>
          <a:bodyPr wrap="square" rtlCol="0">
            <a:spAutoFit/>
          </a:bodyPr>
          <a:lstStyle/>
          <a:p>
            <a:pPr defTabSz="914354"/>
            <a:r>
              <a:rPr lang="en-US" sz="1400" dirty="0">
                <a:solidFill>
                  <a:prstClr val="black"/>
                </a:solidFill>
                <a:latin typeface="Calibri" panose="020F0502020204030204"/>
                <a:cs typeface="Arial"/>
                <a:sym typeface="Arial"/>
              </a:rPr>
              <a:t>FM/PM DB</a:t>
            </a:r>
          </a:p>
        </p:txBody>
      </p:sp>
      <p:cxnSp>
        <p:nvCxnSpPr>
          <p:cNvPr id="17" name="Straight Arrow Connector 16">
            <a:extLst>
              <a:ext uri="{FF2B5EF4-FFF2-40B4-BE49-F238E27FC236}">
                <a16:creationId xmlns:a16="http://schemas.microsoft.com/office/drawing/2014/main" id="{CB9FEC71-D38F-0AD7-AF21-B04C966B6410}"/>
              </a:ext>
            </a:extLst>
          </p:cNvPr>
          <p:cNvCxnSpPr>
            <a:cxnSpLocks/>
          </p:cNvCxnSpPr>
          <p:nvPr/>
        </p:nvCxnSpPr>
        <p:spPr>
          <a:xfrm>
            <a:off x="2504704" y="2981824"/>
            <a:ext cx="349223" cy="973228"/>
          </a:xfrm>
          <a:prstGeom prst="straightConnector1">
            <a:avLst/>
          </a:prstGeom>
          <a:noFill/>
          <a:ln w="25400" cap="flat" cmpd="sng" algn="ctr">
            <a:solidFill>
              <a:sysClr val="windowText" lastClr="000000"/>
            </a:solidFill>
            <a:prstDash val="solid"/>
            <a:miter lim="800000"/>
            <a:headEnd type="stealth" w="med" len="med"/>
            <a:tailEnd type="none" w="lg" len="lg"/>
          </a:ln>
          <a:effectLst/>
        </p:spPr>
      </p:cxnSp>
      <p:sp>
        <p:nvSpPr>
          <p:cNvPr id="18" name="Rectangle 17">
            <a:extLst>
              <a:ext uri="{FF2B5EF4-FFF2-40B4-BE49-F238E27FC236}">
                <a16:creationId xmlns:a16="http://schemas.microsoft.com/office/drawing/2014/main" id="{380CC8FC-48BE-0F99-EB58-6E0377DE10C2}"/>
              </a:ext>
            </a:extLst>
          </p:cNvPr>
          <p:cNvSpPr/>
          <p:nvPr/>
        </p:nvSpPr>
        <p:spPr>
          <a:xfrm>
            <a:off x="2399069" y="3903103"/>
            <a:ext cx="849543" cy="315283"/>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r>
              <a:rPr lang="en-US" dirty="0">
                <a:solidFill>
                  <a:srgbClr val="44546A"/>
                </a:solidFill>
                <a:latin typeface="Calibri" panose="020F0502020204030204"/>
                <a:sym typeface="Arial"/>
              </a:rPr>
              <a:t>TBDMT</a:t>
            </a:r>
          </a:p>
        </p:txBody>
      </p:sp>
      <p:cxnSp>
        <p:nvCxnSpPr>
          <p:cNvPr id="19" name="Straight Arrow Connector 18">
            <a:extLst>
              <a:ext uri="{FF2B5EF4-FFF2-40B4-BE49-F238E27FC236}">
                <a16:creationId xmlns:a16="http://schemas.microsoft.com/office/drawing/2014/main" id="{C1A7C99C-18D4-F964-3224-1598369737D6}"/>
              </a:ext>
            </a:extLst>
          </p:cNvPr>
          <p:cNvCxnSpPr>
            <a:cxnSpLocks/>
          </p:cNvCxnSpPr>
          <p:nvPr/>
        </p:nvCxnSpPr>
        <p:spPr>
          <a:xfrm>
            <a:off x="2907159" y="4227430"/>
            <a:ext cx="503848" cy="1217780"/>
          </a:xfrm>
          <a:prstGeom prst="straightConnector1">
            <a:avLst/>
          </a:prstGeom>
          <a:ln w="25400" cmpd="sng">
            <a:solidFill>
              <a:schemeClr val="accent5"/>
            </a:solidFill>
            <a:prstDash val="sysDash"/>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20" name="Arrow: Curved Left 19">
            <a:extLst>
              <a:ext uri="{FF2B5EF4-FFF2-40B4-BE49-F238E27FC236}">
                <a16:creationId xmlns:a16="http://schemas.microsoft.com/office/drawing/2014/main" id="{CC5684C5-2EA4-15F5-9064-82063DFC1B61}"/>
              </a:ext>
            </a:extLst>
          </p:cNvPr>
          <p:cNvSpPr/>
          <p:nvPr/>
        </p:nvSpPr>
        <p:spPr>
          <a:xfrm>
            <a:off x="6004299" y="3398013"/>
            <a:ext cx="392631" cy="499153"/>
          </a:xfrm>
          <a:prstGeom prst="curvedLef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endParaRPr lang="en-US" dirty="0">
              <a:solidFill>
                <a:srgbClr val="70AD47"/>
              </a:solidFill>
              <a:latin typeface="Calibri" panose="020F0502020204030204"/>
              <a:sym typeface="Arial"/>
            </a:endParaRPr>
          </a:p>
        </p:txBody>
      </p:sp>
      <p:sp>
        <p:nvSpPr>
          <p:cNvPr id="21" name="Arrow: Curved Left 20">
            <a:extLst>
              <a:ext uri="{FF2B5EF4-FFF2-40B4-BE49-F238E27FC236}">
                <a16:creationId xmlns:a16="http://schemas.microsoft.com/office/drawing/2014/main" id="{752B3ACC-6671-B91B-1F76-86AC9176E4D6}"/>
              </a:ext>
            </a:extLst>
          </p:cNvPr>
          <p:cNvSpPr/>
          <p:nvPr/>
        </p:nvSpPr>
        <p:spPr>
          <a:xfrm rot="11062971">
            <a:off x="4831162" y="3174868"/>
            <a:ext cx="415264" cy="513539"/>
          </a:xfrm>
          <a:prstGeom prst="curvedLef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endParaRPr lang="en-US" dirty="0">
              <a:solidFill>
                <a:srgbClr val="70AD47"/>
              </a:solidFill>
              <a:latin typeface="Calibri" panose="020F0502020204030204"/>
              <a:sym typeface="Arial"/>
            </a:endParaRPr>
          </a:p>
        </p:txBody>
      </p:sp>
      <p:sp>
        <p:nvSpPr>
          <p:cNvPr id="31" name="TextBox 30">
            <a:extLst>
              <a:ext uri="{FF2B5EF4-FFF2-40B4-BE49-F238E27FC236}">
                <a16:creationId xmlns:a16="http://schemas.microsoft.com/office/drawing/2014/main" id="{EA48D957-87E8-A8B7-5F21-3AD4AEA97360}"/>
              </a:ext>
            </a:extLst>
          </p:cNvPr>
          <p:cNvSpPr txBox="1"/>
          <p:nvPr/>
        </p:nvSpPr>
        <p:spPr>
          <a:xfrm>
            <a:off x="5197435" y="3155348"/>
            <a:ext cx="866904" cy="646331"/>
          </a:xfrm>
          <a:prstGeom prst="rect">
            <a:avLst/>
          </a:prstGeom>
          <a:noFill/>
        </p:spPr>
        <p:txBody>
          <a:bodyPr wrap="none" rtlCol="0">
            <a:spAutoFit/>
          </a:bodyPr>
          <a:lstStyle>
            <a:defPPr marR="0" lvl="0" algn="l" rtl="0">
              <a:lnSpc>
                <a:spcPct val="100000"/>
              </a:lnSpc>
              <a:spcBef>
                <a:spcPts val="0"/>
              </a:spcBef>
              <a:spcAft>
                <a:spcPts val="0"/>
              </a:spcAft>
            </a:defPPr>
            <a:lvl1pPr algn="ctr" defTabSz="685783">
              <a:buClrTx/>
              <a:defRPr sz="1350" i="1" kern="1200">
                <a:solidFill>
                  <a:schemeClr val="accent6"/>
                </a:solidFill>
                <a:latin typeface="Calibri" panose="020F0502020204030204"/>
                <a:ea typeface="+mn-ea"/>
              </a:defRPr>
            </a:lvl1pPr>
          </a:lstStyle>
          <a:p>
            <a:pPr defTabSz="914354"/>
            <a:r>
              <a:rPr lang="en-US" sz="1800" dirty="0">
                <a:solidFill>
                  <a:srgbClr val="70AD47"/>
                </a:solidFill>
                <a:cs typeface="Arial"/>
                <a:sym typeface="Arial"/>
              </a:rPr>
              <a:t>Control</a:t>
            </a:r>
          </a:p>
          <a:p>
            <a:pPr defTabSz="914354"/>
            <a:r>
              <a:rPr lang="en-US" sz="1800" dirty="0">
                <a:solidFill>
                  <a:srgbClr val="70AD47"/>
                </a:solidFill>
                <a:cs typeface="Arial"/>
                <a:sym typeface="Arial"/>
              </a:rPr>
              <a:t>Loop</a:t>
            </a:r>
          </a:p>
        </p:txBody>
      </p:sp>
      <p:sp>
        <p:nvSpPr>
          <p:cNvPr id="32" name="Freeform: Shape 31">
            <a:extLst>
              <a:ext uri="{FF2B5EF4-FFF2-40B4-BE49-F238E27FC236}">
                <a16:creationId xmlns:a16="http://schemas.microsoft.com/office/drawing/2014/main" id="{004B3C9D-53D4-73FE-C8EA-FD9D601CA1D6}"/>
              </a:ext>
            </a:extLst>
          </p:cNvPr>
          <p:cNvSpPr/>
          <p:nvPr/>
        </p:nvSpPr>
        <p:spPr>
          <a:xfrm rot="13146855">
            <a:off x="2750712" y="3403594"/>
            <a:ext cx="1502509" cy="379376"/>
          </a:xfrm>
          <a:custGeom>
            <a:avLst/>
            <a:gdLst>
              <a:gd name="connsiteX0" fmla="*/ 0 w 4887884"/>
              <a:gd name="connsiteY0" fmla="*/ 0 h 631767"/>
              <a:gd name="connsiteX1" fmla="*/ 2061557 w 4887884"/>
              <a:gd name="connsiteY1" fmla="*/ 108066 h 631767"/>
              <a:gd name="connsiteX2" fmla="*/ 4172989 w 4887884"/>
              <a:gd name="connsiteY2" fmla="*/ 448887 h 631767"/>
              <a:gd name="connsiteX3" fmla="*/ 4887884 w 4887884"/>
              <a:gd name="connsiteY3" fmla="*/ 631767 h 631767"/>
              <a:gd name="connsiteX0" fmla="*/ -1 w 4602568"/>
              <a:gd name="connsiteY0" fmla="*/ -1 h 998012"/>
              <a:gd name="connsiteX1" fmla="*/ 1776241 w 4602568"/>
              <a:gd name="connsiteY1" fmla="*/ 474311 h 998012"/>
              <a:gd name="connsiteX2" fmla="*/ 3887673 w 4602568"/>
              <a:gd name="connsiteY2" fmla="*/ 815132 h 998012"/>
              <a:gd name="connsiteX3" fmla="*/ 4602568 w 4602568"/>
              <a:gd name="connsiteY3" fmla="*/ 998012 h 998012"/>
              <a:gd name="connsiteX0" fmla="*/ -1 w 4602568"/>
              <a:gd name="connsiteY0" fmla="*/ -1 h 998012"/>
              <a:gd name="connsiteX1" fmla="*/ 1880462 w 4602568"/>
              <a:gd name="connsiteY1" fmla="*/ 276264 h 998012"/>
              <a:gd name="connsiteX2" fmla="*/ 3887673 w 4602568"/>
              <a:gd name="connsiteY2" fmla="*/ 815132 h 998012"/>
              <a:gd name="connsiteX3" fmla="*/ 4602568 w 4602568"/>
              <a:gd name="connsiteY3" fmla="*/ 998012 h 998012"/>
            </a:gdLst>
            <a:ahLst/>
            <a:cxnLst>
              <a:cxn ang="0">
                <a:pos x="connsiteX0" y="connsiteY0"/>
              </a:cxn>
              <a:cxn ang="0">
                <a:pos x="connsiteX1" y="connsiteY1"/>
              </a:cxn>
              <a:cxn ang="0">
                <a:pos x="connsiteX2" y="connsiteY2"/>
              </a:cxn>
              <a:cxn ang="0">
                <a:pos x="connsiteX3" y="connsiteY3"/>
              </a:cxn>
            </a:cxnLst>
            <a:rect l="l" t="t" r="r" b="b"/>
            <a:pathLst>
              <a:path w="4602568" h="998012">
                <a:moveTo>
                  <a:pt x="-1" y="-1"/>
                </a:moveTo>
                <a:cubicBezTo>
                  <a:pt x="683028" y="16625"/>
                  <a:pt x="1232516" y="140409"/>
                  <a:pt x="1880462" y="276264"/>
                </a:cubicBezTo>
                <a:cubicBezTo>
                  <a:pt x="2528408" y="412119"/>
                  <a:pt x="3416619" y="727849"/>
                  <a:pt x="3887673" y="815132"/>
                </a:cubicBezTo>
                <a:cubicBezTo>
                  <a:pt x="4358727" y="902415"/>
                  <a:pt x="4480647" y="950213"/>
                  <a:pt x="4602568" y="998012"/>
                </a:cubicBezTo>
              </a:path>
            </a:pathLst>
          </a:custGeom>
          <a:noFill/>
          <a:ln w="50800">
            <a:solidFill>
              <a:schemeClr val="accent6"/>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dirty="0">
              <a:solidFill>
                <a:prstClr val="white"/>
              </a:solidFill>
              <a:latin typeface="Calibri" panose="020F0502020204030204"/>
              <a:sym typeface="Arial"/>
            </a:endParaRPr>
          </a:p>
        </p:txBody>
      </p:sp>
      <p:sp>
        <p:nvSpPr>
          <p:cNvPr id="7" name="TextBox 6">
            <a:extLst>
              <a:ext uri="{FF2B5EF4-FFF2-40B4-BE49-F238E27FC236}">
                <a16:creationId xmlns:a16="http://schemas.microsoft.com/office/drawing/2014/main" id="{F76CD2BB-CDA1-2DD3-1998-FF50D2594208}"/>
              </a:ext>
            </a:extLst>
          </p:cNvPr>
          <p:cNvSpPr txBox="1"/>
          <p:nvPr/>
        </p:nvSpPr>
        <p:spPr>
          <a:xfrm>
            <a:off x="3340448" y="3111926"/>
            <a:ext cx="1313180" cy="666977"/>
          </a:xfrm>
          <a:prstGeom prst="rect">
            <a:avLst/>
          </a:prstGeom>
          <a:noFill/>
        </p:spPr>
        <p:txBody>
          <a:bodyPr wrap="none" rtlCol="0">
            <a:spAutoFit/>
          </a:bodyPr>
          <a:lstStyle/>
          <a:p>
            <a:pPr algn="ctr" defTabSz="1219170">
              <a:buClr>
                <a:srgbClr val="000000"/>
              </a:buClr>
            </a:pPr>
            <a:r>
              <a:rPr lang="en-US" sz="1867" b="1" i="1" kern="0" dirty="0">
                <a:solidFill>
                  <a:srgbClr val="70AD47"/>
                </a:solidFill>
                <a:latin typeface="Arial"/>
                <a:cs typeface="Arial"/>
                <a:sym typeface="Arial"/>
              </a:rPr>
              <a:t>CM Notifn</a:t>
            </a:r>
          </a:p>
          <a:p>
            <a:pPr algn="ctr" defTabSz="1219170">
              <a:buClr>
                <a:srgbClr val="000000"/>
              </a:buClr>
            </a:pPr>
            <a:r>
              <a:rPr lang="en-US" sz="1867" b="1" i="1" kern="0" dirty="0">
                <a:solidFill>
                  <a:srgbClr val="70AD47"/>
                </a:solidFill>
                <a:latin typeface="Arial"/>
                <a:cs typeface="Arial"/>
                <a:sym typeface="Arial"/>
              </a:rPr>
              <a:t>to </a:t>
            </a:r>
            <a:r>
              <a:rPr lang="en-US" sz="1867" b="1" i="1" kern="0" dirty="0">
                <a:solidFill>
                  <a:srgbClr val="70AD47"/>
                </a:solidFill>
                <a:latin typeface="Symbol" panose="05050102010706020507" pitchFamily="18" charset="2"/>
                <a:cs typeface="Arial"/>
                <a:sym typeface="Arial"/>
              </a:rPr>
              <a:t>m</a:t>
            </a:r>
            <a:r>
              <a:rPr lang="en-US" sz="1867" b="1" i="1" kern="0" dirty="0">
                <a:solidFill>
                  <a:srgbClr val="70AD47"/>
                </a:solidFill>
                <a:latin typeface="Arial"/>
                <a:cs typeface="Arial"/>
                <a:sym typeface="Arial"/>
              </a:rPr>
              <a:t>S</a:t>
            </a:r>
          </a:p>
        </p:txBody>
      </p:sp>
      <p:sp>
        <p:nvSpPr>
          <p:cNvPr id="34" name="TextBox 33">
            <a:extLst>
              <a:ext uri="{FF2B5EF4-FFF2-40B4-BE49-F238E27FC236}">
                <a16:creationId xmlns:a16="http://schemas.microsoft.com/office/drawing/2014/main" id="{22E950F2-3BC5-1CBA-F87E-2DF009661EE9}"/>
              </a:ext>
            </a:extLst>
          </p:cNvPr>
          <p:cNvSpPr txBox="1"/>
          <p:nvPr/>
        </p:nvSpPr>
        <p:spPr>
          <a:xfrm>
            <a:off x="9429379" y="2427316"/>
            <a:ext cx="1327608" cy="666977"/>
          </a:xfrm>
          <a:prstGeom prst="rect">
            <a:avLst/>
          </a:prstGeom>
          <a:noFill/>
        </p:spPr>
        <p:txBody>
          <a:bodyPr wrap="none" rtlCol="0">
            <a:spAutoFit/>
          </a:bodyPr>
          <a:lstStyle/>
          <a:p>
            <a:pPr algn="ctr" defTabSz="1219170">
              <a:buClr>
                <a:srgbClr val="000000"/>
              </a:buClr>
            </a:pPr>
            <a:r>
              <a:rPr lang="en-US" sz="1867" b="1" i="1" kern="0" dirty="0">
                <a:solidFill>
                  <a:srgbClr val="70AD47"/>
                </a:solidFill>
                <a:latin typeface="Arial"/>
                <a:cs typeface="Arial"/>
                <a:sym typeface="Arial"/>
              </a:rPr>
              <a:t>Simulated</a:t>
            </a:r>
          </a:p>
          <a:p>
            <a:pPr algn="ctr" defTabSz="1219170">
              <a:buClr>
                <a:srgbClr val="000000"/>
              </a:buClr>
            </a:pPr>
            <a:r>
              <a:rPr lang="en-US" sz="1867" b="1" i="1" kern="0" dirty="0">
                <a:solidFill>
                  <a:srgbClr val="70AD47"/>
                </a:solidFill>
                <a:latin typeface="Arial"/>
                <a:cs typeface="Arial"/>
                <a:sym typeface="Arial"/>
              </a:rPr>
              <a:t>RAN</a:t>
            </a:r>
          </a:p>
        </p:txBody>
      </p:sp>
      <p:sp>
        <p:nvSpPr>
          <p:cNvPr id="36" name="TextBox 35">
            <a:extLst>
              <a:ext uri="{FF2B5EF4-FFF2-40B4-BE49-F238E27FC236}">
                <a16:creationId xmlns:a16="http://schemas.microsoft.com/office/drawing/2014/main" id="{8B1CFA8C-2CE7-2BCF-F661-0B375699994F}"/>
              </a:ext>
            </a:extLst>
          </p:cNvPr>
          <p:cNvSpPr txBox="1"/>
          <p:nvPr/>
        </p:nvSpPr>
        <p:spPr>
          <a:xfrm>
            <a:off x="2396621" y="5820811"/>
            <a:ext cx="2295821" cy="666977"/>
          </a:xfrm>
          <a:prstGeom prst="rect">
            <a:avLst/>
          </a:prstGeom>
          <a:noFill/>
        </p:spPr>
        <p:txBody>
          <a:bodyPr wrap="none" rtlCol="0">
            <a:spAutoFit/>
          </a:bodyPr>
          <a:lstStyle/>
          <a:p>
            <a:pPr algn="ctr" defTabSz="1219170">
              <a:buClr>
                <a:srgbClr val="000000"/>
              </a:buClr>
            </a:pPr>
            <a:r>
              <a:rPr lang="en-US" sz="1867" b="1" i="1" kern="0" dirty="0">
                <a:solidFill>
                  <a:srgbClr val="70AD47"/>
                </a:solidFill>
                <a:latin typeface="Arial"/>
                <a:cs typeface="Arial"/>
                <a:sym typeface="Arial"/>
              </a:rPr>
              <a:t>RAN configuration</a:t>
            </a:r>
          </a:p>
          <a:p>
            <a:pPr algn="ctr" defTabSz="1219170">
              <a:buClr>
                <a:srgbClr val="000000"/>
              </a:buClr>
            </a:pPr>
            <a:r>
              <a:rPr lang="en-US" sz="1867" b="1" i="1" kern="0" dirty="0">
                <a:solidFill>
                  <a:srgbClr val="70AD47"/>
                </a:solidFill>
                <a:latin typeface="Arial"/>
                <a:cs typeface="Arial"/>
                <a:sym typeface="Arial"/>
              </a:rPr>
              <a:t>datastore</a:t>
            </a:r>
          </a:p>
        </p:txBody>
      </p:sp>
    </p:spTree>
    <p:extLst>
      <p:ext uri="{BB962C8B-B14F-4D97-AF65-F5344CB8AC3E}">
        <p14:creationId xmlns:p14="http://schemas.microsoft.com/office/powerpoint/2010/main" val="1447597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7BB6B05-9A4E-33DC-75E3-A7F7086C3405}"/>
              </a:ext>
            </a:extLst>
          </p:cNvPr>
          <p:cNvSpPr>
            <a:spLocks noGrp="1"/>
          </p:cNvSpPr>
          <p:nvPr>
            <p:ph type="title"/>
          </p:nvPr>
        </p:nvSpPr>
        <p:spPr>
          <a:xfrm>
            <a:off x="1145627" y="853023"/>
            <a:ext cx="9503979" cy="2852737"/>
          </a:xfrm>
        </p:spPr>
        <p:txBody>
          <a:bodyPr/>
          <a:lstStyle/>
          <a:p>
            <a:r>
              <a:rPr lang="en-US" dirty="0"/>
              <a:t>CM VES Event Generation</a:t>
            </a:r>
          </a:p>
        </p:txBody>
      </p:sp>
    </p:spTree>
    <p:extLst>
      <p:ext uri="{BB962C8B-B14F-4D97-AF65-F5344CB8AC3E}">
        <p14:creationId xmlns:p14="http://schemas.microsoft.com/office/powerpoint/2010/main" val="2831958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3E306-3067-6CDA-E4D6-D7683F663978}"/>
              </a:ext>
            </a:extLst>
          </p:cNvPr>
          <p:cNvSpPr>
            <a:spLocks noGrp="1"/>
          </p:cNvSpPr>
          <p:nvPr>
            <p:ph type="title"/>
          </p:nvPr>
        </p:nvSpPr>
        <p:spPr/>
        <p:txBody>
          <a:bodyPr>
            <a:normAutofit fontScale="90000"/>
          </a:bodyPr>
          <a:lstStyle/>
          <a:p>
            <a:r>
              <a:rPr lang="en-IN" dirty="0"/>
              <a:t>CM VES Event Message Generation</a:t>
            </a:r>
          </a:p>
        </p:txBody>
      </p:sp>
      <p:sp>
        <p:nvSpPr>
          <p:cNvPr id="123" name="Rectangle 122">
            <a:extLst>
              <a:ext uri="{FF2B5EF4-FFF2-40B4-BE49-F238E27FC236}">
                <a16:creationId xmlns:a16="http://schemas.microsoft.com/office/drawing/2014/main" id="{45D6BD9F-522A-BD8F-C50A-A5577694E869}"/>
              </a:ext>
            </a:extLst>
          </p:cNvPr>
          <p:cNvSpPr/>
          <p:nvPr/>
        </p:nvSpPr>
        <p:spPr>
          <a:xfrm>
            <a:off x="6998839" y="1703755"/>
            <a:ext cx="2238308" cy="3823824"/>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defRPr/>
            </a:pPr>
            <a:r>
              <a:rPr lang="en-US" dirty="0">
                <a:solidFill>
                  <a:srgbClr val="44546A"/>
                </a:solidFill>
                <a:latin typeface="Calibri" panose="020F0502020204030204"/>
                <a:sym typeface="Arial"/>
              </a:rPr>
              <a:t>RAN-Sim</a:t>
            </a:r>
          </a:p>
        </p:txBody>
      </p:sp>
      <p:sp>
        <p:nvSpPr>
          <p:cNvPr id="87" name="Rectangle 86">
            <a:extLst>
              <a:ext uri="{FF2B5EF4-FFF2-40B4-BE49-F238E27FC236}">
                <a16:creationId xmlns:a16="http://schemas.microsoft.com/office/drawing/2014/main" id="{C26CD1BA-2BD9-C090-34E7-8E39073BA795}"/>
              </a:ext>
            </a:extLst>
          </p:cNvPr>
          <p:cNvSpPr/>
          <p:nvPr/>
        </p:nvSpPr>
        <p:spPr>
          <a:xfrm>
            <a:off x="8476742" y="4648712"/>
            <a:ext cx="632197" cy="557352"/>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defRPr/>
            </a:pPr>
            <a:r>
              <a:rPr lang="en-US" dirty="0">
                <a:solidFill>
                  <a:srgbClr val="44546A"/>
                </a:solidFill>
                <a:latin typeface="Calibri" panose="020F0502020204030204"/>
                <a:sym typeface="Arial"/>
              </a:rPr>
              <a:t>CU</a:t>
            </a:r>
          </a:p>
        </p:txBody>
      </p:sp>
      <p:sp>
        <p:nvSpPr>
          <p:cNvPr id="4" name="Rectangle 3">
            <a:extLst>
              <a:ext uri="{FF2B5EF4-FFF2-40B4-BE49-F238E27FC236}">
                <a16:creationId xmlns:a16="http://schemas.microsoft.com/office/drawing/2014/main" id="{7B576B58-39D1-9998-7160-98A08161F1BB}"/>
              </a:ext>
            </a:extLst>
          </p:cNvPr>
          <p:cNvSpPr/>
          <p:nvPr/>
        </p:nvSpPr>
        <p:spPr>
          <a:xfrm>
            <a:off x="7620851" y="2911154"/>
            <a:ext cx="1283465" cy="510567"/>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algn="ctr" defTabSz="914354">
              <a:defRPr/>
            </a:pPr>
            <a:r>
              <a:rPr lang="en-US" sz="1600" dirty="0">
                <a:solidFill>
                  <a:srgbClr val="44546A"/>
                </a:solidFill>
                <a:latin typeface="Calibri" panose="020F0502020204030204"/>
                <a:sym typeface="Arial"/>
              </a:rPr>
              <a:t>RAN-Sim</a:t>
            </a:r>
            <a:br>
              <a:rPr lang="en-US" sz="1600" dirty="0">
                <a:solidFill>
                  <a:srgbClr val="44546A"/>
                </a:solidFill>
                <a:latin typeface="Calibri" panose="020F0502020204030204"/>
                <a:sym typeface="Arial"/>
              </a:rPr>
            </a:br>
            <a:r>
              <a:rPr lang="en-US" sz="1600" dirty="0">
                <a:solidFill>
                  <a:srgbClr val="44546A"/>
                </a:solidFill>
                <a:latin typeface="Calibri" panose="020F0502020204030204"/>
                <a:sym typeface="Arial"/>
              </a:rPr>
              <a:t>Controller</a:t>
            </a:r>
          </a:p>
        </p:txBody>
      </p:sp>
      <p:sp>
        <p:nvSpPr>
          <p:cNvPr id="6" name="Rectangle 5">
            <a:extLst>
              <a:ext uri="{FF2B5EF4-FFF2-40B4-BE49-F238E27FC236}">
                <a16:creationId xmlns:a16="http://schemas.microsoft.com/office/drawing/2014/main" id="{817AC10F-1ACE-3419-B0E6-21CFE2E84966}"/>
              </a:ext>
            </a:extLst>
          </p:cNvPr>
          <p:cNvSpPr/>
          <p:nvPr/>
        </p:nvSpPr>
        <p:spPr>
          <a:xfrm>
            <a:off x="3655352" y="1824556"/>
            <a:ext cx="2257867" cy="1755856"/>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defRPr/>
            </a:pPr>
            <a:r>
              <a:rPr lang="en-US" dirty="0">
                <a:solidFill>
                  <a:srgbClr val="44546A"/>
                </a:solidFill>
                <a:latin typeface="Calibri" panose="020F0502020204030204"/>
                <a:sym typeface="Arial"/>
              </a:rPr>
              <a:t>SDN-R (SDN-C) </a:t>
            </a:r>
          </a:p>
        </p:txBody>
      </p:sp>
      <p:sp>
        <p:nvSpPr>
          <p:cNvPr id="10" name="Rectangle 9">
            <a:extLst>
              <a:ext uri="{FF2B5EF4-FFF2-40B4-BE49-F238E27FC236}">
                <a16:creationId xmlns:a16="http://schemas.microsoft.com/office/drawing/2014/main" id="{9A86B1A1-6D4C-099A-B674-EC09090081C7}"/>
              </a:ext>
            </a:extLst>
          </p:cNvPr>
          <p:cNvSpPr/>
          <p:nvPr/>
        </p:nvSpPr>
        <p:spPr>
          <a:xfrm>
            <a:off x="3681388" y="4096251"/>
            <a:ext cx="1034841" cy="643004"/>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defRPr/>
            </a:pPr>
            <a:r>
              <a:rPr lang="en-US" dirty="0">
                <a:solidFill>
                  <a:srgbClr val="44546A"/>
                </a:solidFill>
                <a:latin typeface="Calibri" panose="020F0502020204030204"/>
                <a:sym typeface="Arial"/>
              </a:rPr>
              <a:t>VES</a:t>
            </a:r>
          </a:p>
          <a:p>
            <a:pPr defTabSz="914354">
              <a:defRPr/>
            </a:pPr>
            <a:r>
              <a:rPr lang="en-US" dirty="0">
                <a:solidFill>
                  <a:srgbClr val="44546A"/>
                </a:solidFill>
                <a:latin typeface="Calibri" panose="020F0502020204030204"/>
                <a:sym typeface="Arial"/>
              </a:rPr>
              <a:t>Coll </a:t>
            </a:r>
          </a:p>
        </p:txBody>
      </p:sp>
      <p:cxnSp>
        <p:nvCxnSpPr>
          <p:cNvPr id="26" name="Straight Arrow Connector 25">
            <a:extLst>
              <a:ext uri="{FF2B5EF4-FFF2-40B4-BE49-F238E27FC236}">
                <a16:creationId xmlns:a16="http://schemas.microsoft.com/office/drawing/2014/main" id="{0DD54129-CB5D-D78D-D3FD-7D09B0BD8D28}"/>
              </a:ext>
            </a:extLst>
          </p:cNvPr>
          <p:cNvCxnSpPr>
            <a:cxnSpLocks/>
          </p:cNvCxnSpPr>
          <p:nvPr/>
        </p:nvCxnSpPr>
        <p:spPr>
          <a:xfrm flipV="1">
            <a:off x="4565444" y="4202938"/>
            <a:ext cx="2794780" cy="294260"/>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59ACC1C6-8AE3-203F-DAB5-845A473D4579}"/>
              </a:ext>
            </a:extLst>
          </p:cNvPr>
          <p:cNvCxnSpPr>
            <a:cxnSpLocks/>
            <a:endCxn id="36" idx="3"/>
          </p:cNvCxnSpPr>
          <p:nvPr/>
        </p:nvCxnSpPr>
        <p:spPr>
          <a:xfrm flipH="1">
            <a:off x="5730880" y="2493639"/>
            <a:ext cx="1396845" cy="49464"/>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DFF75E01-D312-11A3-D663-99DFAE4BDBDC}"/>
              </a:ext>
            </a:extLst>
          </p:cNvPr>
          <p:cNvSpPr txBox="1"/>
          <p:nvPr/>
        </p:nvSpPr>
        <p:spPr>
          <a:xfrm>
            <a:off x="5859767" y="2258439"/>
            <a:ext cx="1104407" cy="284323"/>
          </a:xfrm>
          <a:prstGeom prst="rect">
            <a:avLst/>
          </a:prstGeom>
          <a:noFill/>
          <a:ln>
            <a:noFill/>
          </a:ln>
        </p:spPr>
        <p:txBody>
          <a:bodyPr wrap="none" lIns="0" tIns="0" rIns="0" bIns="0" rtlCol="0">
            <a:noAutofit/>
          </a:bodyPr>
          <a:lstStyle/>
          <a:p>
            <a:pPr algn="ctr" defTabSz="914354">
              <a:defRPr/>
            </a:pPr>
            <a:r>
              <a:rPr lang="en-US" sz="1400" i="1" dirty="0">
                <a:solidFill>
                  <a:srgbClr val="7030A0"/>
                </a:solidFill>
                <a:latin typeface="Calibri" panose="020F0502020204030204"/>
                <a:cs typeface="Arial"/>
                <a:sym typeface="Arial"/>
              </a:rPr>
              <a:t>A1 Policy</a:t>
            </a:r>
          </a:p>
        </p:txBody>
      </p:sp>
      <p:sp>
        <p:nvSpPr>
          <p:cNvPr id="35" name="TextBox 34">
            <a:extLst>
              <a:ext uri="{FF2B5EF4-FFF2-40B4-BE49-F238E27FC236}">
                <a16:creationId xmlns:a16="http://schemas.microsoft.com/office/drawing/2014/main" id="{AECF0524-CCCF-B395-2E72-FD9245080A7E}"/>
              </a:ext>
            </a:extLst>
          </p:cNvPr>
          <p:cNvSpPr txBox="1"/>
          <p:nvPr/>
        </p:nvSpPr>
        <p:spPr>
          <a:xfrm>
            <a:off x="5275813" y="3061935"/>
            <a:ext cx="491153" cy="307777"/>
          </a:xfrm>
          <a:prstGeom prst="rect">
            <a:avLst/>
          </a:prstGeom>
          <a:noFill/>
          <a:ln>
            <a:solidFill>
              <a:srgbClr val="FF0000"/>
            </a:solidFill>
          </a:ln>
        </p:spPr>
        <p:txBody>
          <a:bodyPr wrap="square" rtlCol="0">
            <a:spAutoFit/>
          </a:bodyPr>
          <a:lstStyle/>
          <a:p>
            <a:pPr defTabSz="914354">
              <a:defRPr/>
            </a:pPr>
            <a:r>
              <a:rPr lang="en-US" sz="1400" dirty="0">
                <a:solidFill>
                  <a:srgbClr val="FF0000"/>
                </a:solidFill>
                <a:latin typeface="Calibri" panose="020F0502020204030204"/>
                <a:cs typeface="Arial"/>
                <a:sym typeface="Arial"/>
              </a:rPr>
              <a:t>O1</a:t>
            </a:r>
          </a:p>
        </p:txBody>
      </p:sp>
      <p:sp>
        <p:nvSpPr>
          <p:cNvPr id="36" name="TextBox 35">
            <a:extLst>
              <a:ext uri="{FF2B5EF4-FFF2-40B4-BE49-F238E27FC236}">
                <a16:creationId xmlns:a16="http://schemas.microsoft.com/office/drawing/2014/main" id="{A8CBAFDD-A2F3-E5DF-5672-5F030F222461}"/>
              </a:ext>
            </a:extLst>
          </p:cNvPr>
          <p:cNvSpPr txBox="1"/>
          <p:nvPr/>
        </p:nvSpPr>
        <p:spPr>
          <a:xfrm>
            <a:off x="5291828" y="2389214"/>
            <a:ext cx="439052" cy="307777"/>
          </a:xfrm>
          <a:prstGeom prst="rect">
            <a:avLst/>
          </a:prstGeom>
          <a:noFill/>
          <a:ln>
            <a:solidFill>
              <a:srgbClr val="7030A0"/>
            </a:solidFill>
          </a:ln>
        </p:spPr>
        <p:txBody>
          <a:bodyPr wrap="square" rtlCol="0">
            <a:spAutoFit/>
          </a:bodyPr>
          <a:lstStyle/>
          <a:p>
            <a:pPr defTabSz="914354">
              <a:defRPr/>
            </a:pPr>
            <a:r>
              <a:rPr lang="en-US" sz="1400" dirty="0">
                <a:solidFill>
                  <a:srgbClr val="7030A0"/>
                </a:solidFill>
                <a:latin typeface="Calibri" panose="020F0502020204030204"/>
                <a:cs typeface="Arial"/>
                <a:sym typeface="Arial"/>
              </a:rPr>
              <a:t>A1</a:t>
            </a:r>
          </a:p>
        </p:txBody>
      </p:sp>
      <p:sp>
        <p:nvSpPr>
          <p:cNvPr id="41" name="TextBox 40">
            <a:extLst>
              <a:ext uri="{FF2B5EF4-FFF2-40B4-BE49-F238E27FC236}">
                <a16:creationId xmlns:a16="http://schemas.microsoft.com/office/drawing/2014/main" id="{AA33C1C5-E8A7-E5CF-F9AA-EADF0462B247}"/>
              </a:ext>
            </a:extLst>
          </p:cNvPr>
          <p:cNvSpPr txBox="1"/>
          <p:nvPr/>
        </p:nvSpPr>
        <p:spPr>
          <a:xfrm>
            <a:off x="5753649" y="3761325"/>
            <a:ext cx="908717" cy="445755"/>
          </a:xfrm>
          <a:prstGeom prst="rect">
            <a:avLst/>
          </a:prstGeom>
          <a:noFill/>
          <a:ln>
            <a:noFill/>
          </a:ln>
        </p:spPr>
        <p:txBody>
          <a:bodyPr wrap="none" lIns="0" tIns="0" rIns="0" bIns="0" rtlCol="0">
            <a:noAutofit/>
          </a:bodyPr>
          <a:lstStyle/>
          <a:p>
            <a:pPr defTabSz="914354">
              <a:defRPr/>
            </a:pPr>
            <a:r>
              <a:rPr lang="en-US" sz="1600" dirty="0">
                <a:solidFill>
                  <a:srgbClr val="FF0000"/>
                </a:solidFill>
                <a:latin typeface="Calibri" panose="020F0502020204030204"/>
                <a:cs typeface="Arial"/>
                <a:sym typeface="Arial"/>
              </a:rPr>
              <a:t>O-RAN O1</a:t>
            </a:r>
          </a:p>
        </p:txBody>
      </p:sp>
      <p:sp>
        <p:nvSpPr>
          <p:cNvPr id="42" name="TextBox 41">
            <a:extLst>
              <a:ext uri="{FF2B5EF4-FFF2-40B4-BE49-F238E27FC236}">
                <a16:creationId xmlns:a16="http://schemas.microsoft.com/office/drawing/2014/main" id="{201FEAB6-66FB-094A-B493-CDD46780FBDC}"/>
              </a:ext>
            </a:extLst>
          </p:cNvPr>
          <p:cNvSpPr txBox="1"/>
          <p:nvPr/>
        </p:nvSpPr>
        <p:spPr>
          <a:xfrm>
            <a:off x="4161394" y="4317208"/>
            <a:ext cx="401745" cy="307777"/>
          </a:xfrm>
          <a:prstGeom prst="rect">
            <a:avLst/>
          </a:prstGeom>
          <a:noFill/>
          <a:ln>
            <a:solidFill>
              <a:srgbClr val="FF0000"/>
            </a:solidFill>
          </a:ln>
        </p:spPr>
        <p:txBody>
          <a:bodyPr wrap="square" rtlCol="0">
            <a:spAutoFit/>
          </a:bodyPr>
          <a:lstStyle/>
          <a:p>
            <a:pPr defTabSz="914354">
              <a:defRPr/>
            </a:pPr>
            <a:r>
              <a:rPr lang="en-US" sz="1400" dirty="0">
                <a:solidFill>
                  <a:srgbClr val="FF0000"/>
                </a:solidFill>
                <a:latin typeface="Calibri" panose="020F0502020204030204"/>
                <a:cs typeface="Arial"/>
                <a:sym typeface="Arial"/>
              </a:rPr>
              <a:t>O1</a:t>
            </a:r>
          </a:p>
        </p:txBody>
      </p:sp>
      <p:sp>
        <p:nvSpPr>
          <p:cNvPr id="43" name="TextBox 42">
            <a:extLst>
              <a:ext uri="{FF2B5EF4-FFF2-40B4-BE49-F238E27FC236}">
                <a16:creationId xmlns:a16="http://schemas.microsoft.com/office/drawing/2014/main" id="{1C19EC6D-ACD3-0638-B457-76CB47C8957D}"/>
              </a:ext>
            </a:extLst>
          </p:cNvPr>
          <p:cNvSpPr txBox="1"/>
          <p:nvPr/>
        </p:nvSpPr>
        <p:spPr>
          <a:xfrm>
            <a:off x="7127725" y="2318378"/>
            <a:ext cx="380232" cy="307777"/>
          </a:xfrm>
          <a:prstGeom prst="rect">
            <a:avLst/>
          </a:prstGeom>
          <a:noFill/>
          <a:ln>
            <a:solidFill>
              <a:srgbClr val="7030A0"/>
            </a:solidFill>
          </a:ln>
        </p:spPr>
        <p:txBody>
          <a:bodyPr wrap="none" rtlCol="0">
            <a:spAutoFit/>
          </a:bodyPr>
          <a:lstStyle/>
          <a:p>
            <a:pPr defTabSz="914354">
              <a:defRPr/>
            </a:pPr>
            <a:r>
              <a:rPr lang="en-US" sz="1400" dirty="0">
                <a:solidFill>
                  <a:srgbClr val="7030A0"/>
                </a:solidFill>
                <a:latin typeface="Calibri" panose="020F0502020204030204"/>
                <a:cs typeface="Arial"/>
                <a:sym typeface="Arial"/>
              </a:rPr>
              <a:t>A1</a:t>
            </a:r>
          </a:p>
        </p:txBody>
      </p:sp>
      <p:sp>
        <p:nvSpPr>
          <p:cNvPr id="46" name="TextBox 45">
            <a:extLst>
              <a:ext uri="{FF2B5EF4-FFF2-40B4-BE49-F238E27FC236}">
                <a16:creationId xmlns:a16="http://schemas.microsoft.com/office/drawing/2014/main" id="{F521A4FE-0F83-859D-D2C4-1F8B85499680}"/>
              </a:ext>
            </a:extLst>
          </p:cNvPr>
          <p:cNvSpPr txBox="1"/>
          <p:nvPr/>
        </p:nvSpPr>
        <p:spPr>
          <a:xfrm>
            <a:off x="7844842" y="2331830"/>
            <a:ext cx="835485" cy="307777"/>
          </a:xfrm>
          <a:prstGeom prst="rect">
            <a:avLst/>
          </a:prstGeom>
          <a:noFill/>
          <a:ln>
            <a:solidFill>
              <a:schemeClr val="tx1"/>
            </a:solidFill>
          </a:ln>
        </p:spPr>
        <p:txBody>
          <a:bodyPr wrap="none" rtlCol="0">
            <a:spAutoFit/>
          </a:bodyPr>
          <a:lstStyle/>
          <a:p>
            <a:pPr defTabSz="914354">
              <a:defRPr/>
            </a:pPr>
            <a:r>
              <a:rPr lang="en-US" sz="1400" dirty="0">
                <a:solidFill>
                  <a:prstClr val="black"/>
                </a:solidFill>
                <a:latin typeface="Calibri" panose="020F0502020204030204"/>
                <a:cs typeface="Arial"/>
                <a:sym typeface="Arial"/>
              </a:rPr>
              <a:t>RAN App</a:t>
            </a:r>
          </a:p>
        </p:txBody>
      </p:sp>
      <p:cxnSp>
        <p:nvCxnSpPr>
          <p:cNvPr id="53" name="Straight Arrow Connector 52">
            <a:extLst>
              <a:ext uri="{FF2B5EF4-FFF2-40B4-BE49-F238E27FC236}">
                <a16:creationId xmlns:a16="http://schemas.microsoft.com/office/drawing/2014/main" id="{82F93530-9E93-543D-DF4D-C3BA21A83512}"/>
              </a:ext>
            </a:extLst>
          </p:cNvPr>
          <p:cNvCxnSpPr>
            <a:cxnSpLocks/>
            <a:endCxn id="43" idx="3"/>
          </p:cNvCxnSpPr>
          <p:nvPr/>
        </p:nvCxnSpPr>
        <p:spPr>
          <a:xfrm flipH="1" flipV="1">
            <a:off x="7507957" y="2472266"/>
            <a:ext cx="336883" cy="3527"/>
          </a:xfrm>
          <a:prstGeom prst="straightConnector1">
            <a:avLst/>
          </a:prstGeom>
          <a:ln w="25400" cmpd="sng">
            <a:solidFill>
              <a:srgbClr val="7030A0"/>
            </a:solidFill>
            <a:prstDash val="sysDash"/>
            <a:headEnd type="stealth" w="med" len="med"/>
            <a:tailEnd type="none" w="med" len="sm"/>
          </a:ln>
          <a:effectLst/>
        </p:spPr>
        <p:style>
          <a:lnRef idx="2">
            <a:schemeClr val="accent1"/>
          </a:lnRef>
          <a:fillRef idx="0">
            <a:schemeClr val="accent1"/>
          </a:fillRef>
          <a:effectRef idx="1">
            <a:schemeClr val="accent1"/>
          </a:effectRef>
          <a:fontRef idx="minor">
            <a:schemeClr val="tx1"/>
          </a:fontRef>
        </p:style>
      </p:cxnSp>
      <p:sp>
        <p:nvSpPr>
          <p:cNvPr id="84" name="Rectangle 83">
            <a:extLst>
              <a:ext uri="{FF2B5EF4-FFF2-40B4-BE49-F238E27FC236}">
                <a16:creationId xmlns:a16="http://schemas.microsoft.com/office/drawing/2014/main" id="{E6FDE12A-FE5B-EA81-8336-9E1D1A994D56}"/>
              </a:ext>
            </a:extLst>
          </p:cNvPr>
          <p:cNvSpPr/>
          <p:nvPr/>
        </p:nvSpPr>
        <p:spPr>
          <a:xfrm>
            <a:off x="7374151" y="3836791"/>
            <a:ext cx="632197" cy="557352"/>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defRPr/>
            </a:pPr>
            <a:r>
              <a:rPr lang="en-US" dirty="0">
                <a:solidFill>
                  <a:srgbClr val="44546A"/>
                </a:solidFill>
                <a:latin typeface="Calibri" panose="020F0502020204030204"/>
                <a:sym typeface="Arial"/>
              </a:rPr>
              <a:t>CU</a:t>
            </a:r>
          </a:p>
        </p:txBody>
      </p:sp>
      <p:sp>
        <p:nvSpPr>
          <p:cNvPr id="85" name="Rectangle 84">
            <a:extLst>
              <a:ext uri="{FF2B5EF4-FFF2-40B4-BE49-F238E27FC236}">
                <a16:creationId xmlns:a16="http://schemas.microsoft.com/office/drawing/2014/main" id="{8D1CD797-BFD4-AC38-E7DE-73768BC06CCE}"/>
              </a:ext>
            </a:extLst>
          </p:cNvPr>
          <p:cNvSpPr/>
          <p:nvPr/>
        </p:nvSpPr>
        <p:spPr>
          <a:xfrm>
            <a:off x="7701759" y="4182195"/>
            <a:ext cx="632197" cy="557352"/>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defRPr/>
            </a:pPr>
            <a:r>
              <a:rPr lang="en-US" dirty="0">
                <a:solidFill>
                  <a:srgbClr val="44546A"/>
                </a:solidFill>
                <a:latin typeface="Calibri" panose="020F0502020204030204"/>
                <a:sym typeface="Arial"/>
              </a:rPr>
              <a:t>DU</a:t>
            </a:r>
          </a:p>
        </p:txBody>
      </p:sp>
      <p:cxnSp>
        <p:nvCxnSpPr>
          <p:cNvPr id="88" name="Straight Arrow Connector 87">
            <a:extLst>
              <a:ext uri="{FF2B5EF4-FFF2-40B4-BE49-F238E27FC236}">
                <a16:creationId xmlns:a16="http://schemas.microsoft.com/office/drawing/2014/main" id="{FB315564-86DA-8116-B366-A717B3330849}"/>
              </a:ext>
            </a:extLst>
          </p:cNvPr>
          <p:cNvCxnSpPr>
            <a:cxnSpLocks/>
            <a:stCxn id="4" idx="0"/>
            <a:endCxn id="46" idx="2"/>
          </p:cNvCxnSpPr>
          <p:nvPr/>
        </p:nvCxnSpPr>
        <p:spPr>
          <a:xfrm flipV="1">
            <a:off x="8262584" y="2639607"/>
            <a:ext cx="1" cy="271547"/>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93" name="Straight Arrow Connector 92">
            <a:extLst>
              <a:ext uri="{FF2B5EF4-FFF2-40B4-BE49-F238E27FC236}">
                <a16:creationId xmlns:a16="http://schemas.microsoft.com/office/drawing/2014/main" id="{CF1A5C97-7ED2-F26F-268B-2ECADFB483D5}"/>
              </a:ext>
            </a:extLst>
          </p:cNvPr>
          <p:cNvCxnSpPr>
            <a:cxnSpLocks/>
          </p:cNvCxnSpPr>
          <p:nvPr/>
        </p:nvCxnSpPr>
        <p:spPr>
          <a:xfrm flipH="1" flipV="1">
            <a:off x="5778783" y="3214275"/>
            <a:ext cx="1581442" cy="814355"/>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97" name="TextBox 96">
            <a:extLst>
              <a:ext uri="{FF2B5EF4-FFF2-40B4-BE49-F238E27FC236}">
                <a16:creationId xmlns:a16="http://schemas.microsoft.com/office/drawing/2014/main" id="{BE2DF820-A44C-753F-B3C7-B869F23116A4}"/>
              </a:ext>
            </a:extLst>
          </p:cNvPr>
          <p:cNvSpPr txBox="1"/>
          <p:nvPr/>
        </p:nvSpPr>
        <p:spPr>
          <a:xfrm rot="21226718">
            <a:off x="5209332" y="4409073"/>
            <a:ext cx="1104407" cy="284323"/>
          </a:xfrm>
          <a:prstGeom prst="rect">
            <a:avLst/>
          </a:prstGeom>
          <a:noFill/>
          <a:ln>
            <a:noFill/>
          </a:ln>
        </p:spPr>
        <p:txBody>
          <a:bodyPr wrap="none" lIns="0" tIns="0" rIns="0" bIns="0" rtlCol="0">
            <a:noAutofit/>
          </a:bodyPr>
          <a:lstStyle/>
          <a:p>
            <a:pPr algn="ctr" defTabSz="914354">
              <a:defRPr/>
            </a:pPr>
            <a:r>
              <a:rPr lang="en-US" i="1" dirty="0">
                <a:solidFill>
                  <a:srgbClr val="FF0000"/>
                </a:solidFill>
                <a:latin typeface="Calibri" panose="020F0502020204030204"/>
                <a:cs typeface="Arial"/>
                <a:sym typeface="Arial"/>
              </a:rPr>
              <a:t>CM Notify VES event</a:t>
            </a:r>
          </a:p>
        </p:txBody>
      </p:sp>
      <p:sp>
        <p:nvSpPr>
          <p:cNvPr id="99" name="TextBox 98">
            <a:extLst>
              <a:ext uri="{FF2B5EF4-FFF2-40B4-BE49-F238E27FC236}">
                <a16:creationId xmlns:a16="http://schemas.microsoft.com/office/drawing/2014/main" id="{F62EDE1E-006B-31C8-77DD-FF3F0DD7C2E3}"/>
              </a:ext>
            </a:extLst>
          </p:cNvPr>
          <p:cNvSpPr txBox="1"/>
          <p:nvPr/>
        </p:nvSpPr>
        <p:spPr>
          <a:xfrm rot="1642899">
            <a:off x="5957047" y="3332904"/>
            <a:ext cx="1104407" cy="284323"/>
          </a:xfrm>
          <a:prstGeom prst="rect">
            <a:avLst/>
          </a:prstGeom>
          <a:noFill/>
          <a:ln>
            <a:noFill/>
          </a:ln>
        </p:spPr>
        <p:txBody>
          <a:bodyPr wrap="none" lIns="0" tIns="0" rIns="0" bIns="0" rtlCol="0">
            <a:noAutofit/>
          </a:bodyPr>
          <a:lstStyle/>
          <a:p>
            <a:pPr algn="ctr" defTabSz="914354">
              <a:defRPr/>
            </a:pPr>
            <a:r>
              <a:rPr lang="en-US" sz="1400" i="1" dirty="0">
                <a:solidFill>
                  <a:srgbClr val="FF0000"/>
                </a:solidFill>
                <a:latin typeface="Calibri" panose="020F0502020204030204"/>
                <a:cs typeface="Arial"/>
                <a:sym typeface="Arial"/>
              </a:rPr>
              <a:t>Config change</a:t>
            </a:r>
          </a:p>
        </p:txBody>
      </p:sp>
      <p:sp>
        <p:nvSpPr>
          <p:cNvPr id="100" name="TextBox 99">
            <a:extLst>
              <a:ext uri="{FF2B5EF4-FFF2-40B4-BE49-F238E27FC236}">
                <a16:creationId xmlns:a16="http://schemas.microsoft.com/office/drawing/2014/main" id="{725BAD96-40B6-1FBF-757C-23FF71D18B11}"/>
              </a:ext>
            </a:extLst>
          </p:cNvPr>
          <p:cNvSpPr txBox="1"/>
          <p:nvPr/>
        </p:nvSpPr>
        <p:spPr>
          <a:xfrm>
            <a:off x="7987908" y="3523855"/>
            <a:ext cx="865745" cy="332415"/>
          </a:xfrm>
          <a:prstGeom prst="rect">
            <a:avLst/>
          </a:prstGeom>
          <a:noFill/>
          <a:ln>
            <a:noFill/>
          </a:ln>
        </p:spPr>
        <p:txBody>
          <a:bodyPr wrap="none" lIns="0" tIns="0" rIns="0" bIns="0" rtlCol="0">
            <a:noAutofit/>
          </a:bodyPr>
          <a:lstStyle/>
          <a:p>
            <a:pPr algn="ctr" defTabSz="914354">
              <a:defRPr/>
            </a:pPr>
            <a:r>
              <a:rPr lang="en-US" sz="1400" i="1" dirty="0">
                <a:solidFill>
                  <a:srgbClr val="7030A0"/>
                </a:solidFill>
                <a:latin typeface="Calibri" panose="020F0502020204030204"/>
                <a:cs typeface="Arial"/>
                <a:sym typeface="Arial"/>
              </a:rPr>
              <a:t>Config change</a:t>
            </a:r>
          </a:p>
        </p:txBody>
      </p:sp>
      <p:sp>
        <p:nvSpPr>
          <p:cNvPr id="103" name="Rectangle 102">
            <a:extLst>
              <a:ext uri="{FF2B5EF4-FFF2-40B4-BE49-F238E27FC236}">
                <a16:creationId xmlns:a16="http://schemas.microsoft.com/office/drawing/2014/main" id="{41802976-E88D-96EE-D54B-DE7E0ABF0D17}"/>
              </a:ext>
            </a:extLst>
          </p:cNvPr>
          <p:cNvSpPr/>
          <p:nvPr/>
        </p:nvSpPr>
        <p:spPr>
          <a:xfrm>
            <a:off x="1638617" y="4226490"/>
            <a:ext cx="783816" cy="373313"/>
          </a:xfrm>
          <a:prstGeom prst="rect">
            <a:avLst/>
          </a:prstGeom>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defRPr/>
            </a:pPr>
            <a:r>
              <a:rPr lang="en-US" sz="1600" dirty="0">
                <a:solidFill>
                  <a:srgbClr val="44546A"/>
                </a:solidFill>
                <a:latin typeface="Calibri" panose="020F0502020204030204"/>
                <a:sym typeface="Arial"/>
              </a:rPr>
              <a:t>DMaaP</a:t>
            </a:r>
            <a:endParaRPr lang="en-US" dirty="0">
              <a:solidFill>
                <a:srgbClr val="44546A"/>
              </a:solidFill>
              <a:latin typeface="Calibri" panose="020F0502020204030204"/>
              <a:sym typeface="Arial"/>
            </a:endParaRPr>
          </a:p>
        </p:txBody>
      </p:sp>
      <p:pic>
        <p:nvPicPr>
          <p:cNvPr id="1028" name="Picture 4">
            <a:extLst>
              <a:ext uri="{FF2B5EF4-FFF2-40B4-BE49-F238E27FC236}">
                <a16:creationId xmlns:a16="http://schemas.microsoft.com/office/drawing/2014/main" id="{F0B6CA74-823C-7C61-442E-7EADDE28D0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5997" y="2188163"/>
            <a:ext cx="6477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4">
            <a:extLst>
              <a:ext uri="{FF2B5EF4-FFF2-40B4-BE49-F238E27FC236}">
                <a16:creationId xmlns:a16="http://schemas.microsoft.com/office/drawing/2014/main" id="{CD0ADE31-138F-C87F-B45E-D4C0B596D7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554" y="3765447"/>
            <a:ext cx="647700" cy="1295400"/>
          </a:xfrm>
          <a:prstGeom prst="rect">
            <a:avLst/>
          </a:prstGeom>
          <a:noFill/>
          <a:extLst>
            <a:ext uri="{909E8E84-426E-40DD-AFC4-6F175D3DCCD1}">
              <a14:hiddenFill xmlns:a14="http://schemas.microsoft.com/office/drawing/2010/main">
                <a:solidFill>
                  <a:srgbClr val="FFFFFF"/>
                </a:solidFill>
              </a14:hiddenFill>
            </a:ext>
          </a:extLst>
        </p:spPr>
      </p:pic>
      <p:sp>
        <p:nvSpPr>
          <p:cNvPr id="86" name="Rectangle 85">
            <a:extLst>
              <a:ext uri="{FF2B5EF4-FFF2-40B4-BE49-F238E27FC236}">
                <a16:creationId xmlns:a16="http://schemas.microsoft.com/office/drawing/2014/main" id="{9EDA0C89-2B9D-7AE6-B177-73C8E0FFA55C}"/>
              </a:ext>
            </a:extLst>
          </p:cNvPr>
          <p:cNvSpPr/>
          <p:nvPr/>
        </p:nvSpPr>
        <p:spPr>
          <a:xfrm>
            <a:off x="8036323" y="4453742"/>
            <a:ext cx="488145" cy="448879"/>
          </a:xfrm>
          <a:prstGeom prst="rect">
            <a:avLst/>
          </a:prstGeom>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defTabSz="914354">
              <a:defRPr/>
            </a:pPr>
            <a:r>
              <a:rPr lang="en-US" dirty="0">
                <a:solidFill>
                  <a:srgbClr val="44546A"/>
                </a:solidFill>
                <a:latin typeface="Calibri" panose="020F0502020204030204"/>
                <a:sym typeface="Arial"/>
              </a:rPr>
              <a:t>DU</a:t>
            </a:r>
          </a:p>
        </p:txBody>
      </p:sp>
      <p:sp>
        <p:nvSpPr>
          <p:cNvPr id="16" name="TextBox 15">
            <a:extLst>
              <a:ext uri="{FF2B5EF4-FFF2-40B4-BE49-F238E27FC236}">
                <a16:creationId xmlns:a16="http://schemas.microsoft.com/office/drawing/2014/main" id="{F66C4E32-F3B5-F8E9-F421-0BE313CA8FB4}"/>
              </a:ext>
            </a:extLst>
          </p:cNvPr>
          <p:cNvSpPr txBox="1"/>
          <p:nvPr/>
        </p:nvSpPr>
        <p:spPr>
          <a:xfrm>
            <a:off x="6044316" y="2596106"/>
            <a:ext cx="908717" cy="445755"/>
          </a:xfrm>
          <a:prstGeom prst="rect">
            <a:avLst/>
          </a:prstGeom>
          <a:noFill/>
          <a:ln>
            <a:noFill/>
          </a:ln>
        </p:spPr>
        <p:txBody>
          <a:bodyPr wrap="none" lIns="0" tIns="0" rIns="0" bIns="0" rtlCol="0">
            <a:noAutofit/>
          </a:bodyPr>
          <a:lstStyle/>
          <a:p>
            <a:pPr defTabSz="914354">
              <a:defRPr/>
            </a:pPr>
            <a:r>
              <a:rPr lang="en-US" sz="1600" dirty="0">
                <a:solidFill>
                  <a:srgbClr val="7030A0"/>
                </a:solidFill>
                <a:latin typeface="Calibri" panose="020F0502020204030204"/>
                <a:cs typeface="Arial"/>
                <a:sym typeface="Arial"/>
              </a:rPr>
              <a:t>O-RAN A1</a:t>
            </a:r>
          </a:p>
        </p:txBody>
      </p:sp>
      <p:cxnSp>
        <p:nvCxnSpPr>
          <p:cNvPr id="11" name="Straight Arrow Connector 10">
            <a:extLst>
              <a:ext uri="{FF2B5EF4-FFF2-40B4-BE49-F238E27FC236}">
                <a16:creationId xmlns:a16="http://schemas.microsoft.com/office/drawing/2014/main" id="{048B2E3F-98BB-D0E9-C251-AA477A3D60AB}"/>
              </a:ext>
            </a:extLst>
          </p:cNvPr>
          <p:cNvCxnSpPr>
            <a:cxnSpLocks/>
          </p:cNvCxnSpPr>
          <p:nvPr/>
        </p:nvCxnSpPr>
        <p:spPr>
          <a:xfrm flipV="1">
            <a:off x="7633893" y="3429000"/>
            <a:ext cx="372455" cy="407791"/>
          </a:xfrm>
          <a:prstGeom prst="straightConnector1">
            <a:avLst/>
          </a:prstGeom>
          <a:ln w="25400" cmpd="sng">
            <a:solidFill>
              <a:srgbClr val="7030A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DFC69FE1-B3D2-158A-BEAC-C50450E425F1}"/>
              </a:ext>
            </a:extLst>
          </p:cNvPr>
          <p:cNvSpPr txBox="1"/>
          <p:nvPr/>
        </p:nvSpPr>
        <p:spPr>
          <a:xfrm>
            <a:off x="7288143" y="4902622"/>
            <a:ext cx="908717" cy="445755"/>
          </a:xfrm>
          <a:prstGeom prst="rect">
            <a:avLst/>
          </a:prstGeom>
          <a:noFill/>
          <a:ln>
            <a:noFill/>
          </a:ln>
        </p:spPr>
        <p:txBody>
          <a:bodyPr wrap="none" lIns="0" tIns="0" rIns="0" bIns="0" rtlCol="0">
            <a:noAutofit/>
          </a:bodyPr>
          <a:lstStyle/>
          <a:p>
            <a:pPr defTabSz="914354">
              <a:defRPr/>
            </a:pPr>
            <a:r>
              <a:rPr lang="en-US" b="1" dirty="0">
                <a:latin typeface="Calibri" panose="020F0502020204030204"/>
                <a:cs typeface="Arial"/>
                <a:sym typeface="Arial"/>
              </a:rPr>
              <a:t>RAN NFs</a:t>
            </a:r>
          </a:p>
        </p:txBody>
      </p:sp>
      <p:sp>
        <p:nvSpPr>
          <p:cNvPr id="125" name="TextBox 124">
            <a:extLst>
              <a:ext uri="{FF2B5EF4-FFF2-40B4-BE49-F238E27FC236}">
                <a16:creationId xmlns:a16="http://schemas.microsoft.com/office/drawing/2014/main" id="{CCEA616C-23CF-0A73-153F-B0B7C36FF9A2}"/>
              </a:ext>
            </a:extLst>
          </p:cNvPr>
          <p:cNvSpPr txBox="1"/>
          <p:nvPr/>
        </p:nvSpPr>
        <p:spPr>
          <a:xfrm>
            <a:off x="9328190" y="1312411"/>
            <a:ext cx="2628465" cy="5262979"/>
          </a:xfrm>
          <a:prstGeom prst="rect">
            <a:avLst/>
          </a:prstGeom>
          <a:noFill/>
        </p:spPr>
        <p:txBody>
          <a:bodyPr wrap="square" rtlCol="0">
            <a:spAutoFit/>
          </a:bodyPr>
          <a:lstStyle/>
          <a:p>
            <a:pPr marL="228594" indent="-228594" defTabSz="1219170">
              <a:buClr>
                <a:srgbClr val="000000"/>
              </a:buClr>
              <a:buFont typeface="Arial" panose="020B0604020202020204" pitchFamily="34" charset="0"/>
              <a:buChar char="•"/>
              <a:defRPr/>
            </a:pPr>
            <a:r>
              <a:rPr lang="en-IN" sz="1600" kern="0" dirty="0">
                <a:solidFill>
                  <a:srgbClr val="000000"/>
                </a:solidFill>
                <a:latin typeface="Arial"/>
                <a:cs typeface="Arial"/>
                <a:sym typeface="Arial"/>
              </a:rPr>
              <a:t>RAN Simulator generates a CM VES event whenever any config change happens on the RAN Simulator whether its O1(direct) or A1(indirect) config change request.</a:t>
            </a:r>
          </a:p>
          <a:p>
            <a:pPr marL="228594" indent="-228594" defTabSz="1219170">
              <a:buClr>
                <a:srgbClr val="000000"/>
              </a:buClr>
              <a:buFont typeface="Arial" panose="020B0604020202020204" pitchFamily="34" charset="0"/>
              <a:buChar char="•"/>
              <a:defRPr/>
            </a:pPr>
            <a:endParaRPr lang="en-IN" sz="1600" kern="0" dirty="0">
              <a:solidFill>
                <a:srgbClr val="000000"/>
              </a:solidFill>
              <a:latin typeface="Arial"/>
              <a:cs typeface="Arial"/>
              <a:sym typeface="Arial"/>
            </a:endParaRPr>
          </a:p>
          <a:p>
            <a:pPr marL="228594" indent="-228594" defTabSz="1219170">
              <a:buClr>
                <a:srgbClr val="000000"/>
              </a:buClr>
              <a:buFont typeface="Arial" panose="020B0604020202020204" pitchFamily="34" charset="0"/>
              <a:buChar char="•"/>
              <a:defRPr/>
            </a:pPr>
            <a:r>
              <a:rPr lang="en-IN" sz="1600" kern="0" dirty="0">
                <a:solidFill>
                  <a:srgbClr val="000000"/>
                </a:solidFill>
                <a:latin typeface="Arial"/>
                <a:cs typeface="Arial"/>
                <a:sym typeface="Arial"/>
              </a:rPr>
              <a:t>As the data tree gets modified, RAN simulator CU/DU triggers the CM event generation and sends it over the configured VES collector endpoint.</a:t>
            </a:r>
          </a:p>
          <a:p>
            <a:pPr marL="228594" indent="-228594" defTabSz="1219170">
              <a:buClr>
                <a:srgbClr val="000000"/>
              </a:buClr>
              <a:buFont typeface="Arial" panose="020B0604020202020204" pitchFamily="34" charset="0"/>
              <a:buChar char="•"/>
              <a:defRPr/>
            </a:pPr>
            <a:endParaRPr lang="en-IN" sz="1600" kern="0" dirty="0">
              <a:solidFill>
                <a:srgbClr val="000000"/>
              </a:solidFill>
              <a:latin typeface="Arial"/>
              <a:cs typeface="Arial"/>
              <a:sym typeface="Arial"/>
            </a:endParaRPr>
          </a:p>
          <a:p>
            <a:pPr marL="228594" indent="-228594" defTabSz="1219170">
              <a:buClr>
                <a:srgbClr val="000000"/>
              </a:buClr>
              <a:buFont typeface="Arial" panose="020B0604020202020204" pitchFamily="34" charset="0"/>
              <a:buChar char="•"/>
            </a:pPr>
            <a:r>
              <a:rPr lang="en-IN" sz="1600" kern="0" dirty="0">
                <a:solidFill>
                  <a:srgbClr val="000000"/>
                </a:solidFill>
                <a:latin typeface="Arial"/>
                <a:cs typeface="Arial"/>
                <a:sym typeface="Arial"/>
              </a:rPr>
              <a:t>CM VES event message format aligned with 3GPP 28.532 specification</a:t>
            </a:r>
          </a:p>
        </p:txBody>
      </p:sp>
      <p:cxnSp>
        <p:nvCxnSpPr>
          <p:cNvPr id="1027" name="Straight Arrow Connector 1026">
            <a:extLst>
              <a:ext uri="{FF2B5EF4-FFF2-40B4-BE49-F238E27FC236}">
                <a16:creationId xmlns:a16="http://schemas.microsoft.com/office/drawing/2014/main" id="{002CFE42-55BC-4063-F23F-207B8BBEE5A8}"/>
              </a:ext>
            </a:extLst>
          </p:cNvPr>
          <p:cNvCxnSpPr>
            <a:cxnSpLocks/>
            <a:stCxn id="103" idx="3"/>
            <a:endCxn id="10" idx="1"/>
          </p:cNvCxnSpPr>
          <p:nvPr/>
        </p:nvCxnSpPr>
        <p:spPr>
          <a:xfrm>
            <a:off x="2422433" y="4413147"/>
            <a:ext cx="1258955" cy="4606"/>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1030" name="Straight Arrow Connector 1029">
            <a:extLst>
              <a:ext uri="{FF2B5EF4-FFF2-40B4-BE49-F238E27FC236}">
                <a16:creationId xmlns:a16="http://schemas.microsoft.com/office/drawing/2014/main" id="{1EF15309-AEB3-6FFC-0FB5-E578F31C19BD}"/>
              </a:ext>
            </a:extLst>
          </p:cNvPr>
          <p:cNvCxnSpPr>
            <a:cxnSpLocks/>
            <a:stCxn id="117" idx="3"/>
            <a:endCxn id="103" idx="1"/>
          </p:cNvCxnSpPr>
          <p:nvPr/>
        </p:nvCxnSpPr>
        <p:spPr>
          <a:xfrm>
            <a:off x="993254" y="4413147"/>
            <a:ext cx="645363" cy="0"/>
          </a:xfrm>
          <a:prstGeom prst="straightConnector1">
            <a:avLst/>
          </a:prstGeom>
          <a:ln w="25400" cmpd="sng">
            <a:solidFill>
              <a:srgbClr val="FF0000"/>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1035" name="TextBox 1034">
            <a:extLst>
              <a:ext uri="{FF2B5EF4-FFF2-40B4-BE49-F238E27FC236}">
                <a16:creationId xmlns:a16="http://schemas.microsoft.com/office/drawing/2014/main" id="{B1B61909-B73A-3093-87A0-9F4757864B73}"/>
              </a:ext>
            </a:extLst>
          </p:cNvPr>
          <p:cNvSpPr txBox="1"/>
          <p:nvPr/>
        </p:nvSpPr>
        <p:spPr>
          <a:xfrm>
            <a:off x="1093472" y="4572395"/>
            <a:ext cx="3369449" cy="420756"/>
          </a:xfrm>
          <a:prstGeom prst="rect">
            <a:avLst/>
          </a:prstGeom>
          <a:noFill/>
        </p:spPr>
        <p:txBody>
          <a:bodyPr wrap="square" rtlCol="0">
            <a:spAutoFit/>
          </a:bodyPr>
          <a:lstStyle/>
          <a:p>
            <a:pPr algn="ctr" defTabSz="1219170">
              <a:buClr>
                <a:srgbClr val="000000"/>
              </a:buClr>
              <a:defRPr/>
            </a:pPr>
            <a:r>
              <a:rPr lang="en-IN" sz="1067" kern="0" dirty="0">
                <a:solidFill>
                  <a:srgbClr val="172B4D"/>
                </a:solidFill>
                <a:latin typeface="-apple-system"/>
                <a:cs typeface="Arial"/>
                <a:sym typeface="Arial"/>
              </a:rPr>
              <a:t>Topic: unauthenticated.SEC_3GPP_PROVISIONING_OUTPUT</a:t>
            </a:r>
            <a:endParaRPr lang="en-IN" sz="1067" kern="0" dirty="0">
              <a:solidFill>
                <a:srgbClr val="000000"/>
              </a:solidFill>
              <a:latin typeface="Arial"/>
              <a:cs typeface="Arial"/>
              <a:sym typeface="Arial"/>
            </a:endParaRPr>
          </a:p>
        </p:txBody>
      </p:sp>
      <p:cxnSp>
        <p:nvCxnSpPr>
          <p:cNvPr id="20" name="Straight Arrow Connector 19">
            <a:extLst>
              <a:ext uri="{FF2B5EF4-FFF2-40B4-BE49-F238E27FC236}">
                <a16:creationId xmlns:a16="http://schemas.microsoft.com/office/drawing/2014/main" id="{54C1B240-4FD9-E4F7-7C4B-60E25669BAA2}"/>
              </a:ext>
            </a:extLst>
          </p:cNvPr>
          <p:cNvCxnSpPr>
            <a:cxnSpLocks/>
          </p:cNvCxnSpPr>
          <p:nvPr/>
        </p:nvCxnSpPr>
        <p:spPr>
          <a:xfrm flipH="1">
            <a:off x="1868739" y="2702484"/>
            <a:ext cx="1786613" cy="3691"/>
          </a:xfrm>
          <a:prstGeom prst="straightConnector1">
            <a:avLst/>
          </a:prstGeom>
          <a:ln w="25400" cmpd="sng">
            <a:solidFill>
              <a:schemeClr val="tx1"/>
            </a:solidFill>
            <a:headEnd type="stealth" w="med" len="med"/>
            <a:tailEnd type="none" w="lg" len="lg"/>
          </a:ln>
          <a:effectLst/>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3CE63FB9-A46D-1DF3-FE3D-F0CB5CD403A3}"/>
              </a:ext>
            </a:extLst>
          </p:cNvPr>
          <p:cNvSpPr txBox="1"/>
          <p:nvPr/>
        </p:nvSpPr>
        <p:spPr>
          <a:xfrm>
            <a:off x="1961523" y="2069796"/>
            <a:ext cx="1503713" cy="524068"/>
          </a:xfrm>
          <a:prstGeom prst="rect">
            <a:avLst/>
          </a:prstGeom>
          <a:noFill/>
          <a:ln>
            <a:noFill/>
          </a:ln>
        </p:spPr>
        <p:txBody>
          <a:bodyPr wrap="none" lIns="0" tIns="0" rIns="0" bIns="0" rtlCol="0">
            <a:noAutofit/>
          </a:bodyPr>
          <a:lstStyle/>
          <a:p>
            <a:pPr algn="ctr" defTabSz="914354">
              <a:defRPr/>
            </a:pPr>
            <a:r>
              <a:rPr lang="en-US" sz="1400" i="1" dirty="0">
                <a:latin typeface="Calibri" panose="020F0502020204030204"/>
                <a:cs typeface="Arial"/>
                <a:sym typeface="Arial"/>
              </a:rPr>
              <a:t>Action Request</a:t>
            </a:r>
            <a:br>
              <a:rPr lang="en-US" sz="1400" i="1" dirty="0">
                <a:latin typeface="Calibri" panose="020F0502020204030204"/>
                <a:cs typeface="Arial"/>
                <a:sym typeface="Arial"/>
              </a:rPr>
            </a:br>
            <a:r>
              <a:rPr lang="en-US" sz="1400" i="1" dirty="0">
                <a:latin typeface="Calibri" panose="020F0502020204030204"/>
                <a:cs typeface="Arial"/>
                <a:sym typeface="Arial"/>
              </a:rPr>
              <a:t>(O1-Config, A1-Policy etc)</a:t>
            </a:r>
          </a:p>
        </p:txBody>
      </p:sp>
    </p:spTree>
    <p:extLst>
      <p:ext uri="{BB962C8B-B14F-4D97-AF65-F5344CB8AC3E}">
        <p14:creationId xmlns:p14="http://schemas.microsoft.com/office/powerpoint/2010/main" val="22416174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279</TotalTime>
  <Words>2434</Words>
  <Application>Microsoft Office PowerPoint</Application>
  <PresentationFormat>Widescreen</PresentationFormat>
  <Paragraphs>490</Paragraphs>
  <Slides>18</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-apple-system</vt:lpstr>
      <vt:lpstr>Arial</vt:lpstr>
      <vt:lpstr>ATT Aleck Sans</vt:lpstr>
      <vt:lpstr>Calibri</vt:lpstr>
      <vt:lpstr>Consolas</vt:lpstr>
      <vt:lpstr>Google Sans</vt:lpstr>
      <vt:lpstr>Symbol</vt:lpstr>
      <vt:lpstr>Office Theme</vt:lpstr>
      <vt:lpstr>Radio Access Network Function Configuration Management (CM) Update in ONAP London Release</vt:lpstr>
      <vt:lpstr>ONAP SON Use Case</vt:lpstr>
      <vt:lpstr>ONAP SON Use Case</vt:lpstr>
      <vt:lpstr>ONAP SON Use Case – FM and PM event data</vt:lpstr>
      <vt:lpstr>ONAP SON Use Case – CM event data </vt:lpstr>
      <vt:lpstr>RAN NF Configuration Management Updates: Problem formulation</vt:lpstr>
      <vt:lpstr>ONAP SON Use Case – London release focus on CM update process</vt:lpstr>
      <vt:lpstr>CM VES Event Generation</vt:lpstr>
      <vt:lpstr>CM VES Event Message Generation</vt:lpstr>
      <vt:lpstr>CM VES Message Specification</vt:lpstr>
      <vt:lpstr>CM VES Event Message Format</vt:lpstr>
      <vt:lpstr>CM VES Event Message</vt:lpstr>
      <vt:lpstr>CPS DB CM Update</vt:lpstr>
      <vt:lpstr>CPS Components</vt:lpstr>
      <vt:lpstr>CPS Datastore CM Update</vt:lpstr>
      <vt:lpstr>DMI Data AVC</vt:lpstr>
      <vt:lpstr>DMI Data AVC Example</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Kenny Paul</dc:creator>
  <cp:lastModifiedBy>N.K. Shankar</cp:lastModifiedBy>
  <cp:revision>31</cp:revision>
  <dcterms:created xsi:type="dcterms:W3CDTF">2023-02-10T19:13:26Z</dcterms:created>
  <dcterms:modified xsi:type="dcterms:W3CDTF">2023-02-16T21:08:25Z</dcterms:modified>
</cp:coreProperties>
</file>