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22"/>
  </p:notesMasterIdLst>
  <p:sldIdLst>
    <p:sldId id="321" r:id="rId2"/>
    <p:sldId id="528" r:id="rId3"/>
    <p:sldId id="527" r:id="rId4"/>
    <p:sldId id="524" r:id="rId5"/>
    <p:sldId id="567" r:id="rId6"/>
    <p:sldId id="562" r:id="rId7"/>
    <p:sldId id="546" r:id="rId8"/>
    <p:sldId id="544" r:id="rId9"/>
    <p:sldId id="555" r:id="rId10"/>
    <p:sldId id="548" r:id="rId11"/>
    <p:sldId id="549" r:id="rId12"/>
    <p:sldId id="556" r:id="rId13"/>
    <p:sldId id="554" r:id="rId14"/>
    <p:sldId id="563" r:id="rId15"/>
    <p:sldId id="541" r:id="rId16"/>
    <p:sldId id="568" r:id="rId17"/>
    <p:sldId id="569" r:id="rId18"/>
    <p:sldId id="468" r:id="rId19"/>
    <p:sldId id="559" r:id="rId20"/>
    <p:sldId id="560"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5B9BD6"/>
    <a:srgbClr val="CCFFFF"/>
    <a:srgbClr val="0000FF"/>
    <a:srgbClr val="5B9BD5"/>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00" autoAdjust="0"/>
    <p:restoredTop sz="93963" autoAdjust="0"/>
  </p:normalViewPr>
  <p:slideViewPr>
    <p:cSldViewPr snapToGrid="0" snapToObjects="1">
      <p:cViewPr varScale="1">
        <p:scale>
          <a:sx n="69" d="100"/>
          <a:sy n="69" d="100"/>
        </p:scale>
        <p:origin x="424" y="4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pPr/>
              <a:t>1/16/2023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a:t>
            </a:fld>
            <a:endParaRPr lang="en-US" dirty="0"/>
          </a:p>
        </p:txBody>
      </p:sp>
    </p:spTree>
    <p:extLst>
      <p:ext uri="{BB962C8B-B14F-4D97-AF65-F5344CB8AC3E}">
        <p14:creationId xmlns:p14="http://schemas.microsoft.com/office/powerpoint/2010/main" val="1998367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pPr/>
              <a:t>1/16/2023</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11" Type="http://schemas.openxmlformats.org/officeDocument/2006/relationships/image" Target="../media/image32.png"/><Relationship Id="rId5" Type="http://schemas.openxmlformats.org/officeDocument/2006/relationships/image" Target="../media/image27.png"/><Relationship Id="rId10" Type="http://schemas.openxmlformats.org/officeDocument/2006/relationships/image" Target="../media/image5.png"/><Relationship Id="rId4" Type="http://schemas.openxmlformats.org/officeDocument/2006/relationships/image" Target="../media/image26.png"/><Relationship Id="rId9"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5" Type="http://schemas.microsoft.com/office/2007/relationships/hdphoto" Target="../media/hdphoto1.wdp"/><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hyperlink" Target="https://sched.co/1BKr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A3761A4A-CB50-4903-A03C-204836853BE5}"/>
              </a:ext>
            </a:extLst>
          </p:cNvPr>
          <p:cNvSpPr txBox="1">
            <a:spLocks/>
          </p:cNvSpPr>
          <p:nvPr/>
        </p:nvSpPr>
        <p:spPr>
          <a:xfrm>
            <a:off x="0" y="1618345"/>
            <a:ext cx="12192000" cy="2120281"/>
          </a:xfrm>
          <a:prstGeom prst="rect">
            <a:avLst/>
          </a:prstGeom>
        </p:spPr>
        <p:txBody>
          <a:bodyPr vert="horz" lIns="91440" tIns="45720" rIns="91440" bIns="45720" rtlCol="0" anchor="ctr">
            <a:noAutofit/>
          </a:bodyPr>
          <a:lstStyle/>
          <a:p>
            <a:pPr lvl="0" algn="ctr">
              <a:lnSpc>
                <a:spcPct val="170000"/>
              </a:lnSpc>
              <a:spcBef>
                <a:spcPct val="0"/>
              </a:spcBef>
              <a:defRPr/>
            </a:pPr>
            <a:r>
              <a:rPr lang="en-US" altLang="zh-CN" sz="2800" b="1" dirty="0" smtClean="0">
                <a:solidFill>
                  <a:schemeClr val="bg1"/>
                </a:solidFill>
                <a:latin typeface="Arial" panose="020B0604020202020204" pitchFamily="34" charset="0"/>
                <a:ea typeface="+mj-ea"/>
                <a:cs typeface="Arial" panose="020B0604020202020204" pitchFamily="34" charset="0"/>
              </a:rPr>
              <a:t>Intent-driven Operating </a:t>
            </a:r>
            <a:r>
              <a:rPr lang="en-US" altLang="zh-CN" sz="2800" b="1" dirty="0">
                <a:solidFill>
                  <a:schemeClr val="bg1"/>
                </a:solidFill>
                <a:latin typeface="Arial" panose="020B0604020202020204" pitchFamily="34" charset="0"/>
                <a:ea typeface="+mj-ea"/>
                <a:cs typeface="Arial" panose="020B0604020202020204" pitchFamily="34" charset="0"/>
              </a:rPr>
              <a:t>for Cloud-network </a:t>
            </a:r>
            <a:r>
              <a:rPr lang="en-US" altLang="zh-CN" sz="2800" b="1" dirty="0" smtClean="0">
                <a:solidFill>
                  <a:schemeClr val="bg1"/>
                </a:solidFill>
                <a:latin typeface="Arial" panose="020B0604020202020204" pitchFamily="34" charset="0"/>
                <a:ea typeface="+mj-ea"/>
                <a:cs typeface="Arial" panose="020B0604020202020204" pitchFamily="34" charset="0"/>
              </a:rPr>
              <a:t>Convergence Services</a:t>
            </a:r>
          </a:p>
        </p:txBody>
      </p:sp>
      <p:sp>
        <p:nvSpPr>
          <p:cNvPr id="4" name="文本框 1"/>
          <p:cNvSpPr txBox="1"/>
          <p:nvPr/>
        </p:nvSpPr>
        <p:spPr>
          <a:xfrm>
            <a:off x="3694119" y="3935306"/>
            <a:ext cx="480376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err="1" smtClean="0">
                <a:solidFill>
                  <a:schemeClr val="bg1"/>
                </a:solidFill>
              </a:rPr>
              <a:t>Usecase</a:t>
            </a:r>
            <a:r>
              <a:rPr lang="en-US" altLang="zh-CN" b="1" dirty="0" smtClean="0">
                <a:solidFill>
                  <a:schemeClr val="bg1"/>
                </a:solidFill>
              </a:rPr>
              <a:t> </a:t>
            </a:r>
            <a:r>
              <a:rPr lang="en-US" altLang="zh-CN" b="1" dirty="0">
                <a:solidFill>
                  <a:schemeClr val="bg1"/>
                </a:solidFill>
              </a:rPr>
              <a:t>Subcommittee Review</a:t>
            </a:r>
          </a:p>
          <a:p>
            <a:pPr algn="ctr"/>
            <a:r>
              <a:rPr lang="en-US" altLang="zh-CN" b="1" dirty="0" smtClean="0">
                <a:solidFill>
                  <a:schemeClr val="bg1"/>
                </a:solidFill>
              </a:rPr>
              <a:t>16</a:t>
            </a:r>
            <a:r>
              <a:rPr lang="en-US" altLang="zh-CN" b="1" baseline="30000" dirty="0" smtClean="0">
                <a:solidFill>
                  <a:schemeClr val="bg1"/>
                </a:solidFill>
              </a:rPr>
              <a:t>th</a:t>
            </a:r>
            <a:r>
              <a:rPr lang="en-US" altLang="zh-CN" b="1" dirty="0" smtClean="0">
                <a:solidFill>
                  <a:schemeClr val="bg1"/>
                </a:solidFill>
              </a:rPr>
              <a:t> Jan, 2023</a:t>
            </a:r>
            <a:endParaRPr lang="zh-CN" altLang="en-US" b="1" dirty="0">
              <a:solidFill>
                <a:schemeClr val="bg1"/>
              </a:solidFill>
            </a:endParaRPr>
          </a:p>
        </p:txBody>
      </p:sp>
      <p:sp>
        <p:nvSpPr>
          <p:cNvPr id="2" name="文本框 1"/>
          <p:cNvSpPr txBox="1"/>
          <p:nvPr/>
        </p:nvSpPr>
        <p:spPr>
          <a:xfrm>
            <a:off x="1275772" y="5114886"/>
            <a:ext cx="9640455" cy="646331"/>
          </a:xfrm>
          <a:prstGeom prst="rect">
            <a:avLst/>
          </a:prstGeom>
          <a:noFill/>
        </p:spPr>
        <p:txBody>
          <a:bodyPr wrap="square" rtlCol="0">
            <a:spAutoFit/>
          </a:bodyPr>
          <a:lstStyle/>
          <a:p>
            <a:r>
              <a:rPr lang="en-US" altLang="zh-CN" b="1" dirty="0" smtClean="0">
                <a:solidFill>
                  <a:schemeClr val="bg1"/>
                </a:solidFill>
              </a:rPr>
              <a:t>REQ Owners: </a:t>
            </a:r>
            <a:r>
              <a:rPr lang="en-US" altLang="zh-CN" dirty="0" smtClean="0">
                <a:solidFill>
                  <a:schemeClr val="bg1"/>
                </a:solidFill>
              </a:rPr>
              <a:t>Dong Wang (China Telecom), Henry </a:t>
            </a:r>
            <a:r>
              <a:rPr lang="en-US" altLang="zh-CN" dirty="0">
                <a:solidFill>
                  <a:schemeClr val="bg1"/>
                </a:solidFill>
              </a:rPr>
              <a:t>Yu (</a:t>
            </a:r>
            <a:r>
              <a:rPr lang="en-US" altLang="zh-CN" dirty="0" smtClean="0">
                <a:solidFill>
                  <a:schemeClr val="bg1"/>
                </a:solidFill>
              </a:rPr>
              <a:t>Huawei</a:t>
            </a:r>
            <a:r>
              <a:rPr lang="en-US" altLang="zh-CN" dirty="0">
                <a:solidFill>
                  <a:schemeClr val="bg1"/>
                </a:solidFill>
              </a:rPr>
              <a:t>), Lei Shi (</a:t>
            </a:r>
            <a:r>
              <a:rPr lang="en-US" altLang="zh-CN" dirty="0" err="1">
                <a:solidFill>
                  <a:schemeClr val="bg1"/>
                </a:solidFill>
              </a:rPr>
              <a:t>AsiaInfo</a:t>
            </a:r>
            <a:r>
              <a:rPr lang="en-US" altLang="zh-CN" dirty="0" smtClean="0">
                <a:solidFill>
                  <a:schemeClr val="bg1"/>
                </a:solidFill>
              </a:rPr>
              <a:t>),</a:t>
            </a:r>
            <a:r>
              <a:rPr lang="en-US" altLang="zh-CN" dirty="0">
                <a:solidFill>
                  <a:schemeClr val="bg1"/>
                </a:solidFill>
              </a:rPr>
              <a:t> </a:t>
            </a:r>
            <a:r>
              <a:rPr lang="en-US" altLang="zh-CN" dirty="0" err="1">
                <a:solidFill>
                  <a:schemeClr val="bg1"/>
                </a:solidFill>
              </a:rPr>
              <a:t>Yaohua</a:t>
            </a:r>
            <a:r>
              <a:rPr lang="en-US" altLang="zh-CN" dirty="0">
                <a:solidFill>
                  <a:schemeClr val="bg1"/>
                </a:solidFill>
              </a:rPr>
              <a:t> </a:t>
            </a:r>
            <a:r>
              <a:rPr lang="en-US" altLang="zh-CN" dirty="0" smtClean="0">
                <a:solidFill>
                  <a:schemeClr val="bg1"/>
                </a:solidFill>
              </a:rPr>
              <a:t>Sun (</a:t>
            </a:r>
            <a:r>
              <a:rPr lang="en-US" altLang="zh-CN" dirty="0">
                <a:solidFill>
                  <a:schemeClr val="bg1"/>
                </a:solidFill>
              </a:rPr>
              <a:t>BUPT</a:t>
            </a:r>
            <a:r>
              <a:rPr lang="en-US" altLang="zh-CN" dirty="0" smtClean="0">
                <a:solidFill>
                  <a:schemeClr val="bg1"/>
                </a:solidFill>
              </a:rPr>
              <a:t>),</a:t>
            </a:r>
          </a:p>
          <a:p>
            <a:r>
              <a:rPr lang="en-US" altLang="zh-CN" dirty="0">
                <a:solidFill>
                  <a:schemeClr val="bg1"/>
                </a:solidFill>
              </a:rPr>
              <a:t> </a:t>
            </a:r>
            <a:r>
              <a:rPr lang="en-US" altLang="zh-CN" dirty="0" smtClean="0">
                <a:solidFill>
                  <a:schemeClr val="bg1"/>
                </a:solidFill>
              </a:rPr>
              <a:t>                        </a:t>
            </a:r>
            <a:r>
              <a:rPr lang="en-US" altLang="zh-CN" dirty="0" err="1" smtClean="0">
                <a:solidFill>
                  <a:schemeClr val="bg1"/>
                </a:solidFill>
              </a:rPr>
              <a:t>Ahila</a:t>
            </a:r>
            <a:r>
              <a:rPr lang="en-US" altLang="zh-CN" dirty="0" smtClean="0">
                <a:solidFill>
                  <a:schemeClr val="bg1"/>
                </a:solidFill>
              </a:rPr>
              <a:t> </a:t>
            </a:r>
            <a:r>
              <a:rPr lang="en-US" altLang="zh-CN" dirty="0" err="1">
                <a:solidFill>
                  <a:schemeClr val="bg1"/>
                </a:solidFill>
              </a:rPr>
              <a:t>Pandaram</a:t>
            </a:r>
            <a:r>
              <a:rPr lang="en-US" altLang="zh-CN" dirty="0">
                <a:solidFill>
                  <a:schemeClr val="bg1"/>
                </a:solidFill>
              </a:rPr>
              <a:t> (Wipro), Kevin Tang (</a:t>
            </a:r>
            <a:r>
              <a:rPr lang="en-US" altLang="zh-CN" dirty="0" smtClean="0">
                <a:solidFill>
                  <a:schemeClr val="bg1"/>
                </a:solidFill>
              </a:rPr>
              <a:t>STL), </a:t>
            </a:r>
            <a:r>
              <a:rPr lang="en-US" altLang="zh-CN" dirty="0" err="1" smtClean="0">
                <a:solidFill>
                  <a:schemeClr val="bg1"/>
                </a:solidFill>
              </a:rPr>
              <a:t>Keguang</a:t>
            </a:r>
            <a:r>
              <a:rPr lang="en-US" altLang="zh-CN" dirty="0" smtClean="0">
                <a:solidFill>
                  <a:schemeClr val="bg1"/>
                </a:solidFill>
              </a:rPr>
              <a:t> </a:t>
            </a:r>
            <a:r>
              <a:rPr lang="en-US" altLang="zh-CN" dirty="0">
                <a:solidFill>
                  <a:schemeClr val="bg1"/>
                </a:solidFill>
              </a:rPr>
              <a:t>He (CMCC</a:t>
            </a:r>
            <a:r>
              <a:rPr lang="en-US" altLang="zh-CN" dirty="0" smtClean="0">
                <a:solidFill>
                  <a:schemeClr val="bg1"/>
                </a:solidFill>
              </a:rPr>
              <a:t>), </a:t>
            </a:r>
            <a:r>
              <a:rPr lang="en-US" altLang="zh-CN" dirty="0" err="1" smtClean="0">
                <a:solidFill>
                  <a:schemeClr val="bg1"/>
                </a:solidFill>
              </a:rPr>
              <a:t>Chungang</a:t>
            </a:r>
            <a:r>
              <a:rPr lang="en-US" altLang="zh-CN" dirty="0" smtClean="0">
                <a:solidFill>
                  <a:schemeClr val="bg1"/>
                </a:solidFill>
              </a:rPr>
              <a:t> Yang (XDU)</a:t>
            </a:r>
          </a:p>
        </p:txBody>
      </p:sp>
    </p:spTree>
    <p:extLst>
      <p:ext uri="{BB962C8B-B14F-4D97-AF65-F5344CB8AC3E}">
        <p14:creationId xmlns:p14="http://schemas.microsoft.com/office/powerpoint/2010/main" val="3908963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2.2 Intent Instance in AAI</a:t>
            </a:r>
            <a:endParaRPr lang="zh-CN" altLang="en-US" sz="3200" dirty="0"/>
          </a:p>
        </p:txBody>
      </p:sp>
      <p:sp>
        <p:nvSpPr>
          <p:cNvPr id="4" name="文本框 3"/>
          <p:cNvSpPr txBox="1"/>
          <p:nvPr/>
        </p:nvSpPr>
        <p:spPr>
          <a:xfrm>
            <a:off x="678154" y="1138452"/>
            <a:ext cx="3482109" cy="1323439"/>
          </a:xfrm>
          <a:prstGeom prst="rect">
            <a:avLst/>
          </a:prstGeom>
          <a:solidFill>
            <a:schemeClr val="accent2">
              <a:lumMod val="20000"/>
              <a:lumOff val="80000"/>
            </a:schemeClr>
          </a:solidFill>
        </p:spPr>
        <p:txBody>
          <a:bodyPr wrap="square" rtlCol="0">
            <a:spAutoFit/>
          </a:bodyPr>
          <a:lstStyle/>
          <a:p>
            <a:pPr algn="just"/>
            <a:r>
              <a:rPr lang="en-US" altLang="zh-CN" sz="1600" dirty="0" smtClean="0"/>
              <a:t>Functions: Intent Instance is created to save the users’ </a:t>
            </a:r>
            <a:r>
              <a:rPr lang="en-US" altLang="zh-CN" sz="1600" b="1" dirty="0" smtClean="0">
                <a:solidFill>
                  <a:srgbClr val="FF0000"/>
                </a:solidFill>
              </a:rPr>
              <a:t>real-time intent </a:t>
            </a:r>
            <a:r>
              <a:rPr lang="en-US" altLang="zh-CN" sz="1600" dirty="0" smtClean="0"/>
              <a:t>(network parameters) and connected service ID (CCVPN service ID / E2E Slicing CSI ID) in AAI.</a:t>
            </a:r>
            <a:endParaRPr lang="zh-CN" altLang="en-US" sz="1600" dirty="0"/>
          </a:p>
        </p:txBody>
      </p:sp>
      <p:sp>
        <p:nvSpPr>
          <p:cNvPr id="5" name="矩形 4"/>
          <p:cNvSpPr/>
          <p:nvPr/>
        </p:nvSpPr>
        <p:spPr>
          <a:xfrm>
            <a:off x="1166168" y="3931023"/>
            <a:ext cx="2730856" cy="382458"/>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b="1" dirty="0" smtClean="0">
                <a:solidFill>
                  <a:schemeClr val="tx1"/>
                </a:solidFill>
              </a:rPr>
              <a:t>Service-instance (Intent Instance)</a:t>
            </a:r>
            <a:endParaRPr lang="en-US" altLang="zh-CN" sz="1400" b="1" dirty="0">
              <a:solidFill>
                <a:schemeClr val="tx1"/>
              </a:solidFill>
            </a:endParaRPr>
          </a:p>
        </p:txBody>
      </p:sp>
      <p:sp>
        <p:nvSpPr>
          <p:cNvPr id="6" name="矩形 5"/>
          <p:cNvSpPr/>
          <p:nvPr/>
        </p:nvSpPr>
        <p:spPr>
          <a:xfrm>
            <a:off x="1166168" y="4286599"/>
            <a:ext cx="2730856" cy="9162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indent="-171450">
              <a:buFontTx/>
              <a:buChar char="-"/>
            </a:pPr>
            <a:r>
              <a:rPr lang="en-US" altLang="zh-CN" sz="1200" dirty="0" err="1">
                <a:solidFill>
                  <a:schemeClr val="tx1"/>
                </a:solidFill>
              </a:rPr>
              <a:t>serviceID</a:t>
            </a:r>
            <a:r>
              <a:rPr lang="en-US" altLang="zh-CN" sz="1200" dirty="0">
                <a:solidFill>
                  <a:schemeClr val="tx1"/>
                </a:solidFill>
              </a:rPr>
              <a:t>: String</a:t>
            </a:r>
          </a:p>
          <a:p>
            <a:pPr indent="-171450">
              <a:buFontTx/>
              <a:buChar char="-"/>
            </a:pPr>
            <a:r>
              <a:rPr lang="en-US" altLang="zh-CN" sz="1200" dirty="0" err="1" smtClean="0">
                <a:solidFill>
                  <a:schemeClr val="tx1"/>
                </a:solidFill>
              </a:rPr>
              <a:t>serviceType</a:t>
            </a:r>
            <a:r>
              <a:rPr lang="en-US" altLang="zh-CN" sz="1200" dirty="0">
                <a:solidFill>
                  <a:schemeClr val="tx1"/>
                </a:solidFill>
              </a:rPr>
              <a:t>: String</a:t>
            </a:r>
          </a:p>
          <a:p>
            <a:pPr indent="-171450">
              <a:buFontTx/>
              <a:buChar char="-"/>
            </a:pPr>
            <a:r>
              <a:rPr lang="en-US" altLang="zh-CN" sz="1200" dirty="0" err="1" smtClean="0">
                <a:solidFill>
                  <a:schemeClr val="tx1"/>
                </a:solidFill>
              </a:rPr>
              <a:t>intentContent</a:t>
            </a:r>
            <a:r>
              <a:rPr lang="en-US" altLang="zh-CN" sz="1200" dirty="0">
                <a:solidFill>
                  <a:schemeClr val="tx1"/>
                </a:solidFill>
              </a:rPr>
              <a:t>: </a:t>
            </a:r>
            <a:r>
              <a:rPr lang="en-US" altLang="zh-CN" sz="1200" dirty="0" smtClean="0">
                <a:solidFill>
                  <a:schemeClr val="tx1"/>
                </a:solidFill>
              </a:rPr>
              <a:t>String</a:t>
            </a:r>
            <a:endParaRPr lang="en-US" altLang="zh-CN" sz="1200" dirty="0">
              <a:solidFill>
                <a:schemeClr val="tx1"/>
              </a:solidFill>
            </a:endParaRPr>
          </a:p>
        </p:txBody>
      </p:sp>
      <p:sp>
        <p:nvSpPr>
          <p:cNvPr id="7" name="圆角矩形 6"/>
          <p:cNvSpPr/>
          <p:nvPr/>
        </p:nvSpPr>
        <p:spPr>
          <a:xfrm>
            <a:off x="517637" y="2731608"/>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UUI</a:t>
            </a:r>
            <a:endParaRPr lang="zh-CN" altLang="en-US" sz="2800" b="1" dirty="0">
              <a:solidFill>
                <a:srgbClr val="FF0000"/>
              </a:solidFill>
            </a:endParaRPr>
          </a:p>
        </p:txBody>
      </p:sp>
      <p:sp>
        <p:nvSpPr>
          <p:cNvPr id="8" name="圆角矩形 7"/>
          <p:cNvSpPr/>
          <p:nvPr/>
        </p:nvSpPr>
        <p:spPr>
          <a:xfrm>
            <a:off x="3068428" y="2734083"/>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DCAE</a:t>
            </a:r>
            <a:endParaRPr lang="zh-CN" altLang="en-US" sz="2800" b="1" dirty="0">
              <a:solidFill>
                <a:srgbClr val="FF0000"/>
              </a:solidFill>
            </a:endParaRPr>
          </a:p>
        </p:txBody>
      </p:sp>
      <p:sp>
        <p:nvSpPr>
          <p:cNvPr id="9" name="圆角矩形 8"/>
          <p:cNvSpPr/>
          <p:nvPr/>
        </p:nvSpPr>
        <p:spPr>
          <a:xfrm>
            <a:off x="1885051" y="5202876"/>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AAI</a:t>
            </a:r>
            <a:endParaRPr lang="zh-CN" altLang="en-US" sz="2800" b="1" dirty="0">
              <a:solidFill>
                <a:srgbClr val="FF0000"/>
              </a:solidFill>
            </a:endParaRPr>
          </a:p>
        </p:txBody>
      </p:sp>
      <p:cxnSp>
        <p:nvCxnSpPr>
          <p:cNvPr id="10" name="直接箭头连接符 9"/>
          <p:cNvCxnSpPr>
            <a:stCxn id="7" idx="3"/>
            <a:endCxn id="5" idx="0"/>
          </p:cNvCxnSpPr>
          <p:nvPr/>
        </p:nvCxnSpPr>
        <p:spPr>
          <a:xfrm>
            <a:off x="1949274" y="3143707"/>
            <a:ext cx="651596" cy="7873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5" idx="0"/>
            <a:endCxn id="8" idx="1"/>
          </p:cNvCxnSpPr>
          <p:nvPr/>
        </p:nvCxnSpPr>
        <p:spPr>
          <a:xfrm flipV="1">
            <a:off x="2600870" y="3146182"/>
            <a:ext cx="467558" cy="784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537764" y="3854251"/>
            <a:ext cx="138545" cy="12930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66974" y="6156097"/>
            <a:ext cx="2265685" cy="276999"/>
          </a:xfrm>
          <a:prstGeom prst="rect">
            <a:avLst/>
          </a:prstGeom>
        </p:spPr>
        <p:txBody>
          <a:bodyPr wrap="none">
            <a:spAutoFit/>
          </a:bodyPr>
          <a:lstStyle/>
          <a:p>
            <a:r>
              <a:rPr lang="en-US" altLang="zh-CN" sz="1200" dirty="0" err="1" smtClean="0"/>
              <a:t>serviceType</a:t>
            </a:r>
            <a:r>
              <a:rPr lang="en-US" altLang="zh-CN" sz="1200" dirty="0" smtClean="0"/>
              <a:t>: ‘CCVPN’, ‘E2ESlicing’</a:t>
            </a:r>
            <a:endParaRPr lang="zh-CN" altLang="en-US" sz="1200" dirty="0"/>
          </a:p>
        </p:txBody>
      </p:sp>
      <p:sp>
        <p:nvSpPr>
          <p:cNvPr id="14" name="文本框 13"/>
          <p:cNvSpPr txBox="1"/>
          <p:nvPr/>
        </p:nvSpPr>
        <p:spPr>
          <a:xfrm>
            <a:off x="4879146" y="1435547"/>
            <a:ext cx="6763655" cy="3416320"/>
          </a:xfrm>
          <a:prstGeom prst="rect">
            <a:avLst/>
          </a:prstGeom>
          <a:noFill/>
        </p:spPr>
        <p:txBody>
          <a:bodyPr wrap="square" rtlCol="0">
            <a:spAutoFit/>
          </a:bodyPr>
          <a:lstStyle/>
          <a:p>
            <a:pPr algn="just">
              <a:spcBef>
                <a:spcPts val="1200"/>
              </a:spcBef>
            </a:pPr>
            <a:r>
              <a:rPr lang="en-US" altLang="zh-CN" sz="2400" b="1" dirty="0" smtClean="0"/>
              <a:t>Intent Instance Applied in AAI:</a:t>
            </a:r>
          </a:p>
          <a:p>
            <a:pPr algn="just">
              <a:spcBef>
                <a:spcPts val="1200"/>
              </a:spcBef>
            </a:pPr>
            <a:r>
              <a:rPr lang="en-US" altLang="zh-CN" dirty="0" smtClean="0"/>
              <a:t>1. Intent Instance is created to save the users’ real-time intent in Active </a:t>
            </a:r>
            <a:r>
              <a:rPr lang="en-US" altLang="zh-CN" dirty="0"/>
              <a:t>and Available </a:t>
            </a:r>
            <a:r>
              <a:rPr lang="en-US" altLang="zh-CN" dirty="0" smtClean="0"/>
              <a:t>Inventory. The other records related to the intents are not real-time, which are saved in the independent database in UUI, and will be saved in CPS in further releases.</a:t>
            </a:r>
            <a:endParaRPr lang="en-US" altLang="zh-CN" dirty="0"/>
          </a:p>
          <a:p>
            <a:pPr algn="just">
              <a:spcBef>
                <a:spcPts val="1200"/>
              </a:spcBef>
            </a:pPr>
            <a:r>
              <a:rPr lang="en-US" altLang="zh-CN" dirty="0" smtClean="0"/>
              <a:t>2. The target of Intent-based Networking is to develop to support multiple </a:t>
            </a:r>
            <a:r>
              <a:rPr lang="en-US" altLang="zh-CN" dirty="0" err="1" smtClean="0"/>
              <a:t>usecase</a:t>
            </a:r>
            <a:r>
              <a:rPr lang="en-US" altLang="zh-CN" dirty="0" smtClean="0"/>
              <a:t> services, so it is not a sub-node of any </a:t>
            </a:r>
            <a:r>
              <a:rPr lang="en-US" altLang="zh-CN" dirty="0" err="1" smtClean="0"/>
              <a:t>usecase</a:t>
            </a:r>
            <a:r>
              <a:rPr lang="en-US" altLang="zh-CN" dirty="0" smtClean="0"/>
              <a:t> in AAI. And IBN provides network services </a:t>
            </a:r>
            <a:r>
              <a:rPr lang="en-US" altLang="zh-CN" dirty="0"/>
              <a:t>without </a:t>
            </a:r>
            <a:r>
              <a:rPr lang="en-US" altLang="zh-CN" dirty="0" smtClean="0"/>
              <a:t>perception </a:t>
            </a:r>
            <a:r>
              <a:rPr lang="en-US" altLang="zh-CN" dirty="0"/>
              <a:t>for </a:t>
            </a:r>
            <a:r>
              <a:rPr lang="en-US" altLang="zh-CN" dirty="0" smtClean="0"/>
              <a:t>users. Multiple </a:t>
            </a:r>
            <a:r>
              <a:rPr lang="en-US" altLang="zh-CN" dirty="0" err="1" smtClean="0"/>
              <a:t>usecase</a:t>
            </a:r>
            <a:r>
              <a:rPr lang="en-US" altLang="zh-CN" dirty="0" smtClean="0"/>
              <a:t> services could be switched by IBN for a same user.</a:t>
            </a:r>
          </a:p>
          <a:p>
            <a:pPr algn="just">
              <a:spcBef>
                <a:spcPts val="1200"/>
              </a:spcBef>
            </a:pPr>
            <a:r>
              <a:rPr lang="en-US" altLang="zh-CN" dirty="0" smtClean="0"/>
              <a:t>3. DCAE keeps listening to the updated </a:t>
            </a:r>
            <a:r>
              <a:rPr lang="en-US" altLang="zh-CN" dirty="0"/>
              <a:t>intent from AAI </a:t>
            </a:r>
            <a:r>
              <a:rPr lang="en-US" altLang="zh-CN" dirty="0" smtClean="0"/>
              <a:t>for monitoring.</a:t>
            </a:r>
            <a:endParaRPr lang="en-US" altLang="zh-CN" dirty="0"/>
          </a:p>
        </p:txBody>
      </p:sp>
    </p:spTree>
    <p:extLst>
      <p:ext uri="{BB962C8B-B14F-4D97-AF65-F5344CB8AC3E}">
        <p14:creationId xmlns:p14="http://schemas.microsoft.com/office/powerpoint/2010/main" val="2959385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2.2 Workflow of Intent Management</a:t>
            </a:r>
            <a:endParaRPr lang="zh-CN" altLang="en-US" sz="3200" dirty="0"/>
          </a:p>
        </p:txBody>
      </p:sp>
      <p:sp>
        <p:nvSpPr>
          <p:cNvPr id="4" name="文本框 3"/>
          <p:cNvSpPr txBox="1"/>
          <p:nvPr/>
        </p:nvSpPr>
        <p:spPr>
          <a:xfrm>
            <a:off x="8562111" y="4581298"/>
            <a:ext cx="3269672" cy="1477328"/>
          </a:xfrm>
          <a:prstGeom prst="rect">
            <a:avLst/>
          </a:prstGeom>
          <a:noFill/>
        </p:spPr>
        <p:txBody>
          <a:bodyPr wrap="square" rtlCol="0">
            <a:spAutoFit/>
          </a:bodyPr>
          <a:lstStyle/>
          <a:p>
            <a:r>
              <a:rPr lang="en-US" altLang="zh-CN" dirty="0" smtClean="0"/>
              <a:t>*1. </a:t>
            </a:r>
            <a:r>
              <a:rPr lang="en-US" altLang="zh-CN" dirty="0"/>
              <a:t>A</a:t>
            </a:r>
            <a:r>
              <a:rPr lang="en-US" altLang="zh-CN" dirty="0" smtClean="0"/>
              <a:t> </a:t>
            </a:r>
            <a:r>
              <a:rPr lang="en-US" altLang="zh-CN" dirty="0" err="1" smtClean="0"/>
              <a:t>usecase</a:t>
            </a:r>
            <a:r>
              <a:rPr lang="en-US" altLang="zh-CN" dirty="0" smtClean="0"/>
              <a:t> service ID includes the </a:t>
            </a:r>
            <a:r>
              <a:rPr lang="en-US" altLang="zh-CN" dirty="0"/>
              <a:t>service instance </a:t>
            </a:r>
            <a:r>
              <a:rPr lang="en-US" altLang="zh-CN" dirty="0" smtClean="0"/>
              <a:t>ID of CCVPN or CSI ID of E2E Slicing,  which is collected in UUI after creating a new service.</a:t>
            </a:r>
            <a:endParaRPr lang="en-US" altLang="zh-CN" dirty="0"/>
          </a:p>
        </p:txBody>
      </p:sp>
      <p:pic>
        <p:nvPicPr>
          <p:cNvPr id="5" name="Picture 6"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756" y="1383145"/>
            <a:ext cx="7324725" cy="461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068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2386259" y="1726304"/>
            <a:ext cx="105915" cy="103770"/>
          </a:xfrm>
          <a:prstGeom prst="ellipse">
            <a:avLst/>
          </a:prstGeom>
          <a:solidFill>
            <a:srgbClr val="C0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箭头连接符 52"/>
          <p:cNvCxnSpPr/>
          <p:nvPr/>
        </p:nvCxnSpPr>
        <p:spPr>
          <a:xfrm flipH="1" flipV="1">
            <a:off x="4073236" y="2552959"/>
            <a:ext cx="1514764" cy="95685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p:txBody>
          <a:bodyPr>
            <a:normAutofit/>
          </a:bodyPr>
          <a:lstStyle/>
          <a:p>
            <a:r>
              <a:rPr lang="en-US" altLang="zh-CN" sz="3200" dirty="0" smtClean="0"/>
              <a:t>2.3 Intent-driving E2E Slicing </a:t>
            </a:r>
            <a:r>
              <a:rPr lang="en-US" altLang="zh-CN" sz="3200" dirty="0" err="1" smtClean="0"/>
              <a:t>Usecase</a:t>
            </a:r>
            <a:endParaRPr lang="zh-CN" altLang="en-US" sz="3200" dirty="0"/>
          </a:p>
        </p:txBody>
      </p:sp>
      <p:grpSp>
        <p:nvGrpSpPr>
          <p:cNvPr id="4" name="Group 4">
            <a:extLst>
              <a:ext uri="{FF2B5EF4-FFF2-40B4-BE49-F238E27FC236}">
                <a16:creationId xmlns:a16="http://schemas.microsoft.com/office/drawing/2014/main" id="{E6DC5BF9-0EFE-46CC-BB10-46F5FDA931E3}"/>
              </a:ext>
            </a:extLst>
          </p:cNvPr>
          <p:cNvGrpSpPr/>
          <p:nvPr/>
        </p:nvGrpSpPr>
        <p:grpSpPr>
          <a:xfrm>
            <a:off x="4173888" y="1542045"/>
            <a:ext cx="7678181" cy="4756909"/>
            <a:chOff x="128361" y="1307252"/>
            <a:chExt cx="7678181" cy="4756909"/>
          </a:xfrm>
        </p:grpSpPr>
        <p:sp>
          <p:nvSpPr>
            <p:cNvPr id="5" name="Data Sources TextBox">
              <a:extLst>
                <a:ext uri="{FF2B5EF4-FFF2-40B4-BE49-F238E27FC236}">
                  <a16:creationId xmlns:a16="http://schemas.microsoft.com/office/drawing/2014/main" id="{779D4649-800C-46FE-AF99-23728053D741}"/>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6" name="Data Sources TextBox">
              <a:extLst>
                <a:ext uri="{FF2B5EF4-FFF2-40B4-BE49-F238E27FC236}">
                  <a16:creationId xmlns:a16="http://schemas.microsoft.com/office/drawing/2014/main" id="{1F7D5ED7-DB7A-4782-BE37-51291960F236}"/>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7"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8"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9"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0"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1"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2"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3"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4"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5"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6"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7"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8"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19" name="Data Sources TextBox">
              <a:extLst>
                <a:ext uri="{FF2B5EF4-FFF2-40B4-BE49-F238E27FC236}">
                  <a16:creationId xmlns:a16="http://schemas.microsoft.com/office/drawing/2014/main" id="{C60AB34C-1A5A-420D-8265-CFEC399DF146}"/>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20" name="Data Sources TextBox">
              <a:extLst>
                <a:ext uri="{FF2B5EF4-FFF2-40B4-BE49-F238E27FC236}">
                  <a16:creationId xmlns:a16="http://schemas.microsoft.com/office/drawing/2014/main" id="{2A985AD2-2E32-4949-99D4-948D5F542B0D}"/>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1"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2" name="Data Sources TextBox">
              <a:extLst>
                <a:ext uri="{FF2B5EF4-FFF2-40B4-BE49-F238E27FC236}">
                  <a16:creationId xmlns:a16="http://schemas.microsoft.com/office/drawing/2014/main" id="{CD3CDF28-C7D1-4184-B180-2996C625904C}"/>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SO</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3"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4" name="Data Sources TextBox">
              <a:extLst>
                <a:ext uri="{FF2B5EF4-FFF2-40B4-BE49-F238E27FC236}">
                  <a16:creationId xmlns:a16="http://schemas.microsoft.com/office/drawing/2014/main" id="{AACBE382-8844-4060-9FE1-3C22EEADC8AB}"/>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5"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6" name="TextBox 27">
            <a:extLst>
              <a:ext uri="{FF2B5EF4-FFF2-40B4-BE49-F238E27FC236}">
                <a16:creationId xmlns:a16="http://schemas.microsoft.com/office/drawing/2014/main" id="{2D396744-4F09-4AE7-A9AB-F76AB8D94480}"/>
              </a:ext>
            </a:extLst>
          </p:cNvPr>
          <p:cNvSpPr txBox="1"/>
          <p:nvPr/>
        </p:nvSpPr>
        <p:spPr>
          <a:xfrm>
            <a:off x="5246482" y="5482907"/>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27" name="Cloud 28">
            <a:extLst>
              <a:ext uri="{FF2B5EF4-FFF2-40B4-BE49-F238E27FC236}">
                <a16:creationId xmlns:a16="http://schemas.microsoft.com/office/drawing/2014/main" id="{2BB2B5BC-5950-436E-97FA-D63D16AC200E}"/>
              </a:ext>
            </a:extLst>
          </p:cNvPr>
          <p:cNvSpPr/>
          <p:nvPr/>
        </p:nvSpPr>
        <p:spPr>
          <a:xfrm>
            <a:off x="7590394" y="5035535"/>
            <a:ext cx="974575"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28" name="Rectangle 29">
            <a:extLst>
              <a:ext uri="{FF2B5EF4-FFF2-40B4-BE49-F238E27FC236}">
                <a16:creationId xmlns:a16="http://schemas.microsoft.com/office/drawing/2014/main" id="{897A3B88-BB4D-4033-B6CF-14478E632381}"/>
              </a:ext>
            </a:extLst>
          </p:cNvPr>
          <p:cNvSpPr/>
          <p:nvPr/>
        </p:nvSpPr>
        <p:spPr>
          <a:xfrm>
            <a:off x="7657067" y="2053767"/>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29" name="Rectangle 30">
            <a:extLst>
              <a:ext uri="{FF2B5EF4-FFF2-40B4-BE49-F238E27FC236}">
                <a16:creationId xmlns:a16="http://schemas.microsoft.com/office/drawing/2014/main" id="{D0404371-091D-4132-B62B-B5950FF181A2}"/>
              </a:ext>
            </a:extLst>
          </p:cNvPr>
          <p:cNvSpPr/>
          <p:nvPr/>
        </p:nvSpPr>
        <p:spPr>
          <a:xfrm>
            <a:off x="9336475" y="4740388"/>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sp>
        <p:nvSpPr>
          <p:cNvPr id="2" name="圆角矩形 1"/>
          <p:cNvSpPr/>
          <p:nvPr/>
        </p:nvSpPr>
        <p:spPr>
          <a:xfrm>
            <a:off x="1130968" y="1471765"/>
            <a:ext cx="4595085" cy="4636655"/>
          </a:xfrm>
          <a:prstGeom prst="roundRect">
            <a:avLst>
              <a:gd name="adj" fmla="val 3122"/>
            </a:avLst>
          </a:prstGeom>
          <a:noFill/>
          <a:ln w="19050">
            <a:solidFill>
              <a:schemeClr val="accent5">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1630469" y="2022883"/>
            <a:ext cx="2442767" cy="807075"/>
            <a:chOff x="1630469" y="2022883"/>
            <a:chExt cx="2442767" cy="807075"/>
          </a:xfrm>
        </p:grpSpPr>
        <p:sp>
          <p:nvSpPr>
            <p:cNvPr id="34" name="流程图: 终止 33"/>
            <p:cNvSpPr/>
            <p:nvPr/>
          </p:nvSpPr>
          <p:spPr>
            <a:xfrm>
              <a:off x="1630469" y="2022883"/>
              <a:ext cx="2442767" cy="784355"/>
            </a:xfrm>
            <a:prstGeom prst="flowChartTerminator">
              <a:avLst/>
            </a:prstGeom>
            <a:no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70C0"/>
                  </a:solidFill>
                  <a:effectLst>
                    <a:outerShdw blurRad="38100" dist="38100" dir="2700000" algn="tl">
                      <a:srgbClr val="000000">
                        <a:alpha val="43137"/>
                      </a:srgbClr>
                    </a:outerShdw>
                  </a:effectLst>
                </a:rPr>
                <a:t>UUI</a:t>
              </a:r>
              <a:endParaRPr lang="zh-CN" altLang="en-US" sz="2800" b="1" dirty="0">
                <a:solidFill>
                  <a:srgbClr val="0070C0"/>
                </a:solidFill>
                <a:effectLst>
                  <a:outerShdw blurRad="38100" dist="38100" dir="2700000" algn="tl">
                    <a:srgbClr val="000000">
                      <a:alpha val="43137"/>
                    </a:srgbClr>
                  </a:outerShdw>
                </a:effectLst>
              </a:endParaRPr>
            </a:p>
          </p:txBody>
        </p:sp>
        <p:sp>
          <p:nvSpPr>
            <p:cNvPr id="36" name="矩形 35"/>
            <p:cNvSpPr/>
            <p:nvPr/>
          </p:nvSpPr>
          <p:spPr>
            <a:xfrm>
              <a:off x="2443001" y="2552959"/>
              <a:ext cx="871072" cy="276999"/>
            </a:xfrm>
            <a:prstGeom prst="rect">
              <a:avLst/>
            </a:prstGeom>
            <a:noFill/>
          </p:spPr>
          <p:txBody>
            <a:bodyPr wrap="none" rtlCol="0">
              <a:spAutoFit/>
            </a:bodyPr>
            <a:lstStyle/>
            <a:p>
              <a:r>
                <a:rPr lang="en-US" altLang="zh-CN" sz="1200" dirty="0" err="1">
                  <a:solidFill>
                    <a:srgbClr val="002060"/>
                  </a:solidFill>
                </a:rPr>
                <a:t>Usecase</a:t>
              </a:r>
              <a:r>
                <a:rPr lang="en-US" altLang="zh-CN" sz="1200" dirty="0">
                  <a:solidFill>
                    <a:srgbClr val="002060"/>
                  </a:solidFill>
                </a:rPr>
                <a:t> UI</a:t>
              </a:r>
              <a:endParaRPr lang="zh-CN" altLang="en-US" sz="1200" dirty="0">
                <a:solidFill>
                  <a:srgbClr val="002060"/>
                </a:solidFill>
              </a:endParaRPr>
            </a:p>
          </p:txBody>
        </p:sp>
        <p:pic>
          <p:nvPicPr>
            <p:cNvPr id="39" name="图片 38"/>
            <p:cNvPicPr>
              <a:picLocks noChangeAspect="1"/>
            </p:cNvPicPr>
            <p:nvPr/>
          </p:nvPicPr>
          <p:blipFill>
            <a:blip r:embed="rId8"/>
            <a:stretch>
              <a:fillRect/>
            </a:stretch>
          </p:blipFill>
          <p:spPr>
            <a:xfrm>
              <a:off x="1961158" y="2159730"/>
              <a:ext cx="478059" cy="546485"/>
            </a:xfrm>
            <a:prstGeom prst="rect">
              <a:avLst/>
            </a:prstGeom>
          </p:spPr>
        </p:pic>
        <p:pic>
          <p:nvPicPr>
            <p:cNvPr id="42" name="图片 41"/>
            <p:cNvPicPr>
              <a:picLocks noChangeAspect="1"/>
            </p:cNvPicPr>
            <p:nvPr/>
          </p:nvPicPr>
          <p:blipFill>
            <a:blip r:embed="rId9"/>
            <a:stretch>
              <a:fillRect/>
            </a:stretch>
          </p:blipFill>
          <p:spPr>
            <a:xfrm>
              <a:off x="3273014" y="2205042"/>
              <a:ext cx="574642" cy="455861"/>
            </a:xfrm>
            <a:prstGeom prst="rect">
              <a:avLst/>
            </a:prstGeom>
          </p:spPr>
        </p:pic>
      </p:grpSp>
      <p:cxnSp>
        <p:nvCxnSpPr>
          <p:cNvPr id="44" name="直接箭头连接符 43"/>
          <p:cNvCxnSpPr/>
          <p:nvPr/>
        </p:nvCxnSpPr>
        <p:spPr>
          <a:xfrm>
            <a:off x="2200187" y="2829958"/>
            <a:ext cx="1360148" cy="101755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3969462" y="4212921"/>
            <a:ext cx="1293091"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曲线连接符 54"/>
          <p:cNvCxnSpPr>
            <a:stCxn id="42" idx="0"/>
            <a:endCxn id="39" idx="0"/>
          </p:cNvCxnSpPr>
          <p:nvPr/>
        </p:nvCxnSpPr>
        <p:spPr>
          <a:xfrm rot="16200000" flipV="1">
            <a:off x="2857606" y="1502312"/>
            <a:ext cx="45312" cy="1360147"/>
          </a:xfrm>
          <a:prstGeom prst="curvedConnector3">
            <a:avLst>
              <a:gd name="adj1" fmla="val 25797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57" name="图片 56"/>
          <p:cNvPicPr>
            <a:picLocks noChangeAspect="1"/>
          </p:cNvPicPr>
          <p:nvPr/>
        </p:nvPicPr>
        <p:blipFill>
          <a:blip r:embed="rId10"/>
          <a:stretch>
            <a:fillRect/>
          </a:stretch>
        </p:blipFill>
        <p:spPr>
          <a:xfrm>
            <a:off x="2699065" y="1681332"/>
            <a:ext cx="358673" cy="397379"/>
          </a:xfrm>
          <a:prstGeom prst="rect">
            <a:avLst/>
          </a:prstGeom>
        </p:spPr>
      </p:pic>
      <p:cxnSp>
        <p:nvCxnSpPr>
          <p:cNvPr id="59" name="曲线连接符 58"/>
          <p:cNvCxnSpPr/>
          <p:nvPr/>
        </p:nvCxnSpPr>
        <p:spPr>
          <a:xfrm rot="10800000" flipV="1">
            <a:off x="2160626" y="1776838"/>
            <a:ext cx="278591" cy="399279"/>
          </a:xfrm>
          <a:prstGeom prst="curvedConnector2">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2989437" y="1799039"/>
            <a:ext cx="474810" cy="276999"/>
          </a:xfrm>
          <a:prstGeom prst="rect">
            <a:avLst/>
          </a:prstGeom>
          <a:noFill/>
        </p:spPr>
        <p:txBody>
          <a:bodyPr wrap="none" rtlCol="0">
            <a:spAutoFit/>
          </a:bodyPr>
          <a:lstStyle/>
          <a:p>
            <a:r>
              <a:rPr lang="en-US" altLang="zh-CN" sz="1200" dirty="0" smtClean="0">
                <a:solidFill>
                  <a:srgbClr val="002060"/>
                </a:solidFill>
              </a:rPr>
              <a:t>User</a:t>
            </a:r>
            <a:endParaRPr lang="zh-CN" altLang="en-US" sz="1200" dirty="0">
              <a:solidFill>
                <a:srgbClr val="002060"/>
              </a:solidFill>
            </a:endParaRPr>
          </a:p>
        </p:txBody>
      </p:sp>
      <p:sp>
        <p:nvSpPr>
          <p:cNvPr id="66" name="文本框 65"/>
          <p:cNvSpPr txBox="1"/>
          <p:nvPr/>
        </p:nvSpPr>
        <p:spPr>
          <a:xfrm>
            <a:off x="1762587" y="1539765"/>
            <a:ext cx="829073"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New service</a:t>
            </a:r>
            <a:endParaRPr lang="zh-CN" altLang="en-US" sz="1000" b="1" dirty="0">
              <a:solidFill>
                <a:srgbClr val="FF0000"/>
              </a:solidFill>
              <a:effectLst>
                <a:outerShdw blurRad="38100" dist="38100" dir="2700000" algn="tl">
                  <a:srgbClr val="000000">
                    <a:alpha val="43137"/>
                  </a:srgbClr>
                </a:outerShdw>
              </a:effectLst>
            </a:endParaRPr>
          </a:p>
        </p:txBody>
      </p:sp>
      <p:sp>
        <p:nvSpPr>
          <p:cNvPr id="68" name="文本框 67"/>
          <p:cNvSpPr txBox="1"/>
          <p:nvPr/>
        </p:nvSpPr>
        <p:spPr>
          <a:xfrm>
            <a:off x="2416150" y="2059901"/>
            <a:ext cx="931665"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Update intent</a:t>
            </a:r>
            <a:endParaRPr lang="zh-CN" altLang="en-US" sz="1000" b="1" dirty="0">
              <a:solidFill>
                <a:srgbClr val="FF0000"/>
              </a:solidFill>
              <a:effectLst>
                <a:outerShdw blurRad="38100" dist="38100" dir="2700000" algn="tl">
                  <a:srgbClr val="000000">
                    <a:alpha val="43137"/>
                  </a:srgbClr>
                </a:outerShdw>
              </a:effectLst>
            </a:endParaRPr>
          </a:p>
        </p:txBody>
      </p:sp>
      <p:sp>
        <p:nvSpPr>
          <p:cNvPr id="69" name="文本框 68"/>
          <p:cNvSpPr txBox="1"/>
          <p:nvPr/>
        </p:nvSpPr>
        <p:spPr>
          <a:xfrm rot="2238869">
            <a:off x="1934919" y="3216794"/>
            <a:ext cx="1507144"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Save into Intent Instance</a:t>
            </a:r>
            <a:endParaRPr lang="zh-CN" altLang="en-US" sz="1000" b="1" dirty="0">
              <a:solidFill>
                <a:srgbClr val="FF0000"/>
              </a:solidFill>
              <a:effectLst>
                <a:outerShdw blurRad="38100" dist="38100" dir="2700000" algn="tl">
                  <a:srgbClr val="000000">
                    <a:alpha val="43137"/>
                  </a:srgbClr>
                </a:outerShdw>
              </a:effectLst>
            </a:endParaRPr>
          </a:p>
        </p:txBody>
      </p:sp>
      <p:sp>
        <p:nvSpPr>
          <p:cNvPr id="71" name="文本框 70"/>
          <p:cNvSpPr txBox="1"/>
          <p:nvPr/>
        </p:nvSpPr>
        <p:spPr>
          <a:xfrm>
            <a:off x="3789555" y="3988854"/>
            <a:ext cx="1459054"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Listen in updated intent</a:t>
            </a:r>
            <a:endParaRPr lang="zh-CN" altLang="en-US" sz="1000" b="1" dirty="0">
              <a:solidFill>
                <a:srgbClr val="FF0000"/>
              </a:solidFill>
              <a:effectLst>
                <a:outerShdw blurRad="38100" dist="38100" dir="2700000" algn="tl">
                  <a:srgbClr val="000000">
                    <a:alpha val="43137"/>
                  </a:srgbClr>
                </a:outerShdw>
              </a:effectLst>
            </a:endParaRPr>
          </a:p>
        </p:txBody>
      </p:sp>
      <p:sp>
        <p:nvSpPr>
          <p:cNvPr id="72" name="文本框 71"/>
          <p:cNvSpPr txBox="1"/>
          <p:nvPr/>
        </p:nvSpPr>
        <p:spPr>
          <a:xfrm rot="1275106">
            <a:off x="4024307" y="2573105"/>
            <a:ext cx="1372492" cy="246221"/>
          </a:xfrm>
          <a:prstGeom prst="rect">
            <a:avLst/>
          </a:prstGeom>
          <a:noFill/>
        </p:spPr>
        <p:txBody>
          <a:bodyPr wrap="none" rtlCol="0">
            <a:spAutoFit/>
          </a:bodyPr>
          <a:lstStyle/>
          <a:p>
            <a:r>
              <a:rPr lang="en-US" altLang="zh-CN" sz="1000" b="1" dirty="0" smtClean="0">
                <a:solidFill>
                  <a:srgbClr val="FF0000"/>
                </a:solidFill>
                <a:effectLst>
                  <a:outerShdw blurRad="38100" dist="38100" dir="2700000" algn="tl">
                    <a:srgbClr val="000000">
                      <a:alpha val="43137"/>
                    </a:srgbClr>
                  </a:outerShdw>
                </a:effectLst>
              </a:rPr>
              <a:t>5G Slicing KPI Monitor</a:t>
            </a:r>
          </a:p>
        </p:txBody>
      </p:sp>
      <p:cxnSp>
        <p:nvCxnSpPr>
          <p:cNvPr id="79" name="曲线连接符 78"/>
          <p:cNvCxnSpPr/>
          <p:nvPr/>
        </p:nvCxnSpPr>
        <p:spPr>
          <a:xfrm rot="5400000">
            <a:off x="1342079" y="2311456"/>
            <a:ext cx="273762" cy="1265488"/>
          </a:xfrm>
          <a:prstGeom prst="curvedConnector3">
            <a:avLst>
              <a:gd name="adj1" fmla="val 50000"/>
            </a:avLst>
          </a:prstGeom>
          <a:ln w="381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205429" y="2895138"/>
            <a:ext cx="910865" cy="553998"/>
          </a:xfrm>
          <a:prstGeom prst="rect">
            <a:avLst/>
          </a:prstGeom>
          <a:noFill/>
        </p:spPr>
        <p:txBody>
          <a:bodyPr wrap="square" rtlCol="0">
            <a:spAutoFit/>
          </a:bodyPr>
          <a:lstStyle/>
          <a:p>
            <a:r>
              <a:rPr lang="en-US" altLang="zh-CN" sz="1000" b="1" dirty="0" smtClean="0">
                <a:solidFill>
                  <a:srgbClr val="FF0000"/>
                </a:solidFill>
                <a:effectLst>
                  <a:outerShdw blurRad="38100" dist="38100" dir="2700000" algn="tl">
                    <a:srgbClr val="000000">
                      <a:alpha val="43137"/>
                    </a:srgbClr>
                  </a:outerShdw>
                </a:effectLst>
              </a:rPr>
              <a:t>SO action when create a new service</a:t>
            </a:r>
            <a:endParaRPr lang="zh-CN" altLang="en-US" sz="1000" b="1" dirty="0">
              <a:solidFill>
                <a:srgbClr val="FF0000"/>
              </a:solidFill>
              <a:effectLst>
                <a:outerShdw blurRad="38100" dist="38100" dir="2700000" algn="tl">
                  <a:srgbClr val="000000">
                    <a:alpha val="43137"/>
                  </a:srgbClr>
                </a:outerShdw>
              </a:effectLst>
            </a:endParaRPr>
          </a:p>
        </p:txBody>
      </p:sp>
      <p:sp>
        <p:nvSpPr>
          <p:cNvPr id="98" name="文本框 97"/>
          <p:cNvSpPr txBox="1"/>
          <p:nvPr/>
        </p:nvSpPr>
        <p:spPr>
          <a:xfrm>
            <a:off x="1173242" y="5772984"/>
            <a:ext cx="2245483" cy="307777"/>
          </a:xfrm>
          <a:prstGeom prst="rect">
            <a:avLst/>
          </a:prstGeom>
          <a:noFill/>
        </p:spPr>
        <p:txBody>
          <a:bodyPr wrap="square" rtlCol="0">
            <a:spAutoFit/>
          </a:bodyPr>
          <a:lstStyle/>
          <a:p>
            <a:r>
              <a:rPr lang="en-US" altLang="zh-CN" sz="1400" b="1" dirty="0" smtClean="0">
                <a:solidFill>
                  <a:srgbClr val="C00000"/>
                </a:solidFill>
                <a:effectLst>
                  <a:outerShdw blurRad="38100" dist="38100" dir="2700000" algn="tl">
                    <a:srgbClr val="000000">
                      <a:alpha val="43137"/>
                    </a:srgbClr>
                  </a:outerShdw>
                </a:effectLst>
              </a:rPr>
              <a:t>Intent-based Networking</a:t>
            </a:r>
            <a:endParaRPr lang="zh-CN" altLang="en-US" sz="1400" b="1" dirty="0">
              <a:solidFill>
                <a:srgbClr val="C00000"/>
              </a:solidFill>
              <a:effectLst>
                <a:outerShdw blurRad="38100" dist="38100" dir="2700000" algn="tl">
                  <a:srgbClr val="000000">
                    <a:alpha val="43137"/>
                  </a:srgbClr>
                </a:outerShdw>
              </a:effectLst>
            </a:endParaRPr>
          </a:p>
        </p:txBody>
      </p:sp>
      <p:grpSp>
        <p:nvGrpSpPr>
          <p:cNvPr id="101" name="组合 100"/>
          <p:cNvGrpSpPr/>
          <p:nvPr/>
        </p:nvGrpSpPr>
        <p:grpSpPr>
          <a:xfrm>
            <a:off x="2196023" y="3847512"/>
            <a:ext cx="2152652" cy="778264"/>
            <a:chOff x="2196023" y="3847512"/>
            <a:chExt cx="2152652" cy="778264"/>
          </a:xfrm>
        </p:grpSpPr>
        <p:sp>
          <p:nvSpPr>
            <p:cNvPr id="35" name="流程图: 终止 34"/>
            <p:cNvSpPr/>
            <p:nvPr/>
          </p:nvSpPr>
          <p:spPr>
            <a:xfrm>
              <a:off x="2196023" y="3847512"/>
              <a:ext cx="2152652" cy="762279"/>
            </a:xfrm>
            <a:prstGeom prst="flowChartTerminator">
              <a:avLst/>
            </a:prstGeom>
            <a:no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002060"/>
                </a:solidFill>
                <a:effectLst>
                  <a:outerShdw blurRad="38100" dist="38100" dir="2700000" algn="tl">
                    <a:srgbClr val="000000">
                      <a:alpha val="43137"/>
                    </a:srgbClr>
                  </a:outerShdw>
                </a:effectLst>
              </a:endParaRPr>
            </a:p>
          </p:txBody>
        </p:sp>
        <p:sp>
          <p:nvSpPr>
            <p:cNvPr id="37" name="矩形 36"/>
            <p:cNvSpPr/>
            <p:nvPr/>
          </p:nvSpPr>
          <p:spPr>
            <a:xfrm>
              <a:off x="2314609" y="4348777"/>
              <a:ext cx="1938416" cy="276999"/>
            </a:xfrm>
            <a:prstGeom prst="rect">
              <a:avLst/>
            </a:prstGeom>
            <a:noFill/>
          </p:spPr>
          <p:txBody>
            <a:bodyPr wrap="none" rtlCol="0">
              <a:spAutoFit/>
            </a:bodyPr>
            <a:lstStyle/>
            <a:p>
              <a:r>
                <a:rPr lang="en-US" altLang="zh-CN" sz="1200" dirty="0">
                  <a:solidFill>
                    <a:srgbClr val="002060"/>
                  </a:solidFill>
                </a:rPr>
                <a:t>Active &amp; Available Inventory</a:t>
              </a:r>
              <a:endParaRPr lang="zh-CN" altLang="en-US" sz="1200" dirty="0">
                <a:solidFill>
                  <a:srgbClr val="002060"/>
                </a:solidFill>
              </a:endParaRPr>
            </a:p>
          </p:txBody>
        </p:sp>
        <p:sp>
          <p:nvSpPr>
            <p:cNvPr id="38" name="矩形 37"/>
            <p:cNvSpPr/>
            <p:nvPr/>
          </p:nvSpPr>
          <p:spPr>
            <a:xfrm>
              <a:off x="2433872" y="3894625"/>
              <a:ext cx="716863" cy="523220"/>
            </a:xfrm>
            <a:prstGeom prst="rect">
              <a:avLst/>
            </a:prstGeom>
          </p:spPr>
          <p:txBody>
            <a:bodyPr wrap="none">
              <a:spAutoFit/>
            </a:bodyPr>
            <a:lstStyle/>
            <a:p>
              <a:pPr algn="ctr"/>
              <a:r>
                <a:rPr lang="en-US" altLang="zh-CN" sz="2800" b="1" dirty="0">
                  <a:solidFill>
                    <a:srgbClr val="0070C0"/>
                  </a:solidFill>
                  <a:effectLst>
                    <a:outerShdw blurRad="38100" dist="38100" dir="2700000" algn="tl">
                      <a:srgbClr val="000000">
                        <a:alpha val="43137"/>
                      </a:srgbClr>
                    </a:outerShdw>
                  </a:effectLst>
                </a:rPr>
                <a:t>AAI</a:t>
              </a:r>
              <a:endParaRPr lang="zh-CN" altLang="en-US" sz="2800" b="1" dirty="0">
                <a:solidFill>
                  <a:srgbClr val="0070C0"/>
                </a:solidFill>
                <a:effectLst>
                  <a:outerShdw blurRad="38100" dist="38100" dir="2700000" algn="tl">
                    <a:srgbClr val="000000">
                      <a:alpha val="43137"/>
                    </a:srgbClr>
                  </a:outerShdw>
                </a:effectLst>
              </a:endParaRPr>
            </a:p>
          </p:txBody>
        </p:sp>
        <p:pic>
          <p:nvPicPr>
            <p:cNvPr id="40" name="图片 3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47750" y="3894625"/>
              <a:ext cx="499906" cy="509126"/>
            </a:xfrm>
            <a:prstGeom prst="rect">
              <a:avLst/>
            </a:prstGeom>
          </p:spPr>
        </p:pic>
        <p:sp>
          <p:nvSpPr>
            <p:cNvPr id="100" name="圆角矩形 99"/>
            <p:cNvSpPr/>
            <p:nvPr/>
          </p:nvSpPr>
          <p:spPr>
            <a:xfrm>
              <a:off x="3383904" y="3988162"/>
              <a:ext cx="387018" cy="22399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lstStyle/>
            <a:p>
              <a:pPr algn="ctr"/>
              <a:r>
                <a:rPr lang="en-US" altLang="zh-CN" sz="800" b="1" dirty="0" smtClean="0"/>
                <a:t>Intent</a:t>
              </a:r>
            </a:p>
            <a:p>
              <a:pPr algn="ctr"/>
              <a:r>
                <a:rPr lang="en-US" altLang="zh-CN" sz="600" b="1" dirty="0" smtClean="0"/>
                <a:t>Instance</a:t>
              </a:r>
              <a:endParaRPr lang="zh-CN" altLang="en-US" sz="600" b="1" dirty="0"/>
            </a:p>
          </p:txBody>
        </p:sp>
      </p:grpSp>
      <p:sp>
        <p:nvSpPr>
          <p:cNvPr id="102" name="文本框 101"/>
          <p:cNvSpPr txBox="1"/>
          <p:nvPr/>
        </p:nvSpPr>
        <p:spPr>
          <a:xfrm>
            <a:off x="9124595" y="6066718"/>
            <a:ext cx="2962584" cy="307777"/>
          </a:xfrm>
          <a:prstGeom prst="rect">
            <a:avLst/>
          </a:prstGeom>
          <a:noFill/>
        </p:spPr>
        <p:txBody>
          <a:bodyPr wrap="square" rtlCol="0">
            <a:spAutoFit/>
          </a:bodyPr>
          <a:lstStyle/>
          <a:p>
            <a:r>
              <a:rPr lang="en-US" altLang="zh-CN" sz="1400" b="1" dirty="0" smtClean="0">
                <a:solidFill>
                  <a:srgbClr val="C00000"/>
                </a:solidFill>
                <a:effectLst>
                  <a:outerShdw blurRad="38100" dist="38100" dir="2700000" algn="tl">
                    <a:srgbClr val="000000">
                      <a:alpha val="43137"/>
                    </a:srgbClr>
                  </a:outerShdw>
                </a:effectLst>
              </a:rPr>
              <a:t>Closed-loop Autonomous Networks</a:t>
            </a:r>
            <a:endParaRPr lang="zh-CN" altLang="en-US" sz="1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648405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800" dirty="0" smtClean="0"/>
              <a:t>2.4 CCVPN: Automation </a:t>
            </a:r>
            <a:r>
              <a:rPr lang="en-US" altLang="zh-CN" sz="2800" dirty="0"/>
              <a:t>of Intent-based cloud leased line service</a:t>
            </a:r>
            <a:endParaRPr lang="zh-CN" altLang="en-US" sz="2800" dirty="0"/>
          </a:p>
        </p:txBody>
      </p:sp>
      <p:sp>
        <p:nvSpPr>
          <p:cNvPr id="2" name="文本框 1"/>
          <p:cNvSpPr txBox="1"/>
          <p:nvPr/>
        </p:nvSpPr>
        <p:spPr>
          <a:xfrm>
            <a:off x="2831018" y="6112978"/>
            <a:ext cx="7111999" cy="369332"/>
          </a:xfrm>
          <a:prstGeom prst="rect">
            <a:avLst/>
          </a:prstGeom>
          <a:noFill/>
        </p:spPr>
        <p:txBody>
          <a:bodyPr wrap="square" rtlCol="0">
            <a:spAutoFit/>
          </a:bodyPr>
          <a:lstStyle/>
          <a:p>
            <a:r>
              <a:rPr lang="en-US" altLang="zh-CN" dirty="0" smtClean="0">
                <a:solidFill>
                  <a:srgbClr val="002060"/>
                </a:solidFill>
                <a:effectLst>
                  <a:outerShdw blurRad="38100" dist="38100" dir="2700000" algn="tl">
                    <a:srgbClr val="000000">
                      <a:alpha val="43137"/>
                    </a:srgbClr>
                  </a:outerShdw>
                </a:effectLst>
              </a:rPr>
              <a:t>ETSI ZSM </a:t>
            </a:r>
            <a:r>
              <a:rPr lang="en-US" altLang="zh-CN" dirty="0" err="1" smtClean="0">
                <a:solidFill>
                  <a:srgbClr val="002060"/>
                </a:solidFill>
                <a:effectLst>
                  <a:outerShdw blurRad="38100" dist="38100" dir="2700000" algn="tl">
                    <a:srgbClr val="000000">
                      <a:alpha val="43137"/>
                    </a:srgbClr>
                  </a:outerShdw>
                </a:effectLst>
              </a:rPr>
              <a:t>PoC</a:t>
            </a:r>
            <a:r>
              <a:rPr lang="en-US" altLang="zh-CN" dirty="0" smtClean="0">
                <a:solidFill>
                  <a:srgbClr val="002060"/>
                </a:solidFill>
                <a:effectLst>
                  <a:outerShdw blurRad="38100" dist="38100" dir="2700000" algn="tl">
                    <a:srgbClr val="000000">
                      <a:alpha val="43137"/>
                    </a:srgbClr>
                  </a:outerShdw>
                </a:effectLst>
              </a:rPr>
              <a:t> #3</a:t>
            </a:r>
            <a:r>
              <a:rPr lang="en-US" altLang="zh-CN" dirty="0">
                <a:solidFill>
                  <a:srgbClr val="002060"/>
                </a:solidFill>
                <a:effectLst>
                  <a:outerShdw blurRad="38100" dist="38100" dir="2700000" algn="tl">
                    <a:srgbClr val="000000">
                      <a:alpha val="43137"/>
                    </a:srgbClr>
                  </a:outerShdw>
                </a:effectLst>
              </a:rPr>
              <a:t>: Automation of Intent-based cloud leased line service</a:t>
            </a:r>
            <a:endParaRPr lang="zh-CN" altLang="en-US" dirty="0">
              <a:solidFill>
                <a:srgbClr val="002060"/>
              </a:solidFill>
              <a:effectLst>
                <a:outerShdw blurRad="38100" dist="38100" dir="2700000" algn="tl">
                  <a:srgbClr val="000000">
                    <a:alpha val="43137"/>
                  </a:srgbClr>
                </a:outerShdw>
              </a:effectLst>
            </a:endParaRPr>
          </a:p>
        </p:txBody>
      </p:sp>
      <p:pic>
        <p:nvPicPr>
          <p:cNvPr id="5" name="图片 4"/>
          <p:cNvPicPr/>
          <p:nvPr/>
        </p:nvPicPr>
        <p:blipFill>
          <a:blip r:embed="rId2"/>
          <a:stretch>
            <a:fillRect/>
          </a:stretch>
        </p:blipFill>
        <p:spPr>
          <a:xfrm>
            <a:off x="258691" y="1340297"/>
            <a:ext cx="5273964" cy="4470400"/>
          </a:xfrm>
          <a:prstGeom prst="rect">
            <a:avLst/>
          </a:prstGeom>
        </p:spPr>
      </p:pic>
      <p:pic>
        <p:nvPicPr>
          <p:cNvPr id="1026" name="Picture 2" descr="C:\Users\hp\AppData\Roaming\Foxmail7\Temp-92608-20221211215333\Attach\image001(12-12-03-12-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3278" y="4362418"/>
            <a:ext cx="6277184" cy="1411333"/>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7534143" y="4022747"/>
            <a:ext cx="2595454" cy="276999"/>
          </a:xfrm>
          <a:prstGeom prst="rect">
            <a:avLst/>
          </a:prstGeom>
          <a:noFill/>
        </p:spPr>
        <p:txBody>
          <a:bodyPr wrap="none" rtlCol="0">
            <a:spAutoFit/>
          </a:bodyPr>
          <a:lstStyle/>
          <a:p>
            <a:r>
              <a:rPr lang="en-US" altLang="zh-CN" sz="1200" b="1" dirty="0" smtClean="0">
                <a:solidFill>
                  <a:srgbClr val="C00000"/>
                </a:solidFill>
              </a:rPr>
              <a:t>Bandwidth monitoring and guarantee</a:t>
            </a:r>
            <a:endParaRPr lang="zh-CN" altLang="en-US" sz="1200" b="1" dirty="0">
              <a:solidFill>
                <a:srgbClr val="C00000"/>
              </a:solidFill>
            </a:endParaRPr>
          </a:p>
        </p:txBody>
      </p:sp>
      <p:pic>
        <p:nvPicPr>
          <p:cNvPr id="12" name="Picture 6" descr="C:\Users\h00283251\AppData\Roaming\eSpace_Desktop\UserData\h00283251\imagefiles\9AB92AC3-D2C4-487F-A02F-1FC8854CF118.png">
            <a:extLst>
              <a:ext uri="{FF2B5EF4-FFF2-40B4-BE49-F238E27FC236}">
                <a16:creationId xmlns:a16="http://schemas.microsoft.com/office/drawing/2014/main" id="{1A623B9C-2B97-4295-978C-9A2FBF73E7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8681" y="1869487"/>
            <a:ext cx="3398284" cy="1777896"/>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Down 3">
            <a:extLst>
              <a:ext uri="{FF2B5EF4-FFF2-40B4-BE49-F238E27FC236}">
                <a16:creationId xmlns:a16="http://schemas.microsoft.com/office/drawing/2014/main" id="{CD4F1AB0-25ED-4645-A53A-C2C80EA7544D}"/>
              </a:ext>
            </a:extLst>
          </p:cNvPr>
          <p:cNvSpPr/>
          <p:nvPr/>
        </p:nvSpPr>
        <p:spPr>
          <a:xfrm rot="16200000">
            <a:off x="7805340" y="2616645"/>
            <a:ext cx="279869" cy="1559507"/>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5" name="TextBox 8">
            <a:extLst>
              <a:ext uri="{FF2B5EF4-FFF2-40B4-BE49-F238E27FC236}">
                <a16:creationId xmlns:a16="http://schemas.microsoft.com/office/drawing/2014/main" id="{4E960086-C934-4A0F-8735-E20B7C69BAE9}"/>
              </a:ext>
            </a:extLst>
          </p:cNvPr>
          <p:cNvSpPr txBox="1"/>
          <p:nvPr/>
        </p:nvSpPr>
        <p:spPr>
          <a:xfrm>
            <a:off x="7165521" y="3069015"/>
            <a:ext cx="1473160" cy="276999"/>
          </a:xfrm>
          <a:prstGeom prst="rect">
            <a:avLst/>
          </a:prstGeom>
          <a:noFill/>
        </p:spPr>
        <p:txBody>
          <a:bodyPr wrap="none" rtlCol="0">
            <a:spAutoFit/>
          </a:bodyPr>
          <a:lstStyle>
            <a:defPPr>
              <a:defRPr lang="en-US"/>
            </a:defPPr>
            <a:lvl1pPr>
              <a:defRPr sz="1200" b="1">
                <a:solidFill>
                  <a:srgbClr val="C00000"/>
                </a:solidFill>
              </a:defRPr>
            </a:lvl1pPr>
          </a:lstStyle>
          <a:p>
            <a:r>
              <a:rPr lang="en-US" dirty="0"/>
              <a:t>Translate and create</a:t>
            </a:r>
          </a:p>
        </p:txBody>
      </p:sp>
      <p:sp>
        <p:nvSpPr>
          <p:cNvPr id="10" name="椭圆形标注 9"/>
          <p:cNvSpPr/>
          <p:nvPr/>
        </p:nvSpPr>
        <p:spPr>
          <a:xfrm>
            <a:off x="5091238" y="1274182"/>
            <a:ext cx="2854036" cy="1392351"/>
          </a:xfrm>
          <a:prstGeom prst="wedgeEllipseCallout">
            <a:avLst>
              <a:gd name="adj1" fmla="val 34184"/>
              <a:gd name="adj2" fmla="val 80411"/>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2"/>
                </a:solidFill>
                <a:latin typeface="Arial" panose="020B0604020202020204" pitchFamily="34" charset="0"/>
                <a:cs typeface="Arial" panose="020B0604020202020204" pitchFamily="34" charset="0"/>
              </a:rPr>
              <a:t>I need a connection from company B to Cloud one, with a bandwidth of </a:t>
            </a:r>
            <a:r>
              <a:rPr lang="en-US" altLang="zh-CN" sz="1400" b="1" dirty="0" smtClean="0">
                <a:solidFill>
                  <a:schemeClr val="tx2"/>
                </a:solidFill>
                <a:latin typeface="Arial" panose="020B0604020202020204" pitchFamily="34" charset="0"/>
                <a:cs typeface="Arial" panose="020B0604020202020204" pitchFamily="34" charset="0"/>
              </a:rPr>
              <a:t>2Gbps</a:t>
            </a:r>
            <a:endParaRPr lang="en-US" altLang="zh-CN" sz="1400"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7149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Intent-driven Closed-loop Autonomous Networks </a:t>
            </a:r>
          </a:p>
        </p:txBody>
      </p:sp>
      <p:sp>
        <p:nvSpPr>
          <p:cNvPr id="14" name="矩形 13"/>
          <p:cNvSpPr/>
          <p:nvPr/>
        </p:nvSpPr>
        <p:spPr>
          <a:xfrm>
            <a:off x="2752438" y="3123631"/>
            <a:ext cx="8423562"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IBN from R8 (Honolulu) to R11 (Kohn)</a:t>
            </a:r>
          </a:p>
        </p:txBody>
      </p:sp>
      <p:sp>
        <p:nvSpPr>
          <p:cNvPr id="15" name="矩形 14"/>
          <p:cNvSpPr/>
          <p:nvPr/>
        </p:nvSpPr>
        <p:spPr>
          <a:xfrm>
            <a:off x="2752436" y="4255086"/>
            <a:ext cx="8423564" cy="623454"/>
          </a:xfrm>
          <a:prstGeom prst="rect">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REQ of R12 Intent-driven Operating for Cloud-network Convergence</a:t>
            </a:r>
          </a:p>
        </p:txBody>
      </p:sp>
    </p:spTree>
    <p:extLst>
      <p:ext uri="{BB962C8B-B14F-4D97-AF65-F5344CB8AC3E}">
        <p14:creationId xmlns:p14="http://schemas.microsoft.com/office/powerpoint/2010/main" val="21167978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1859" y="1074229"/>
            <a:ext cx="4926862" cy="2935152"/>
          </a:xfrm>
          <a:prstGeom prst="rect">
            <a:avLst/>
          </a:prstGeom>
        </p:spPr>
      </p:pic>
      <p:sp>
        <p:nvSpPr>
          <p:cNvPr id="79" name="矩形 78"/>
          <p:cNvSpPr/>
          <p:nvPr/>
        </p:nvSpPr>
        <p:spPr>
          <a:xfrm>
            <a:off x="6949885" y="1446536"/>
            <a:ext cx="4147127" cy="1518218"/>
          </a:xfrm>
          <a:prstGeom prst="rect">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normAutofit fontScale="90000"/>
          </a:bodyPr>
          <a:lstStyle/>
          <a:p>
            <a:r>
              <a:rPr lang="en-US" altLang="zh-CN" sz="3200" dirty="0" smtClean="0"/>
              <a:t>3. Cloud-network Convergence by extending CCVPN </a:t>
            </a:r>
            <a:r>
              <a:rPr lang="en-US" altLang="zh-CN" sz="3200" dirty="0" err="1" smtClean="0"/>
              <a:t>usecase</a:t>
            </a:r>
            <a:endParaRPr lang="zh-CN" altLang="en-US" sz="3200" dirty="0"/>
          </a:p>
        </p:txBody>
      </p:sp>
      <p:sp>
        <p:nvSpPr>
          <p:cNvPr id="5" name="圆角矩形 4"/>
          <p:cNvSpPr/>
          <p:nvPr/>
        </p:nvSpPr>
        <p:spPr>
          <a:xfrm>
            <a:off x="683561" y="1599292"/>
            <a:ext cx="5361202" cy="747673"/>
          </a:xfrm>
          <a:prstGeom prst="roundRect">
            <a:avLst>
              <a:gd name="adj" fmla="val 8525"/>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 name="圆角矩形 5"/>
          <p:cNvSpPr/>
          <p:nvPr/>
        </p:nvSpPr>
        <p:spPr>
          <a:xfrm>
            <a:off x="750322" y="3428796"/>
            <a:ext cx="1107629" cy="57809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7" name="圆角矩形 6"/>
          <p:cNvSpPr/>
          <p:nvPr/>
        </p:nvSpPr>
        <p:spPr>
          <a:xfrm>
            <a:off x="2703998" y="3210813"/>
            <a:ext cx="1297290" cy="45177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8" name="圆角矩形 7"/>
          <p:cNvSpPr/>
          <p:nvPr/>
        </p:nvSpPr>
        <p:spPr>
          <a:xfrm>
            <a:off x="2703998" y="3766500"/>
            <a:ext cx="1297290" cy="3578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Policy</a:t>
            </a:r>
          </a:p>
        </p:txBody>
      </p:sp>
      <p:sp>
        <p:nvSpPr>
          <p:cNvPr id="9" name="圆角矩形 8"/>
          <p:cNvSpPr/>
          <p:nvPr/>
        </p:nvSpPr>
        <p:spPr>
          <a:xfrm>
            <a:off x="4798478" y="3438229"/>
            <a:ext cx="1246285" cy="5592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10" name="圆角矩形 9"/>
          <p:cNvSpPr/>
          <p:nvPr/>
        </p:nvSpPr>
        <p:spPr>
          <a:xfrm>
            <a:off x="2839101" y="4913710"/>
            <a:ext cx="1122218" cy="402447"/>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SDN-C</a:t>
            </a:r>
            <a:endParaRPr lang="en-US" altLang="zh-CN" b="1" dirty="0">
              <a:solidFill>
                <a:srgbClr val="FF0000"/>
              </a:solidFill>
            </a:endParaRPr>
          </a:p>
        </p:txBody>
      </p:sp>
      <p:sp>
        <p:nvSpPr>
          <p:cNvPr id="11" name="矩形 10"/>
          <p:cNvSpPr/>
          <p:nvPr/>
        </p:nvSpPr>
        <p:spPr>
          <a:xfrm>
            <a:off x="814866" y="1693651"/>
            <a:ext cx="1178441" cy="547606"/>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p>
        </p:txBody>
      </p:sp>
      <p:sp>
        <p:nvSpPr>
          <p:cNvPr id="12" name="矩形 11"/>
          <p:cNvSpPr/>
          <p:nvPr/>
        </p:nvSpPr>
        <p:spPr>
          <a:xfrm>
            <a:off x="2148214" y="1687322"/>
            <a:ext cx="902961" cy="2203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solidFill>
                  <a:schemeClr val="bg1"/>
                </a:solidFill>
              </a:rPr>
              <a:t>Audio/Text</a:t>
            </a:r>
            <a:endParaRPr lang="zh-CN" altLang="en-US" sz="1000" b="1" dirty="0">
              <a:solidFill>
                <a:schemeClr val="bg1"/>
              </a:solidFill>
            </a:endParaRPr>
          </a:p>
        </p:txBody>
      </p:sp>
      <p:sp>
        <p:nvSpPr>
          <p:cNvPr id="13" name="矩形 12"/>
          <p:cNvSpPr/>
          <p:nvPr/>
        </p:nvSpPr>
        <p:spPr>
          <a:xfrm>
            <a:off x="2157549" y="2052366"/>
            <a:ext cx="902962" cy="188891"/>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NLP</a:t>
            </a:r>
            <a:endParaRPr lang="zh-CN" altLang="en-US" sz="1000" b="1" dirty="0"/>
          </a:p>
        </p:txBody>
      </p:sp>
      <p:sp>
        <p:nvSpPr>
          <p:cNvPr id="14" name="矩形 13"/>
          <p:cNvSpPr/>
          <p:nvPr/>
        </p:nvSpPr>
        <p:spPr>
          <a:xfrm>
            <a:off x="886157" y="2020411"/>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15" name="矩形 14"/>
          <p:cNvSpPr/>
          <p:nvPr/>
        </p:nvSpPr>
        <p:spPr>
          <a:xfrm>
            <a:off x="3663223" y="1695880"/>
            <a:ext cx="2245161" cy="545377"/>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Monitor</a:t>
            </a:r>
            <a:endParaRPr lang="zh-CN" altLang="en-US" sz="1000" b="1" dirty="0"/>
          </a:p>
        </p:txBody>
      </p:sp>
      <p:sp>
        <p:nvSpPr>
          <p:cNvPr id="16" name="椭圆 15"/>
          <p:cNvSpPr/>
          <p:nvPr/>
        </p:nvSpPr>
        <p:spPr>
          <a:xfrm>
            <a:off x="3699286" y="1730733"/>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17" name="椭圆 16"/>
          <p:cNvSpPr/>
          <p:nvPr/>
        </p:nvSpPr>
        <p:spPr>
          <a:xfrm>
            <a:off x="2609031" y="1114406"/>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18" name="文本框 17"/>
          <p:cNvSpPr txBox="1"/>
          <p:nvPr/>
        </p:nvSpPr>
        <p:spPr>
          <a:xfrm>
            <a:off x="3636951" y="1688604"/>
            <a:ext cx="590226" cy="261610"/>
          </a:xfrm>
          <a:prstGeom prst="rect">
            <a:avLst/>
          </a:prstGeom>
          <a:noFill/>
        </p:spPr>
        <p:txBody>
          <a:bodyPr wrap="none" rtlCol="0">
            <a:spAutoFit/>
          </a:bodyPr>
          <a:lstStyle/>
          <a:p>
            <a:r>
              <a:rPr lang="en-US" altLang="zh-CN" sz="1050" b="1" dirty="0" smtClean="0">
                <a:solidFill>
                  <a:srgbClr val="002060"/>
                </a:solidFill>
              </a:rPr>
              <a:t>update</a:t>
            </a:r>
            <a:endParaRPr lang="zh-CN" altLang="en-US" sz="1050" b="1" dirty="0">
              <a:solidFill>
                <a:srgbClr val="002060"/>
              </a:solidFill>
            </a:endParaRPr>
          </a:p>
        </p:txBody>
      </p:sp>
      <p:cxnSp>
        <p:nvCxnSpPr>
          <p:cNvPr id="19" name="直接箭头连接符 18"/>
          <p:cNvCxnSpPr/>
          <p:nvPr/>
        </p:nvCxnSpPr>
        <p:spPr>
          <a:xfrm flipH="1">
            <a:off x="1944321" y="1269570"/>
            <a:ext cx="659098" cy="1294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左大括号 19"/>
          <p:cNvSpPr/>
          <p:nvPr/>
        </p:nvSpPr>
        <p:spPr>
          <a:xfrm rot="5400000">
            <a:off x="1859898" y="504602"/>
            <a:ext cx="146245" cy="223630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cxnSp>
        <p:nvCxnSpPr>
          <p:cNvPr id="21" name="曲线连接符 20"/>
          <p:cNvCxnSpPr/>
          <p:nvPr/>
        </p:nvCxnSpPr>
        <p:spPr>
          <a:xfrm rot="10800000">
            <a:off x="1993307" y="1444826"/>
            <a:ext cx="1796036" cy="272240"/>
          </a:xfrm>
          <a:prstGeom prst="curvedConnector3">
            <a:avLst>
              <a:gd name="adj1" fmla="val -32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3090689" y="1794864"/>
            <a:ext cx="546945" cy="369332"/>
          </a:xfrm>
          <a:prstGeom prst="rect">
            <a:avLst/>
          </a:prstGeom>
          <a:noFill/>
        </p:spPr>
        <p:txBody>
          <a:bodyPr wrap="none" rtlCol="0">
            <a:spAutoFit/>
          </a:bodyPr>
          <a:lstStyle/>
          <a:p>
            <a:pPr algn="ctr"/>
            <a:r>
              <a:rPr lang="en-US" altLang="zh-CN" b="1" dirty="0" smtClean="0">
                <a:solidFill>
                  <a:srgbClr val="FF0000"/>
                </a:solidFill>
              </a:rPr>
              <a:t>UUI</a:t>
            </a:r>
            <a:endParaRPr lang="zh-CN" altLang="en-US" b="1" dirty="0">
              <a:solidFill>
                <a:srgbClr val="FF0000"/>
              </a:solidFill>
            </a:endParaRPr>
          </a:p>
        </p:txBody>
      </p:sp>
      <p:cxnSp>
        <p:nvCxnSpPr>
          <p:cNvPr id="23" name="直接箭头连接符 22"/>
          <p:cNvCxnSpPr>
            <a:stCxn id="14" idx="2"/>
          </p:cNvCxnSpPr>
          <p:nvPr/>
        </p:nvCxnSpPr>
        <p:spPr>
          <a:xfrm flipH="1">
            <a:off x="1079535" y="2244444"/>
            <a:ext cx="123675" cy="1181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4001288" y="3480931"/>
            <a:ext cx="805908" cy="578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1550968" y="4006886"/>
            <a:ext cx="1288133" cy="11210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V="1">
            <a:off x="3961319" y="4006886"/>
            <a:ext cx="1328102" cy="11160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endCxn id="8" idx="3"/>
          </p:cNvCxnSpPr>
          <p:nvPr/>
        </p:nvCxnSpPr>
        <p:spPr>
          <a:xfrm flipH="1">
            <a:off x="4001288" y="3852445"/>
            <a:ext cx="805908" cy="929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flipV="1">
            <a:off x="1857951" y="3861948"/>
            <a:ext cx="849342" cy="856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V="1">
            <a:off x="5424224" y="2152838"/>
            <a:ext cx="575" cy="12853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081820" y="3620484"/>
            <a:ext cx="526463" cy="369332"/>
          </a:xfrm>
          <a:prstGeom prst="rect">
            <a:avLst/>
          </a:prstGeom>
          <a:noFill/>
        </p:spPr>
        <p:txBody>
          <a:bodyPr wrap="square" rtlCol="0">
            <a:spAutoFit/>
          </a:bodyPr>
          <a:lstStyle/>
          <a:p>
            <a:r>
              <a:rPr lang="en-US" altLang="zh-CN" b="1" dirty="0" smtClean="0">
                <a:solidFill>
                  <a:srgbClr val="FF0000"/>
                </a:solidFill>
              </a:rPr>
              <a:t>SO</a:t>
            </a:r>
            <a:endParaRPr lang="zh-CN" altLang="en-US" b="1" dirty="0">
              <a:solidFill>
                <a:srgbClr val="FF0000"/>
              </a:solidFill>
            </a:endParaRPr>
          </a:p>
        </p:txBody>
      </p:sp>
      <p:sp>
        <p:nvSpPr>
          <p:cNvPr id="31" name="文本框 30"/>
          <p:cNvSpPr txBox="1"/>
          <p:nvPr/>
        </p:nvSpPr>
        <p:spPr>
          <a:xfrm rot="16566211">
            <a:off x="506587" y="2747699"/>
            <a:ext cx="1053494" cy="215444"/>
          </a:xfrm>
          <a:prstGeom prst="rect">
            <a:avLst/>
          </a:prstGeom>
          <a:noFill/>
        </p:spPr>
        <p:txBody>
          <a:bodyPr wrap="none" rtlCol="0">
            <a:spAutoFit/>
          </a:bodyPr>
          <a:lstStyle/>
          <a:p>
            <a:r>
              <a:rPr lang="en-US" altLang="zh-CN" sz="800" b="1" dirty="0" smtClean="0">
                <a:solidFill>
                  <a:srgbClr val="002060"/>
                </a:solidFill>
              </a:rPr>
              <a:t>create a new service</a:t>
            </a:r>
            <a:endParaRPr lang="zh-CN" altLang="en-US" sz="800" b="1" dirty="0">
              <a:solidFill>
                <a:srgbClr val="002060"/>
              </a:solidFill>
            </a:endParaRPr>
          </a:p>
        </p:txBody>
      </p:sp>
      <p:sp>
        <p:nvSpPr>
          <p:cNvPr id="32" name="文本框 31"/>
          <p:cNvSpPr txBox="1"/>
          <p:nvPr/>
        </p:nvSpPr>
        <p:spPr>
          <a:xfrm rot="1115589">
            <a:off x="1378347" y="3147489"/>
            <a:ext cx="1228221" cy="215444"/>
          </a:xfrm>
          <a:prstGeom prst="rect">
            <a:avLst/>
          </a:prstGeom>
          <a:noFill/>
        </p:spPr>
        <p:txBody>
          <a:bodyPr wrap="none" rtlCol="0">
            <a:spAutoFit/>
          </a:bodyPr>
          <a:lstStyle/>
          <a:p>
            <a:r>
              <a:rPr lang="en-US" altLang="zh-CN" sz="800" b="1" dirty="0" smtClean="0">
                <a:solidFill>
                  <a:srgbClr val="002060"/>
                </a:solidFill>
              </a:rPr>
              <a:t>save into intent instance</a:t>
            </a:r>
            <a:endParaRPr lang="zh-CN" altLang="en-US" sz="800" b="1" dirty="0">
              <a:solidFill>
                <a:srgbClr val="002060"/>
              </a:solidFill>
            </a:endParaRPr>
          </a:p>
        </p:txBody>
      </p:sp>
      <p:sp>
        <p:nvSpPr>
          <p:cNvPr id="33" name="文本框 32"/>
          <p:cNvSpPr txBox="1"/>
          <p:nvPr/>
        </p:nvSpPr>
        <p:spPr>
          <a:xfrm>
            <a:off x="2758850" y="3233992"/>
            <a:ext cx="524503" cy="369332"/>
          </a:xfrm>
          <a:prstGeom prst="rect">
            <a:avLst/>
          </a:prstGeom>
          <a:noFill/>
        </p:spPr>
        <p:txBody>
          <a:bodyPr wrap="square" rtlCol="0">
            <a:spAutoFit/>
          </a:bodyPr>
          <a:lstStyle/>
          <a:p>
            <a:r>
              <a:rPr lang="en-US" altLang="zh-CN" b="1" dirty="0" smtClean="0">
                <a:solidFill>
                  <a:srgbClr val="FF0000"/>
                </a:solidFill>
              </a:rPr>
              <a:t>AAI</a:t>
            </a:r>
            <a:endParaRPr lang="zh-CN" altLang="en-US" b="1" dirty="0">
              <a:solidFill>
                <a:srgbClr val="FF0000"/>
              </a:solidFill>
            </a:endParaRPr>
          </a:p>
        </p:txBody>
      </p:sp>
      <p:sp>
        <p:nvSpPr>
          <p:cNvPr id="34" name="矩形 33"/>
          <p:cNvSpPr/>
          <p:nvPr/>
        </p:nvSpPr>
        <p:spPr>
          <a:xfrm>
            <a:off x="3285739" y="3287120"/>
            <a:ext cx="633696" cy="252262"/>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smtClean="0">
                <a:solidFill>
                  <a:srgbClr val="0070C0"/>
                </a:solidFill>
              </a:rPr>
              <a:t>Intent</a:t>
            </a:r>
          </a:p>
          <a:p>
            <a:pPr algn="ctr"/>
            <a:r>
              <a:rPr lang="en-US" altLang="zh-CN" sz="800" b="1" dirty="0" smtClean="0">
                <a:solidFill>
                  <a:srgbClr val="0070C0"/>
                </a:solidFill>
              </a:rPr>
              <a:t>Instance</a:t>
            </a:r>
            <a:endParaRPr lang="zh-CN" altLang="en-US" sz="800" b="1" dirty="0">
              <a:solidFill>
                <a:srgbClr val="0070C0"/>
              </a:solidFill>
            </a:endParaRPr>
          </a:p>
        </p:txBody>
      </p:sp>
      <p:sp>
        <p:nvSpPr>
          <p:cNvPr id="35" name="环形箭头 34"/>
          <p:cNvSpPr/>
          <p:nvPr/>
        </p:nvSpPr>
        <p:spPr>
          <a:xfrm flipH="1">
            <a:off x="3041192" y="2442257"/>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cxnSp>
        <p:nvCxnSpPr>
          <p:cNvPr id="37" name="曲线连接符 36"/>
          <p:cNvCxnSpPr/>
          <p:nvPr/>
        </p:nvCxnSpPr>
        <p:spPr>
          <a:xfrm>
            <a:off x="1286744" y="2286410"/>
            <a:ext cx="1414772" cy="1206525"/>
          </a:xfrm>
          <a:prstGeom prst="curvedConnector3">
            <a:avLst>
              <a:gd name="adj1" fmla="val -2386"/>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2599694" y="1877642"/>
            <a:ext cx="0" cy="2037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flipV="1">
            <a:off x="1694204" y="2160197"/>
            <a:ext cx="537376"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1083446" y="1715835"/>
            <a:ext cx="458779" cy="246221"/>
          </a:xfrm>
          <a:prstGeom prst="rect">
            <a:avLst/>
          </a:prstGeom>
        </p:spPr>
        <p:txBody>
          <a:bodyPr wrap="square">
            <a:spAutoFit/>
          </a:bodyPr>
          <a:lstStyle/>
          <a:p>
            <a:pPr algn="ctr"/>
            <a:r>
              <a:rPr lang="en-US" altLang="zh-CN" sz="1000" b="1" dirty="0">
                <a:solidFill>
                  <a:schemeClr val="bg1"/>
                </a:solidFill>
              </a:rPr>
              <a:t>Form</a:t>
            </a:r>
            <a:endParaRPr lang="zh-CN" altLang="en-US" sz="1000" b="1" dirty="0">
              <a:solidFill>
                <a:schemeClr val="bg1"/>
              </a:solidFill>
            </a:endParaRPr>
          </a:p>
        </p:txBody>
      </p:sp>
      <p:sp>
        <p:nvSpPr>
          <p:cNvPr id="43" name="文本框 42"/>
          <p:cNvSpPr txBox="1"/>
          <p:nvPr/>
        </p:nvSpPr>
        <p:spPr>
          <a:xfrm>
            <a:off x="2356980" y="1062517"/>
            <a:ext cx="532518" cy="253916"/>
          </a:xfrm>
          <a:prstGeom prst="rect">
            <a:avLst/>
          </a:prstGeom>
          <a:noFill/>
        </p:spPr>
        <p:txBody>
          <a:bodyPr wrap="none" rtlCol="0">
            <a:spAutoFit/>
          </a:bodyPr>
          <a:lstStyle/>
          <a:p>
            <a:r>
              <a:rPr lang="en-US" altLang="zh-CN" sz="1050" b="1" dirty="0" smtClean="0">
                <a:solidFill>
                  <a:srgbClr val="002060"/>
                </a:solidFill>
              </a:rPr>
              <a:t>create</a:t>
            </a:r>
            <a:endParaRPr lang="zh-CN" altLang="en-US" sz="1050" b="1" dirty="0">
              <a:solidFill>
                <a:srgbClr val="002060"/>
              </a:solidFill>
            </a:endParaRPr>
          </a:p>
        </p:txBody>
      </p:sp>
      <p:sp>
        <p:nvSpPr>
          <p:cNvPr id="44" name="文本框 43"/>
          <p:cNvSpPr txBox="1"/>
          <p:nvPr/>
        </p:nvSpPr>
        <p:spPr>
          <a:xfrm>
            <a:off x="3147935" y="1134668"/>
            <a:ext cx="591829" cy="369332"/>
          </a:xfrm>
          <a:prstGeom prst="rect">
            <a:avLst/>
          </a:prstGeom>
          <a:noFill/>
        </p:spPr>
        <p:txBody>
          <a:bodyPr wrap="none" rtlCol="0">
            <a:spAutoFit/>
          </a:bodyPr>
          <a:lstStyle/>
          <a:p>
            <a:r>
              <a:rPr lang="en-US" altLang="zh-CN" b="1" dirty="0" smtClean="0">
                <a:solidFill>
                  <a:srgbClr val="002060"/>
                </a:solidFill>
              </a:rPr>
              <a:t>user</a:t>
            </a:r>
            <a:endParaRPr lang="zh-CN" altLang="en-US" b="1" dirty="0">
              <a:solidFill>
                <a:srgbClr val="002060"/>
              </a:solidFill>
            </a:endParaRPr>
          </a:p>
        </p:txBody>
      </p:sp>
      <p:pic>
        <p:nvPicPr>
          <p:cNvPr id="45" name="图片 44"/>
          <p:cNvPicPr>
            <a:picLocks noChangeAspect="1"/>
          </p:cNvPicPr>
          <p:nvPr/>
        </p:nvPicPr>
        <p:blipFill>
          <a:blip r:embed="rId3"/>
          <a:stretch>
            <a:fillRect/>
          </a:stretch>
        </p:blipFill>
        <p:spPr>
          <a:xfrm>
            <a:off x="2836741" y="1019382"/>
            <a:ext cx="358673" cy="397379"/>
          </a:xfrm>
          <a:prstGeom prst="rect">
            <a:avLst/>
          </a:prstGeom>
        </p:spPr>
      </p:pic>
      <p:sp>
        <p:nvSpPr>
          <p:cNvPr id="46" name="矩形 45"/>
          <p:cNvSpPr/>
          <p:nvPr/>
        </p:nvSpPr>
        <p:spPr>
          <a:xfrm>
            <a:off x="884828" y="3430762"/>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47" name="环形箭头 46"/>
          <p:cNvSpPr/>
          <p:nvPr/>
        </p:nvSpPr>
        <p:spPr>
          <a:xfrm flipH="1">
            <a:off x="3046506" y="4187000"/>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48" name="矩形 47"/>
          <p:cNvSpPr/>
          <p:nvPr/>
        </p:nvSpPr>
        <p:spPr>
          <a:xfrm>
            <a:off x="2641910" y="3489536"/>
            <a:ext cx="1484702" cy="215444"/>
          </a:xfrm>
          <a:prstGeom prst="rect">
            <a:avLst/>
          </a:prstGeom>
          <a:noFill/>
        </p:spPr>
        <p:txBody>
          <a:bodyPr wrap="none" rtlCol="0">
            <a:spAutoFit/>
          </a:bodyPr>
          <a:lstStyle/>
          <a:p>
            <a:r>
              <a:rPr lang="en-US" altLang="zh-CN" sz="800" dirty="0">
                <a:solidFill>
                  <a:srgbClr val="002060"/>
                </a:solidFill>
              </a:rPr>
              <a:t>Active and Available Inventory</a:t>
            </a:r>
            <a:endParaRPr lang="zh-CN" altLang="en-US" sz="800" dirty="0">
              <a:solidFill>
                <a:srgbClr val="002060"/>
              </a:solidFill>
            </a:endParaRPr>
          </a:p>
        </p:txBody>
      </p:sp>
      <p:sp>
        <p:nvSpPr>
          <p:cNvPr id="49" name="矩形 48"/>
          <p:cNvSpPr/>
          <p:nvPr/>
        </p:nvSpPr>
        <p:spPr>
          <a:xfrm>
            <a:off x="795829" y="3850623"/>
            <a:ext cx="1039067" cy="215444"/>
          </a:xfrm>
          <a:prstGeom prst="rect">
            <a:avLst/>
          </a:prstGeom>
          <a:noFill/>
        </p:spPr>
        <p:txBody>
          <a:bodyPr wrap="none" rtlCol="0">
            <a:spAutoFit/>
          </a:bodyPr>
          <a:lstStyle/>
          <a:p>
            <a:r>
              <a:rPr lang="en-US" altLang="zh-CN" sz="800" dirty="0">
                <a:solidFill>
                  <a:srgbClr val="002060"/>
                </a:solidFill>
              </a:rPr>
              <a:t>Service Orchestrator</a:t>
            </a:r>
            <a:endParaRPr lang="zh-CN" altLang="en-US" sz="800" dirty="0">
              <a:solidFill>
                <a:srgbClr val="002060"/>
              </a:solidFill>
            </a:endParaRPr>
          </a:p>
        </p:txBody>
      </p:sp>
      <p:sp>
        <p:nvSpPr>
          <p:cNvPr id="50" name="矩形 49"/>
          <p:cNvSpPr/>
          <p:nvPr/>
        </p:nvSpPr>
        <p:spPr>
          <a:xfrm>
            <a:off x="4807196" y="3710913"/>
            <a:ext cx="1246285" cy="338554"/>
          </a:xfrm>
          <a:prstGeom prst="rect">
            <a:avLst/>
          </a:prstGeom>
          <a:noFill/>
        </p:spPr>
        <p:txBody>
          <a:bodyPr wrap="square" rtlCol="0">
            <a:spAutoFit/>
          </a:bodyPr>
          <a:lstStyle/>
          <a:p>
            <a:r>
              <a:rPr lang="en-US" altLang="zh-CN" sz="800" dirty="0">
                <a:solidFill>
                  <a:srgbClr val="002060"/>
                </a:solidFill>
              </a:rPr>
              <a:t>Data Collection, Analytics, and Events</a:t>
            </a:r>
            <a:endParaRPr lang="zh-CN" altLang="en-US" sz="800" dirty="0">
              <a:solidFill>
                <a:srgbClr val="002060"/>
              </a:solidFill>
            </a:endParaRPr>
          </a:p>
        </p:txBody>
      </p:sp>
      <p:sp>
        <p:nvSpPr>
          <p:cNvPr id="51" name="矩形 50"/>
          <p:cNvSpPr/>
          <p:nvPr/>
        </p:nvSpPr>
        <p:spPr>
          <a:xfrm>
            <a:off x="3111407" y="5163315"/>
            <a:ext cx="646331" cy="215444"/>
          </a:xfrm>
          <a:prstGeom prst="rect">
            <a:avLst/>
          </a:prstGeom>
          <a:noFill/>
        </p:spPr>
        <p:txBody>
          <a:bodyPr wrap="none" rtlCol="0">
            <a:spAutoFit/>
          </a:bodyPr>
          <a:lstStyle/>
          <a:p>
            <a:r>
              <a:rPr lang="en-US" altLang="zh-CN" sz="800" dirty="0" smtClean="0">
                <a:solidFill>
                  <a:srgbClr val="002060"/>
                </a:solidFill>
              </a:rPr>
              <a:t>Controllers</a:t>
            </a:r>
            <a:endParaRPr lang="zh-CN" altLang="en-US" sz="800" dirty="0">
              <a:solidFill>
                <a:srgbClr val="002060"/>
              </a:solidFill>
            </a:endParaRPr>
          </a:p>
        </p:txBody>
      </p:sp>
      <p:sp>
        <p:nvSpPr>
          <p:cNvPr id="52" name="矩形 51"/>
          <p:cNvSpPr/>
          <p:nvPr/>
        </p:nvSpPr>
        <p:spPr>
          <a:xfrm>
            <a:off x="3073547" y="2193878"/>
            <a:ext cx="639919" cy="215444"/>
          </a:xfrm>
          <a:prstGeom prst="rect">
            <a:avLst/>
          </a:prstGeom>
          <a:noFill/>
        </p:spPr>
        <p:txBody>
          <a:bodyPr wrap="none" rtlCol="0">
            <a:spAutoFit/>
          </a:bodyPr>
          <a:lstStyle/>
          <a:p>
            <a:r>
              <a:rPr lang="en-US" altLang="zh-CN" sz="800" dirty="0" err="1">
                <a:solidFill>
                  <a:srgbClr val="002060"/>
                </a:solidFill>
              </a:rPr>
              <a:t>Usecase</a:t>
            </a:r>
            <a:r>
              <a:rPr lang="en-US" altLang="zh-CN" sz="800" dirty="0">
                <a:solidFill>
                  <a:srgbClr val="002060"/>
                </a:solidFill>
              </a:rPr>
              <a:t> UI</a:t>
            </a:r>
            <a:endParaRPr lang="zh-CN" altLang="en-US" sz="800" dirty="0">
              <a:solidFill>
                <a:srgbClr val="002060"/>
              </a:solidFill>
            </a:endParaRPr>
          </a:p>
        </p:txBody>
      </p:sp>
      <p:sp>
        <p:nvSpPr>
          <p:cNvPr id="53" name="矩形 52"/>
          <p:cNvSpPr/>
          <p:nvPr/>
        </p:nvSpPr>
        <p:spPr>
          <a:xfrm>
            <a:off x="5062410" y="3438711"/>
            <a:ext cx="704039" cy="369332"/>
          </a:xfrm>
          <a:prstGeom prst="rect">
            <a:avLst/>
          </a:prstGeom>
          <a:noFill/>
        </p:spPr>
        <p:txBody>
          <a:bodyPr wrap="square" rtlCol="0">
            <a:spAutoFit/>
          </a:bodyPr>
          <a:lstStyle/>
          <a:p>
            <a:r>
              <a:rPr lang="en-US" altLang="zh-CN" b="1" dirty="0">
                <a:solidFill>
                  <a:srgbClr val="FF0000"/>
                </a:solidFill>
              </a:rPr>
              <a:t>DCAE</a:t>
            </a:r>
            <a:endParaRPr lang="zh-CN" altLang="en-US" b="1" dirty="0">
              <a:solidFill>
                <a:srgbClr val="FF0000"/>
              </a:solidFill>
            </a:endParaRPr>
          </a:p>
        </p:txBody>
      </p:sp>
      <p:sp>
        <p:nvSpPr>
          <p:cNvPr id="54" name="文本框 53"/>
          <p:cNvSpPr txBox="1"/>
          <p:nvPr/>
        </p:nvSpPr>
        <p:spPr>
          <a:xfrm>
            <a:off x="3938775" y="3282914"/>
            <a:ext cx="1417622" cy="215444"/>
          </a:xfrm>
          <a:prstGeom prst="rect">
            <a:avLst/>
          </a:prstGeom>
          <a:noFill/>
        </p:spPr>
        <p:txBody>
          <a:bodyPr wrap="square" rtlCol="0">
            <a:spAutoFit/>
          </a:bodyPr>
          <a:lstStyle/>
          <a:p>
            <a:r>
              <a:rPr lang="en-US" altLang="zh-CN" sz="800" b="1" dirty="0" smtClean="0">
                <a:solidFill>
                  <a:srgbClr val="002060"/>
                </a:solidFill>
              </a:rPr>
              <a:t>listen in updated intent</a:t>
            </a:r>
            <a:endParaRPr lang="zh-CN" altLang="en-US" sz="800" b="1" dirty="0">
              <a:solidFill>
                <a:srgbClr val="002060"/>
              </a:solidFill>
            </a:endParaRPr>
          </a:p>
        </p:txBody>
      </p:sp>
      <p:sp>
        <p:nvSpPr>
          <p:cNvPr id="55" name="文本框 54"/>
          <p:cNvSpPr txBox="1"/>
          <p:nvPr/>
        </p:nvSpPr>
        <p:spPr>
          <a:xfrm>
            <a:off x="3255661" y="4483393"/>
            <a:ext cx="920948" cy="153888"/>
          </a:xfrm>
          <a:prstGeom prst="rect">
            <a:avLst/>
          </a:prstGeom>
          <a:solidFill>
            <a:schemeClr val="accent5">
              <a:lumMod val="20000"/>
              <a:lumOff val="80000"/>
            </a:schemeClr>
          </a:solidFill>
        </p:spPr>
        <p:txBody>
          <a:bodyPr wrap="square" lIns="0" tIns="0" rIns="0" bIns="0" rtlCol="0">
            <a:spAutoFit/>
          </a:bodyPr>
          <a:lstStyle>
            <a:defPPr>
              <a:defRPr lang="en-US"/>
            </a:defPPr>
            <a:lvl1pPr algn="ctr">
              <a:defRPr sz="1000" b="1"/>
            </a:lvl1pPr>
          </a:lstStyle>
          <a:p>
            <a:r>
              <a:rPr lang="en-US" altLang="zh-CN" dirty="0">
                <a:solidFill>
                  <a:srgbClr val="002060"/>
                </a:solidFill>
              </a:rPr>
              <a:t>Intent Guarantee</a:t>
            </a:r>
            <a:endParaRPr lang="zh-CN" altLang="en-US" dirty="0">
              <a:solidFill>
                <a:srgbClr val="002060"/>
              </a:solidFill>
            </a:endParaRPr>
          </a:p>
        </p:txBody>
      </p:sp>
      <p:sp>
        <p:nvSpPr>
          <p:cNvPr id="56" name="文本框 55"/>
          <p:cNvSpPr txBox="1"/>
          <p:nvPr/>
        </p:nvSpPr>
        <p:spPr>
          <a:xfrm>
            <a:off x="3261597" y="2736289"/>
            <a:ext cx="965580" cy="153888"/>
          </a:xfrm>
          <a:prstGeom prst="rect">
            <a:avLst/>
          </a:prstGeom>
          <a:solidFill>
            <a:schemeClr val="accent5">
              <a:lumMod val="20000"/>
              <a:lumOff val="80000"/>
            </a:schemeClr>
          </a:solidFill>
        </p:spPr>
        <p:txBody>
          <a:bodyPr wrap="square" lIns="0" tIns="0" rIns="0" bIns="0" rtlCol="0">
            <a:spAutoFit/>
          </a:bodyPr>
          <a:lstStyle/>
          <a:p>
            <a:pPr algn="ctr"/>
            <a:r>
              <a:rPr lang="en-US" altLang="zh-CN" sz="1000" b="1" dirty="0" smtClean="0">
                <a:solidFill>
                  <a:srgbClr val="002060"/>
                </a:solidFill>
              </a:rPr>
              <a:t>Intent Interaction</a:t>
            </a:r>
            <a:endParaRPr lang="zh-CN" altLang="en-US" sz="1000" b="1" dirty="0">
              <a:solidFill>
                <a:srgbClr val="002060"/>
              </a:solidFill>
            </a:endParaRPr>
          </a:p>
        </p:txBody>
      </p:sp>
      <p:sp>
        <p:nvSpPr>
          <p:cNvPr id="64" name="云形 63"/>
          <p:cNvSpPr/>
          <p:nvPr/>
        </p:nvSpPr>
        <p:spPr>
          <a:xfrm>
            <a:off x="3430555" y="5676714"/>
            <a:ext cx="1693218" cy="598687"/>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002060"/>
                </a:solidFill>
              </a:rPr>
              <a:t>Cloud</a:t>
            </a:r>
            <a:endParaRPr lang="zh-CN" altLang="en-US" b="1" dirty="0">
              <a:solidFill>
                <a:srgbClr val="002060"/>
              </a:solidFill>
            </a:endParaRPr>
          </a:p>
        </p:txBody>
      </p:sp>
      <p:sp>
        <p:nvSpPr>
          <p:cNvPr id="66" name="文本框 65"/>
          <p:cNvSpPr txBox="1"/>
          <p:nvPr/>
        </p:nvSpPr>
        <p:spPr>
          <a:xfrm>
            <a:off x="4288320" y="6466264"/>
            <a:ext cx="7565176" cy="400110"/>
          </a:xfrm>
          <a:prstGeom prst="rect">
            <a:avLst/>
          </a:prstGeom>
          <a:noFill/>
        </p:spPr>
        <p:txBody>
          <a:bodyPr wrap="square" rtlCol="0">
            <a:spAutoFit/>
          </a:bodyPr>
          <a:lstStyle/>
          <a:p>
            <a:r>
              <a:rPr lang="en-US" altLang="zh-CN" sz="1000" dirty="0" smtClean="0"/>
              <a:t>ITU-T Y.2501 Computing </a:t>
            </a:r>
            <a:r>
              <a:rPr lang="en-US" altLang="zh-CN" sz="1000" dirty="0"/>
              <a:t>power network </a:t>
            </a:r>
            <a:r>
              <a:rPr lang="en-US" altLang="zh-CN" sz="1000" dirty="0" smtClean="0"/>
              <a:t>- </a:t>
            </a:r>
            <a:r>
              <a:rPr lang="en-US" altLang="zh-CN" sz="1000" dirty="0"/>
              <a:t>Framework and architecture</a:t>
            </a:r>
            <a:endParaRPr lang="en-US" altLang="zh-CN" sz="1000" dirty="0" smtClean="0"/>
          </a:p>
          <a:p>
            <a:r>
              <a:rPr lang="en-US" altLang="zh-CN" sz="1000" dirty="0" smtClean="0"/>
              <a:t>ITU-T </a:t>
            </a:r>
            <a:r>
              <a:rPr lang="en-US" altLang="zh-CN" sz="1000" dirty="0" err="1" smtClean="0"/>
              <a:t>Y.NGNe</a:t>
            </a:r>
            <a:r>
              <a:rPr lang="en-US" altLang="zh-CN" sz="1000" dirty="0" smtClean="0"/>
              <a:t>-O-CPN-</a:t>
            </a:r>
            <a:r>
              <a:rPr lang="en-US" altLang="zh-CN" sz="1000" dirty="0" err="1" smtClean="0"/>
              <a:t>reqts</a:t>
            </a:r>
            <a:r>
              <a:rPr lang="en-US" altLang="zh-CN" sz="1000" dirty="0" smtClean="0"/>
              <a:t>: Requirements </a:t>
            </a:r>
            <a:r>
              <a:rPr lang="en-US" altLang="zh-CN" sz="1000" dirty="0"/>
              <a:t>and framework of </a:t>
            </a:r>
            <a:r>
              <a:rPr lang="en-US" altLang="zh-CN" sz="1000" dirty="0" err="1"/>
              <a:t>NGNe</a:t>
            </a:r>
            <a:r>
              <a:rPr lang="en-US" altLang="zh-CN" sz="1000" dirty="0"/>
              <a:t> orchestration enhancements for supporting computing power network</a:t>
            </a:r>
            <a:endParaRPr lang="zh-CN" altLang="en-US" sz="1000" dirty="0"/>
          </a:p>
        </p:txBody>
      </p:sp>
      <p:sp>
        <p:nvSpPr>
          <p:cNvPr id="2" name="流程图: 排序 1"/>
          <p:cNvSpPr/>
          <p:nvPr/>
        </p:nvSpPr>
        <p:spPr>
          <a:xfrm rot="16688125">
            <a:off x="2395451" y="5090411"/>
            <a:ext cx="542235" cy="1674932"/>
          </a:xfrm>
          <a:prstGeom prst="flowChartSor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2195846" y="5777599"/>
            <a:ext cx="1016304" cy="369332"/>
          </a:xfrm>
          <a:prstGeom prst="rect">
            <a:avLst/>
          </a:prstGeom>
          <a:noFill/>
        </p:spPr>
        <p:txBody>
          <a:bodyPr wrap="none" rtlCol="0">
            <a:spAutoFit/>
          </a:bodyPr>
          <a:lstStyle/>
          <a:p>
            <a:r>
              <a:rPr lang="en-US" altLang="zh-CN" b="1" dirty="0" smtClean="0">
                <a:solidFill>
                  <a:srgbClr val="002060"/>
                </a:solidFill>
              </a:rPr>
              <a:t>Network</a:t>
            </a:r>
            <a:endParaRPr lang="zh-CN" altLang="en-US" b="1" dirty="0">
              <a:solidFill>
                <a:srgbClr val="002060"/>
              </a:solidFill>
            </a:endParaRPr>
          </a:p>
        </p:txBody>
      </p:sp>
      <p:cxnSp>
        <p:nvCxnSpPr>
          <p:cNvPr id="59" name="直接箭头连接符 58"/>
          <p:cNvCxnSpPr/>
          <p:nvPr/>
        </p:nvCxnSpPr>
        <p:spPr>
          <a:xfrm flipH="1">
            <a:off x="2889498" y="5350632"/>
            <a:ext cx="468749" cy="378524"/>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3602587" y="5363835"/>
            <a:ext cx="398701" cy="365321"/>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3133037" y="5396931"/>
            <a:ext cx="684803" cy="261610"/>
          </a:xfrm>
          <a:prstGeom prst="rect">
            <a:avLst/>
          </a:prstGeom>
          <a:noFill/>
        </p:spPr>
        <p:txBody>
          <a:bodyPr wrap="none" rtlCol="0">
            <a:spAutoFit/>
          </a:bodyPr>
          <a:lstStyle/>
          <a:p>
            <a:r>
              <a:rPr lang="en-US" altLang="zh-CN" sz="1100" dirty="0" smtClean="0"/>
              <a:t>REST API</a:t>
            </a:r>
            <a:endParaRPr lang="zh-CN" altLang="en-US" sz="1100" dirty="0"/>
          </a:p>
        </p:txBody>
      </p:sp>
      <p:sp>
        <p:nvSpPr>
          <p:cNvPr id="68" name="矩形 67"/>
          <p:cNvSpPr/>
          <p:nvPr/>
        </p:nvSpPr>
        <p:spPr>
          <a:xfrm>
            <a:off x="1867552" y="6249514"/>
            <a:ext cx="3152594" cy="276999"/>
          </a:xfrm>
          <a:prstGeom prst="rect">
            <a:avLst/>
          </a:prstGeom>
        </p:spPr>
        <p:txBody>
          <a:bodyPr wrap="none">
            <a:spAutoFit/>
          </a:bodyPr>
          <a:lstStyle/>
          <a:p>
            <a:r>
              <a:rPr lang="en-US" altLang="zh-CN" sz="1200" b="1" dirty="0">
                <a:solidFill>
                  <a:srgbClr val="C00000"/>
                </a:solidFill>
              </a:rPr>
              <a:t>Cloud-network Convergence </a:t>
            </a:r>
            <a:r>
              <a:rPr lang="en-US" altLang="zh-CN" sz="1200" b="1" dirty="0" smtClean="0">
                <a:solidFill>
                  <a:srgbClr val="C00000"/>
                </a:solidFill>
              </a:rPr>
              <a:t>Services by ONAP</a:t>
            </a:r>
            <a:endParaRPr lang="zh-CN" altLang="en-US" sz="1200" b="1" dirty="0">
              <a:solidFill>
                <a:srgbClr val="C00000"/>
              </a:solidFill>
            </a:endParaRPr>
          </a:p>
        </p:txBody>
      </p:sp>
      <p:sp>
        <p:nvSpPr>
          <p:cNvPr id="74" name="文本框 73"/>
          <p:cNvSpPr txBox="1"/>
          <p:nvPr/>
        </p:nvSpPr>
        <p:spPr>
          <a:xfrm>
            <a:off x="7050315" y="1544898"/>
            <a:ext cx="2589620" cy="369332"/>
          </a:xfrm>
          <a:prstGeom prst="rect">
            <a:avLst/>
          </a:prstGeom>
          <a:noFill/>
        </p:spPr>
        <p:txBody>
          <a:bodyPr wrap="none" rtlCol="0">
            <a:spAutoFit/>
          </a:bodyPr>
          <a:lstStyle/>
          <a:p>
            <a:r>
              <a:rPr lang="en-US" altLang="zh-CN" b="1" dirty="0" smtClean="0">
                <a:solidFill>
                  <a:srgbClr val="002060"/>
                </a:solidFill>
              </a:rPr>
              <a:t>Cloud leased line service:</a:t>
            </a:r>
            <a:endParaRPr lang="zh-CN" altLang="en-US" b="1" dirty="0">
              <a:solidFill>
                <a:srgbClr val="002060"/>
              </a:solidFill>
            </a:endParaRPr>
          </a:p>
        </p:txBody>
      </p:sp>
      <p:sp>
        <p:nvSpPr>
          <p:cNvPr id="75" name="文本框 74"/>
          <p:cNvSpPr txBox="1"/>
          <p:nvPr/>
        </p:nvSpPr>
        <p:spPr>
          <a:xfrm>
            <a:off x="7050316" y="4370050"/>
            <a:ext cx="1517210" cy="369332"/>
          </a:xfrm>
          <a:prstGeom prst="rect">
            <a:avLst/>
          </a:prstGeom>
          <a:noFill/>
        </p:spPr>
        <p:txBody>
          <a:bodyPr wrap="none" rtlCol="0">
            <a:spAutoFit/>
          </a:bodyPr>
          <a:lstStyle/>
          <a:p>
            <a:r>
              <a:rPr lang="en-US" altLang="zh-CN" b="1" dirty="0" smtClean="0">
                <a:solidFill>
                  <a:srgbClr val="002060"/>
                </a:solidFill>
              </a:rPr>
              <a:t>Cloud service:</a:t>
            </a:r>
            <a:endParaRPr lang="zh-CN" altLang="en-US" b="1" dirty="0">
              <a:solidFill>
                <a:srgbClr val="002060"/>
              </a:solidFill>
            </a:endParaRPr>
          </a:p>
        </p:txBody>
      </p:sp>
      <p:sp>
        <p:nvSpPr>
          <p:cNvPr id="76" name="文本框 75"/>
          <p:cNvSpPr txBox="1"/>
          <p:nvPr/>
        </p:nvSpPr>
        <p:spPr>
          <a:xfrm>
            <a:off x="7397626" y="1981855"/>
            <a:ext cx="2729567" cy="923330"/>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Bandwidth</a:t>
            </a:r>
          </a:p>
          <a:p>
            <a:pPr marL="285750" indent="-285750">
              <a:buFont typeface="Arial" panose="020B0604020202020204" pitchFamily="34" charset="0"/>
              <a:buChar char="•"/>
            </a:pPr>
            <a:r>
              <a:rPr lang="en-US" altLang="zh-CN" dirty="0" smtClean="0"/>
              <a:t>Reliability</a:t>
            </a:r>
          </a:p>
          <a:p>
            <a:pPr marL="285750" indent="-285750">
              <a:buFont typeface="Arial" panose="020B0604020202020204" pitchFamily="34" charset="0"/>
              <a:buChar char="•"/>
            </a:pPr>
            <a:r>
              <a:rPr lang="en-US" altLang="zh-CN" dirty="0" smtClean="0"/>
              <a:t>Delay</a:t>
            </a:r>
            <a:endParaRPr lang="en-US" altLang="zh-CN" dirty="0"/>
          </a:p>
        </p:txBody>
      </p:sp>
      <p:sp>
        <p:nvSpPr>
          <p:cNvPr id="77" name="文本框 76"/>
          <p:cNvSpPr txBox="1"/>
          <p:nvPr/>
        </p:nvSpPr>
        <p:spPr>
          <a:xfrm>
            <a:off x="7397627" y="4758262"/>
            <a:ext cx="2729567" cy="1200329"/>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CPU</a:t>
            </a:r>
          </a:p>
          <a:p>
            <a:pPr marL="285750" indent="-285750">
              <a:buFont typeface="Arial" panose="020B0604020202020204" pitchFamily="34" charset="0"/>
              <a:buChar char="•"/>
            </a:pPr>
            <a:r>
              <a:rPr lang="en-US" altLang="zh-CN" dirty="0" smtClean="0"/>
              <a:t>GPU</a:t>
            </a:r>
          </a:p>
          <a:p>
            <a:pPr marL="285750" indent="-285750">
              <a:buFont typeface="Arial" panose="020B0604020202020204" pitchFamily="34" charset="0"/>
              <a:buChar char="•"/>
            </a:pPr>
            <a:r>
              <a:rPr lang="en-US" altLang="zh-CN" dirty="0" smtClean="0"/>
              <a:t>Memory</a:t>
            </a:r>
          </a:p>
          <a:p>
            <a:pPr marL="285750" indent="-285750">
              <a:buFont typeface="Arial" panose="020B0604020202020204" pitchFamily="34" charset="0"/>
              <a:buChar char="•"/>
            </a:pPr>
            <a:r>
              <a:rPr lang="en-US" altLang="zh-CN" dirty="0" smtClean="0"/>
              <a:t>Hard-drive</a:t>
            </a:r>
          </a:p>
        </p:txBody>
      </p:sp>
      <p:sp>
        <p:nvSpPr>
          <p:cNvPr id="78" name="文本框 77"/>
          <p:cNvSpPr txBox="1"/>
          <p:nvPr/>
        </p:nvSpPr>
        <p:spPr>
          <a:xfrm>
            <a:off x="8466839" y="2788799"/>
            <a:ext cx="2355273" cy="1569660"/>
          </a:xfrm>
          <a:prstGeom prst="rect">
            <a:avLst/>
          </a:prstGeom>
          <a:noFill/>
        </p:spPr>
        <p:txBody>
          <a:bodyPr wrap="square" rtlCol="0">
            <a:spAutoFit/>
          </a:bodyPr>
          <a:lstStyle/>
          <a:p>
            <a:r>
              <a:rPr lang="en-US" altLang="zh-CN" sz="9600" dirty="0" smtClean="0">
                <a:solidFill>
                  <a:srgbClr val="C00000"/>
                </a:solidFill>
              </a:rPr>
              <a:t>+</a:t>
            </a:r>
            <a:endParaRPr lang="zh-CN" altLang="en-US" sz="9600" dirty="0">
              <a:solidFill>
                <a:srgbClr val="C00000"/>
              </a:solidFill>
            </a:endParaRPr>
          </a:p>
        </p:txBody>
      </p:sp>
      <p:sp>
        <p:nvSpPr>
          <p:cNvPr id="80" name="矩形 79"/>
          <p:cNvSpPr/>
          <p:nvPr/>
        </p:nvSpPr>
        <p:spPr>
          <a:xfrm>
            <a:off x="6949885" y="4283188"/>
            <a:ext cx="4147127" cy="179308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244219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74" grpId="0"/>
      <p:bldP spid="75" grpId="0"/>
      <p:bldP spid="76" grpId="0"/>
      <p:bldP spid="77" grpId="0"/>
      <p:bldP spid="78" grpId="0"/>
      <p:bldP spid="8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1EA9F2DD-7F2A-4400-BBBD-3F5849CEB0BE}"/>
              </a:ext>
            </a:extLst>
          </p:cNvPr>
          <p:cNvPicPr>
            <a:picLocks noChangeAspect="1"/>
          </p:cNvPicPr>
          <p:nvPr/>
        </p:nvPicPr>
        <p:blipFill>
          <a:blip r:embed="rId2"/>
          <a:stretch>
            <a:fillRect/>
          </a:stretch>
        </p:blipFill>
        <p:spPr>
          <a:xfrm>
            <a:off x="185510" y="1348509"/>
            <a:ext cx="6681747" cy="4461164"/>
          </a:xfrm>
          <a:prstGeom prst="rect">
            <a:avLst/>
          </a:prstGeom>
        </p:spPr>
      </p:pic>
      <p:pic>
        <p:nvPicPr>
          <p:cNvPr id="23" name="图片 22"/>
          <p:cNvPicPr>
            <a:picLocks noChangeAspect="1"/>
          </p:cNvPicPr>
          <p:nvPr/>
        </p:nvPicPr>
        <p:blipFill>
          <a:blip r:embed="rId3"/>
          <a:stretch>
            <a:fillRect/>
          </a:stretch>
        </p:blipFill>
        <p:spPr>
          <a:xfrm>
            <a:off x="5711187" y="4128814"/>
            <a:ext cx="1132227" cy="480132"/>
          </a:xfrm>
          <a:prstGeom prst="rect">
            <a:avLst/>
          </a:prstGeom>
        </p:spPr>
      </p:pic>
      <p:sp>
        <p:nvSpPr>
          <p:cNvPr id="12" name="云形 11"/>
          <p:cNvSpPr/>
          <p:nvPr/>
        </p:nvSpPr>
        <p:spPr>
          <a:xfrm>
            <a:off x="7148945" y="2724727"/>
            <a:ext cx="4350328" cy="3084945"/>
          </a:xfrm>
          <a:prstGeom prst="cloud">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vert="horz" lIns="91440" tIns="45720" rIns="91440" bIns="45720" rtlCol="0" anchor="ctr">
            <a:normAutofit fontScale="90000"/>
          </a:bodyPr>
          <a:lstStyle/>
          <a:p>
            <a:r>
              <a:rPr lang="en-US" altLang="zh-CN" sz="3200" dirty="0"/>
              <a:t>3. Cloud-network Convergence by extending CCVPN </a:t>
            </a:r>
            <a:r>
              <a:rPr lang="en-US" altLang="zh-CN" sz="3200" dirty="0" err="1"/>
              <a:t>usecase</a:t>
            </a:r>
            <a:endParaRPr lang="zh-CN" altLang="en-US" sz="3200" dirty="0"/>
          </a:p>
        </p:txBody>
      </p:sp>
      <p:sp>
        <p:nvSpPr>
          <p:cNvPr id="2" name="文本框 1"/>
          <p:cNvSpPr txBox="1"/>
          <p:nvPr/>
        </p:nvSpPr>
        <p:spPr>
          <a:xfrm>
            <a:off x="734364" y="5950625"/>
            <a:ext cx="7111999" cy="369332"/>
          </a:xfrm>
          <a:prstGeom prst="rect">
            <a:avLst/>
          </a:prstGeom>
          <a:noFill/>
        </p:spPr>
        <p:txBody>
          <a:bodyPr wrap="square" rtlCol="0">
            <a:spAutoFit/>
          </a:bodyPr>
          <a:lstStyle/>
          <a:p>
            <a:r>
              <a:rPr lang="en-US" altLang="zh-CN" dirty="0" smtClean="0">
                <a:solidFill>
                  <a:srgbClr val="002060"/>
                </a:solidFill>
                <a:effectLst>
                  <a:outerShdw blurRad="38100" dist="38100" dir="2700000" algn="tl">
                    <a:srgbClr val="000000">
                      <a:alpha val="43137"/>
                    </a:srgbClr>
                  </a:outerShdw>
                </a:effectLst>
              </a:rPr>
              <a:t>ETSI ZSM </a:t>
            </a:r>
            <a:r>
              <a:rPr lang="en-US" altLang="zh-CN" dirty="0" err="1" smtClean="0">
                <a:solidFill>
                  <a:srgbClr val="002060"/>
                </a:solidFill>
                <a:effectLst>
                  <a:outerShdw blurRad="38100" dist="38100" dir="2700000" algn="tl">
                    <a:srgbClr val="000000">
                      <a:alpha val="43137"/>
                    </a:srgbClr>
                  </a:outerShdw>
                </a:effectLst>
              </a:rPr>
              <a:t>PoC</a:t>
            </a:r>
            <a:r>
              <a:rPr lang="en-US" altLang="zh-CN" dirty="0" smtClean="0">
                <a:solidFill>
                  <a:srgbClr val="002060"/>
                </a:solidFill>
                <a:effectLst>
                  <a:outerShdw blurRad="38100" dist="38100" dir="2700000" algn="tl">
                    <a:srgbClr val="000000">
                      <a:alpha val="43137"/>
                    </a:srgbClr>
                  </a:outerShdw>
                </a:effectLst>
              </a:rPr>
              <a:t> #3</a:t>
            </a:r>
            <a:r>
              <a:rPr lang="en-US" altLang="zh-CN" dirty="0">
                <a:solidFill>
                  <a:srgbClr val="002060"/>
                </a:solidFill>
                <a:effectLst>
                  <a:outerShdw blurRad="38100" dist="38100" dir="2700000" algn="tl">
                    <a:srgbClr val="000000">
                      <a:alpha val="43137"/>
                    </a:srgbClr>
                  </a:outerShdw>
                </a:effectLst>
              </a:rPr>
              <a:t>: Automation of Intent-based cloud leased line service</a:t>
            </a:r>
            <a:endParaRPr lang="zh-CN" altLang="en-US" dirty="0">
              <a:solidFill>
                <a:srgbClr val="002060"/>
              </a:solidFill>
              <a:effectLst>
                <a:outerShdw blurRad="38100" dist="38100" dir="2700000" algn="tl">
                  <a:srgbClr val="000000">
                    <a:alpha val="43137"/>
                  </a:srgbClr>
                </a:outerShdw>
              </a:effectLst>
            </a:endParaRPr>
          </a:p>
        </p:txBody>
      </p:sp>
      <p:sp>
        <p:nvSpPr>
          <p:cNvPr id="7" name="圆角矩形 6"/>
          <p:cNvSpPr/>
          <p:nvPr/>
        </p:nvSpPr>
        <p:spPr>
          <a:xfrm>
            <a:off x="8192654" y="3057235"/>
            <a:ext cx="2290619" cy="52185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chemeClr val="tx1"/>
                </a:solidFill>
              </a:rPr>
              <a:t>kube</a:t>
            </a:r>
            <a:r>
              <a:rPr lang="en-US" altLang="zh-CN" dirty="0">
                <a:solidFill>
                  <a:schemeClr val="tx1"/>
                </a:solidFill>
              </a:rPr>
              <a:t>-</a:t>
            </a:r>
            <a:r>
              <a:rPr lang="en-US" altLang="zh-CN" dirty="0" err="1">
                <a:solidFill>
                  <a:schemeClr val="tx1"/>
                </a:solidFill>
              </a:rPr>
              <a:t>api</a:t>
            </a:r>
            <a:r>
              <a:rPr lang="en-US" altLang="zh-CN" dirty="0">
                <a:solidFill>
                  <a:schemeClr val="tx1"/>
                </a:solidFill>
              </a:rPr>
              <a:t>-server</a:t>
            </a:r>
            <a:endParaRPr lang="zh-CN" altLang="en-US" dirty="0">
              <a:solidFill>
                <a:schemeClr val="tx1"/>
              </a:solidFill>
            </a:endParaRPr>
          </a:p>
        </p:txBody>
      </p:sp>
      <p:cxnSp>
        <p:nvCxnSpPr>
          <p:cNvPr id="16" name="直接连接符 15"/>
          <p:cNvCxnSpPr>
            <a:endCxn id="7" idx="0"/>
          </p:cNvCxnSpPr>
          <p:nvPr/>
        </p:nvCxnSpPr>
        <p:spPr>
          <a:xfrm>
            <a:off x="4091709" y="2530764"/>
            <a:ext cx="5246255" cy="526471"/>
          </a:xfrm>
          <a:prstGeom prst="line">
            <a:avLst/>
          </a:prstGeom>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7872497" y="4109605"/>
            <a:ext cx="1465466" cy="584775"/>
          </a:xfrm>
          <a:prstGeom prst="rect">
            <a:avLst/>
          </a:prstGeom>
          <a:noFill/>
        </p:spPr>
        <p:txBody>
          <a:bodyPr wrap="none" rtlCol="0">
            <a:spAutoFit/>
          </a:bodyPr>
          <a:lstStyle/>
          <a:p>
            <a:r>
              <a:rPr lang="en-US" altLang="zh-CN" sz="3200" b="1" dirty="0" smtClean="0">
                <a:solidFill>
                  <a:schemeClr val="accent5">
                    <a:lumMod val="75000"/>
                  </a:schemeClr>
                </a:solidFill>
              </a:rPr>
              <a:t>Cloud 1</a:t>
            </a:r>
            <a:endParaRPr lang="zh-CN" altLang="en-US" sz="3200" b="1" dirty="0">
              <a:solidFill>
                <a:schemeClr val="accent5">
                  <a:lumMod val="75000"/>
                </a:schemeClr>
              </a:solidFill>
            </a:endParaRPr>
          </a:p>
        </p:txBody>
      </p:sp>
      <p:cxnSp>
        <p:nvCxnSpPr>
          <p:cNvPr id="19" name="直接连接符 18"/>
          <p:cNvCxnSpPr/>
          <p:nvPr/>
        </p:nvCxnSpPr>
        <p:spPr>
          <a:xfrm flipV="1">
            <a:off x="5689600" y="4525818"/>
            <a:ext cx="1690255" cy="8312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35497" y="4509714"/>
            <a:ext cx="1324402" cy="369332"/>
          </a:xfrm>
          <a:prstGeom prst="rect">
            <a:avLst/>
          </a:prstGeom>
          <a:noFill/>
        </p:spPr>
        <p:txBody>
          <a:bodyPr wrap="none" rtlCol="0">
            <a:spAutoFit/>
          </a:bodyPr>
          <a:lstStyle/>
          <a:p>
            <a:r>
              <a:rPr lang="en-US" altLang="zh-CN" dirty="0" smtClean="0">
                <a:solidFill>
                  <a:schemeClr val="accent5">
                    <a:lumMod val="75000"/>
                  </a:schemeClr>
                </a:solidFill>
              </a:rPr>
              <a:t>cloud-pop-1</a:t>
            </a:r>
            <a:endParaRPr lang="zh-CN" altLang="en-US" dirty="0">
              <a:solidFill>
                <a:schemeClr val="accent5">
                  <a:lumMod val="75000"/>
                </a:schemeClr>
              </a:solidFill>
            </a:endParaRPr>
          </a:p>
        </p:txBody>
      </p:sp>
      <p:pic>
        <p:nvPicPr>
          <p:cNvPr id="3074" name="Picture 2" descr="https://gimg2.baidu.com/image_search/src=http%3A%2F%2Fimg-blog.csdnimg.cn%2F20201023214007370.png%3Fx-oss-process%26%2361%3Bimage%2Fwatermark%2Ctype_ZmFuZ3poZW5naGVpdGk%2Cshadow_10%2Ctext_aHR0cHM6Ly9ibG9nLmNzZG4ubmV0L3RpYW55YW5ncWk%26%2361%3B%2Csize_16%2Ccolor_FFFFFF%2Ct_70&amp;refer=http%3A%2F%2Fimg-blog.csdnimg.cn&amp;app=2002&amp;size=f9999,10000&amp;q=a80&amp;n=0&amp;g=0n&amp;fmt=auto?sec=1673379683&amp;t=16d6b77eb20b3efb51d198bbcab9e0e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8769" y="3860993"/>
            <a:ext cx="1145309" cy="1018053"/>
          </a:xfrm>
          <a:prstGeom prst="rect">
            <a:avLst/>
          </a:prstGeom>
          <a:noFill/>
          <a:extLst>
            <a:ext uri="{909E8E84-426E-40DD-AFC4-6F175D3DCCD1}">
              <a14:hiddenFill xmlns:a14="http://schemas.microsoft.com/office/drawing/2010/main">
                <a:solidFill>
                  <a:srgbClr val="FFFFFF"/>
                </a:solidFill>
              </a14:hiddenFill>
            </a:ext>
          </a:extLst>
        </p:spPr>
      </p:pic>
      <p:sp>
        <p:nvSpPr>
          <p:cNvPr id="24" name="文本框 23"/>
          <p:cNvSpPr txBox="1"/>
          <p:nvPr/>
        </p:nvSpPr>
        <p:spPr>
          <a:xfrm>
            <a:off x="5333099" y="2640110"/>
            <a:ext cx="819712" cy="307777"/>
          </a:xfrm>
          <a:prstGeom prst="rect">
            <a:avLst/>
          </a:prstGeom>
          <a:noFill/>
        </p:spPr>
        <p:txBody>
          <a:bodyPr wrap="none" rtlCol="0">
            <a:spAutoFit/>
          </a:bodyPr>
          <a:lstStyle/>
          <a:p>
            <a:pPr algn="just"/>
            <a:r>
              <a:rPr lang="en-US" altLang="zh-CN" sz="1400" dirty="0" smtClean="0"/>
              <a:t>REST API</a:t>
            </a:r>
            <a:endParaRPr lang="zh-CN" altLang="en-US" sz="1400" dirty="0"/>
          </a:p>
        </p:txBody>
      </p:sp>
      <p:sp>
        <p:nvSpPr>
          <p:cNvPr id="15" name="文本框 14"/>
          <p:cNvSpPr txBox="1"/>
          <p:nvPr/>
        </p:nvSpPr>
        <p:spPr>
          <a:xfrm>
            <a:off x="5276373" y="6460958"/>
            <a:ext cx="4655095" cy="400110"/>
          </a:xfrm>
          <a:prstGeom prst="rect">
            <a:avLst/>
          </a:prstGeom>
          <a:noFill/>
        </p:spPr>
        <p:txBody>
          <a:bodyPr wrap="square" rtlCol="0">
            <a:spAutoFit/>
          </a:bodyPr>
          <a:lstStyle/>
          <a:p>
            <a:r>
              <a:rPr lang="en-US" altLang="zh-CN" sz="1000" b="1" dirty="0" smtClean="0"/>
              <a:t>Acknowledgement: </a:t>
            </a:r>
            <a:r>
              <a:rPr lang="en-US" altLang="zh-CN" sz="1000" dirty="0" smtClean="0"/>
              <a:t>This work is supervised by </a:t>
            </a:r>
            <a:r>
              <a:rPr lang="en-US" altLang="zh-CN" sz="1000" dirty="0"/>
              <a:t>the research team of </a:t>
            </a:r>
            <a:r>
              <a:rPr lang="en-US" altLang="zh-CN" sz="1000" dirty="0" smtClean="0"/>
              <a:t>Prof. </a:t>
            </a:r>
            <a:r>
              <a:rPr lang="en-US" altLang="zh-CN" sz="1000" dirty="0" err="1" smtClean="0"/>
              <a:t>Mugen</a:t>
            </a:r>
            <a:r>
              <a:rPr lang="en-US" altLang="zh-CN" sz="1000" dirty="0" smtClean="0"/>
              <a:t> Peng </a:t>
            </a:r>
            <a:r>
              <a:rPr lang="en-US" altLang="zh-CN" sz="1000" dirty="0"/>
              <a:t>in Beijing University of Posts and Telecommunications.</a:t>
            </a:r>
            <a:endParaRPr lang="zh-CN" altLang="en-US" sz="1000" dirty="0"/>
          </a:p>
        </p:txBody>
      </p:sp>
    </p:spTree>
    <p:extLst>
      <p:ext uri="{BB962C8B-B14F-4D97-AF65-F5344CB8AC3E}">
        <p14:creationId xmlns:p14="http://schemas.microsoft.com/office/powerpoint/2010/main" val="3107885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17" grpId="0"/>
      <p:bldP spid="21"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vert="horz" lIns="91440" tIns="45720" rIns="91440" bIns="45720" rtlCol="0" anchor="ctr">
            <a:normAutofit/>
          </a:bodyPr>
          <a:lstStyle/>
          <a:p>
            <a:r>
              <a:rPr lang="en-US" altLang="zh-CN" sz="2800" dirty="0"/>
              <a:t>3. </a:t>
            </a:r>
            <a:r>
              <a:rPr lang="en-US" altLang="zh-CN" sz="2800" dirty="0" smtClean="0"/>
              <a:t>Functions of </a:t>
            </a:r>
            <a:r>
              <a:rPr lang="en-US" altLang="zh-CN" sz="2800" dirty="0"/>
              <a:t>SDN-C/Kubernetes API</a:t>
            </a:r>
            <a:endParaRPr lang="zh-CN" altLang="en-US" sz="2800" dirty="0"/>
          </a:p>
        </p:txBody>
      </p:sp>
      <p:pic>
        <p:nvPicPr>
          <p:cNvPr id="4" name="图片 3"/>
          <p:cNvPicPr>
            <a:picLocks noChangeAspect="1"/>
          </p:cNvPicPr>
          <p:nvPr/>
        </p:nvPicPr>
        <p:blipFill>
          <a:blip r:embed="rId2"/>
          <a:stretch>
            <a:fillRect/>
          </a:stretch>
        </p:blipFill>
        <p:spPr>
          <a:xfrm>
            <a:off x="4747491" y="3002048"/>
            <a:ext cx="7185746" cy="3332799"/>
          </a:xfrm>
          <a:prstGeom prst="rect">
            <a:avLst/>
          </a:prstGeom>
        </p:spPr>
      </p:pic>
      <p:cxnSp>
        <p:nvCxnSpPr>
          <p:cNvPr id="6" name="直接箭头连接符 5"/>
          <p:cNvCxnSpPr>
            <a:stCxn id="13" idx="2"/>
          </p:cNvCxnSpPr>
          <p:nvPr/>
        </p:nvCxnSpPr>
        <p:spPr>
          <a:xfrm>
            <a:off x="2443017" y="2910738"/>
            <a:ext cx="3754583" cy="1467298"/>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286327" y="1182255"/>
            <a:ext cx="4313382" cy="1736436"/>
          </a:xfrm>
          <a:prstGeom prst="roundRect">
            <a:avLst>
              <a:gd name="adj" fmla="val 10284"/>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627" y="1277188"/>
            <a:ext cx="3086777" cy="678353"/>
          </a:xfrm>
          <a:prstGeom prst="rect">
            <a:avLst/>
          </a:prstGeom>
        </p:spPr>
      </p:pic>
      <p:sp>
        <p:nvSpPr>
          <p:cNvPr id="13" name="矩形 12"/>
          <p:cNvSpPr/>
          <p:nvPr/>
        </p:nvSpPr>
        <p:spPr>
          <a:xfrm>
            <a:off x="628071" y="2266095"/>
            <a:ext cx="3629891" cy="644643"/>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SDN-C</a:t>
            </a:r>
            <a:endParaRPr lang="zh-CN" altLang="en-US" sz="2400" b="1" dirty="0"/>
          </a:p>
        </p:txBody>
      </p:sp>
      <p:sp>
        <p:nvSpPr>
          <p:cNvPr id="28" name="文本框 27"/>
          <p:cNvSpPr txBox="1"/>
          <p:nvPr/>
        </p:nvSpPr>
        <p:spPr>
          <a:xfrm>
            <a:off x="3705866" y="3177614"/>
            <a:ext cx="836832" cy="307777"/>
          </a:xfrm>
          <a:prstGeom prst="rect">
            <a:avLst/>
          </a:prstGeom>
          <a:noFill/>
        </p:spPr>
        <p:txBody>
          <a:bodyPr wrap="none" rtlCol="0">
            <a:spAutoFit/>
          </a:bodyPr>
          <a:lstStyle/>
          <a:p>
            <a:pPr algn="just"/>
            <a:r>
              <a:rPr lang="en-US" altLang="zh-CN" sz="1400" b="1" dirty="0" smtClean="0">
                <a:solidFill>
                  <a:srgbClr val="C00000"/>
                </a:solidFill>
              </a:rPr>
              <a:t>REST API</a:t>
            </a:r>
            <a:endParaRPr lang="zh-CN" altLang="en-US" sz="1400" b="1" dirty="0">
              <a:solidFill>
                <a:srgbClr val="C00000"/>
              </a:solidFill>
            </a:endParaRPr>
          </a:p>
        </p:txBody>
      </p:sp>
      <p:sp>
        <p:nvSpPr>
          <p:cNvPr id="27" name="文本框 26"/>
          <p:cNvSpPr txBox="1"/>
          <p:nvPr/>
        </p:nvSpPr>
        <p:spPr>
          <a:xfrm>
            <a:off x="383305" y="3924112"/>
            <a:ext cx="4119420" cy="1800493"/>
          </a:xfrm>
          <a:prstGeom prst="rect">
            <a:avLst/>
          </a:prstGeom>
          <a:noFill/>
        </p:spPr>
        <p:txBody>
          <a:bodyPr wrap="square" rtlCol="0">
            <a:spAutoFit/>
          </a:bodyPr>
          <a:lstStyle/>
          <a:p>
            <a:pPr>
              <a:lnSpc>
                <a:spcPct val="150000"/>
              </a:lnSpc>
            </a:pPr>
            <a:r>
              <a:rPr lang="en-US" altLang="zh-CN" sz="2000" b="1" dirty="0" smtClean="0">
                <a:solidFill>
                  <a:srgbClr val="C00000"/>
                </a:solidFill>
              </a:rPr>
              <a:t>Functions:</a:t>
            </a:r>
          </a:p>
          <a:p>
            <a:pPr marL="342900" indent="-342900">
              <a:lnSpc>
                <a:spcPct val="150000"/>
              </a:lnSpc>
              <a:buFont typeface="+mj-lt"/>
              <a:buAutoNum type="alphaLcPeriod"/>
            </a:pPr>
            <a:r>
              <a:rPr lang="en-US" altLang="zh-CN" dirty="0" smtClean="0"/>
              <a:t>Deployment, access </a:t>
            </a:r>
            <a:r>
              <a:rPr lang="en-US" altLang="zh-CN" dirty="0"/>
              <a:t>&amp; </a:t>
            </a:r>
            <a:r>
              <a:rPr lang="en-US" altLang="zh-CN" dirty="0" smtClean="0"/>
              <a:t>authentication</a:t>
            </a:r>
          </a:p>
          <a:p>
            <a:pPr marL="342900" indent="-342900">
              <a:lnSpc>
                <a:spcPct val="150000"/>
              </a:lnSpc>
              <a:buFont typeface="+mj-lt"/>
              <a:buAutoNum type="alphaLcPeriod"/>
            </a:pPr>
            <a:r>
              <a:rPr lang="en-US" altLang="zh-CN" dirty="0" smtClean="0"/>
              <a:t>Pods creation &amp; lifetime management</a:t>
            </a:r>
          </a:p>
          <a:p>
            <a:pPr marL="342900" indent="-342900">
              <a:lnSpc>
                <a:spcPct val="150000"/>
              </a:lnSpc>
              <a:buFont typeface="+mj-lt"/>
              <a:buAutoNum type="alphaLcPeriod"/>
            </a:pPr>
            <a:r>
              <a:rPr lang="en-US" altLang="zh-CN" dirty="0" smtClean="0"/>
              <a:t>Network access configuration</a:t>
            </a:r>
            <a:endParaRPr lang="zh-CN" altLang="en-US" dirty="0"/>
          </a:p>
        </p:txBody>
      </p:sp>
      <p:sp>
        <p:nvSpPr>
          <p:cNvPr id="2" name="矩形 1"/>
          <p:cNvSpPr/>
          <p:nvPr/>
        </p:nvSpPr>
        <p:spPr>
          <a:xfrm>
            <a:off x="6096000" y="6508384"/>
            <a:ext cx="4239491" cy="246221"/>
          </a:xfrm>
          <a:prstGeom prst="rect">
            <a:avLst/>
          </a:prstGeom>
          <a:noFill/>
        </p:spPr>
        <p:txBody>
          <a:bodyPr wrap="square" rtlCol="0">
            <a:spAutoFit/>
          </a:bodyPr>
          <a:lstStyle/>
          <a:p>
            <a:r>
              <a:rPr lang="zh-CN" altLang="en-US" sz="1000" dirty="0"/>
              <a:t>https://kubernetes.io/docs/concepts/overview/kubernetes-api/</a:t>
            </a:r>
          </a:p>
        </p:txBody>
      </p:sp>
    </p:spTree>
    <p:extLst>
      <p:ext uri="{BB962C8B-B14F-4D97-AF65-F5344CB8AC3E}">
        <p14:creationId xmlns:p14="http://schemas.microsoft.com/office/powerpoint/2010/main" val="1349034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08872"/>
            <a:ext cx="12191999" cy="1323439"/>
          </a:xfrm>
          <a:prstGeom prst="rect">
            <a:avLst/>
          </a:prstGeom>
          <a:noFill/>
        </p:spPr>
        <p:txBody>
          <a:bodyPr wrap="square" rtlCol="0">
            <a:spAutoFit/>
          </a:bodyPr>
          <a:lstStyle/>
          <a:p>
            <a:pPr algn="ctr"/>
            <a:r>
              <a:rPr lang="en-US" altLang="zh-CN" sz="8000" b="1" dirty="0">
                <a:solidFill>
                  <a:schemeClr val="bg1"/>
                </a:solidFill>
              </a:rPr>
              <a:t>Thanks!</a:t>
            </a:r>
            <a:endParaRPr lang="zh-CN" altLang="en-US" sz="8000" b="1" dirty="0">
              <a:solidFill>
                <a:schemeClr val="bg1"/>
              </a:solidFill>
            </a:endParaRPr>
          </a:p>
        </p:txBody>
      </p:sp>
    </p:spTree>
    <p:extLst>
      <p:ext uri="{BB962C8B-B14F-4D97-AF65-F5344CB8AC3E}">
        <p14:creationId xmlns:p14="http://schemas.microsoft.com/office/powerpoint/2010/main" val="16440501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r>
              <a:rPr lang="en-US" altLang="zh-CN" sz="2400" smtClean="0"/>
              <a:t>REQ-1411: </a:t>
            </a:r>
            <a:r>
              <a:rPr lang="en-US" altLang="zh-CN" sz="2400" dirty="0"/>
              <a:t>Intent-driven Operating for Cloud-network Convergence </a:t>
            </a:r>
            <a:r>
              <a:rPr lang="en-US" altLang="zh-CN" sz="2400" dirty="0" smtClean="0"/>
              <a:t>Services</a:t>
            </a:r>
            <a:endParaRPr lang="en-US" altLang="zh-CN" sz="2400" dirty="0"/>
          </a:p>
        </p:txBody>
      </p:sp>
      <p:sp>
        <p:nvSpPr>
          <p:cNvPr id="4" name="文本框 3"/>
          <p:cNvSpPr txBox="1"/>
          <p:nvPr/>
        </p:nvSpPr>
        <p:spPr>
          <a:xfrm>
            <a:off x="229439" y="1128457"/>
            <a:ext cx="11722416" cy="1077218"/>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pPr algn="just"/>
            <a:r>
              <a:rPr lang="en-US" altLang="zh-CN" sz="1600" dirty="0" smtClean="0"/>
              <a:t>Intent-based networking is applied to support the smart interaction between users (customers/operators) and networks. Based on the closed-loop automation of ONAP, the proposal of </a:t>
            </a:r>
            <a:r>
              <a:rPr lang="en-US" altLang="zh-CN" sz="1600" b="1" dirty="0">
                <a:effectLst>
                  <a:outerShdw blurRad="38100" dist="38100" dir="2700000" algn="tl">
                    <a:srgbClr val="000000">
                      <a:alpha val="43137"/>
                    </a:srgbClr>
                  </a:outerShdw>
                </a:effectLst>
              </a:rPr>
              <a:t>Intent-driven Closed-loop Autonomous Networks </a:t>
            </a:r>
            <a:r>
              <a:rPr lang="en-US" altLang="zh-CN" sz="1600" dirty="0" smtClean="0"/>
              <a:t>is proposed for the smart operation of networks. In R12, the proposal enhances the functions of </a:t>
            </a:r>
            <a:r>
              <a:rPr lang="en-US" altLang="zh-CN" sz="1600" dirty="0"/>
              <a:t>Intent-driven Operating for Cloud-network Convergence </a:t>
            </a:r>
            <a:r>
              <a:rPr lang="en-US" altLang="zh-CN" sz="1600" dirty="0" smtClean="0"/>
              <a:t>Services based on CCVPN </a:t>
            </a:r>
            <a:r>
              <a:rPr lang="en-US" altLang="zh-CN" sz="1600" dirty="0" err="1" smtClean="0"/>
              <a:t>usecase</a:t>
            </a:r>
            <a:r>
              <a:rPr lang="en-US" altLang="zh-CN" sz="1600" dirty="0" smtClean="0"/>
              <a:t>.</a:t>
            </a:r>
          </a:p>
        </p:txBody>
      </p:sp>
      <p:sp>
        <p:nvSpPr>
          <p:cNvPr id="5" name="文本框 4"/>
          <p:cNvSpPr txBox="1"/>
          <p:nvPr/>
        </p:nvSpPr>
        <p:spPr>
          <a:xfrm>
            <a:off x="229439" y="2307229"/>
            <a:ext cx="11722416" cy="3539430"/>
          </a:xfrm>
          <a:prstGeom prst="rect">
            <a:avLst/>
          </a:prstGeom>
          <a:noFill/>
        </p:spPr>
        <p:txBody>
          <a:bodyPr wrap="square" rtlCol="0">
            <a:spAutoFit/>
          </a:bodyPr>
          <a:lstStyle/>
          <a:p>
            <a:pPr algn="just"/>
            <a:r>
              <a:rPr lang="en-US" altLang="zh-CN" sz="1600" b="1" dirty="0">
                <a:solidFill>
                  <a:srgbClr val="FF0000"/>
                </a:solidFill>
              </a:rPr>
              <a:t>Key Contacts</a:t>
            </a:r>
            <a:r>
              <a:rPr lang="en-US" altLang="zh-CN" sz="1600" dirty="0">
                <a:solidFill>
                  <a:srgbClr val="FF0000"/>
                </a:solidFill>
              </a:rPr>
              <a:t> </a:t>
            </a:r>
            <a:r>
              <a:rPr lang="en-US" altLang="zh-CN" sz="1600" dirty="0"/>
              <a:t>- </a:t>
            </a:r>
            <a:r>
              <a:rPr lang="en-US" altLang="zh-CN" sz="1600" dirty="0" smtClean="0"/>
              <a:t>Dong Wang (China Telecom), Henry </a:t>
            </a:r>
            <a:r>
              <a:rPr lang="en-US" altLang="zh-CN" sz="1600" dirty="0"/>
              <a:t>Yu (Huawei</a:t>
            </a:r>
            <a:r>
              <a:rPr lang="en-US" altLang="zh-CN" sz="1600" dirty="0" smtClean="0"/>
              <a:t>), Lei Shi (</a:t>
            </a:r>
            <a:r>
              <a:rPr lang="en-US" altLang="zh-CN" sz="1600" dirty="0" err="1" smtClean="0"/>
              <a:t>AsiaInfo</a:t>
            </a:r>
            <a:r>
              <a:rPr lang="en-US" altLang="zh-CN" sz="1600" dirty="0" smtClean="0"/>
              <a:t>), </a:t>
            </a:r>
            <a:r>
              <a:rPr lang="en-US" altLang="zh-CN" sz="1600" dirty="0" err="1" smtClean="0"/>
              <a:t>Yaohua</a:t>
            </a:r>
            <a:r>
              <a:rPr lang="en-US" altLang="zh-CN" sz="1600" dirty="0" smtClean="0"/>
              <a:t> Sun (BUPT)</a:t>
            </a:r>
          </a:p>
          <a:p>
            <a:pPr algn="just"/>
            <a:r>
              <a:rPr lang="en-US" altLang="zh-CN" sz="1600" b="1" dirty="0" smtClean="0">
                <a:solidFill>
                  <a:srgbClr val="FF0000"/>
                </a:solidFill>
              </a:rPr>
              <a:t>Executive Summary</a:t>
            </a:r>
            <a:r>
              <a:rPr lang="en-US" altLang="zh-CN" sz="1600" dirty="0"/>
              <a:t> - Intent-based networking (IBN) is a self-driving network that uses decoupling network control logic and closed-loop orchestration techniques to automate application intents. An IBN is an intelligent network, which can automatically convert, verify, deploy, configure, and optimize itself to achieve target network state according to the intent of the operators, and can automatically solve abnormal events to ensure the network reliability. In R12, the proposal enhances the functions of Intent-driven Operating for Cloud-network Convergence Services based on CCVPN </a:t>
            </a:r>
            <a:r>
              <a:rPr lang="en-US" altLang="zh-CN" sz="1600" dirty="0" err="1" smtClean="0"/>
              <a:t>usecase</a:t>
            </a:r>
            <a:r>
              <a:rPr lang="en-US" altLang="zh-CN" sz="1600" dirty="0" smtClean="0"/>
              <a:t>.</a:t>
            </a:r>
          </a:p>
          <a:p>
            <a:pPr algn="just"/>
            <a:r>
              <a:rPr lang="en-US" altLang="zh-CN" sz="1600" b="1" dirty="0" smtClean="0">
                <a:solidFill>
                  <a:srgbClr val="FF0000"/>
                </a:solidFill>
              </a:rPr>
              <a:t>Business </a:t>
            </a:r>
            <a:r>
              <a:rPr lang="en-US" altLang="zh-CN" sz="1600" b="1" dirty="0">
                <a:solidFill>
                  <a:srgbClr val="FF0000"/>
                </a:solidFill>
              </a:rPr>
              <a:t>Impact</a:t>
            </a:r>
            <a:r>
              <a:rPr lang="en-US" altLang="zh-CN" sz="1600" dirty="0">
                <a:solidFill>
                  <a:srgbClr val="FF0000"/>
                </a:solidFill>
              </a:rPr>
              <a:t> </a:t>
            </a:r>
            <a:r>
              <a:rPr lang="en-US" altLang="zh-CN" sz="1600" dirty="0"/>
              <a:t>- </a:t>
            </a:r>
            <a:r>
              <a:rPr lang="en-US" altLang="zh-CN" sz="1600" dirty="0" smtClean="0"/>
              <a:t>It is </a:t>
            </a:r>
            <a:r>
              <a:rPr lang="en-US" altLang="zh-CN" sz="1600" dirty="0"/>
              <a:t>a challenging </a:t>
            </a:r>
            <a:r>
              <a:rPr lang="en-US" altLang="zh-CN" sz="1600" dirty="0" smtClean="0"/>
              <a:t>problem for networks to satisfy users’ intents in real time. The REQ intent-based networking provides intent interaction and guarantee functions for users.</a:t>
            </a:r>
          </a:p>
          <a:p>
            <a:pPr algn="just"/>
            <a:r>
              <a:rPr lang="en-US" altLang="zh-CN" sz="1600" b="1" dirty="0" smtClean="0">
                <a:solidFill>
                  <a:srgbClr val="FF0000"/>
                </a:solidFill>
              </a:rPr>
              <a:t>Business </a:t>
            </a:r>
            <a:r>
              <a:rPr lang="en-US" altLang="zh-CN" sz="1600" b="1" dirty="0">
                <a:solidFill>
                  <a:srgbClr val="FF0000"/>
                </a:solidFill>
              </a:rPr>
              <a:t>Markets</a:t>
            </a:r>
            <a:r>
              <a:rPr lang="en-US" altLang="zh-CN" sz="1600" dirty="0">
                <a:solidFill>
                  <a:srgbClr val="FF0000"/>
                </a:solidFill>
              </a:rPr>
              <a:t> </a:t>
            </a:r>
            <a:r>
              <a:rPr lang="en-US" altLang="zh-CN" sz="1600" dirty="0"/>
              <a:t>- </a:t>
            </a:r>
            <a:r>
              <a:rPr lang="en-US" altLang="zh-CN" sz="1600" dirty="0" smtClean="0"/>
              <a:t>This REQ provides a novel solution of Intent-driven </a:t>
            </a:r>
            <a:r>
              <a:rPr lang="en-US" altLang="zh-CN" sz="1600" dirty="0"/>
              <a:t>Closed-loop Autonomous </a:t>
            </a:r>
            <a:r>
              <a:rPr lang="en-US" altLang="zh-CN" sz="1600" dirty="0" smtClean="0"/>
              <a:t>Networks with two closed-loops, intent interaction closed-loop and intent guarantee closed-loop. And intent instance is used to manage users’ real-time intents.</a:t>
            </a:r>
          </a:p>
          <a:p>
            <a:pPr algn="just"/>
            <a:r>
              <a:rPr lang="en-US" altLang="zh-CN" sz="1600" b="1" dirty="0" smtClean="0">
                <a:solidFill>
                  <a:srgbClr val="FF0000"/>
                </a:solidFill>
              </a:rPr>
              <a:t>Funding/Financial </a:t>
            </a:r>
            <a:r>
              <a:rPr lang="en-US" altLang="zh-CN" sz="1600" b="1" dirty="0">
                <a:solidFill>
                  <a:srgbClr val="FF0000"/>
                </a:solidFill>
              </a:rPr>
              <a:t>Impacts</a:t>
            </a:r>
            <a:r>
              <a:rPr lang="en-US" altLang="zh-CN" sz="1600" dirty="0">
                <a:solidFill>
                  <a:srgbClr val="FF0000"/>
                </a:solidFill>
              </a:rPr>
              <a:t> </a:t>
            </a:r>
            <a:r>
              <a:rPr lang="en-US" altLang="zh-CN" sz="1600" dirty="0"/>
              <a:t>- </a:t>
            </a:r>
            <a:r>
              <a:rPr lang="en-US" altLang="zh-CN" sz="1600" dirty="0" smtClean="0"/>
              <a:t>Intent-based </a:t>
            </a:r>
            <a:r>
              <a:rPr lang="en-US" altLang="zh-CN" sz="1600" dirty="0"/>
              <a:t>networking </a:t>
            </a:r>
            <a:r>
              <a:rPr lang="en-US" altLang="zh-CN" sz="1600" dirty="0" smtClean="0"/>
              <a:t>simplifies </a:t>
            </a:r>
            <a:r>
              <a:rPr lang="en-US" altLang="zh-CN" sz="1600" dirty="0"/>
              <a:t>interaction and network </a:t>
            </a:r>
            <a:r>
              <a:rPr lang="en-US" altLang="zh-CN" sz="1600" dirty="0" smtClean="0"/>
              <a:t>configuration to save OPEX cost. It also provides the services to satisfy </a:t>
            </a:r>
            <a:r>
              <a:rPr lang="en-US" altLang="zh-CN" sz="1600" dirty="0"/>
              <a:t>users</a:t>
            </a:r>
            <a:r>
              <a:rPr lang="en-US" altLang="zh-CN" sz="1600" dirty="0" smtClean="0"/>
              <a:t>’ real-time intents, so as to increase the income of operators with few investments.</a:t>
            </a:r>
          </a:p>
          <a:p>
            <a:pPr algn="just"/>
            <a:r>
              <a:rPr lang="en-US" altLang="zh-CN" sz="1600" b="1" dirty="0" smtClean="0">
                <a:solidFill>
                  <a:srgbClr val="FF0000"/>
                </a:solidFill>
              </a:rPr>
              <a:t>Organization </a:t>
            </a:r>
            <a:r>
              <a:rPr lang="en-US" altLang="zh-CN" sz="1600" b="1" dirty="0" err="1">
                <a:solidFill>
                  <a:srgbClr val="FF0000"/>
                </a:solidFill>
              </a:rPr>
              <a:t>Mgmt</a:t>
            </a:r>
            <a:r>
              <a:rPr lang="en-US" altLang="zh-CN" sz="1600" b="1" dirty="0">
                <a:solidFill>
                  <a:srgbClr val="FF0000"/>
                </a:solidFill>
              </a:rPr>
              <a:t>, Sales Strategies</a:t>
            </a:r>
            <a:r>
              <a:rPr lang="en-US" altLang="zh-CN" sz="1600" dirty="0">
                <a:solidFill>
                  <a:srgbClr val="FF0000"/>
                </a:solidFill>
              </a:rPr>
              <a:t> </a:t>
            </a:r>
            <a:r>
              <a:rPr lang="en-US" altLang="zh-CN" sz="1600" dirty="0" smtClean="0"/>
              <a:t>- </a:t>
            </a:r>
            <a:r>
              <a:rPr lang="en-US" altLang="zh-CN" sz="1600" i="1" dirty="0" smtClean="0"/>
              <a:t>There </a:t>
            </a:r>
            <a:r>
              <a:rPr lang="en-US" altLang="zh-CN" sz="1600" i="1" dirty="0"/>
              <a:t>is no additional organizational management or sales strategies for this requirement outside of a service providers "normal" ONAP deployment and its attendant organizational resources from a service provider.</a:t>
            </a:r>
            <a:r>
              <a:rPr lang="en-US" altLang="zh-CN" sz="1600" dirty="0"/>
              <a:t> </a:t>
            </a:r>
          </a:p>
        </p:txBody>
      </p:sp>
    </p:spTree>
    <p:extLst>
      <p:ext uri="{BB962C8B-B14F-4D97-AF65-F5344CB8AC3E}">
        <p14:creationId xmlns:p14="http://schemas.microsoft.com/office/powerpoint/2010/main" val="3550510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a:solidFill>
                  <a:srgbClr val="002060"/>
                </a:solidFill>
              </a:rPr>
              <a:t>Intent-driven Closed-loop Autonomous Networks </a:t>
            </a:r>
          </a:p>
        </p:txBody>
      </p:sp>
      <p:sp>
        <p:nvSpPr>
          <p:cNvPr id="14" name="矩形 13"/>
          <p:cNvSpPr/>
          <p:nvPr/>
        </p:nvSpPr>
        <p:spPr>
          <a:xfrm>
            <a:off x="2752438" y="3123631"/>
            <a:ext cx="8423562"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smtClean="0">
                <a:solidFill>
                  <a:srgbClr val="002060"/>
                </a:solidFill>
              </a:rPr>
              <a:t>Implementation </a:t>
            </a:r>
            <a:r>
              <a:rPr lang="en-US" altLang="zh-CN" sz="2000" b="1" dirty="0">
                <a:solidFill>
                  <a:srgbClr val="002060"/>
                </a:solidFill>
              </a:rPr>
              <a:t>of IBN from R8 (Honolulu) to </a:t>
            </a:r>
            <a:r>
              <a:rPr lang="en-US" altLang="zh-CN" sz="2000" b="1" dirty="0" smtClean="0">
                <a:solidFill>
                  <a:srgbClr val="002060"/>
                </a:solidFill>
              </a:rPr>
              <a:t>R11 (Kohn)</a:t>
            </a:r>
            <a:endParaRPr lang="en-US" altLang="zh-CN" sz="2000" b="1" dirty="0">
              <a:solidFill>
                <a:srgbClr val="002060"/>
              </a:solidFill>
            </a:endParaRPr>
          </a:p>
        </p:txBody>
      </p:sp>
      <p:sp>
        <p:nvSpPr>
          <p:cNvPr id="15" name="矩形 14"/>
          <p:cNvSpPr/>
          <p:nvPr/>
        </p:nvSpPr>
        <p:spPr>
          <a:xfrm>
            <a:off x="2752436" y="4255086"/>
            <a:ext cx="8423564" cy="623454"/>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t>    </a:t>
            </a:r>
            <a:r>
              <a:rPr lang="en-US" altLang="zh-CN" sz="2000" b="1" dirty="0" smtClean="0">
                <a:solidFill>
                  <a:srgbClr val="002060"/>
                </a:solidFill>
              </a:rPr>
              <a:t>REQ </a:t>
            </a:r>
            <a:r>
              <a:rPr lang="en-US" altLang="zh-CN" sz="2000" b="1" dirty="0">
                <a:solidFill>
                  <a:srgbClr val="002060"/>
                </a:solidFill>
              </a:rPr>
              <a:t>of </a:t>
            </a:r>
            <a:r>
              <a:rPr lang="en-US" altLang="zh-CN" sz="2000" b="1" dirty="0" smtClean="0">
                <a:solidFill>
                  <a:srgbClr val="002060"/>
                </a:solidFill>
              </a:rPr>
              <a:t>R12 Intent-driven </a:t>
            </a:r>
            <a:r>
              <a:rPr lang="en-US" altLang="zh-CN" sz="2000" b="1" dirty="0">
                <a:solidFill>
                  <a:srgbClr val="002060"/>
                </a:solidFill>
              </a:rPr>
              <a:t>Operating for Cloud-network </a:t>
            </a:r>
            <a:r>
              <a:rPr lang="en-US" altLang="zh-CN" sz="2000" b="1" dirty="0" smtClean="0">
                <a:solidFill>
                  <a:srgbClr val="002060"/>
                </a:solidFill>
              </a:rPr>
              <a:t>Convergence</a:t>
            </a:r>
            <a:endParaRPr lang="en-US" altLang="zh-CN" sz="2000" b="1" dirty="0">
              <a:solidFill>
                <a:srgbClr val="002060"/>
              </a:solidFill>
            </a:endParaRPr>
          </a:p>
        </p:txBody>
      </p:sp>
    </p:spTree>
    <p:extLst>
      <p:ext uri="{BB962C8B-B14F-4D97-AF65-F5344CB8AC3E}">
        <p14:creationId xmlns:p14="http://schemas.microsoft.com/office/powerpoint/2010/main" val="1059031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Projects Impact</a:t>
            </a:r>
            <a:endParaRPr lang="zh-CN" altLang="en-US" sz="3200" dirty="0"/>
          </a:p>
        </p:txBody>
      </p:sp>
      <p:graphicFrame>
        <p:nvGraphicFramePr>
          <p:cNvPr id="2" name="表格 1"/>
          <p:cNvGraphicFramePr>
            <a:graphicFrameLocks noGrp="1"/>
          </p:cNvGraphicFramePr>
          <p:nvPr>
            <p:extLst>
              <p:ext uri="{D42A27DB-BD31-4B8C-83A1-F6EECF244321}">
                <p14:modId xmlns:p14="http://schemas.microsoft.com/office/powerpoint/2010/main" val="1469779389"/>
              </p:ext>
            </p:extLst>
          </p:nvPr>
        </p:nvGraphicFramePr>
        <p:xfrm>
          <a:off x="720436" y="1725353"/>
          <a:ext cx="10751127" cy="2123440"/>
        </p:xfrm>
        <a:graphic>
          <a:graphicData uri="http://schemas.openxmlformats.org/drawingml/2006/table">
            <a:tbl>
              <a:tblPr firstRow="1" bandRow="1">
                <a:tableStyleId>{5C22544A-7EE6-4342-B048-85BDC9FD1C3A}</a:tableStyleId>
              </a:tblPr>
              <a:tblGrid>
                <a:gridCol w="1191491">
                  <a:extLst>
                    <a:ext uri="{9D8B030D-6E8A-4147-A177-3AD203B41FA5}">
                      <a16:colId xmlns:a16="http://schemas.microsoft.com/office/drawing/2014/main" val="4240958848"/>
                    </a:ext>
                  </a:extLst>
                </a:gridCol>
                <a:gridCol w="6418884">
                  <a:extLst>
                    <a:ext uri="{9D8B030D-6E8A-4147-A177-3AD203B41FA5}">
                      <a16:colId xmlns:a16="http://schemas.microsoft.com/office/drawing/2014/main" val="4125715862"/>
                    </a:ext>
                  </a:extLst>
                </a:gridCol>
                <a:gridCol w="3140752">
                  <a:extLst>
                    <a:ext uri="{9D8B030D-6E8A-4147-A177-3AD203B41FA5}">
                      <a16:colId xmlns:a16="http://schemas.microsoft.com/office/drawing/2014/main" val="3836402526"/>
                    </a:ext>
                  </a:extLst>
                </a:gridCol>
              </a:tblGrid>
              <a:tr h="370840">
                <a:tc>
                  <a:txBody>
                    <a:bodyPr/>
                    <a:lstStyle/>
                    <a:p>
                      <a:pPr algn="ctr"/>
                      <a:r>
                        <a:rPr lang="en-US" altLang="zh-CN" dirty="0" smtClean="0"/>
                        <a:t>Project</a:t>
                      </a:r>
                      <a:endParaRPr lang="zh-CN" altLang="en-US" dirty="0"/>
                    </a:p>
                  </a:txBody>
                  <a:tcPr anchor="ctr" anchorCtr="1"/>
                </a:tc>
                <a:tc>
                  <a:txBody>
                    <a:bodyPr/>
                    <a:lstStyle/>
                    <a:p>
                      <a:pPr algn="ctr"/>
                      <a:r>
                        <a:rPr lang="en-US" altLang="zh-CN" dirty="0" smtClean="0"/>
                        <a:t>Impact</a:t>
                      </a:r>
                      <a:endParaRPr lang="zh-CN" altLang="en-US" dirty="0"/>
                    </a:p>
                  </a:txBody>
                  <a:tcPr anchor="ctr" anchorCtr="1"/>
                </a:tc>
                <a:tc>
                  <a:txBody>
                    <a:bodyPr/>
                    <a:lstStyle/>
                    <a:p>
                      <a:pPr algn="ctr"/>
                      <a:r>
                        <a:rPr lang="en-US" altLang="zh-CN" dirty="0" smtClean="0"/>
                        <a:t>Notes</a:t>
                      </a:r>
                      <a:endParaRPr lang="zh-CN" altLang="en-US" dirty="0"/>
                    </a:p>
                  </a:txBody>
                  <a:tcPr anchor="ctr" anchorCtr="1"/>
                </a:tc>
                <a:extLst>
                  <a:ext uri="{0D108BD9-81ED-4DB2-BD59-A6C34878D82A}">
                    <a16:rowId xmlns:a16="http://schemas.microsoft.com/office/drawing/2014/main" val="3360258802"/>
                  </a:ext>
                </a:extLst>
              </a:tr>
              <a:tr h="370840">
                <a:tc>
                  <a:txBody>
                    <a:bodyPr/>
                    <a:lstStyle/>
                    <a:p>
                      <a:pPr algn="ctr"/>
                      <a:r>
                        <a:rPr lang="en-US" altLang="zh-CN" dirty="0" smtClean="0"/>
                        <a:t>UUI</a:t>
                      </a:r>
                      <a:endParaRPr lang="zh-CN" altLang="en-US" dirty="0"/>
                    </a:p>
                  </a:txBody>
                  <a:tcPr anchor="ctr" anchorCtr="1"/>
                </a:tc>
                <a:tc>
                  <a:txBody>
                    <a:bodyPr/>
                    <a:lstStyle/>
                    <a:p>
                      <a:pPr marL="285750" indent="-285750" algn="l">
                        <a:buFont typeface="Wingdings" panose="05000000000000000000" pitchFamily="2" charset="2"/>
                        <a:buChar char="l"/>
                      </a:pPr>
                      <a:r>
                        <a:rPr lang="en-US" altLang="zh-CN" dirty="0" smtClean="0"/>
                        <a:t>Enhance</a:t>
                      </a:r>
                      <a:r>
                        <a:rPr lang="en-US" altLang="zh-CN" baseline="0" dirty="0" smtClean="0"/>
                        <a:t> the functions of intent translation for Cloud-network Convergence Services</a:t>
                      </a:r>
                    </a:p>
                  </a:txBody>
                  <a:tcPr anchor="ctr"/>
                </a:tc>
                <a:tc>
                  <a:txBody>
                    <a:bodyPr/>
                    <a:lstStyle/>
                    <a:p>
                      <a:pPr algn="ctr"/>
                      <a:endParaRPr lang="zh-CN" altLang="en-US" dirty="0"/>
                    </a:p>
                  </a:txBody>
                  <a:tcPr anchor="ctr" anchorCtr="1"/>
                </a:tc>
                <a:extLst>
                  <a:ext uri="{0D108BD9-81ED-4DB2-BD59-A6C34878D82A}">
                    <a16:rowId xmlns:a16="http://schemas.microsoft.com/office/drawing/2014/main" val="2183141059"/>
                  </a:ext>
                </a:extLst>
              </a:tr>
              <a:tr h="370840">
                <a:tc>
                  <a:txBody>
                    <a:bodyPr/>
                    <a:lstStyle/>
                    <a:p>
                      <a:pPr algn="ctr"/>
                      <a:r>
                        <a:rPr lang="en-US" altLang="zh-CN" dirty="0" smtClean="0"/>
                        <a:t>AAI</a:t>
                      </a:r>
                      <a:endParaRPr lang="zh-CN" altLang="en-US" dirty="0"/>
                    </a:p>
                  </a:txBody>
                  <a:tcPr anchor="ctr" anchorCtr="1"/>
                </a:tc>
                <a:tc>
                  <a:txBody>
                    <a:bodyPr/>
                    <a:lstStyle/>
                    <a:p>
                      <a:pPr algn="l"/>
                      <a:r>
                        <a:rPr lang="en-US" altLang="zh-CN" dirty="0" smtClean="0"/>
                        <a:t>n/a</a:t>
                      </a:r>
                      <a:endParaRPr lang="zh-CN" altLang="en-US" dirty="0"/>
                    </a:p>
                  </a:txBody>
                  <a:tcPr anchor="ctr"/>
                </a:tc>
                <a:tc>
                  <a:txBody>
                    <a:bodyPr/>
                    <a:lstStyle/>
                    <a:p>
                      <a:pPr algn="ctr"/>
                      <a:r>
                        <a:rPr lang="en-US" altLang="zh-CN" dirty="0" smtClean="0"/>
                        <a:t>re-use the Intent</a:t>
                      </a:r>
                      <a:r>
                        <a:rPr lang="en-US" altLang="zh-CN" baseline="0" dirty="0" smtClean="0"/>
                        <a:t> Instance node</a:t>
                      </a:r>
                      <a:endParaRPr lang="zh-CN" altLang="en-US" dirty="0"/>
                    </a:p>
                  </a:txBody>
                  <a:tcPr anchor="ctr" anchorCtr="1"/>
                </a:tc>
                <a:extLst>
                  <a:ext uri="{0D108BD9-81ED-4DB2-BD59-A6C34878D82A}">
                    <a16:rowId xmlns:a16="http://schemas.microsoft.com/office/drawing/2014/main" val="178515806"/>
                  </a:ext>
                </a:extLst>
              </a:tr>
              <a:tr h="370840">
                <a:tc>
                  <a:txBody>
                    <a:bodyPr/>
                    <a:lstStyle/>
                    <a:p>
                      <a:pPr algn="ctr"/>
                      <a:r>
                        <a:rPr lang="en-US" altLang="zh-CN" dirty="0" smtClean="0"/>
                        <a:t>SO</a:t>
                      </a:r>
                      <a:endParaRPr lang="zh-CN" altLang="en-US" dirty="0"/>
                    </a:p>
                  </a:txBody>
                  <a:tcPr anchor="ctr" anchorCtr="1"/>
                </a:tc>
                <a:tc>
                  <a:txBody>
                    <a:bodyPr/>
                    <a:lstStyle/>
                    <a:p>
                      <a:pPr marL="285750" indent="-285750" algn="l">
                        <a:buFont typeface="Wingdings" panose="05000000000000000000" pitchFamily="2" charset="2"/>
                        <a:buChar char="l"/>
                      </a:pPr>
                      <a:r>
                        <a:rPr lang="en-US" altLang="zh-CN" dirty="0" smtClean="0"/>
                        <a:t>Enhance parameters of CCVPN</a:t>
                      </a:r>
                      <a:endParaRPr lang="zh-CN" altLang="en-US" dirty="0"/>
                    </a:p>
                  </a:txBody>
                  <a:tcPr anchor="ctr"/>
                </a:tc>
                <a:tc>
                  <a:txBody>
                    <a:bodyPr/>
                    <a:lstStyle/>
                    <a:p>
                      <a:pPr algn="ctr"/>
                      <a:r>
                        <a:rPr lang="en-US" altLang="zh-CN" dirty="0" smtClean="0"/>
                        <a:t>By CCVPN team</a:t>
                      </a:r>
                      <a:endParaRPr lang="zh-CN" altLang="en-US" dirty="0"/>
                    </a:p>
                  </a:txBody>
                  <a:tcPr anchor="ctr" anchorCtr="1"/>
                </a:tc>
                <a:extLst>
                  <a:ext uri="{0D108BD9-81ED-4DB2-BD59-A6C34878D82A}">
                    <a16:rowId xmlns:a16="http://schemas.microsoft.com/office/drawing/2014/main" val="1023144429"/>
                  </a:ext>
                </a:extLst>
              </a:tr>
              <a:tr h="370840">
                <a:tc>
                  <a:txBody>
                    <a:bodyPr/>
                    <a:lstStyle/>
                    <a:p>
                      <a:pPr algn="ctr"/>
                      <a:r>
                        <a:rPr lang="en-US" altLang="zh-CN" dirty="0" smtClean="0"/>
                        <a:t>SDN-C</a:t>
                      </a:r>
                      <a:endParaRPr lang="zh-CN" altLang="en-US" dirty="0"/>
                    </a:p>
                  </a:txBody>
                  <a:tcPr anchor="ctr" anchorCtr="1"/>
                </a:tc>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en-US" altLang="zh-CN" dirty="0" smtClean="0"/>
                        <a:t>Rest API communicating</a:t>
                      </a:r>
                      <a:r>
                        <a:rPr lang="en-US" altLang="zh-CN" baseline="0" dirty="0" smtClean="0"/>
                        <a:t> </a:t>
                      </a:r>
                      <a:r>
                        <a:rPr lang="en-US" altLang="zh-CN" dirty="0" smtClean="0"/>
                        <a:t>with </a:t>
                      </a:r>
                      <a:r>
                        <a:rPr lang="en-US" altLang="zh-CN" dirty="0" err="1" smtClean="0">
                          <a:solidFill>
                            <a:schemeClr val="tx1"/>
                          </a:solidFill>
                        </a:rPr>
                        <a:t>kube</a:t>
                      </a:r>
                      <a:r>
                        <a:rPr lang="en-US" altLang="zh-CN" dirty="0" smtClean="0">
                          <a:solidFill>
                            <a:schemeClr val="tx1"/>
                          </a:solidFill>
                        </a:rPr>
                        <a:t>-</a:t>
                      </a:r>
                      <a:r>
                        <a:rPr lang="en-US" altLang="zh-CN" dirty="0" err="1" smtClean="0">
                          <a:solidFill>
                            <a:schemeClr val="tx1"/>
                          </a:solidFill>
                        </a:rPr>
                        <a:t>api</a:t>
                      </a:r>
                      <a:r>
                        <a:rPr lang="en-US" altLang="zh-CN" dirty="0" smtClean="0">
                          <a:solidFill>
                            <a:schemeClr val="tx1"/>
                          </a:solidFill>
                        </a:rPr>
                        <a:t>-server</a:t>
                      </a:r>
                      <a:endParaRPr lang="zh-CN" altLang="en-US" dirty="0" smtClean="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p>
                  </a:txBody>
                  <a:tcPr anchor="ctr" anchorCtr="1"/>
                </a:tc>
                <a:extLst>
                  <a:ext uri="{0D108BD9-81ED-4DB2-BD59-A6C34878D82A}">
                    <a16:rowId xmlns:a16="http://schemas.microsoft.com/office/drawing/2014/main" val="3900486718"/>
                  </a:ext>
                </a:extLst>
              </a:tr>
            </a:tbl>
          </a:graphicData>
        </a:graphic>
      </p:graphicFrame>
    </p:spTree>
    <p:extLst>
      <p:ext uri="{BB962C8B-B14F-4D97-AF65-F5344CB8AC3E}">
        <p14:creationId xmlns:p14="http://schemas.microsoft.com/office/powerpoint/2010/main" val="3218223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r>
              <a:rPr lang="en-US" altLang="zh-CN" sz="2400" dirty="0" smtClean="0"/>
              <a:t>Intent-driven </a:t>
            </a:r>
            <a:r>
              <a:rPr lang="en-US" altLang="zh-CN" sz="2400" dirty="0"/>
              <a:t>Closed-loop Autonomous </a:t>
            </a:r>
            <a:r>
              <a:rPr lang="en-US" altLang="zh-CN" sz="2400" dirty="0" smtClean="0"/>
              <a:t>Networks based </a:t>
            </a:r>
            <a:r>
              <a:rPr lang="en-US" altLang="zh-CN" sz="2400" dirty="0"/>
              <a:t>on ONAP Projects</a:t>
            </a:r>
            <a:endParaRPr lang="zh-CN" altLang="en-US" sz="2400" dirty="0"/>
          </a:p>
        </p:txBody>
      </p:sp>
      <p:sp>
        <p:nvSpPr>
          <p:cNvPr id="4" name="圆角矩形 3"/>
          <p:cNvSpPr/>
          <p:nvPr/>
        </p:nvSpPr>
        <p:spPr>
          <a:xfrm>
            <a:off x="6036921" y="1590391"/>
            <a:ext cx="5361202" cy="747673"/>
          </a:xfrm>
          <a:prstGeom prst="roundRect">
            <a:avLst>
              <a:gd name="adj" fmla="val 8525"/>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 name="圆角矩形 4"/>
          <p:cNvSpPr/>
          <p:nvPr/>
        </p:nvSpPr>
        <p:spPr>
          <a:xfrm>
            <a:off x="6103682" y="3419895"/>
            <a:ext cx="1107629" cy="57809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6" name="圆角矩形 5"/>
          <p:cNvSpPr/>
          <p:nvPr/>
        </p:nvSpPr>
        <p:spPr>
          <a:xfrm>
            <a:off x="8057358" y="3201912"/>
            <a:ext cx="1297290" cy="45177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7" name="圆角矩形 6"/>
          <p:cNvSpPr/>
          <p:nvPr/>
        </p:nvSpPr>
        <p:spPr>
          <a:xfrm>
            <a:off x="8057358" y="3757599"/>
            <a:ext cx="1297290" cy="3578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Policy</a:t>
            </a:r>
          </a:p>
        </p:txBody>
      </p:sp>
      <p:sp>
        <p:nvSpPr>
          <p:cNvPr id="8" name="圆角矩形 7"/>
          <p:cNvSpPr/>
          <p:nvPr/>
        </p:nvSpPr>
        <p:spPr>
          <a:xfrm>
            <a:off x="10151838" y="3429328"/>
            <a:ext cx="1246285" cy="5592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9" name="圆角矩形 8"/>
          <p:cNvSpPr/>
          <p:nvPr/>
        </p:nvSpPr>
        <p:spPr>
          <a:xfrm>
            <a:off x="8192461" y="4904809"/>
            <a:ext cx="1122218" cy="402447"/>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SDN-C</a:t>
            </a:r>
            <a:endParaRPr lang="en-US" altLang="zh-CN" b="1" dirty="0">
              <a:solidFill>
                <a:srgbClr val="FF0000"/>
              </a:solidFill>
            </a:endParaRPr>
          </a:p>
        </p:txBody>
      </p:sp>
      <p:sp>
        <p:nvSpPr>
          <p:cNvPr id="10" name="矩形 9"/>
          <p:cNvSpPr/>
          <p:nvPr/>
        </p:nvSpPr>
        <p:spPr>
          <a:xfrm>
            <a:off x="6168226" y="1684750"/>
            <a:ext cx="1178441" cy="547606"/>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p>
        </p:txBody>
      </p:sp>
      <p:sp>
        <p:nvSpPr>
          <p:cNvPr id="11" name="矩形 10"/>
          <p:cNvSpPr/>
          <p:nvPr/>
        </p:nvSpPr>
        <p:spPr>
          <a:xfrm>
            <a:off x="7501574" y="1678421"/>
            <a:ext cx="902961" cy="2203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solidFill>
                  <a:schemeClr val="bg1"/>
                </a:solidFill>
              </a:rPr>
              <a:t>Audio/Text</a:t>
            </a:r>
            <a:endParaRPr lang="zh-CN" altLang="en-US" sz="1000" b="1" dirty="0">
              <a:solidFill>
                <a:schemeClr val="bg1"/>
              </a:solidFill>
            </a:endParaRPr>
          </a:p>
        </p:txBody>
      </p:sp>
      <p:sp>
        <p:nvSpPr>
          <p:cNvPr id="12" name="矩形 11"/>
          <p:cNvSpPr/>
          <p:nvPr/>
        </p:nvSpPr>
        <p:spPr>
          <a:xfrm>
            <a:off x="7510909" y="2043465"/>
            <a:ext cx="902962" cy="188891"/>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NLP</a:t>
            </a:r>
            <a:endParaRPr lang="zh-CN" altLang="en-US" sz="1000" b="1" dirty="0"/>
          </a:p>
        </p:txBody>
      </p:sp>
      <p:sp>
        <p:nvSpPr>
          <p:cNvPr id="13" name="矩形 12"/>
          <p:cNvSpPr/>
          <p:nvPr/>
        </p:nvSpPr>
        <p:spPr>
          <a:xfrm>
            <a:off x="6239517" y="2011510"/>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14" name="矩形 13"/>
          <p:cNvSpPr/>
          <p:nvPr/>
        </p:nvSpPr>
        <p:spPr>
          <a:xfrm>
            <a:off x="9016583" y="1686979"/>
            <a:ext cx="2245161" cy="545377"/>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Monitor</a:t>
            </a:r>
            <a:endParaRPr lang="zh-CN" altLang="en-US" sz="1000" b="1" dirty="0"/>
          </a:p>
        </p:txBody>
      </p:sp>
      <p:sp>
        <p:nvSpPr>
          <p:cNvPr id="15" name="椭圆 14"/>
          <p:cNvSpPr/>
          <p:nvPr/>
        </p:nvSpPr>
        <p:spPr>
          <a:xfrm>
            <a:off x="9052646" y="1721832"/>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16" name="椭圆 15"/>
          <p:cNvSpPr/>
          <p:nvPr/>
        </p:nvSpPr>
        <p:spPr>
          <a:xfrm>
            <a:off x="7962391" y="1105505"/>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17" name="文本框 16"/>
          <p:cNvSpPr txBox="1"/>
          <p:nvPr/>
        </p:nvSpPr>
        <p:spPr>
          <a:xfrm>
            <a:off x="8990311" y="1679703"/>
            <a:ext cx="590226" cy="261610"/>
          </a:xfrm>
          <a:prstGeom prst="rect">
            <a:avLst/>
          </a:prstGeom>
          <a:noFill/>
        </p:spPr>
        <p:txBody>
          <a:bodyPr wrap="none" rtlCol="0">
            <a:spAutoFit/>
          </a:bodyPr>
          <a:lstStyle/>
          <a:p>
            <a:r>
              <a:rPr lang="en-US" altLang="zh-CN" sz="1050" b="1" dirty="0" smtClean="0">
                <a:solidFill>
                  <a:srgbClr val="002060"/>
                </a:solidFill>
              </a:rPr>
              <a:t>update</a:t>
            </a:r>
            <a:endParaRPr lang="zh-CN" altLang="en-US" sz="1050" b="1" dirty="0">
              <a:solidFill>
                <a:srgbClr val="002060"/>
              </a:solidFill>
            </a:endParaRPr>
          </a:p>
        </p:txBody>
      </p:sp>
      <p:cxnSp>
        <p:nvCxnSpPr>
          <p:cNvPr id="18" name="直接箭头连接符 17"/>
          <p:cNvCxnSpPr/>
          <p:nvPr/>
        </p:nvCxnSpPr>
        <p:spPr>
          <a:xfrm flipH="1">
            <a:off x="7297681" y="1260669"/>
            <a:ext cx="659098" cy="1294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 name="左大括号 18"/>
          <p:cNvSpPr/>
          <p:nvPr/>
        </p:nvSpPr>
        <p:spPr>
          <a:xfrm rot="5400000">
            <a:off x="7213258" y="495701"/>
            <a:ext cx="146245" cy="223630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cxnSp>
        <p:nvCxnSpPr>
          <p:cNvPr id="20" name="曲线连接符 19"/>
          <p:cNvCxnSpPr/>
          <p:nvPr/>
        </p:nvCxnSpPr>
        <p:spPr>
          <a:xfrm rot="10800000">
            <a:off x="7346667" y="1435925"/>
            <a:ext cx="1796036" cy="272240"/>
          </a:xfrm>
          <a:prstGeom prst="curvedConnector3">
            <a:avLst>
              <a:gd name="adj1" fmla="val -32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444049" y="1785963"/>
            <a:ext cx="546945" cy="369332"/>
          </a:xfrm>
          <a:prstGeom prst="rect">
            <a:avLst/>
          </a:prstGeom>
          <a:noFill/>
        </p:spPr>
        <p:txBody>
          <a:bodyPr wrap="none" rtlCol="0">
            <a:spAutoFit/>
          </a:bodyPr>
          <a:lstStyle/>
          <a:p>
            <a:pPr algn="ctr"/>
            <a:r>
              <a:rPr lang="en-US" altLang="zh-CN" b="1" dirty="0" smtClean="0">
                <a:solidFill>
                  <a:srgbClr val="FF0000"/>
                </a:solidFill>
              </a:rPr>
              <a:t>UUI</a:t>
            </a:r>
            <a:endParaRPr lang="zh-CN" altLang="en-US" b="1" dirty="0">
              <a:solidFill>
                <a:srgbClr val="FF0000"/>
              </a:solidFill>
            </a:endParaRPr>
          </a:p>
        </p:txBody>
      </p:sp>
      <p:cxnSp>
        <p:nvCxnSpPr>
          <p:cNvPr id="22" name="直接箭头连接符 21"/>
          <p:cNvCxnSpPr>
            <a:stCxn id="13" idx="2"/>
          </p:cNvCxnSpPr>
          <p:nvPr/>
        </p:nvCxnSpPr>
        <p:spPr>
          <a:xfrm flipH="1">
            <a:off x="6432895" y="2235543"/>
            <a:ext cx="123675" cy="1181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9354648" y="3472030"/>
            <a:ext cx="805908" cy="578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6904328" y="3997985"/>
            <a:ext cx="1288133" cy="11210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9314679" y="3997985"/>
            <a:ext cx="1328102" cy="11160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7" idx="3"/>
          </p:cNvCxnSpPr>
          <p:nvPr/>
        </p:nvCxnSpPr>
        <p:spPr>
          <a:xfrm flipH="1">
            <a:off x="9354648" y="3843544"/>
            <a:ext cx="805908" cy="929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flipV="1">
            <a:off x="7211311" y="3853047"/>
            <a:ext cx="849342" cy="856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V="1">
            <a:off x="10777584" y="2143937"/>
            <a:ext cx="575" cy="12853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6435180" y="3611583"/>
            <a:ext cx="526463" cy="369332"/>
          </a:xfrm>
          <a:prstGeom prst="rect">
            <a:avLst/>
          </a:prstGeom>
          <a:noFill/>
        </p:spPr>
        <p:txBody>
          <a:bodyPr wrap="square" rtlCol="0">
            <a:spAutoFit/>
          </a:bodyPr>
          <a:lstStyle/>
          <a:p>
            <a:r>
              <a:rPr lang="en-US" altLang="zh-CN" b="1" dirty="0" smtClean="0">
                <a:solidFill>
                  <a:srgbClr val="FF0000"/>
                </a:solidFill>
              </a:rPr>
              <a:t>SO</a:t>
            </a:r>
            <a:endParaRPr lang="zh-CN" altLang="en-US" b="1" dirty="0">
              <a:solidFill>
                <a:srgbClr val="FF0000"/>
              </a:solidFill>
            </a:endParaRPr>
          </a:p>
        </p:txBody>
      </p:sp>
      <p:sp>
        <p:nvSpPr>
          <p:cNvPr id="31" name="文本框 30"/>
          <p:cNvSpPr txBox="1"/>
          <p:nvPr/>
        </p:nvSpPr>
        <p:spPr>
          <a:xfrm rot="16566211">
            <a:off x="5859947" y="2738798"/>
            <a:ext cx="1053494" cy="215444"/>
          </a:xfrm>
          <a:prstGeom prst="rect">
            <a:avLst/>
          </a:prstGeom>
          <a:noFill/>
        </p:spPr>
        <p:txBody>
          <a:bodyPr wrap="none" rtlCol="0">
            <a:spAutoFit/>
          </a:bodyPr>
          <a:lstStyle/>
          <a:p>
            <a:r>
              <a:rPr lang="en-US" altLang="zh-CN" sz="800" b="1" dirty="0" smtClean="0">
                <a:solidFill>
                  <a:srgbClr val="002060"/>
                </a:solidFill>
              </a:rPr>
              <a:t>create a new service</a:t>
            </a:r>
            <a:endParaRPr lang="zh-CN" altLang="en-US" sz="800" b="1" dirty="0">
              <a:solidFill>
                <a:srgbClr val="002060"/>
              </a:solidFill>
            </a:endParaRPr>
          </a:p>
        </p:txBody>
      </p:sp>
      <p:sp>
        <p:nvSpPr>
          <p:cNvPr id="32" name="文本框 31"/>
          <p:cNvSpPr txBox="1"/>
          <p:nvPr/>
        </p:nvSpPr>
        <p:spPr>
          <a:xfrm rot="1115589">
            <a:off x="6731707" y="3138588"/>
            <a:ext cx="1228221" cy="215444"/>
          </a:xfrm>
          <a:prstGeom prst="rect">
            <a:avLst/>
          </a:prstGeom>
          <a:noFill/>
        </p:spPr>
        <p:txBody>
          <a:bodyPr wrap="none" rtlCol="0">
            <a:spAutoFit/>
          </a:bodyPr>
          <a:lstStyle/>
          <a:p>
            <a:r>
              <a:rPr lang="en-US" altLang="zh-CN" sz="800" b="1" dirty="0" smtClean="0">
                <a:solidFill>
                  <a:srgbClr val="002060"/>
                </a:solidFill>
              </a:rPr>
              <a:t>save into intent instance</a:t>
            </a:r>
            <a:endParaRPr lang="zh-CN" altLang="en-US" sz="800" b="1" dirty="0">
              <a:solidFill>
                <a:srgbClr val="002060"/>
              </a:solidFill>
            </a:endParaRPr>
          </a:p>
        </p:txBody>
      </p:sp>
      <p:sp>
        <p:nvSpPr>
          <p:cNvPr id="33" name="文本框 32"/>
          <p:cNvSpPr txBox="1"/>
          <p:nvPr/>
        </p:nvSpPr>
        <p:spPr>
          <a:xfrm>
            <a:off x="8112210" y="3225091"/>
            <a:ext cx="524503" cy="369332"/>
          </a:xfrm>
          <a:prstGeom prst="rect">
            <a:avLst/>
          </a:prstGeom>
          <a:noFill/>
        </p:spPr>
        <p:txBody>
          <a:bodyPr wrap="square" rtlCol="0">
            <a:spAutoFit/>
          </a:bodyPr>
          <a:lstStyle/>
          <a:p>
            <a:r>
              <a:rPr lang="en-US" altLang="zh-CN" b="1" dirty="0" smtClean="0">
                <a:solidFill>
                  <a:srgbClr val="FF0000"/>
                </a:solidFill>
              </a:rPr>
              <a:t>AAI</a:t>
            </a:r>
            <a:endParaRPr lang="zh-CN" altLang="en-US" b="1" dirty="0">
              <a:solidFill>
                <a:srgbClr val="FF0000"/>
              </a:solidFill>
            </a:endParaRPr>
          </a:p>
        </p:txBody>
      </p:sp>
      <p:sp>
        <p:nvSpPr>
          <p:cNvPr id="34" name="矩形 33"/>
          <p:cNvSpPr/>
          <p:nvPr/>
        </p:nvSpPr>
        <p:spPr>
          <a:xfrm>
            <a:off x="8639099" y="3278219"/>
            <a:ext cx="633696" cy="252262"/>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smtClean="0">
                <a:solidFill>
                  <a:srgbClr val="0070C0"/>
                </a:solidFill>
              </a:rPr>
              <a:t>Intent</a:t>
            </a:r>
          </a:p>
          <a:p>
            <a:pPr algn="ctr"/>
            <a:r>
              <a:rPr lang="en-US" altLang="zh-CN" sz="800" b="1" dirty="0" smtClean="0">
                <a:solidFill>
                  <a:srgbClr val="0070C0"/>
                </a:solidFill>
              </a:rPr>
              <a:t>Instance</a:t>
            </a:r>
            <a:endParaRPr lang="zh-CN" altLang="en-US" sz="800" b="1" dirty="0">
              <a:solidFill>
                <a:srgbClr val="0070C0"/>
              </a:solidFill>
            </a:endParaRPr>
          </a:p>
        </p:txBody>
      </p:sp>
      <p:sp>
        <p:nvSpPr>
          <p:cNvPr id="36" name="环形箭头 35"/>
          <p:cNvSpPr/>
          <p:nvPr/>
        </p:nvSpPr>
        <p:spPr>
          <a:xfrm flipH="1">
            <a:off x="8394552" y="2433356"/>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37" name="云形 36"/>
          <p:cNvSpPr/>
          <p:nvPr/>
        </p:nvSpPr>
        <p:spPr>
          <a:xfrm>
            <a:off x="7874190" y="5502784"/>
            <a:ext cx="1693218" cy="598687"/>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002060"/>
                </a:solidFill>
              </a:rPr>
              <a:t>Networks</a:t>
            </a:r>
            <a:endParaRPr lang="zh-CN" altLang="en-US" b="1" dirty="0">
              <a:solidFill>
                <a:srgbClr val="002060"/>
              </a:solidFill>
            </a:endParaRPr>
          </a:p>
        </p:txBody>
      </p:sp>
      <p:cxnSp>
        <p:nvCxnSpPr>
          <p:cNvPr id="38" name="曲线连接符 37"/>
          <p:cNvCxnSpPr/>
          <p:nvPr/>
        </p:nvCxnSpPr>
        <p:spPr>
          <a:xfrm>
            <a:off x="6640104" y="2277509"/>
            <a:ext cx="1414772" cy="1206525"/>
          </a:xfrm>
          <a:prstGeom prst="curvedConnector3">
            <a:avLst>
              <a:gd name="adj1" fmla="val -2386"/>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8454494" y="5307256"/>
            <a:ext cx="0" cy="3069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V="1">
            <a:off x="9066826" y="5307256"/>
            <a:ext cx="0" cy="3069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7953054" y="1868741"/>
            <a:ext cx="0" cy="2037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flipV="1">
            <a:off x="7047564" y="2151296"/>
            <a:ext cx="537376"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6436806" y="1706934"/>
            <a:ext cx="458779" cy="246221"/>
          </a:xfrm>
          <a:prstGeom prst="rect">
            <a:avLst/>
          </a:prstGeom>
        </p:spPr>
        <p:txBody>
          <a:bodyPr wrap="square">
            <a:spAutoFit/>
          </a:bodyPr>
          <a:lstStyle/>
          <a:p>
            <a:pPr algn="ctr"/>
            <a:r>
              <a:rPr lang="en-US" altLang="zh-CN" sz="1000" b="1" dirty="0">
                <a:solidFill>
                  <a:schemeClr val="bg1"/>
                </a:solidFill>
              </a:rPr>
              <a:t>Form</a:t>
            </a:r>
            <a:endParaRPr lang="zh-CN" altLang="en-US" sz="1000" b="1" dirty="0">
              <a:solidFill>
                <a:schemeClr val="bg1"/>
              </a:solidFill>
            </a:endParaRPr>
          </a:p>
        </p:txBody>
      </p:sp>
      <p:sp>
        <p:nvSpPr>
          <p:cNvPr id="48" name="文本框 47"/>
          <p:cNvSpPr txBox="1"/>
          <p:nvPr/>
        </p:nvSpPr>
        <p:spPr>
          <a:xfrm>
            <a:off x="7710340" y="1053616"/>
            <a:ext cx="532518" cy="253916"/>
          </a:xfrm>
          <a:prstGeom prst="rect">
            <a:avLst/>
          </a:prstGeom>
          <a:noFill/>
        </p:spPr>
        <p:txBody>
          <a:bodyPr wrap="none" rtlCol="0">
            <a:spAutoFit/>
          </a:bodyPr>
          <a:lstStyle/>
          <a:p>
            <a:r>
              <a:rPr lang="en-US" altLang="zh-CN" sz="1050" b="1" dirty="0" smtClean="0">
                <a:solidFill>
                  <a:srgbClr val="002060"/>
                </a:solidFill>
              </a:rPr>
              <a:t>create</a:t>
            </a:r>
            <a:endParaRPr lang="zh-CN" altLang="en-US" sz="1050" b="1" dirty="0">
              <a:solidFill>
                <a:srgbClr val="002060"/>
              </a:solidFill>
            </a:endParaRPr>
          </a:p>
        </p:txBody>
      </p:sp>
      <p:sp>
        <p:nvSpPr>
          <p:cNvPr id="49" name="文本框 48"/>
          <p:cNvSpPr txBox="1"/>
          <p:nvPr/>
        </p:nvSpPr>
        <p:spPr>
          <a:xfrm>
            <a:off x="8501295" y="1125767"/>
            <a:ext cx="591829" cy="369332"/>
          </a:xfrm>
          <a:prstGeom prst="rect">
            <a:avLst/>
          </a:prstGeom>
          <a:noFill/>
        </p:spPr>
        <p:txBody>
          <a:bodyPr wrap="none" rtlCol="0">
            <a:spAutoFit/>
          </a:bodyPr>
          <a:lstStyle/>
          <a:p>
            <a:r>
              <a:rPr lang="en-US" altLang="zh-CN" b="1" dirty="0" smtClean="0">
                <a:solidFill>
                  <a:srgbClr val="002060"/>
                </a:solidFill>
              </a:rPr>
              <a:t>user</a:t>
            </a:r>
            <a:endParaRPr lang="zh-CN" altLang="en-US" b="1" dirty="0">
              <a:solidFill>
                <a:srgbClr val="002060"/>
              </a:solidFill>
            </a:endParaRPr>
          </a:p>
        </p:txBody>
      </p:sp>
      <p:pic>
        <p:nvPicPr>
          <p:cNvPr id="72" name="图片 71"/>
          <p:cNvPicPr>
            <a:picLocks noChangeAspect="1"/>
          </p:cNvPicPr>
          <p:nvPr/>
        </p:nvPicPr>
        <p:blipFill>
          <a:blip r:embed="rId2"/>
          <a:stretch>
            <a:fillRect/>
          </a:stretch>
        </p:blipFill>
        <p:spPr>
          <a:xfrm>
            <a:off x="8190101" y="1010481"/>
            <a:ext cx="358673" cy="397379"/>
          </a:xfrm>
          <a:prstGeom prst="rect">
            <a:avLst/>
          </a:prstGeom>
        </p:spPr>
      </p:pic>
      <p:sp>
        <p:nvSpPr>
          <p:cNvPr id="80" name="矩形 79"/>
          <p:cNvSpPr/>
          <p:nvPr/>
        </p:nvSpPr>
        <p:spPr>
          <a:xfrm>
            <a:off x="6238188" y="3421861"/>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126" name="环形箭头 125"/>
          <p:cNvSpPr/>
          <p:nvPr/>
        </p:nvSpPr>
        <p:spPr>
          <a:xfrm flipH="1">
            <a:off x="8399866" y="4178099"/>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134" name="矩形 133"/>
          <p:cNvSpPr/>
          <p:nvPr/>
        </p:nvSpPr>
        <p:spPr>
          <a:xfrm>
            <a:off x="6519883" y="6095897"/>
            <a:ext cx="4554651" cy="276999"/>
          </a:xfrm>
          <a:prstGeom prst="rect">
            <a:avLst/>
          </a:prstGeom>
        </p:spPr>
        <p:txBody>
          <a:bodyPr wrap="square">
            <a:spAutoFit/>
          </a:bodyPr>
          <a:lstStyle/>
          <a:p>
            <a:pPr algn="ctr"/>
            <a:r>
              <a:rPr lang="en-US" altLang="zh-CN" sz="1200" b="1" dirty="0">
                <a:solidFill>
                  <a:srgbClr val="002060"/>
                </a:solidFill>
                <a:effectLst>
                  <a:outerShdw blurRad="38100" dist="38100" dir="2700000" algn="tl">
                    <a:srgbClr val="000000">
                      <a:alpha val="43137"/>
                    </a:srgbClr>
                  </a:outerShdw>
                </a:effectLst>
              </a:rPr>
              <a:t>Architecture of Intent-driven Closed-loop Autonomous Networks </a:t>
            </a:r>
            <a:endParaRPr lang="zh-CN" altLang="en-US" sz="1200" b="1" dirty="0">
              <a:solidFill>
                <a:srgbClr val="002060"/>
              </a:solidFill>
              <a:effectLst>
                <a:outerShdw blurRad="38100" dist="38100" dir="2700000" algn="tl">
                  <a:srgbClr val="000000">
                    <a:alpha val="43137"/>
                  </a:srgbClr>
                </a:outerShdw>
              </a:effectLst>
            </a:endParaRPr>
          </a:p>
        </p:txBody>
      </p:sp>
      <p:sp>
        <p:nvSpPr>
          <p:cNvPr id="135" name="矩形 134"/>
          <p:cNvSpPr/>
          <p:nvPr/>
        </p:nvSpPr>
        <p:spPr>
          <a:xfrm>
            <a:off x="7995270" y="3480635"/>
            <a:ext cx="1484702" cy="215444"/>
          </a:xfrm>
          <a:prstGeom prst="rect">
            <a:avLst/>
          </a:prstGeom>
          <a:noFill/>
        </p:spPr>
        <p:txBody>
          <a:bodyPr wrap="none" rtlCol="0">
            <a:spAutoFit/>
          </a:bodyPr>
          <a:lstStyle/>
          <a:p>
            <a:r>
              <a:rPr lang="en-US" altLang="zh-CN" sz="800" dirty="0">
                <a:solidFill>
                  <a:srgbClr val="002060"/>
                </a:solidFill>
              </a:rPr>
              <a:t>Active and Available Inventory</a:t>
            </a:r>
            <a:endParaRPr lang="zh-CN" altLang="en-US" sz="800" dirty="0">
              <a:solidFill>
                <a:srgbClr val="002060"/>
              </a:solidFill>
            </a:endParaRPr>
          </a:p>
        </p:txBody>
      </p:sp>
      <p:sp>
        <p:nvSpPr>
          <p:cNvPr id="136" name="矩形 135"/>
          <p:cNvSpPr/>
          <p:nvPr/>
        </p:nvSpPr>
        <p:spPr>
          <a:xfrm>
            <a:off x="6149189" y="3841722"/>
            <a:ext cx="1039067" cy="215444"/>
          </a:xfrm>
          <a:prstGeom prst="rect">
            <a:avLst/>
          </a:prstGeom>
          <a:noFill/>
        </p:spPr>
        <p:txBody>
          <a:bodyPr wrap="none" rtlCol="0">
            <a:spAutoFit/>
          </a:bodyPr>
          <a:lstStyle/>
          <a:p>
            <a:r>
              <a:rPr lang="en-US" altLang="zh-CN" sz="800" dirty="0">
                <a:solidFill>
                  <a:srgbClr val="002060"/>
                </a:solidFill>
              </a:rPr>
              <a:t>Service Orchestrator</a:t>
            </a:r>
            <a:endParaRPr lang="zh-CN" altLang="en-US" sz="800" dirty="0">
              <a:solidFill>
                <a:srgbClr val="002060"/>
              </a:solidFill>
            </a:endParaRPr>
          </a:p>
        </p:txBody>
      </p:sp>
      <p:sp>
        <p:nvSpPr>
          <p:cNvPr id="138" name="矩形 137"/>
          <p:cNvSpPr/>
          <p:nvPr/>
        </p:nvSpPr>
        <p:spPr>
          <a:xfrm>
            <a:off x="10160556" y="3702012"/>
            <a:ext cx="1246285" cy="338554"/>
          </a:xfrm>
          <a:prstGeom prst="rect">
            <a:avLst/>
          </a:prstGeom>
          <a:noFill/>
        </p:spPr>
        <p:txBody>
          <a:bodyPr wrap="square" rtlCol="0">
            <a:spAutoFit/>
          </a:bodyPr>
          <a:lstStyle/>
          <a:p>
            <a:r>
              <a:rPr lang="en-US" altLang="zh-CN" sz="800" dirty="0">
                <a:solidFill>
                  <a:srgbClr val="002060"/>
                </a:solidFill>
              </a:rPr>
              <a:t>Data Collection, Analytics, and Events</a:t>
            </a:r>
            <a:endParaRPr lang="zh-CN" altLang="en-US" sz="800" dirty="0">
              <a:solidFill>
                <a:srgbClr val="002060"/>
              </a:solidFill>
            </a:endParaRPr>
          </a:p>
        </p:txBody>
      </p:sp>
      <p:sp>
        <p:nvSpPr>
          <p:cNvPr id="2" name="矩形 1"/>
          <p:cNvSpPr/>
          <p:nvPr/>
        </p:nvSpPr>
        <p:spPr>
          <a:xfrm>
            <a:off x="8464767" y="5154414"/>
            <a:ext cx="646331" cy="215444"/>
          </a:xfrm>
          <a:prstGeom prst="rect">
            <a:avLst/>
          </a:prstGeom>
          <a:noFill/>
        </p:spPr>
        <p:txBody>
          <a:bodyPr wrap="none" rtlCol="0">
            <a:spAutoFit/>
          </a:bodyPr>
          <a:lstStyle/>
          <a:p>
            <a:r>
              <a:rPr lang="en-US" altLang="zh-CN" sz="800" dirty="0" smtClean="0">
                <a:solidFill>
                  <a:srgbClr val="002060"/>
                </a:solidFill>
              </a:rPr>
              <a:t>Controllers</a:t>
            </a:r>
            <a:endParaRPr lang="zh-CN" altLang="en-US" sz="800" dirty="0">
              <a:solidFill>
                <a:srgbClr val="002060"/>
              </a:solidFill>
            </a:endParaRPr>
          </a:p>
        </p:txBody>
      </p:sp>
      <p:sp>
        <p:nvSpPr>
          <p:cNvPr id="29" name="矩形 28"/>
          <p:cNvSpPr/>
          <p:nvPr/>
        </p:nvSpPr>
        <p:spPr>
          <a:xfrm>
            <a:off x="8426907" y="2184977"/>
            <a:ext cx="639919" cy="215444"/>
          </a:xfrm>
          <a:prstGeom prst="rect">
            <a:avLst/>
          </a:prstGeom>
          <a:noFill/>
        </p:spPr>
        <p:txBody>
          <a:bodyPr wrap="none" rtlCol="0">
            <a:spAutoFit/>
          </a:bodyPr>
          <a:lstStyle/>
          <a:p>
            <a:r>
              <a:rPr lang="en-US" altLang="zh-CN" sz="800" dirty="0" err="1">
                <a:solidFill>
                  <a:srgbClr val="002060"/>
                </a:solidFill>
              </a:rPr>
              <a:t>Usecase</a:t>
            </a:r>
            <a:r>
              <a:rPr lang="en-US" altLang="zh-CN" sz="800" dirty="0">
                <a:solidFill>
                  <a:srgbClr val="002060"/>
                </a:solidFill>
              </a:rPr>
              <a:t> UI</a:t>
            </a:r>
            <a:endParaRPr lang="zh-CN" altLang="en-US" sz="800" dirty="0">
              <a:solidFill>
                <a:srgbClr val="002060"/>
              </a:solidFill>
            </a:endParaRPr>
          </a:p>
        </p:txBody>
      </p:sp>
      <p:sp>
        <p:nvSpPr>
          <p:cNvPr id="43" name="矩形 42"/>
          <p:cNvSpPr/>
          <p:nvPr/>
        </p:nvSpPr>
        <p:spPr>
          <a:xfrm>
            <a:off x="10415770" y="3429810"/>
            <a:ext cx="704039" cy="369332"/>
          </a:xfrm>
          <a:prstGeom prst="rect">
            <a:avLst/>
          </a:prstGeom>
          <a:noFill/>
        </p:spPr>
        <p:txBody>
          <a:bodyPr wrap="square" rtlCol="0">
            <a:spAutoFit/>
          </a:bodyPr>
          <a:lstStyle/>
          <a:p>
            <a:r>
              <a:rPr lang="en-US" altLang="zh-CN" b="1" dirty="0">
                <a:solidFill>
                  <a:srgbClr val="FF0000"/>
                </a:solidFill>
              </a:rPr>
              <a:t>DCAE</a:t>
            </a:r>
            <a:endParaRPr lang="zh-CN" altLang="en-US" b="1" dirty="0">
              <a:solidFill>
                <a:srgbClr val="FF0000"/>
              </a:solidFill>
            </a:endParaRPr>
          </a:p>
        </p:txBody>
      </p:sp>
      <p:sp>
        <p:nvSpPr>
          <p:cNvPr id="35" name="文本框 34"/>
          <p:cNvSpPr txBox="1"/>
          <p:nvPr/>
        </p:nvSpPr>
        <p:spPr>
          <a:xfrm>
            <a:off x="9292135" y="3274013"/>
            <a:ext cx="1417622" cy="215444"/>
          </a:xfrm>
          <a:prstGeom prst="rect">
            <a:avLst/>
          </a:prstGeom>
          <a:noFill/>
        </p:spPr>
        <p:txBody>
          <a:bodyPr wrap="square" rtlCol="0">
            <a:spAutoFit/>
          </a:bodyPr>
          <a:lstStyle/>
          <a:p>
            <a:r>
              <a:rPr lang="en-US" altLang="zh-CN" sz="800" b="1" dirty="0" smtClean="0">
                <a:solidFill>
                  <a:srgbClr val="002060"/>
                </a:solidFill>
              </a:rPr>
              <a:t>listen in updated intent</a:t>
            </a:r>
            <a:endParaRPr lang="zh-CN" altLang="en-US" sz="800" b="1" dirty="0">
              <a:solidFill>
                <a:srgbClr val="002060"/>
              </a:solidFill>
            </a:endParaRPr>
          </a:p>
        </p:txBody>
      </p:sp>
      <p:sp>
        <p:nvSpPr>
          <p:cNvPr id="50" name="文本框 49"/>
          <p:cNvSpPr txBox="1"/>
          <p:nvPr/>
        </p:nvSpPr>
        <p:spPr>
          <a:xfrm>
            <a:off x="8609021" y="4474492"/>
            <a:ext cx="920948" cy="153888"/>
          </a:xfrm>
          <a:prstGeom prst="rect">
            <a:avLst/>
          </a:prstGeom>
          <a:solidFill>
            <a:schemeClr val="accent5">
              <a:lumMod val="20000"/>
              <a:lumOff val="80000"/>
            </a:schemeClr>
          </a:solidFill>
        </p:spPr>
        <p:txBody>
          <a:bodyPr wrap="square" lIns="0" tIns="0" rIns="0" bIns="0" rtlCol="0">
            <a:spAutoFit/>
          </a:bodyPr>
          <a:lstStyle>
            <a:defPPr>
              <a:defRPr lang="en-US"/>
            </a:defPPr>
            <a:lvl1pPr algn="ctr">
              <a:defRPr sz="1000" b="1"/>
            </a:lvl1pPr>
          </a:lstStyle>
          <a:p>
            <a:r>
              <a:rPr lang="en-US" altLang="zh-CN" dirty="0">
                <a:solidFill>
                  <a:srgbClr val="002060"/>
                </a:solidFill>
              </a:rPr>
              <a:t>Intent Guarantee</a:t>
            </a:r>
            <a:endParaRPr lang="zh-CN" altLang="en-US" dirty="0">
              <a:solidFill>
                <a:srgbClr val="002060"/>
              </a:solidFill>
            </a:endParaRPr>
          </a:p>
        </p:txBody>
      </p:sp>
      <p:sp>
        <p:nvSpPr>
          <p:cNvPr id="58" name="文本框 57"/>
          <p:cNvSpPr txBox="1"/>
          <p:nvPr/>
        </p:nvSpPr>
        <p:spPr>
          <a:xfrm>
            <a:off x="8614957" y="2727388"/>
            <a:ext cx="965580" cy="153888"/>
          </a:xfrm>
          <a:prstGeom prst="rect">
            <a:avLst/>
          </a:prstGeom>
          <a:solidFill>
            <a:schemeClr val="accent5">
              <a:lumMod val="20000"/>
              <a:lumOff val="80000"/>
            </a:schemeClr>
          </a:solidFill>
        </p:spPr>
        <p:txBody>
          <a:bodyPr wrap="square" lIns="0" tIns="0" rIns="0" bIns="0" rtlCol="0">
            <a:spAutoFit/>
          </a:bodyPr>
          <a:lstStyle/>
          <a:p>
            <a:pPr algn="ctr"/>
            <a:r>
              <a:rPr lang="en-US" altLang="zh-CN" sz="1000" b="1" dirty="0" smtClean="0">
                <a:solidFill>
                  <a:srgbClr val="002060"/>
                </a:solidFill>
              </a:rPr>
              <a:t>Intent Interaction</a:t>
            </a:r>
            <a:endParaRPr lang="zh-CN" altLang="en-US" sz="1000" b="1" dirty="0">
              <a:solidFill>
                <a:srgbClr val="002060"/>
              </a:solidFill>
            </a:endParaRPr>
          </a:p>
        </p:txBody>
      </p:sp>
      <p:sp>
        <p:nvSpPr>
          <p:cNvPr id="64" name="矩形 63"/>
          <p:cNvSpPr/>
          <p:nvPr/>
        </p:nvSpPr>
        <p:spPr>
          <a:xfrm>
            <a:off x="691130" y="1495099"/>
            <a:ext cx="4581301" cy="4283426"/>
          </a:xfrm>
          <a:prstGeom prst="rect">
            <a:avLst/>
          </a:prstGeom>
          <a:ln w="19050">
            <a:solidFill>
              <a:schemeClr val="accent6">
                <a:lumMod val="60000"/>
                <a:lumOff val="40000"/>
              </a:schemeClr>
            </a:solidFill>
            <a:prstDash val="sysDot"/>
          </a:ln>
        </p:spPr>
        <p:txBody>
          <a:bodyPr wrap="square" lIns="216000" tIns="216000" rIns="216000" bIns="216000">
            <a:spAutoFit/>
          </a:bodyPr>
          <a:lstStyle/>
          <a:p>
            <a:pPr marL="285750" indent="-285750" algn="just">
              <a:spcBef>
                <a:spcPts val="600"/>
              </a:spcBef>
              <a:spcAft>
                <a:spcPts val="600"/>
              </a:spcAft>
              <a:buFont typeface="Wingdings" panose="05000000000000000000" pitchFamily="2" charset="2"/>
              <a:buChar char="Ø"/>
            </a:pPr>
            <a:r>
              <a:rPr lang="en-US" altLang="zh-CN" sz="2000" dirty="0" smtClean="0">
                <a:solidFill>
                  <a:srgbClr val="002060"/>
                </a:solidFill>
              </a:rPr>
              <a:t>A self-driving </a:t>
            </a:r>
            <a:r>
              <a:rPr lang="en-US" altLang="zh-CN" sz="2000" dirty="0">
                <a:solidFill>
                  <a:srgbClr val="002060"/>
                </a:solidFill>
              </a:rPr>
              <a:t>network that uses decoupling network control logic and closed-loop </a:t>
            </a:r>
            <a:r>
              <a:rPr lang="en-US" altLang="zh-CN" sz="2000" dirty="0" smtClean="0">
                <a:solidFill>
                  <a:srgbClr val="002060"/>
                </a:solidFill>
              </a:rPr>
              <a:t>orchestration techniques to </a:t>
            </a:r>
            <a:r>
              <a:rPr lang="en-US" altLang="zh-CN" sz="2000" dirty="0">
                <a:solidFill>
                  <a:srgbClr val="002060"/>
                </a:solidFill>
              </a:rPr>
              <a:t>automate application intents</a:t>
            </a:r>
            <a:r>
              <a:rPr lang="en-US" altLang="zh-CN" sz="2000" dirty="0" smtClean="0">
                <a:solidFill>
                  <a:srgbClr val="002060"/>
                </a:solidFill>
              </a:rPr>
              <a:t>.</a:t>
            </a:r>
          </a:p>
          <a:p>
            <a:pPr marL="285750" indent="-285750" algn="just">
              <a:spcBef>
                <a:spcPts val="600"/>
              </a:spcBef>
              <a:spcAft>
                <a:spcPts val="600"/>
              </a:spcAft>
              <a:buFont typeface="Wingdings" panose="05000000000000000000" pitchFamily="2" charset="2"/>
              <a:buChar char="Ø"/>
            </a:pPr>
            <a:r>
              <a:rPr lang="en-US" altLang="zh-CN" sz="2000" dirty="0" smtClean="0">
                <a:solidFill>
                  <a:srgbClr val="002060"/>
                </a:solidFill>
              </a:rPr>
              <a:t>An intelligent network, which </a:t>
            </a:r>
            <a:r>
              <a:rPr lang="en-US" altLang="zh-CN" sz="2000" dirty="0">
                <a:solidFill>
                  <a:srgbClr val="002060"/>
                </a:solidFill>
              </a:rPr>
              <a:t>can automatically convert, verify, deploy, </a:t>
            </a:r>
            <a:r>
              <a:rPr lang="en-US" altLang="zh-CN" sz="2000" dirty="0" smtClean="0">
                <a:solidFill>
                  <a:srgbClr val="002060"/>
                </a:solidFill>
              </a:rPr>
              <a:t>configure, and </a:t>
            </a:r>
            <a:r>
              <a:rPr lang="en-US" altLang="zh-CN" sz="2000" dirty="0">
                <a:solidFill>
                  <a:srgbClr val="002060"/>
                </a:solidFill>
              </a:rPr>
              <a:t>optimize itself to achieve target network state according to the intent of the operators, and can </a:t>
            </a:r>
            <a:r>
              <a:rPr lang="en-US" altLang="zh-CN" sz="2000" dirty="0" smtClean="0">
                <a:solidFill>
                  <a:srgbClr val="002060"/>
                </a:solidFill>
              </a:rPr>
              <a:t>automatically solve </a:t>
            </a:r>
            <a:r>
              <a:rPr lang="en-US" altLang="zh-CN" sz="2000" dirty="0">
                <a:solidFill>
                  <a:srgbClr val="002060"/>
                </a:solidFill>
              </a:rPr>
              <a:t>abnormal events to ensure the network reliability</a:t>
            </a:r>
            <a:r>
              <a:rPr lang="en-US" altLang="zh-CN" sz="2000" dirty="0" smtClean="0">
                <a:solidFill>
                  <a:srgbClr val="002060"/>
                </a:solidFill>
              </a:rPr>
              <a:t>.</a:t>
            </a:r>
          </a:p>
        </p:txBody>
      </p:sp>
    </p:spTree>
    <p:extLst>
      <p:ext uri="{BB962C8B-B14F-4D97-AF65-F5344CB8AC3E}">
        <p14:creationId xmlns:p14="http://schemas.microsoft.com/office/powerpoint/2010/main" val="2760181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11201" y="4414301"/>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5782" y="4444665"/>
            <a:ext cx="960000" cy="540000"/>
          </a:xfrm>
          <a:prstGeom prst="rect">
            <a:avLst/>
          </a:prstGeom>
        </p:spPr>
      </p:pic>
      <p:sp>
        <p:nvSpPr>
          <p:cNvPr id="18" name="圆角矩形 17"/>
          <p:cNvSpPr/>
          <p:nvPr/>
        </p:nvSpPr>
        <p:spPr>
          <a:xfrm>
            <a:off x="3032536" y="2726925"/>
            <a:ext cx="3371273" cy="932873"/>
          </a:xfrm>
          <a:prstGeom prst="round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399124" y="1176391"/>
            <a:ext cx="6539345" cy="692727"/>
          </a:xfrm>
          <a:prstGeom prst="roundRect">
            <a:avLst/>
          </a:prstGeom>
          <a:no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normAutofit/>
          </a:bodyPr>
          <a:lstStyle/>
          <a:p>
            <a:r>
              <a:rPr lang="en-US" altLang="zh-CN" sz="3200" dirty="0" smtClean="0"/>
              <a:t>Collaborations among Academics, SDOs and ONAP</a:t>
            </a:r>
            <a:endParaRPr lang="zh-CN" altLang="en-US" sz="3200" dirty="0"/>
          </a:p>
        </p:txBody>
      </p:sp>
      <p:pic>
        <p:nvPicPr>
          <p:cNvPr id="5" name="图片 4"/>
          <p:cNvPicPr>
            <a:picLocks noChangeAspect="1"/>
          </p:cNvPicPr>
          <p:nvPr/>
        </p:nvPicPr>
        <p:blipFill>
          <a:blip r:embed="rId4">
            <a:extLst>
              <a:ext uri="{BEBA8EAE-BF5A-486C-A8C5-ECC9F3942E4B}">
                <a14:imgProps xmlns:a14="http://schemas.microsoft.com/office/drawing/2010/main">
                  <a14:imgLayer r:embed="rId5">
                    <a14:imgEffect>
                      <a14:saturation sat="109000"/>
                    </a14:imgEffect>
                  </a14:imgLayer>
                </a14:imgProps>
              </a:ext>
            </a:extLst>
          </a:blip>
          <a:stretch>
            <a:fillRect/>
          </a:stretch>
        </p:blipFill>
        <p:spPr>
          <a:xfrm>
            <a:off x="8258745" y="1182251"/>
            <a:ext cx="3562535" cy="2392145"/>
          </a:xfrm>
          <a:prstGeom prst="rect">
            <a:avLst/>
          </a:prstGeom>
          <a:effectLst>
            <a:glow rad="101600">
              <a:schemeClr val="accent6">
                <a:satMod val="175000"/>
                <a:alpha val="40000"/>
              </a:schemeClr>
            </a:glow>
          </a:effectLst>
        </p:spPr>
      </p:pic>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81717" y="1393518"/>
            <a:ext cx="886691" cy="258474"/>
          </a:xfrm>
          <a:prstGeom prst="rect">
            <a:avLst/>
          </a:prstGeom>
        </p:spPr>
      </p:pic>
      <p:sp>
        <p:nvSpPr>
          <p:cNvPr id="7" name="文本框 6"/>
          <p:cNvSpPr txBox="1"/>
          <p:nvPr/>
        </p:nvSpPr>
        <p:spPr>
          <a:xfrm>
            <a:off x="3018749" y="1322700"/>
            <a:ext cx="4740958" cy="400110"/>
          </a:xfrm>
          <a:prstGeom prst="rect">
            <a:avLst/>
          </a:prstGeom>
          <a:noFill/>
        </p:spPr>
        <p:txBody>
          <a:bodyPr wrap="square" rtlCol="0">
            <a:spAutoFit/>
          </a:bodyPr>
          <a:lstStyle/>
          <a:p>
            <a:pPr marL="72000" indent="-72000">
              <a:buFont typeface="Arial" panose="020B0604020202020204" pitchFamily="34" charset="0"/>
              <a:buChar char="•"/>
            </a:pPr>
            <a:r>
              <a:rPr lang="en-US" altLang="zh-CN" sz="1000" dirty="0"/>
              <a:t>A Survey on Intent-Driven </a:t>
            </a:r>
            <a:r>
              <a:rPr lang="en-US" altLang="zh-CN" sz="1000" dirty="0" smtClean="0"/>
              <a:t>Networks</a:t>
            </a:r>
          </a:p>
          <a:p>
            <a:pPr marL="72000" indent="-72000">
              <a:buFont typeface="Arial" panose="020B0604020202020204" pitchFamily="34" charset="0"/>
              <a:buChar char="•"/>
            </a:pPr>
            <a:r>
              <a:rPr lang="en-US" altLang="zh-CN" sz="1000" dirty="0"/>
              <a:t>A Brief Survey and Implementation on Refinement for Intent-Driven Networking</a:t>
            </a:r>
            <a:endParaRPr lang="zh-CN" altLang="en-US" sz="1000" dirty="0"/>
          </a:p>
        </p:txBody>
      </p:sp>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9991" y="2857712"/>
            <a:ext cx="3086777" cy="678353"/>
          </a:xfrm>
          <a:prstGeom prst="rect">
            <a:avLst/>
          </a:prstGeom>
        </p:spPr>
      </p:pic>
      <p:pic>
        <p:nvPicPr>
          <p:cNvPr id="12" name="图片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78832" y="4538897"/>
            <a:ext cx="1439999" cy="432000"/>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17003" y="4479247"/>
            <a:ext cx="1696058" cy="540000"/>
          </a:xfrm>
          <a:prstGeom prst="rect">
            <a:avLst/>
          </a:prstGeom>
        </p:spPr>
      </p:pic>
      <p:pic>
        <p:nvPicPr>
          <p:cNvPr id="16" name="图片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72026" y="4461307"/>
            <a:ext cx="1206340" cy="576000"/>
          </a:xfrm>
          <a:prstGeom prst="rect">
            <a:avLst/>
          </a:prstGeom>
        </p:spPr>
      </p:pic>
      <p:pic>
        <p:nvPicPr>
          <p:cNvPr id="17" name="图片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51145" y="4365258"/>
            <a:ext cx="701887" cy="720000"/>
          </a:xfrm>
          <a:prstGeom prst="rect">
            <a:avLst/>
          </a:prstGeom>
        </p:spPr>
      </p:pic>
      <p:pic>
        <p:nvPicPr>
          <p:cNvPr id="1026" name="图片 1" descr="ico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38031" y="4400813"/>
            <a:ext cx="775177" cy="720000"/>
          </a:xfrm>
          <a:prstGeom prst="rect">
            <a:avLst/>
          </a:prstGeom>
          <a:noFill/>
          <a:ln>
            <a:noFill/>
          </a:ln>
          <a:extLst>
            <a:ext uri="{909E8E84-426E-40DD-AFC4-6F175D3DCCD1}">
              <a14:hiddenFill xmlns:a14="http://schemas.microsoft.com/office/drawing/2010/main">
                <a:solidFill>
                  <a:srgbClr val="6D6D6D"/>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p:cNvSpPr txBox="1"/>
          <p:nvPr/>
        </p:nvSpPr>
        <p:spPr>
          <a:xfrm>
            <a:off x="34636" y="1681921"/>
            <a:ext cx="1149927" cy="307777"/>
          </a:xfrm>
          <a:prstGeom prst="rect">
            <a:avLst/>
          </a:prstGeom>
          <a:solidFill>
            <a:schemeClr val="accent6">
              <a:lumMod val="75000"/>
            </a:schemeClr>
          </a:solidFill>
        </p:spPr>
        <p:txBody>
          <a:bodyPr wrap="square" rtlCol="0">
            <a:spAutoFit/>
          </a:bodyPr>
          <a:lstStyle/>
          <a:p>
            <a:pPr algn="ctr"/>
            <a:r>
              <a:rPr lang="en-US" altLang="zh-CN" sz="1400" b="1" dirty="0">
                <a:solidFill>
                  <a:schemeClr val="bg1"/>
                </a:solidFill>
              </a:rPr>
              <a:t>Academics</a:t>
            </a:r>
            <a:endParaRPr lang="zh-CN" altLang="en-US" sz="1400" b="1" dirty="0">
              <a:solidFill>
                <a:schemeClr val="bg1"/>
              </a:solidFill>
            </a:endParaRPr>
          </a:p>
        </p:txBody>
      </p:sp>
      <p:sp>
        <p:nvSpPr>
          <p:cNvPr id="21" name="文本框 20"/>
          <p:cNvSpPr txBox="1"/>
          <p:nvPr/>
        </p:nvSpPr>
        <p:spPr>
          <a:xfrm>
            <a:off x="34636" y="2868498"/>
            <a:ext cx="1149927" cy="307777"/>
          </a:xfrm>
          <a:prstGeom prst="rect">
            <a:avLst/>
          </a:prstGeom>
          <a:solidFill>
            <a:schemeClr val="accent6">
              <a:lumMod val="75000"/>
            </a:schemeClr>
          </a:solidFill>
        </p:spPr>
        <p:txBody>
          <a:bodyPr wrap="square" rtlCol="0">
            <a:spAutoFit/>
          </a:bodyPr>
          <a:lstStyle>
            <a:defPPr>
              <a:defRPr lang="en-US"/>
            </a:defPPr>
            <a:lvl1pPr algn="ctr">
              <a:defRPr sz="1400" b="1">
                <a:solidFill>
                  <a:schemeClr val="bg1"/>
                </a:solidFill>
              </a:defRPr>
            </a:lvl1pPr>
          </a:lstStyle>
          <a:p>
            <a:r>
              <a:rPr lang="en-US" altLang="zh-CN" dirty="0"/>
              <a:t>Open-source</a:t>
            </a:r>
            <a:endParaRPr lang="zh-CN" altLang="en-US" dirty="0"/>
          </a:p>
        </p:txBody>
      </p:sp>
      <p:sp>
        <p:nvSpPr>
          <p:cNvPr id="22" name="文本框 21"/>
          <p:cNvSpPr txBox="1"/>
          <p:nvPr/>
        </p:nvSpPr>
        <p:spPr>
          <a:xfrm>
            <a:off x="34636" y="4517605"/>
            <a:ext cx="1149927" cy="307777"/>
          </a:xfrm>
          <a:prstGeom prst="rect">
            <a:avLst/>
          </a:prstGeom>
          <a:solidFill>
            <a:schemeClr val="accent6">
              <a:lumMod val="75000"/>
            </a:schemeClr>
          </a:solidFill>
        </p:spPr>
        <p:txBody>
          <a:bodyPr wrap="square" rtlCol="0">
            <a:spAutoFit/>
          </a:bodyPr>
          <a:lstStyle>
            <a:defPPr>
              <a:defRPr lang="en-US"/>
            </a:defPPr>
            <a:lvl1pPr algn="ctr">
              <a:defRPr sz="1400" b="1">
                <a:solidFill>
                  <a:schemeClr val="bg1"/>
                </a:solidFill>
              </a:defRPr>
            </a:lvl1pPr>
          </a:lstStyle>
          <a:p>
            <a:r>
              <a:rPr lang="en-US" altLang="zh-CN" dirty="0"/>
              <a:t>SDOs</a:t>
            </a:r>
            <a:endParaRPr lang="zh-CN" altLang="en-US" dirty="0"/>
          </a:p>
        </p:txBody>
      </p:sp>
      <p:sp>
        <p:nvSpPr>
          <p:cNvPr id="41" name="矩形 40"/>
          <p:cNvSpPr/>
          <p:nvPr/>
        </p:nvSpPr>
        <p:spPr>
          <a:xfrm>
            <a:off x="2598087" y="4415166"/>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4484973" y="4405930"/>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371859" y="4400447"/>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8258745" y="4400447"/>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0145631" y="4395829"/>
            <a:ext cx="1779542" cy="194955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0" name="直接箭头连接符 59"/>
          <p:cNvCxnSpPr/>
          <p:nvPr/>
        </p:nvCxnSpPr>
        <p:spPr>
          <a:xfrm>
            <a:off x="2883218" y="1885337"/>
            <a:ext cx="1630989" cy="812184"/>
          </a:xfrm>
          <a:prstGeom prst="straightConnector1">
            <a:avLst/>
          </a:prstGeom>
          <a:ln w="2857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3862745" y="2079071"/>
            <a:ext cx="1497013" cy="276999"/>
          </a:xfrm>
          <a:prstGeom prst="rect">
            <a:avLst/>
          </a:prstGeom>
          <a:noFill/>
        </p:spPr>
        <p:txBody>
          <a:bodyPr wrap="none" rtlCol="0">
            <a:spAutoFit/>
          </a:bodyPr>
          <a:lstStyle/>
          <a:p>
            <a:r>
              <a:rPr lang="en-US" altLang="zh-CN" sz="1200" b="1" dirty="0">
                <a:solidFill>
                  <a:srgbClr val="002060"/>
                </a:solidFill>
                <a:effectLst>
                  <a:outerShdw blurRad="38100" dist="38100" dir="2700000" algn="tl">
                    <a:srgbClr val="000000">
                      <a:alpha val="43137"/>
                    </a:srgbClr>
                  </a:outerShdw>
                </a:effectLst>
              </a:rPr>
              <a:t>Academic exchanges</a:t>
            </a:r>
            <a:endParaRPr lang="zh-CN" altLang="en-US" sz="1000" b="1" dirty="0">
              <a:solidFill>
                <a:srgbClr val="002060"/>
              </a:solidFill>
              <a:effectLst>
                <a:outerShdw blurRad="38100" dist="38100" dir="2700000" algn="tl">
                  <a:srgbClr val="000000">
                    <a:alpha val="43137"/>
                  </a:srgbClr>
                </a:outerShdw>
              </a:effectLst>
            </a:endParaRPr>
          </a:p>
        </p:txBody>
      </p:sp>
      <p:cxnSp>
        <p:nvCxnSpPr>
          <p:cNvPr id="1031" name="曲线连接符 1030"/>
          <p:cNvCxnSpPr>
            <a:stCxn id="13" idx="0"/>
          </p:cNvCxnSpPr>
          <p:nvPr/>
        </p:nvCxnSpPr>
        <p:spPr>
          <a:xfrm rot="5400000" flipH="1" flipV="1">
            <a:off x="2072647" y="3484776"/>
            <a:ext cx="813024" cy="1106754"/>
          </a:xfrm>
          <a:prstGeom prst="curvedConnector2">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039" name="曲线连接符 1038"/>
          <p:cNvCxnSpPr>
            <a:endCxn id="1026" idx="0"/>
          </p:cNvCxnSpPr>
          <p:nvPr/>
        </p:nvCxnSpPr>
        <p:spPr>
          <a:xfrm>
            <a:off x="6438120" y="3584329"/>
            <a:ext cx="4287500" cy="816484"/>
          </a:xfrm>
          <a:prstGeom prst="curvedConnector2">
            <a:avLst/>
          </a:prstGeom>
          <a:ln w="2857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45" name="曲线连接符 1044"/>
          <p:cNvCxnSpPr/>
          <p:nvPr/>
        </p:nvCxnSpPr>
        <p:spPr>
          <a:xfrm rot="10800000" flipV="1">
            <a:off x="2993633" y="3706912"/>
            <a:ext cx="889771" cy="784869"/>
          </a:xfrm>
          <a:prstGeom prst="curvedConnector2">
            <a:avLst/>
          </a:prstGeom>
          <a:ln w="2857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曲线连接符 98"/>
          <p:cNvCxnSpPr/>
          <p:nvPr/>
        </p:nvCxnSpPr>
        <p:spPr>
          <a:xfrm rot="16200000" flipV="1">
            <a:off x="5873973" y="3298800"/>
            <a:ext cx="754393" cy="1570621"/>
          </a:xfrm>
          <a:prstGeom prst="curvedConnector2">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曲线连接符 103"/>
          <p:cNvCxnSpPr/>
          <p:nvPr/>
        </p:nvCxnSpPr>
        <p:spPr>
          <a:xfrm>
            <a:off x="6114496" y="3698346"/>
            <a:ext cx="2751557" cy="749413"/>
          </a:xfrm>
          <a:prstGeom prst="curvedConnector2">
            <a:avLst/>
          </a:prstGeom>
          <a:ln w="2857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70" name="矩形 1069"/>
          <p:cNvSpPr/>
          <p:nvPr/>
        </p:nvSpPr>
        <p:spPr>
          <a:xfrm>
            <a:off x="3606292" y="3827383"/>
            <a:ext cx="1540806" cy="276999"/>
          </a:xfrm>
          <a:prstGeom prst="rect">
            <a:avLst/>
          </a:prstGeom>
          <a:noFill/>
        </p:spPr>
        <p:txBody>
          <a:bodyPr wrap="none" rtlCol="0">
            <a:spAutoFit/>
          </a:bodyPr>
          <a:lstStyle/>
          <a:p>
            <a:r>
              <a:rPr lang="en-US" altLang="zh-CN" sz="1200" b="1" dirty="0" smtClean="0">
                <a:solidFill>
                  <a:srgbClr val="002060"/>
                </a:solidFill>
                <a:effectLst>
                  <a:outerShdw blurRad="38100" dist="38100" dir="2700000" algn="tl">
                    <a:srgbClr val="000000">
                      <a:alpha val="43137"/>
                    </a:srgbClr>
                  </a:outerShdw>
                </a:effectLst>
              </a:rPr>
              <a:t>A</a:t>
            </a:r>
            <a:r>
              <a:rPr lang="zh-CN" altLang="en-US" sz="1200" b="1" dirty="0" smtClean="0">
                <a:solidFill>
                  <a:srgbClr val="002060"/>
                </a:solidFill>
                <a:effectLst>
                  <a:outerShdw blurRad="38100" dist="38100" dir="2700000" algn="tl">
                    <a:srgbClr val="000000">
                      <a:alpha val="43137"/>
                    </a:srgbClr>
                  </a:outerShdw>
                </a:effectLst>
              </a:rPr>
              <a:t>lign </a:t>
            </a:r>
            <a:r>
              <a:rPr lang="zh-CN" altLang="en-US" sz="1200" b="1" dirty="0">
                <a:solidFill>
                  <a:srgbClr val="002060"/>
                </a:solidFill>
                <a:effectLst>
                  <a:outerShdw blurRad="38100" dist="38100" dir="2700000" algn="tl">
                    <a:srgbClr val="000000">
                      <a:alpha val="43137"/>
                    </a:srgbClr>
                  </a:outerShdw>
                </a:effectLst>
              </a:rPr>
              <a:t>with Multi-SDO</a:t>
            </a:r>
          </a:p>
        </p:txBody>
      </p:sp>
      <p:sp>
        <p:nvSpPr>
          <p:cNvPr id="1072" name="文本框 1071"/>
          <p:cNvSpPr txBox="1"/>
          <p:nvPr/>
        </p:nvSpPr>
        <p:spPr>
          <a:xfrm>
            <a:off x="755438" y="5038320"/>
            <a:ext cx="1659031" cy="869469"/>
          </a:xfrm>
          <a:prstGeom prst="rect">
            <a:avLst/>
          </a:prstGeom>
          <a:noFill/>
        </p:spPr>
        <p:txBody>
          <a:bodyPr wrap="square" rtlCol="0">
            <a:spAutoFit/>
          </a:bodyPr>
          <a:lstStyle/>
          <a:p>
            <a:r>
              <a:rPr lang="en-US" altLang="zh-CN" sz="1050" b="1" dirty="0" smtClean="0">
                <a:solidFill>
                  <a:srgbClr val="002060"/>
                </a:solidFill>
              </a:rPr>
              <a:t>IETF/IRTF:</a:t>
            </a:r>
          </a:p>
          <a:p>
            <a:pPr marL="72000" indent="-72000">
              <a:spcBef>
                <a:spcPts val="600"/>
              </a:spcBef>
              <a:buFont typeface="Arial" panose="020B0604020202020204" pitchFamily="34" charset="0"/>
              <a:buChar char="•"/>
            </a:pPr>
            <a:r>
              <a:rPr lang="en-US" altLang="zh-CN" sz="1000" dirty="0" smtClean="0"/>
              <a:t>Intent-Based </a:t>
            </a:r>
            <a:r>
              <a:rPr lang="en-US" altLang="zh-CN" sz="1000" dirty="0"/>
              <a:t>Networking - Concepts and Definitions </a:t>
            </a:r>
            <a:endParaRPr lang="en-US" altLang="zh-CN" sz="1000" dirty="0" smtClean="0"/>
          </a:p>
          <a:p>
            <a:pPr marL="72000" indent="-72000">
              <a:spcBef>
                <a:spcPts val="600"/>
              </a:spcBef>
              <a:buFont typeface="Arial" panose="020B0604020202020204" pitchFamily="34" charset="0"/>
              <a:buChar char="•"/>
            </a:pPr>
            <a:r>
              <a:rPr lang="en-US" altLang="zh-CN" sz="1000" dirty="0" smtClean="0"/>
              <a:t>Intent </a:t>
            </a:r>
            <a:r>
              <a:rPr lang="en-US" altLang="zh-CN" sz="1000" dirty="0"/>
              <a:t>Classification </a:t>
            </a:r>
            <a:endParaRPr lang="zh-CN" altLang="en-US" sz="1050" dirty="0"/>
          </a:p>
        </p:txBody>
      </p:sp>
      <p:sp>
        <p:nvSpPr>
          <p:cNvPr id="122" name="文本框 121"/>
          <p:cNvSpPr txBox="1"/>
          <p:nvPr/>
        </p:nvSpPr>
        <p:spPr>
          <a:xfrm>
            <a:off x="2609002" y="5037307"/>
            <a:ext cx="1659031" cy="1331134"/>
          </a:xfrm>
          <a:prstGeom prst="rect">
            <a:avLst/>
          </a:prstGeom>
          <a:noFill/>
        </p:spPr>
        <p:txBody>
          <a:bodyPr wrap="square" rtlCol="0">
            <a:spAutoFit/>
          </a:bodyPr>
          <a:lstStyle/>
          <a:p>
            <a:r>
              <a:rPr lang="en-US" altLang="zh-CN" sz="1050" b="1" dirty="0" smtClean="0">
                <a:solidFill>
                  <a:srgbClr val="002060"/>
                </a:solidFill>
              </a:rPr>
              <a:t>ETSI ZSM/ENI:</a:t>
            </a:r>
          </a:p>
          <a:p>
            <a:pPr marL="72000" indent="-72000">
              <a:spcBef>
                <a:spcPts val="600"/>
              </a:spcBef>
              <a:buFont typeface="Arial" panose="020B0604020202020204" pitchFamily="34" charset="0"/>
              <a:buChar char="•"/>
            </a:pPr>
            <a:r>
              <a:rPr lang="en-US" altLang="zh-CN" sz="1000" dirty="0" smtClean="0"/>
              <a:t>ZSM 011 </a:t>
            </a:r>
            <a:r>
              <a:rPr lang="en-US" altLang="zh-CN" sz="1000" dirty="0"/>
              <a:t>Intent-driven autonomous networks; Generic </a:t>
            </a:r>
            <a:r>
              <a:rPr lang="en-US" altLang="zh-CN" sz="1000" dirty="0" smtClean="0"/>
              <a:t>aspects</a:t>
            </a:r>
          </a:p>
          <a:p>
            <a:pPr marL="72000" indent="-72000">
              <a:spcBef>
                <a:spcPts val="600"/>
              </a:spcBef>
              <a:buFont typeface="Arial" panose="020B0604020202020204" pitchFamily="34" charset="0"/>
              <a:buChar char="•"/>
            </a:pPr>
            <a:r>
              <a:rPr lang="en-US" altLang="zh-CN" sz="1000" dirty="0"/>
              <a:t>ENI 008 </a:t>
            </a:r>
            <a:r>
              <a:rPr lang="en-US" altLang="zh-CN" sz="1000" dirty="0" err="1"/>
              <a:t>InTent</a:t>
            </a:r>
            <a:r>
              <a:rPr lang="en-US" altLang="zh-CN" sz="1000" dirty="0"/>
              <a:t> Aware Network </a:t>
            </a:r>
            <a:r>
              <a:rPr lang="en-US" altLang="zh-CN" sz="1000" dirty="0" err="1"/>
              <a:t>Autonomicity</a:t>
            </a:r>
            <a:r>
              <a:rPr lang="en-US" altLang="zh-CN" sz="1000" dirty="0"/>
              <a:t> (ITANA)</a:t>
            </a:r>
            <a:endParaRPr lang="en-US" altLang="zh-CN" sz="1000" dirty="0" smtClean="0"/>
          </a:p>
        </p:txBody>
      </p:sp>
      <p:sp>
        <p:nvSpPr>
          <p:cNvPr id="123" name="文本框 122"/>
          <p:cNvSpPr txBox="1"/>
          <p:nvPr/>
        </p:nvSpPr>
        <p:spPr>
          <a:xfrm>
            <a:off x="4549559" y="5034315"/>
            <a:ext cx="1659031" cy="1215717"/>
          </a:xfrm>
          <a:prstGeom prst="rect">
            <a:avLst/>
          </a:prstGeom>
          <a:noFill/>
        </p:spPr>
        <p:txBody>
          <a:bodyPr wrap="square" rtlCol="0">
            <a:spAutoFit/>
          </a:bodyPr>
          <a:lstStyle/>
          <a:p>
            <a:r>
              <a:rPr lang="en-US" altLang="zh-CN" sz="1050" b="1" dirty="0" smtClean="0">
                <a:solidFill>
                  <a:srgbClr val="002060"/>
                </a:solidFill>
              </a:rPr>
              <a:t>TMF:</a:t>
            </a:r>
          </a:p>
          <a:p>
            <a:pPr marL="72000" indent="-72000">
              <a:spcBef>
                <a:spcPts val="600"/>
              </a:spcBef>
              <a:buFont typeface="Arial" panose="020B0604020202020204" pitchFamily="34" charset="0"/>
              <a:buChar char="•"/>
            </a:pPr>
            <a:r>
              <a:rPr lang="en-US" altLang="zh-CN" sz="1050" dirty="0" smtClean="0"/>
              <a:t>IG1234 Intent </a:t>
            </a:r>
            <a:r>
              <a:rPr lang="en-US" altLang="zh-CN" sz="1050" dirty="0"/>
              <a:t>Oriented Customer Engagement (</a:t>
            </a:r>
            <a:r>
              <a:rPr lang="en-US" altLang="zh-CN" sz="1050" dirty="0" err="1"/>
              <a:t>IoCE</a:t>
            </a:r>
            <a:r>
              <a:rPr lang="en-US" altLang="zh-CN" sz="1050" dirty="0"/>
              <a:t>) </a:t>
            </a:r>
            <a:r>
              <a:rPr lang="en-US" altLang="zh-CN" sz="1050" dirty="0" smtClean="0"/>
              <a:t>Guide</a:t>
            </a:r>
          </a:p>
          <a:p>
            <a:pPr marL="72000" indent="-72000">
              <a:spcBef>
                <a:spcPts val="600"/>
              </a:spcBef>
              <a:buFont typeface="Arial" panose="020B0604020202020204" pitchFamily="34" charset="0"/>
              <a:buChar char="•"/>
            </a:pPr>
            <a:r>
              <a:rPr lang="en-US" altLang="zh-CN" sz="1050" dirty="0"/>
              <a:t>IG1253 Intent in Autonomous </a:t>
            </a:r>
            <a:r>
              <a:rPr lang="en-US" altLang="zh-CN" sz="1050" dirty="0" smtClean="0"/>
              <a:t>Networks</a:t>
            </a:r>
            <a:endParaRPr lang="en-US" altLang="zh-CN" sz="1050" dirty="0"/>
          </a:p>
        </p:txBody>
      </p:sp>
      <p:sp>
        <p:nvSpPr>
          <p:cNvPr id="124" name="文本框 123"/>
          <p:cNvSpPr txBox="1"/>
          <p:nvPr/>
        </p:nvSpPr>
        <p:spPr>
          <a:xfrm>
            <a:off x="6436630" y="5022051"/>
            <a:ext cx="1659031" cy="1331134"/>
          </a:xfrm>
          <a:prstGeom prst="rect">
            <a:avLst/>
          </a:prstGeom>
          <a:noFill/>
        </p:spPr>
        <p:txBody>
          <a:bodyPr wrap="square" rtlCol="0">
            <a:spAutoFit/>
          </a:bodyPr>
          <a:lstStyle/>
          <a:p>
            <a:r>
              <a:rPr lang="en-US" altLang="zh-CN" sz="1050" b="1" dirty="0" smtClean="0">
                <a:solidFill>
                  <a:srgbClr val="002060"/>
                </a:solidFill>
              </a:rPr>
              <a:t>3GPP SA5:</a:t>
            </a:r>
          </a:p>
          <a:p>
            <a:pPr marL="72000" indent="-72000">
              <a:buFont typeface="Arial" panose="020B0604020202020204" pitchFamily="34" charset="0"/>
              <a:buChar char="•"/>
            </a:pPr>
            <a:r>
              <a:rPr lang="en-US" altLang="zh-CN" sz="1000" dirty="0"/>
              <a:t>TS 28.312 Intent driven management services for mobile networks</a:t>
            </a:r>
          </a:p>
          <a:p>
            <a:pPr marL="72000" indent="-72000">
              <a:buFont typeface="Arial" panose="020B0604020202020204" pitchFamily="34" charset="0"/>
              <a:buChar char="•"/>
            </a:pPr>
            <a:r>
              <a:rPr lang="en-US" altLang="zh-CN" sz="1000" dirty="0" smtClean="0"/>
              <a:t>TR </a:t>
            </a:r>
            <a:r>
              <a:rPr lang="en-US" altLang="zh-CN" sz="1000" dirty="0"/>
              <a:t>28.812 Study on scenarios for Intent driven management services for mobile networks</a:t>
            </a:r>
            <a:endParaRPr lang="zh-CN" altLang="en-US" sz="1050" dirty="0"/>
          </a:p>
        </p:txBody>
      </p:sp>
      <p:sp>
        <p:nvSpPr>
          <p:cNvPr id="125" name="文本框 124"/>
          <p:cNvSpPr txBox="1"/>
          <p:nvPr/>
        </p:nvSpPr>
        <p:spPr>
          <a:xfrm>
            <a:off x="8313258" y="5030547"/>
            <a:ext cx="1772316" cy="1331134"/>
          </a:xfrm>
          <a:prstGeom prst="rect">
            <a:avLst/>
          </a:prstGeom>
          <a:noFill/>
        </p:spPr>
        <p:txBody>
          <a:bodyPr wrap="square" rtlCol="0">
            <a:spAutoFit/>
          </a:bodyPr>
          <a:lstStyle/>
          <a:p>
            <a:r>
              <a:rPr lang="en-US" altLang="zh-CN" sz="1050" b="1" dirty="0" smtClean="0">
                <a:solidFill>
                  <a:srgbClr val="002060"/>
                </a:solidFill>
              </a:rPr>
              <a:t>ITU-T:</a:t>
            </a:r>
          </a:p>
          <a:p>
            <a:pPr marL="72000" indent="-72000">
              <a:spcBef>
                <a:spcPts val="600"/>
              </a:spcBef>
              <a:buFont typeface="Arial" panose="020B0604020202020204" pitchFamily="34" charset="0"/>
              <a:buChar char="•"/>
            </a:pPr>
            <a:r>
              <a:rPr lang="en-US" altLang="zh-CN" sz="1000" dirty="0"/>
              <a:t>Scenarios and Requirements of Intent-Based Network for network </a:t>
            </a:r>
            <a:r>
              <a:rPr lang="en-US" altLang="zh-CN" sz="1000" dirty="0" smtClean="0"/>
              <a:t>evolution</a:t>
            </a:r>
          </a:p>
          <a:p>
            <a:pPr marL="72000" indent="-72000">
              <a:spcBef>
                <a:spcPts val="300"/>
              </a:spcBef>
              <a:buFont typeface="Arial" panose="020B0604020202020204" pitchFamily="34" charset="0"/>
              <a:buChar char="•"/>
            </a:pPr>
            <a:r>
              <a:rPr lang="en-US" altLang="zh-CN" sz="1000" dirty="0" smtClean="0"/>
              <a:t>functional </a:t>
            </a:r>
            <a:r>
              <a:rPr lang="en-US" altLang="zh-CN" sz="1000" dirty="0"/>
              <a:t>architecture of NGN evolution by adoption of Intent-Based </a:t>
            </a:r>
            <a:r>
              <a:rPr lang="en-US" altLang="zh-CN" sz="1000" dirty="0" smtClean="0"/>
              <a:t>Network</a:t>
            </a:r>
          </a:p>
        </p:txBody>
      </p:sp>
      <p:sp>
        <p:nvSpPr>
          <p:cNvPr id="126" name="文本框 125"/>
          <p:cNvSpPr txBox="1"/>
          <p:nvPr/>
        </p:nvSpPr>
        <p:spPr>
          <a:xfrm>
            <a:off x="10162249" y="5120813"/>
            <a:ext cx="1659031" cy="1100301"/>
          </a:xfrm>
          <a:prstGeom prst="rect">
            <a:avLst/>
          </a:prstGeom>
          <a:noFill/>
        </p:spPr>
        <p:txBody>
          <a:bodyPr wrap="square" rtlCol="0">
            <a:spAutoFit/>
          </a:bodyPr>
          <a:lstStyle/>
          <a:p>
            <a:r>
              <a:rPr lang="en-US" altLang="zh-CN" sz="1050" b="1" dirty="0" smtClean="0">
                <a:solidFill>
                  <a:srgbClr val="002060"/>
                </a:solidFill>
              </a:rPr>
              <a:t>CCSA:</a:t>
            </a:r>
          </a:p>
          <a:p>
            <a:pPr marL="72000" indent="-72000">
              <a:spcBef>
                <a:spcPts val="600"/>
              </a:spcBef>
              <a:buFont typeface="Arial" panose="020B0604020202020204" pitchFamily="34" charset="0"/>
              <a:buChar char="•"/>
            </a:pPr>
            <a:r>
              <a:rPr lang="en-US" altLang="zh-CN" sz="1000" dirty="0"/>
              <a:t>2015B58 Network Intelligent Capability Enhancement for SDN/NFV: Study of Key Technologies of Intent Network</a:t>
            </a:r>
            <a:endParaRPr lang="zh-CN" altLang="en-US" sz="1050" dirty="0"/>
          </a:p>
        </p:txBody>
      </p:sp>
      <p:cxnSp>
        <p:nvCxnSpPr>
          <p:cNvPr id="39" name="曲线连接符 38"/>
          <p:cNvCxnSpPr/>
          <p:nvPr/>
        </p:nvCxnSpPr>
        <p:spPr>
          <a:xfrm>
            <a:off x="4711727" y="3701073"/>
            <a:ext cx="967700" cy="796546"/>
          </a:xfrm>
          <a:prstGeom prst="curvedConnector2">
            <a:avLst/>
          </a:prstGeom>
          <a:ln w="2857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722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Outputs and Vision</a:t>
            </a:r>
            <a:endParaRPr lang="en-US" altLang="zh-CN" sz="3200" dirty="0"/>
          </a:p>
        </p:txBody>
      </p:sp>
      <p:sp>
        <p:nvSpPr>
          <p:cNvPr id="7" name="文本框 6"/>
          <p:cNvSpPr txBox="1"/>
          <p:nvPr/>
        </p:nvSpPr>
        <p:spPr>
          <a:xfrm>
            <a:off x="6551843" y="3191759"/>
            <a:ext cx="5129698" cy="3080431"/>
          </a:xfrm>
          <a:prstGeom prst="rect">
            <a:avLst/>
          </a:prstGeom>
          <a:noFill/>
          <a:ln w="19050">
            <a:solidFill>
              <a:srgbClr val="FFC000"/>
            </a:solidFill>
            <a:prstDash val="sysDot"/>
          </a:ln>
        </p:spPr>
        <p:txBody>
          <a:bodyPr wrap="square" lIns="108000" tIns="108000" rIns="216000" bIns="108000" rtlCol="0">
            <a:spAutoFit/>
          </a:bodyPr>
          <a:lstStyle/>
          <a:p>
            <a:pPr marL="285750" indent="-285750" algn="just">
              <a:spcBef>
                <a:spcPts val="600"/>
              </a:spcBef>
              <a:spcAft>
                <a:spcPts val="600"/>
              </a:spcAft>
              <a:buFont typeface="Wingdings" panose="05000000000000000000" pitchFamily="2" charset="2"/>
              <a:buChar char="p"/>
            </a:pPr>
            <a:r>
              <a:rPr lang="en-US" altLang="zh-CN" sz="1600" dirty="0"/>
              <a:t>Focus on the evolution of future networks, and study new technologies, services and applications; based on the R&amp;D of ONAP, provide a reference for the deployment of operators, verify new technologies with academics and promote the development of standardizations</a:t>
            </a:r>
            <a:r>
              <a:rPr lang="en-US" altLang="zh-CN" sz="1600" dirty="0" smtClean="0"/>
              <a:t>.</a:t>
            </a:r>
          </a:p>
          <a:p>
            <a:pPr marL="285750" indent="-285750" algn="just">
              <a:spcBef>
                <a:spcPts val="600"/>
              </a:spcBef>
              <a:spcAft>
                <a:spcPts val="600"/>
              </a:spcAft>
              <a:buFont typeface="Wingdings" panose="05000000000000000000" pitchFamily="2" charset="2"/>
              <a:buChar char="p"/>
            </a:pPr>
            <a:r>
              <a:rPr lang="en-US" altLang="zh-CN" sz="1600" dirty="0"/>
              <a:t>For intent-driven closed-loop autonomous networks, verify the key technologies of intelligent networks based on the </a:t>
            </a:r>
            <a:r>
              <a:rPr lang="en-US" altLang="zh-CN" sz="1600" dirty="0" smtClean="0"/>
              <a:t>scenes </a:t>
            </a:r>
            <a:r>
              <a:rPr lang="en-US" altLang="zh-CN" sz="1600" dirty="0"/>
              <a:t>of fixed networks, mobile networks and cloud-network </a:t>
            </a:r>
            <a:r>
              <a:rPr lang="en-US" altLang="zh-CN" sz="1600" dirty="0" smtClean="0"/>
              <a:t>convergence </a:t>
            </a:r>
            <a:r>
              <a:rPr lang="en-US" altLang="zh-CN" sz="1600" dirty="0"/>
              <a:t>by CCVPN and E2E Slicing </a:t>
            </a:r>
            <a:r>
              <a:rPr lang="en-US" altLang="zh-CN" sz="1600" dirty="0" smtClean="0"/>
              <a:t>use cases</a:t>
            </a:r>
            <a:r>
              <a:rPr lang="en-US" altLang="zh-CN" sz="1600" dirty="0"/>
              <a:t>.</a:t>
            </a:r>
            <a:endParaRPr lang="en-US" altLang="zh-CN" sz="1600" dirty="0" smtClean="0"/>
          </a:p>
        </p:txBody>
      </p:sp>
      <p:sp>
        <p:nvSpPr>
          <p:cNvPr id="5" name="文本框 4"/>
          <p:cNvSpPr txBox="1"/>
          <p:nvPr/>
        </p:nvSpPr>
        <p:spPr>
          <a:xfrm>
            <a:off x="433369" y="1291920"/>
            <a:ext cx="5662379" cy="307775"/>
          </a:xfrm>
          <a:prstGeom prst="rect">
            <a:avLst/>
          </a:prstGeom>
          <a:solidFill>
            <a:schemeClr val="accent6">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just" defTabSz="914400" rtl="0" fontAlgn="auto" latinLnBrk="0" hangingPunct="0">
              <a:lnSpc>
                <a:spcPct val="100000"/>
              </a:lnSpc>
              <a:spcBef>
                <a:spcPts val="0"/>
              </a:spcBef>
              <a:spcAft>
                <a:spcPts val="0"/>
              </a:spcAft>
              <a:buClrTx/>
              <a:buSzTx/>
              <a:buFontTx/>
              <a:buNone/>
            </a:pPr>
            <a:r>
              <a:rPr kumimoji="0" lang="en-US" altLang="zh-CN" sz="1400" b="1" i="0" u="none" strike="noStrike" cap="none" spc="0" normalizeH="0" baseline="0" dirty="0" smtClean="0">
                <a:ln>
                  <a:noFill/>
                </a:ln>
                <a:solidFill>
                  <a:srgbClr val="002060"/>
                </a:solidFill>
                <a:effectLst/>
                <a:uFillTx/>
                <a:sym typeface="Calibri" panose="020F0502020204030204"/>
              </a:rPr>
              <a:t>Ke</a:t>
            </a:r>
            <a:r>
              <a:rPr lang="en-US" altLang="zh-CN" sz="1400" b="1" dirty="0" smtClean="0">
                <a:solidFill>
                  <a:srgbClr val="002060"/>
                </a:solidFill>
                <a:sym typeface="Calibri" panose="020F0502020204030204"/>
              </a:rPr>
              <a:t>y Functions and Developments of Intent-based Networking in ONAP:</a:t>
            </a:r>
            <a:endParaRPr kumimoji="0" lang="zh-CN" altLang="en-US" sz="1400" b="1" i="0" u="none" strike="noStrike" cap="none" spc="0" normalizeH="0" baseline="0" dirty="0">
              <a:ln>
                <a:noFill/>
              </a:ln>
              <a:solidFill>
                <a:srgbClr val="002060"/>
              </a:solidFill>
              <a:effectLst/>
              <a:uFillTx/>
              <a:sym typeface="Calibri" panose="020F0502020204030204"/>
            </a:endParaRPr>
          </a:p>
        </p:txBody>
      </p:sp>
      <p:sp>
        <p:nvSpPr>
          <p:cNvPr id="6" name="矩形 5"/>
          <p:cNvSpPr/>
          <p:nvPr/>
        </p:nvSpPr>
        <p:spPr>
          <a:xfrm>
            <a:off x="433370" y="1588865"/>
            <a:ext cx="5662378" cy="2554545"/>
          </a:xfrm>
          <a:prstGeom prst="rect">
            <a:avLst/>
          </a:prstGeom>
          <a:solidFill>
            <a:schemeClr val="accent6">
              <a:lumMod val="20000"/>
              <a:lumOff val="80000"/>
            </a:schemeClr>
          </a:solidFill>
        </p:spPr>
        <p:txBody>
          <a:bodyPr wrap="square">
            <a:spAutoFit/>
          </a:bodyPr>
          <a:lstStyle/>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REQ-453/ONAPARC-641</a:t>
            </a:r>
            <a:r>
              <a:rPr lang="en-US" altLang="zh-CN" sz="1400" dirty="0">
                <a:solidFill>
                  <a:srgbClr val="002060"/>
                </a:solidFill>
                <a:latin typeface="Arial" panose="020B0604020202020204" pitchFamily="34" charset="0"/>
                <a:cs typeface="Arial" panose="020B0604020202020204" pitchFamily="34" charset="0"/>
              </a:rPr>
              <a:t> </a:t>
            </a:r>
            <a:r>
              <a:rPr lang="en-US" altLang="zh-CN" sz="1400" dirty="0" smtClean="0">
                <a:solidFill>
                  <a:srgbClr val="002060"/>
                </a:solidFill>
                <a:latin typeface="Arial" panose="020B0604020202020204" pitchFamily="34" charset="0"/>
                <a:cs typeface="Arial" panose="020B0604020202020204" pitchFamily="34" charset="0"/>
              </a:rPr>
              <a:t>Smart </a:t>
            </a:r>
            <a:r>
              <a:rPr lang="en-US" altLang="zh-CN" sz="1400" dirty="0">
                <a:solidFill>
                  <a:srgbClr val="002060"/>
                </a:solidFill>
                <a:latin typeface="Arial" panose="020B0604020202020204" pitchFamily="34" charset="0"/>
                <a:cs typeface="Arial" panose="020B0604020202020204" pitchFamily="34" charset="0"/>
              </a:rPr>
              <a:t>Operator Intent Translation in UUI based on IBN - R8 5G Slicing </a:t>
            </a:r>
            <a:r>
              <a:rPr lang="en-US" altLang="zh-CN" sz="1400" dirty="0" smtClean="0">
                <a:solidFill>
                  <a:srgbClr val="002060"/>
                </a:solidFill>
                <a:latin typeface="Arial" panose="020B0604020202020204" pitchFamily="34" charset="0"/>
                <a:cs typeface="Arial" panose="020B0604020202020204" pitchFamily="34" charset="0"/>
              </a:rPr>
              <a:t>Support</a:t>
            </a: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REQ-861/ONAPARC-701</a:t>
            </a:r>
            <a:r>
              <a:rPr lang="en-US" altLang="zh-CN" sz="1400" dirty="0">
                <a:solidFill>
                  <a:srgbClr val="002060"/>
                </a:solidFill>
                <a:latin typeface="Arial" panose="020B0604020202020204" pitchFamily="34" charset="0"/>
                <a:cs typeface="Arial" panose="020B0604020202020204" pitchFamily="34" charset="0"/>
              </a:rPr>
              <a:t> </a:t>
            </a:r>
            <a:r>
              <a:rPr lang="en-US" altLang="zh-CN" sz="1400" dirty="0" smtClean="0">
                <a:solidFill>
                  <a:srgbClr val="002060"/>
                </a:solidFill>
                <a:latin typeface="Arial" panose="020B0604020202020204" pitchFamily="34" charset="0"/>
                <a:cs typeface="Arial" panose="020B0604020202020204" pitchFamily="34" charset="0"/>
              </a:rPr>
              <a:t>Smart </a:t>
            </a:r>
            <a:r>
              <a:rPr lang="en-US" altLang="zh-CN" sz="1400" dirty="0">
                <a:solidFill>
                  <a:srgbClr val="002060"/>
                </a:solidFill>
                <a:latin typeface="Arial" panose="020B0604020202020204" pitchFamily="34" charset="0"/>
                <a:cs typeface="Arial" panose="020B0604020202020204" pitchFamily="34" charset="0"/>
              </a:rPr>
              <a:t>Intent Guarantee based on IBN - R9 Intent </a:t>
            </a:r>
            <a:r>
              <a:rPr lang="en-US" altLang="zh-CN" sz="1400" dirty="0" smtClean="0">
                <a:solidFill>
                  <a:srgbClr val="002060"/>
                </a:solidFill>
                <a:latin typeface="Arial" panose="020B0604020202020204" pitchFamily="34" charset="0"/>
                <a:cs typeface="Arial" panose="020B0604020202020204" pitchFamily="34" charset="0"/>
              </a:rPr>
              <a:t>Instance</a:t>
            </a: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REQ-1074/ONAPARC-729</a:t>
            </a:r>
            <a:r>
              <a:rPr lang="en-US" altLang="zh-CN" sz="1400" dirty="0">
                <a:solidFill>
                  <a:srgbClr val="002060"/>
                </a:solidFill>
                <a:latin typeface="Arial" panose="020B0604020202020204" pitchFamily="34" charset="0"/>
                <a:cs typeface="Arial" panose="020B0604020202020204" pitchFamily="34" charset="0"/>
              </a:rPr>
              <a:t> Smart Intent Guarantee based on Closed-loop in </a:t>
            </a:r>
            <a:r>
              <a:rPr lang="en-US" altLang="zh-CN" sz="1400" dirty="0" smtClean="0">
                <a:solidFill>
                  <a:srgbClr val="002060"/>
                </a:solidFill>
                <a:latin typeface="Arial" panose="020B0604020202020204" pitchFamily="34" charset="0"/>
                <a:cs typeface="Arial" panose="020B0604020202020204" pitchFamily="34" charset="0"/>
              </a:rPr>
              <a:t>R10</a:t>
            </a: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REQ-1075/ONAPARC-730</a:t>
            </a:r>
            <a:r>
              <a:rPr lang="en-US" altLang="zh-CN" sz="1400" dirty="0">
                <a:solidFill>
                  <a:srgbClr val="002060"/>
                </a:solidFill>
                <a:latin typeface="Arial" panose="020B0604020202020204" pitchFamily="34" charset="0"/>
                <a:cs typeface="Arial" panose="020B0604020202020204" pitchFamily="34" charset="0"/>
              </a:rPr>
              <a:t> Network Services without Perception for Users based on </a:t>
            </a:r>
            <a:r>
              <a:rPr lang="en-US" altLang="zh-CN" sz="1400" dirty="0" smtClean="0">
                <a:solidFill>
                  <a:srgbClr val="002060"/>
                </a:solidFill>
                <a:latin typeface="Arial" panose="020B0604020202020204" pitchFamily="34" charset="0"/>
                <a:cs typeface="Arial" panose="020B0604020202020204" pitchFamily="34" charset="0"/>
              </a:rPr>
              <a:t>IBN</a:t>
            </a:r>
          </a:p>
          <a:p>
            <a:pPr marL="171450" indent="-171450">
              <a:spcAft>
                <a:spcPts val="600"/>
              </a:spcAft>
              <a:buFont typeface="Wingdings" panose="05000000000000000000" pitchFamily="2" charset="2"/>
              <a:buChar char="Ø"/>
            </a:pPr>
            <a:r>
              <a:rPr lang="en-US" altLang="zh-CN" sz="1400" b="1" dirty="0">
                <a:solidFill>
                  <a:srgbClr val="002060"/>
                </a:solidFill>
                <a:latin typeface="Arial" panose="020B0604020202020204" pitchFamily="34" charset="0"/>
                <a:cs typeface="Arial" panose="020B0604020202020204" pitchFamily="34" charset="0"/>
              </a:rPr>
              <a:t>REQ-1214/ONAPARC-744</a:t>
            </a:r>
            <a:r>
              <a:rPr lang="en-US" altLang="zh-CN" sz="1400" dirty="0" smtClean="0">
                <a:solidFill>
                  <a:srgbClr val="002060"/>
                </a:solidFill>
                <a:latin typeface="Arial" panose="020B0604020202020204" pitchFamily="34" charset="0"/>
                <a:cs typeface="Arial" panose="020B0604020202020204" pitchFamily="34" charset="0"/>
              </a:rPr>
              <a:t> Maintenance </a:t>
            </a:r>
            <a:r>
              <a:rPr lang="en-US" altLang="zh-CN" sz="1400" dirty="0">
                <a:solidFill>
                  <a:srgbClr val="002060"/>
                </a:solidFill>
                <a:latin typeface="Arial" panose="020B0604020202020204" pitchFamily="34" charset="0"/>
                <a:cs typeface="Arial" panose="020B0604020202020204" pitchFamily="34" charset="0"/>
              </a:rPr>
              <a:t>and Enhancement of </a:t>
            </a:r>
            <a:r>
              <a:rPr lang="en-US" altLang="zh-CN" sz="1400" dirty="0" smtClean="0">
                <a:solidFill>
                  <a:srgbClr val="C00000"/>
                </a:solidFill>
                <a:latin typeface="Arial" panose="020B0604020202020204" pitchFamily="34" charset="0"/>
                <a:cs typeface="Arial" panose="020B0604020202020204" pitchFamily="34" charset="0"/>
              </a:rPr>
              <a:t>Intent-driven Closed-loop </a:t>
            </a:r>
            <a:r>
              <a:rPr lang="en-US" altLang="zh-CN" sz="1400" dirty="0">
                <a:solidFill>
                  <a:srgbClr val="C00000"/>
                </a:solidFill>
                <a:latin typeface="Arial" panose="020B0604020202020204" pitchFamily="34" charset="0"/>
                <a:cs typeface="Arial" panose="020B0604020202020204" pitchFamily="34" charset="0"/>
              </a:rPr>
              <a:t>Autonomous Networks in </a:t>
            </a:r>
            <a:r>
              <a:rPr lang="en-US" altLang="zh-CN" sz="1400" dirty="0" smtClean="0">
                <a:solidFill>
                  <a:srgbClr val="C00000"/>
                </a:solidFill>
                <a:latin typeface="Arial" panose="020B0604020202020204" pitchFamily="34" charset="0"/>
                <a:cs typeface="Arial" panose="020B0604020202020204" pitchFamily="34" charset="0"/>
              </a:rPr>
              <a:t>R11</a:t>
            </a:r>
            <a:endParaRPr lang="en-US" altLang="zh-CN" sz="1400" dirty="0">
              <a:solidFill>
                <a:srgbClr val="C00000"/>
              </a:solidFill>
              <a:latin typeface="Arial" panose="020B0604020202020204" pitchFamily="34" charset="0"/>
              <a:cs typeface="Arial" panose="020B0604020202020204" pitchFamily="34" charset="0"/>
            </a:endParaRPr>
          </a:p>
        </p:txBody>
      </p:sp>
      <p:sp>
        <p:nvSpPr>
          <p:cNvPr id="8" name="文本框 7"/>
          <p:cNvSpPr txBox="1"/>
          <p:nvPr/>
        </p:nvSpPr>
        <p:spPr>
          <a:xfrm>
            <a:off x="433372" y="4405021"/>
            <a:ext cx="5662378" cy="307775"/>
          </a:xfrm>
          <a:prstGeom prst="rect">
            <a:avLst/>
          </a:prstGeom>
          <a:solidFill>
            <a:schemeClr val="accent5">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hangingPunct="0"/>
            <a:r>
              <a:rPr lang="en-US" altLang="zh-CN" sz="1400" b="1" dirty="0" smtClean="0">
                <a:solidFill>
                  <a:srgbClr val="002060"/>
                </a:solidFill>
                <a:sym typeface="Calibri" panose="020F0502020204030204"/>
              </a:rPr>
              <a:t>Collaborations and Outputs with SDOs (TMF / ETSI ZSM / ITU-T):</a:t>
            </a:r>
            <a:endParaRPr lang="zh-CN" altLang="en-US" sz="1400" b="1" dirty="0">
              <a:solidFill>
                <a:srgbClr val="002060"/>
              </a:solidFill>
              <a:sym typeface="Calibri" panose="020F0502020204030204"/>
            </a:endParaRPr>
          </a:p>
        </p:txBody>
      </p:sp>
      <p:sp>
        <p:nvSpPr>
          <p:cNvPr id="9" name="矩形 8"/>
          <p:cNvSpPr/>
          <p:nvPr/>
        </p:nvSpPr>
        <p:spPr>
          <a:xfrm>
            <a:off x="433372" y="4712796"/>
            <a:ext cx="5662377" cy="1538883"/>
          </a:xfrm>
          <a:prstGeom prst="rect">
            <a:avLst/>
          </a:prstGeom>
          <a:solidFill>
            <a:schemeClr val="accent5">
              <a:lumMod val="20000"/>
              <a:lumOff val="80000"/>
            </a:schemeClr>
          </a:solidFill>
        </p:spPr>
        <p:txBody>
          <a:bodyPr wrap="square">
            <a:spAutoFit/>
          </a:bodyPr>
          <a:lstStyle/>
          <a:p>
            <a:pPr marL="171450" indent="-171450">
              <a:spcAft>
                <a:spcPts val="600"/>
              </a:spcAft>
              <a:buFont typeface="Wingdings" panose="05000000000000000000" pitchFamily="2" charset="2"/>
              <a:buChar char="ü"/>
            </a:pPr>
            <a:r>
              <a:rPr lang="en-US" altLang="zh-CN" sz="1400" b="1" dirty="0" smtClean="0">
                <a:solidFill>
                  <a:srgbClr val="002060"/>
                </a:solidFill>
                <a:latin typeface="Arial" panose="020B0604020202020204" pitchFamily="34" charset="0"/>
                <a:cs typeface="Arial" panose="020B0604020202020204" pitchFamily="34" charset="0"/>
              </a:rPr>
              <a:t>TMF Catalyst 2023</a:t>
            </a:r>
            <a:r>
              <a:rPr lang="en-US" altLang="zh-CN" sz="1400" dirty="0" smtClean="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Intent-driven closed-loop autonomous services towards next-generation networks</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ETSI ZSM </a:t>
            </a:r>
            <a:r>
              <a:rPr lang="en-US" altLang="zh-CN" sz="1400" b="1" dirty="0" err="1">
                <a:solidFill>
                  <a:srgbClr val="002060"/>
                </a:solidFill>
                <a:latin typeface="Arial" panose="020B0604020202020204" pitchFamily="34" charset="0"/>
                <a:cs typeface="Arial" panose="020B0604020202020204" pitchFamily="34" charset="0"/>
              </a:rPr>
              <a:t>PoC</a:t>
            </a:r>
            <a:r>
              <a:rPr lang="en-US" altLang="zh-CN" sz="1400" b="1" dirty="0">
                <a:solidFill>
                  <a:srgbClr val="002060"/>
                </a:solidFill>
                <a:latin typeface="Arial" panose="020B0604020202020204" pitchFamily="34" charset="0"/>
                <a:cs typeface="Arial" panose="020B0604020202020204" pitchFamily="34" charset="0"/>
              </a:rPr>
              <a:t> </a:t>
            </a:r>
            <a:r>
              <a:rPr lang="en-US" altLang="zh-CN" sz="1400" b="1" dirty="0" smtClean="0">
                <a:solidFill>
                  <a:srgbClr val="002060"/>
                </a:solidFill>
                <a:latin typeface="Arial" panose="020B0604020202020204" pitchFamily="34" charset="0"/>
                <a:cs typeface="Arial" panose="020B0604020202020204" pitchFamily="34" charset="0"/>
              </a:rPr>
              <a:t>#3</a:t>
            </a:r>
            <a:r>
              <a:rPr lang="en-US" altLang="zh-CN" sz="1400" dirty="0">
                <a:solidFill>
                  <a:srgbClr val="002060"/>
                </a:solidFill>
                <a:latin typeface="Arial" panose="020B0604020202020204" pitchFamily="34" charset="0"/>
                <a:cs typeface="Arial" panose="020B0604020202020204" pitchFamily="34" charset="0"/>
              </a:rPr>
              <a:t>: Automation of Intent-based cloud leased line </a:t>
            </a:r>
            <a:r>
              <a:rPr lang="en-US" altLang="zh-CN" sz="1400" dirty="0" smtClean="0">
                <a:solidFill>
                  <a:srgbClr val="002060"/>
                </a:solidFill>
                <a:latin typeface="Arial" panose="020B0604020202020204" pitchFamily="34" charset="0"/>
                <a:cs typeface="Arial" panose="020B0604020202020204" pitchFamily="34" charset="0"/>
              </a:rPr>
              <a:t>service</a:t>
            </a: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ITU-T</a:t>
            </a:r>
            <a:r>
              <a:rPr lang="en-US" altLang="zh-CN" sz="1400" dirty="0" smtClean="0">
                <a:solidFill>
                  <a:srgbClr val="002060"/>
                </a:solidFill>
                <a:latin typeface="Arial" panose="020B0604020202020204" pitchFamily="34" charset="0"/>
                <a:cs typeface="Arial" panose="020B0604020202020204" pitchFamily="34" charset="0"/>
              </a:rPr>
              <a:t>: Scenarios </a:t>
            </a:r>
            <a:r>
              <a:rPr lang="en-US" altLang="zh-CN" sz="1400" dirty="0">
                <a:solidFill>
                  <a:srgbClr val="002060"/>
                </a:solidFill>
                <a:latin typeface="Arial" panose="020B0604020202020204" pitchFamily="34" charset="0"/>
                <a:cs typeface="Arial" panose="020B0604020202020204" pitchFamily="34" charset="0"/>
              </a:rPr>
              <a:t>and Requirements of Intent-Based Network for network </a:t>
            </a:r>
            <a:r>
              <a:rPr lang="en-US" altLang="zh-CN" sz="1400" dirty="0" smtClean="0">
                <a:solidFill>
                  <a:srgbClr val="002060"/>
                </a:solidFill>
                <a:latin typeface="Arial" panose="020B0604020202020204" pitchFamily="34" charset="0"/>
                <a:cs typeface="Arial" panose="020B0604020202020204" pitchFamily="34" charset="0"/>
              </a:rPr>
              <a:t>evolution</a:t>
            </a:r>
          </a:p>
        </p:txBody>
      </p:sp>
      <p:pic>
        <p:nvPicPr>
          <p:cNvPr id="4" name="图片 3"/>
          <p:cNvPicPr>
            <a:picLocks noChangeAspect="1"/>
          </p:cNvPicPr>
          <p:nvPr/>
        </p:nvPicPr>
        <p:blipFill>
          <a:blip r:embed="rId2"/>
          <a:stretch>
            <a:fillRect/>
          </a:stretch>
        </p:blipFill>
        <p:spPr>
          <a:xfrm>
            <a:off x="6483927" y="1611364"/>
            <a:ext cx="5280490" cy="1397777"/>
          </a:xfrm>
          <a:prstGeom prst="rect">
            <a:avLst/>
          </a:prstGeom>
        </p:spPr>
      </p:pic>
      <p:pic>
        <p:nvPicPr>
          <p:cNvPr id="13" name="图片 12"/>
          <p:cNvPicPr>
            <a:picLocks noChangeAspect="1"/>
          </p:cNvPicPr>
          <p:nvPr/>
        </p:nvPicPr>
        <p:blipFill>
          <a:blip r:embed="rId3"/>
          <a:stretch>
            <a:fillRect/>
          </a:stretch>
        </p:blipFill>
        <p:spPr>
          <a:xfrm>
            <a:off x="6551843" y="1194803"/>
            <a:ext cx="946294" cy="501199"/>
          </a:xfrm>
          <a:prstGeom prst="rect">
            <a:avLst/>
          </a:prstGeom>
        </p:spPr>
      </p:pic>
      <p:sp>
        <p:nvSpPr>
          <p:cNvPr id="14" name="矩形 13"/>
          <p:cNvSpPr/>
          <p:nvPr/>
        </p:nvSpPr>
        <p:spPr>
          <a:xfrm>
            <a:off x="8850413" y="1279441"/>
            <a:ext cx="2831128" cy="338554"/>
          </a:xfrm>
          <a:prstGeom prst="rect">
            <a:avLst/>
          </a:prstGeom>
        </p:spPr>
        <p:txBody>
          <a:bodyPr wrap="square">
            <a:spAutoFit/>
          </a:bodyPr>
          <a:lstStyle/>
          <a:p>
            <a:pPr algn="r"/>
            <a:r>
              <a:rPr lang="zh-CN" altLang="en-US" sz="1600" dirty="0">
                <a:latin typeface="Arial" panose="020B0604020202020204" pitchFamily="34" charset="0"/>
                <a:cs typeface="Arial" panose="020B0604020202020204" pitchFamily="34" charset="0"/>
                <a:hlinkClick r:id="rId4"/>
              </a:rPr>
              <a:t>https://sched.co/1BKrX</a:t>
            </a:r>
            <a:endParaRPr lang="zh-CN"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32454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Outline</a:t>
            </a:r>
            <a:endParaRPr lang="zh-CN" altLang="en-US" sz="3200" dirty="0"/>
          </a:p>
        </p:txBody>
      </p:sp>
      <p:sp>
        <p:nvSpPr>
          <p:cNvPr id="7" name="圆角矩形 6"/>
          <p:cNvSpPr/>
          <p:nvPr/>
        </p:nvSpPr>
        <p:spPr>
          <a:xfrm>
            <a:off x="937492" y="1978322"/>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492" y="1982940"/>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1</a:t>
            </a:r>
            <a:endParaRPr lang="zh-CN" altLang="en-US" sz="2800" b="1" dirty="0">
              <a:solidFill>
                <a:srgbClr val="002060"/>
              </a:solidFill>
            </a:endParaRPr>
          </a:p>
        </p:txBody>
      </p:sp>
      <p:sp>
        <p:nvSpPr>
          <p:cNvPr id="9" name="圆角矩形 8"/>
          <p:cNvSpPr/>
          <p:nvPr/>
        </p:nvSpPr>
        <p:spPr>
          <a:xfrm>
            <a:off x="937492" y="3119013"/>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7492" y="3123631"/>
            <a:ext cx="1209963" cy="618836"/>
          </a:xfrm>
          <a:prstGeom prst="ellipse">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002060"/>
                </a:solidFill>
              </a:rPr>
              <a:t>2</a:t>
            </a:r>
            <a:endParaRPr lang="zh-CN" altLang="en-US" sz="2800" b="1" dirty="0">
              <a:solidFill>
                <a:srgbClr val="002060"/>
              </a:solidFill>
            </a:endParaRPr>
          </a:p>
        </p:txBody>
      </p:sp>
      <p:sp>
        <p:nvSpPr>
          <p:cNvPr id="11" name="圆角矩形 10"/>
          <p:cNvSpPr/>
          <p:nvPr/>
        </p:nvSpPr>
        <p:spPr>
          <a:xfrm>
            <a:off x="937492" y="4255086"/>
            <a:ext cx="1209963" cy="62807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37492" y="4259704"/>
            <a:ext cx="1209963" cy="618836"/>
          </a:xfrm>
          <a:prstGeom prst="ellipse">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002060"/>
                </a:solidFill>
              </a:rPr>
              <a:t>3</a:t>
            </a:r>
            <a:endParaRPr lang="zh-CN" altLang="en-US" sz="2800" b="1" dirty="0">
              <a:solidFill>
                <a:srgbClr val="002060"/>
              </a:solidFill>
            </a:endParaRPr>
          </a:p>
        </p:txBody>
      </p:sp>
      <p:sp>
        <p:nvSpPr>
          <p:cNvPr id="13" name="矩形 12"/>
          <p:cNvSpPr/>
          <p:nvPr/>
        </p:nvSpPr>
        <p:spPr>
          <a:xfrm>
            <a:off x="2752437" y="1976089"/>
            <a:ext cx="8423563"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Intent-driven Closed-loop Autonomous Networks </a:t>
            </a:r>
          </a:p>
        </p:txBody>
      </p:sp>
      <p:sp>
        <p:nvSpPr>
          <p:cNvPr id="14" name="矩形 13"/>
          <p:cNvSpPr/>
          <p:nvPr/>
        </p:nvSpPr>
        <p:spPr>
          <a:xfrm>
            <a:off x="2752438" y="3123631"/>
            <a:ext cx="8423562" cy="623454"/>
          </a:xfrm>
          <a:prstGeom prst="rect">
            <a:avLst/>
          </a:prstGeom>
          <a:solidFill>
            <a:schemeClr val="accent6">
              <a:lumMod val="60000"/>
              <a:lumOff val="4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Implementation of IBN from R8 (Honolulu) to R11 (Kohn)</a:t>
            </a:r>
          </a:p>
        </p:txBody>
      </p:sp>
      <p:sp>
        <p:nvSpPr>
          <p:cNvPr id="15" name="矩形 14"/>
          <p:cNvSpPr/>
          <p:nvPr/>
        </p:nvSpPr>
        <p:spPr>
          <a:xfrm>
            <a:off x="2752436" y="4255086"/>
            <a:ext cx="8423564" cy="623454"/>
          </a:xfrm>
          <a:prstGeom prst="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a:solidFill>
                  <a:srgbClr val="002060"/>
                </a:solidFill>
              </a:rPr>
              <a:t>    REQ of R12 Intent-driven Operating for Cloud-network Convergence</a:t>
            </a:r>
          </a:p>
        </p:txBody>
      </p:sp>
    </p:spTree>
    <p:extLst>
      <p:ext uri="{BB962C8B-B14F-4D97-AF65-F5344CB8AC3E}">
        <p14:creationId xmlns:p14="http://schemas.microsoft.com/office/powerpoint/2010/main" val="3610080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2.1 Intent Translation by NLP Algorithms</a:t>
            </a:r>
            <a:endParaRPr lang="zh-CN" altLang="en-US" sz="3200"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00063" y="1283719"/>
            <a:ext cx="1875965" cy="769441"/>
          </a:xfrm>
          <a:prstGeom prst="rect">
            <a:avLst/>
          </a:prstGeom>
          <a:noFill/>
        </p:spPr>
        <p:txBody>
          <a:bodyPr wrap="square" rtlCol="0">
            <a:spAutoFit/>
          </a:bodyPr>
          <a:lstStyle/>
          <a:p>
            <a:r>
              <a:rPr lang="en-US" altLang="zh-CN" sz="4400" b="1" dirty="0" smtClean="0"/>
              <a:t>UUI</a:t>
            </a:r>
            <a:endParaRPr lang="zh-CN" altLang="en-US" sz="4400" b="1" dirty="0"/>
          </a:p>
        </p:txBody>
      </p:sp>
      <p:sp>
        <p:nvSpPr>
          <p:cNvPr id="6" name="圆角矩形 5"/>
          <p:cNvSpPr/>
          <p:nvPr/>
        </p:nvSpPr>
        <p:spPr>
          <a:xfrm>
            <a:off x="1222625" y="2321960"/>
            <a:ext cx="1458930" cy="346239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609688" y="2472137"/>
            <a:ext cx="684803" cy="369332"/>
          </a:xfrm>
          <a:prstGeom prst="rect">
            <a:avLst/>
          </a:prstGeom>
          <a:noFill/>
        </p:spPr>
        <p:txBody>
          <a:bodyPr wrap="none" rtlCol="0">
            <a:spAutoFit/>
          </a:bodyPr>
          <a:lstStyle/>
          <a:p>
            <a:r>
              <a:rPr lang="en-US" altLang="zh-CN" dirty="0" smtClean="0"/>
              <a:t>Input</a:t>
            </a:r>
            <a:endParaRPr lang="zh-CN" altLang="en-US" dirty="0"/>
          </a:p>
        </p:txBody>
      </p:sp>
      <p:sp>
        <p:nvSpPr>
          <p:cNvPr id="8" name="矩形 7"/>
          <p:cNvSpPr/>
          <p:nvPr/>
        </p:nvSpPr>
        <p:spPr>
          <a:xfrm>
            <a:off x="1464066" y="3118225"/>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Text</a:t>
            </a:r>
            <a:endParaRPr lang="zh-CN" altLang="en-US" dirty="0">
              <a:solidFill>
                <a:srgbClr val="FF0000"/>
              </a:solidFill>
            </a:endParaRPr>
          </a:p>
        </p:txBody>
      </p:sp>
      <p:sp>
        <p:nvSpPr>
          <p:cNvPr id="9" name="矩形 8"/>
          <p:cNvSpPr/>
          <p:nvPr/>
        </p:nvSpPr>
        <p:spPr>
          <a:xfrm>
            <a:off x="1464066" y="3951763"/>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Voice</a:t>
            </a:r>
            <a:endParaRPr lang="zh-CN" altLang="en-US" dirty="0">
              <a:solidFill>
                <a:srgbClr val="FF0000"/>
              </a:solidFill>
            </a:endParaRPr>
          </a:p>
        </p:txBody>
      </p:sp>
      <p:sp>
        <p:nvSpPr>
          <p:cNvPr id="10" name="文本框 9"/>
          <p:cNvSpPr txBox="1"/>
          <p:nvPr/>
        </p:nvSpPr>
        <p:spPr>
          <a:xfrm>
            <a:off x="1680755" y="4490838"/>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1" name="矩形 10"/>
          <p:cNvSpPr/>
          <p:nvPr/>
        </p:nvSpPr>
        <p:spPr>
          <a:xfrm>
            <a:off x="7946480"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342811"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solidFill>
                  <a:srgbClr val="FF0000"/>
                </a:solidFill>
              </a:rPr>
              <a:t>Parameter1: network service</a:t>
            </a:r>
          </a:p>
          <a:p>
            <a:pPr algn="ctr"/>
            <a:r>
              <a:rPr lang="en-US" altLang="zh-CN" sz="1600" b="1" dirty="0" smtClean="0">
                <a:solidFill>
                  <a:srgbClr val="FF0000"/>
                </a:solidFill>
              </a:rPr>
              <a:t>(5G / Fixed network)</a:t>
            </a:r>
            <a:endParaRPr lang="zh-CN" altLang="en-US" sz="1600" b="1" dirty="0">
              <a:solidFill>
                <a:srgbClr val="FF0000"/>
              </a:solidFill>
            </a:endParaRPr>
          </a:p>
        </p:txBody>
      </p:sp>
      <p:sp>
        <p:nvSpPr>
          <p:cNvPr id="13" name="矩形 12"/>
          <p:cNvSpPr/>
          <p:nvPr/>
        </p:nvSpPr>
        <p:spPr>
          <a:xfrm>
            <a:off x="8342811"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Parameter2: </a:t>
            </a:r>
            <a:r>
              <a:rPr lang="en-US" altLang="zh-CN" b="1" dirty="0">
                <a:solidFill>
                  <a:srgbClr val="FF0000"/>
                </a:solidFill>
              </a:rPr>
              <a:t>scenario</a:t>
            </a:r>
            <a:endParaRPr lang="zh-CN" altLang="en-US" b="1" dirty="0">
              <a:solidFill>
                <a:srgbClr val="FF0000"/>
              </a:solidFill>
            </a:endParaRPr>
          </a:p>
        </p:txBody>
      </p:sp>
      <p:sp>
        <p:nvSpPr>
          <p:cNvPr id="14" name="矩形 13"/>
          <p:cNvSpPr/>
          <p:nvPr/>
        </p:nvSpPr>
        <p:spPr>
          <a:xfrm>
            <a:off x="8342811"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Parameter3: </a:t>
            </a:r>
            <a:r>
              <a:rPr lang="en-US" altLang="zh-CN" b="1" dirty="0">
                <a:solidFill>
                  <a:srgbClr val="FF0000"/>
                </a:solidFill>
              </a:rPr>
              <a:t>throughput</a:t>
            </a:r>
            <a:endParaRPr lang="zh-CN" altLang="en-US" b="1" dirty="0">
              <a:solidFill>
                <a:srgbClr val="FF0000"/>
              </a:solidFill>
            </a:endParaRPr>
          </a:p>
        </p:txBody>
      </p:sp>
      <p:sp>
        <p:nvSpPr>
          <p:cNvPr id="15" name="矩形 14"/>
          <p:cNvSpPr/>
          <p:nvPr/>
        </p:nvSpPr>
        <p:spPr>
          <a:xfrm>
            <a:off x="8342811"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Parameter4: </a:t>
            </a:r>
            <a:r>
              <a:rPr lang="en-US" altLang="zh-CN" b="1" dirty="0">
                <a:solidFill>
                  <a:srgbClr val="FF0000"/>
                </a:solidFill>
              </a:rPr>
              <a:t>latency</a:t>
            </a:r>
            <a:endParaRPr lang="zh-CN" altLang="en-US" b="1" dirty="0">
              <a:solidFill>
                <a:srgbClr val="FF0000"/>
              </a:solidFill>
            </a:endParaRPr>
          </a:p>
        </p:txBody>
      </p:sp>
      <p:sp>
        <p:nvSpPr>
          <p:cNvPr id="16" name="矩形 15"/>
          <p:cNvSpPr/>
          <p:nvPr/>
        </p:nvSpPr>
        <p:spPr>
          <a:xfrm>
            <a:off x="8342811"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x+1: …</a:t>
            </a:r>
            <a:endParaRPr lang="zh-CN" altLang="en-US" b="1" dirty="0">
              <a:solidFill>
                <a:srgbClr val="FF0000"/>
              </a:solidFill>
            </a:endParaRPr>
          </a:p>
        </p:txBody>
      </p:sp>
      <p:sp>
        <p:nvSpPr>
          <p:cNvPr id="17" name="矩形 16"/>
          <p:cNvSpPr/>
          <p:nvPr/>
        </p:nvSpPr>
        <p:spPr>
          <a:xfrm>
            <a:off x="8342811"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 …</a:t>
            </a:r>
            <a:endParaRPr lang="zh-CN" altLang="en-US" b="1" dirty="0">
              <a:solidFill>
                <a:srgbClr val="FF0000"/>
              </a:solidFill>
            </a:endParaRPr>
          </a:p>
        </p:txBody>
      </p:sp>
      <p:sp>
        <p:nvSpPr>
          <p:cNvPr id="18" name="文本框 17"/>
          <p:cNvSpPr txBox="1"/>
          <p:nvPr/>
        </p:nvSpPr>
        <p:spPr>
          <a:xfrm>
            <a:off x="9410595" y="3865095"/>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9" name="菱形 18"/>
          <p:cNvSpPr/>
          <p:nvPr/>
        </p:nvSpPr>
        <p:spPr>
          <a:xfrm>
            <a:off x="3771779" y="2753116"/>
            <a:ext cx="3706644" cy="1957946"/>
          </a:xfrm>
          <a:prstGeom prst="diamond">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Nature Language Processing</a:t>
            </a:r>
            <a:endParaRPr lang="zh-CN" altLang="en-US" sz="2800" b="1" dirty="0">
              <a:solidFill>
                <a:srgbClr val="FF0000"/>
              </a:solidFill>
            </a:endParaRPr>
          </a:p>
        </p:txBody>
      </p:sp>
      <p:sp>
        <p:nvSpPr>
          <p:cNvPr id="20" name="右箭头 19"/>
          <p:cNvSpPr/>
          <p:nvPr/>
        </p:nvSpPr>
        <p:spPr>
          <a:xfrm>
            <a:off x="2763748" y="3499427"/>
            <a:ext cx="852756" cy="469870"/>
          </a:xfrm>
          <a:prstGeom prst="rightArrow">
            <a:avLst/>
          </a:prstGeom>
          <a:solidFill>
            <a:srgbClr val="CCFFFF"/>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箭头连接符 20"/>
          <p:cNvCxnSpPr>
            <a:endCxn id="12" idx="1"/>
          </p:cNvCxnSpPr>
          <p:nvPr/>
        </p:nvCxnSpPr>
        <p:spPr>
          <a:xfrm flipV="1">
            <a:off x="7011531" y="2023251"/>
            <a:ext cx="1331280" cy="1291164"/>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endCxn id="13" idx="1"/>
          </p:cNvCxnSpPr>
          <p:nvPr/>
        </p:nvCxnSpPr>
        <p:spPr>
          <a:xfrm flipV="1">
            <a:off x="7249738" y="2675205"/>
            <a:ext cx="1093073" cy="85577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4" idx="1"/>
          </p:cNvCxnSpPr>
          <p:nvPr/>
        </p:nvCxnSpPr>
        <p:spPr>
          <a:xfrm flipV="1">
            <a:off x="7478423" y="3252067"/>
            <a:ext cx="864388" cy="36593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endCxn id="15" idx="1"/>
          </p:cNvCxnSpPr>
          <p:nvPr/>
        </p:nvCxnSpPr>
        <p:spPr>
          <a:xfrm flipV="1">
            <a:off x="7633698" y="3847125"/>
            <a:ext cx="709113" cy="3594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endCxn id="16" idx="1"/>
          </p:cNvCxnSpPr>
          <p:nvPr/>
        </p:nvCxnSpPr>
        <p:spPr>
          <a:xfrm>
            <a:off x="7011531" y="4240491"/>
            <a:ext cx="1331280" cy="118452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7" idx="1"/>
          </p:cNvCxnSpPr>
          <p:nvPr/>
        </p:nvCxnSpPr>
        <p:spPr>
          <a:xfrm>
            <a:off x="7249738" y="4128553"/>
            <a:ext cx="1093073" cy="716228"/>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7478423" y="4016615"/>
            <a:ext cx="864388" cy="223876"/>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2971128" y="1265926"/>
            <a:ext cx="4044581" cy="1200329"/>
          </a:xfrm>
          <a:prstGeom prst="rect">
            <a:avLst/>
          </a:prstGeom>
          <a:noFill/>
        </p:spPr>
        <p:txBody>
          <a:bodyPr wrap="square" rtlCol="0">
            <a:spAutoFit/>
          </a:bodyPr>
          <a:lstStyle/>
          <a:p>
            <a:pPr algn="just"/>
            <a:r>
              <a:rPr lang="en-US" altLang="zh-CN" dirty="0" smtClean="0"/>
              <a:t>Target: translate from human inputs to network parameters based on NLP in UUI, </a:t>
            </a:r>
            <a:r>
              <a:rPr lang="en-US" altLang="zh-CN" dirty="0"/>
              <a:t>choose a </a:t>
            </a:r>
            <a:r>
              <a:rPr lang="en-US" altLang="zh-CN" dirty="0" smtClean="0"/>
              <a:t>suitable </a:t>
            </a:r>
            <a:r>
              <a:rPr lang="en-US" altLang="zh-CN" dirty="0" err="1" smtClean="0"/>
              <a:t>usecase</a:t>
            </a:r>
            <a:r>
              <a:rPr lang="en-US" altLang="zh-CN" dirty="0" smtClean="0"/>
              <a:t> and then run the </a:t>
            </a:r>
            <a:r>
              <a:rPr lang="en-US" altLang="zh-CN" dirty="0" err="1" smtClean="0"/>
              <a:t>usecase</a:t>
            </a:r>
            <a:r>
              <a:rPr lang="en-US" altLang="zh-CN" dirty="0" smtClean="0"/>
              <a:t> in ONAP.</a:t>
            </a:r>
            <a:endParaRPr lang="zh-CN" altLang="en-US" dirty="0"/>
          </a:p>
        </p:txBody>
      </p:sp>
      <p:pic>
        <p:nvPicPr>
          <p:cNvPr id="29" name="图片 28"/>
          <p:cNvPicPr>
            <a:picLocks noChangeAspect="1"/>
          </p:cNvPicPr>
          <p:nvPr/>
        </p:nvPicPr>
        <p:blipFill>
          <a:blip r:embed="rId2"/>
          <a:stretch>
            <a:fillRect/>
          </a:stretch>
        </p:blipFill>
        <p:spPr>
          <a:xfrm>
            <a:off x="7543059" y="4659764"/>
            <a:ext cx="2069983" cy="1347645"/>
          </a:xfrm>
          <a:prstGeom prst="rect">
            <a:avLst/>
          </a:prstGeom>
          <a:ln w="38100">
            <a:solidFill>
              <a:srgbClr val="FFFF00"/>
            </a:solidFill>
          </a:ln>
        </p:spPr>
      </p:pic>
      <p:pic>
        <p:nvPicPr>
          <p:cNvPr id="30" name="图片 29"/>
          <p:cNvPicPr>
            <a:picLocks noChangeAspect="1"/>
          </p:cNvPicPr>
          <p:nvPr/>
        </p:nvPicPr>
        <p:blipFill>
          <a:blip r:embed="rId3"/>
          <a:stretch>
            <a:fillRect/>
          </a:stretch>
        </p:blipFill>
        <p:spPr>
          <a:xfrm>
            <a:off x="4060502" y="4522399"/>
            <a:ext cx="3053743" cy="1568734"/>
          </a:xfrm>
          <a:prstGeom prst="rect">
            <a:avLst/>
          </a:prstGeom>
          <a:ln w="38100">
            <a:solidFill>
              <a:srgbClr val="FFFF00"/>
            </a:solidFill>
          </a:ln>
        </p:spPr>
      </p:pic>
      <p:pic>
        <p:nvPicPr>
          <p:cNvPr id="31" name="图片 30"/>
          <p:cNvPicPr>
            <a:picLocks noChangeAspect="1"/>
          </p:cNvPicPr>
          <p:nvPr/>
        </p:nvPicPr>
        <p:blipFill>
          <a:blip r:embed="rId4"/>
          <a:stretch>
            <a:fillRect/>
          </a:stretch>
        </p:blipFill>
        <p:spPr>
          <a:xfrm>
            <a:off x="561351" y="4653067"/>
            <a:ext cx="2060358" cy="1461367"/>
          </a:xfrm>
          <a:prstGeom prst="rect">
            <a:avLst/>
          </a:prstGeom>
          <a:ln w="38100">
            <a:solidFill>
              <a:srgbClr val="FFFF00"/>
            </a:solidFill>
          </a:ln>
        </p:spPr>
      </p:pic>
      <p:sp>
        <p:nvSpPr>
          <p:cNvPr id="33" name="文本框 32"/>
          <p:cNvSpPr txBox="1"/>
          <p:nvPr/>
        </p:nvSpPr>
        <p:spPr>
          <a:xfrm>
            <a:off x="7598686" y="5646308"/>
            <a:ext cx="1941557" cy="461665"/>
          </a:xfrm>
          <a:prstGeom prst="rect">
            <a:avLst/>
          </a:prstGeom>
          <a:noFill/>
        </p:spPr>
        <p:txBody>
          <a:bodyPr wrap="none" rtlCol="0">
            <a:spAutoFit/>
          </a:bodyPr>
          <a:lstStyle/>
          <a:p>
            <a:r>
              <a:rPr lang="en-US" altLang="zh-CN" sz="2400" b="1" dirty="0" smtClean="0">
                <a:solidFill>
                  <a:srgbClr val="FF0000"/>
                </a:solidFill>
              </a:rPr>
              <a:t>5G E2E Slicing</a:t>
            </a:r>
            <a:endParaRPr lang="zh-CN" altLang="en-US" sz="2400" b="1" dirty="0">
              <a:solidFill>
                <a:srgbClr val="FF0000"/>
              </a:solidFill>
            </a:endParaRPr>
          </a:p>
        </p:txBody>
      </p:sp>
      <p:pic>
        <p:nvPicPr>
          <p:cNvPr id="35" name="图片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53468" y="4653067"/>
            <a:ext cx="1929414" cy="1354342"/>
          </a:xfrm>
          <a:prstGeom prst="rect">
            <a:avLst/>
          </a:prstGeom>
          <a:ln w="38100">
            <a:solidFill>
              <a:srgbClr val="FFFF00"/>
            </a:solidFill>
          </a:ln>
        </p:spPr>
      </p:pic>
      <p:sp>
        <p:nvSpPr>
          <p:cNvPr id="34" name="文本框 33"/>
          <p:cNvSpPr txBox="1"/>
          <p:nvPr/>
        </p:nvSpPr>
        <p:spPr>
          <a:xfrm>
            <a:off x="10240531" y="5648798"/>
            <a:ext cx="1059906" cy="461665"/>
          </a:xfrm>
          <a:prstGeom prst="rect">
            <a:avLst/>
          </a:prstGeom>
          <a:noFill/>
        </p:spPr>
        <p:txBody>
          <a:bodyPr wrap="none" rtlCol="0">
            <a:spAutoFit/>
          </a:bodyPr>
          <a:lstStyle/>
          <a:p>
            <a:r>
              <a:rPr lang="en-US" altLang="zh-CN" sz="2400" b="1" dirty="0" smtClean="0">
                <a:solidFill>
                  <a:srgbClr val="FF0000"/>
                </a:solidFill>
              </a:rPr>
              <a:t>CCVPN</a:t>
            </a:r>
            <a:endParaRPr lang="zh-CN" altLang="en-US" sz="2400" b="1" dirty="0">
              <a:solidFill>
                <a:srgbClr val="FF0000"/>
              </a:solidFill>
            </a:endParaRPr>
          </a:p>
        </p:txBody>
      </p:sp>
    </p:spTree>
    <p:extLst>
      <p:ext uri="{BB962C8B-B14F-4D97-AF65-F5344CB8AC3E}">
        <p14:creationId xmlns:p14="http://schemas.microsoft.com/office/powerpoint/2010/main" val="4225309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2.1 NLP Model Management</a:t>
            </a:r>
            <a:endParaRPr lang="zh-CN" altLang="en-US" sz="3200" dirty="0"/>
          </a:p>
        </p:txBody>
      </p:sp>
      <p:pic>
        <p:nvPicPr>
          <p:cNvPr id="4" name="图片 3"/>
          <p:cNvPicPr>
            <a:picLocks noChangeAspect="1"/>
          </p:cNvPicPr>
          <p:nvPr/>
        </p:nvPicPr>
        <p:blipFill>
          <a:blip r:embed="rId2"/>
          <a:stretch>
            <a:fillRect/>
          </a:stretch>
        </p:blipFill>
        <p:spPr>
          <a:xfrm>
            <a:off x="3471731" y="1329811"/>
            <a:ext cx="8461651" cy="4264019"/>
          </a:xfrm>
          <a:prstGeom prst="rect">
            <a:avLst/>
          </a:prstGeom>
          <a:effectLst>
            <a:glow rad="101600">
              <a:srgbClr val="002060">
                <a:alpha val="40000"/>
              </a:srgbClr>
            </a:glow>
          </a:effectLst>
        </p:spPr>
      </p:pic>
      <p:sp>
        <p:nvSpPr>
          <p:cNvPr id="2" name="文本框 1"/>
          <p:cNvSpPr txBox="1"/>
          <p:nvPr/>
        </p:nvSpPr>
        <p:spPr>
          <a:xfrm>
            <a:off x="5945504" y="5882664"/>
            <a:ext cx="3514103" cy="338554"/>
          </a:xfrm>
          <a:prstGeom prst="rect">
            <a:avLst/>
          </a:prstGeom>
        </p:spPr>
        <p:txBody>
          <a:bodyPr wrap="square">
            <a:spAutoFit/>
          </a:bodyPr>
          <a:lstStyle>
            <a:defPPr>
              <a:defRPr lang="en-US"/>
            </a:defPPr>
            <a:lvl1pPr algn="ctr">
              <a:defRPr sz="1600" b="1">
                <a:solidFill>
                  <a:srgbClr val="002060"/>
                </a:solidFill>
                <a:effectLst>
                  <a:outerShdw blurRad="38100" dist="38100" dir="2700000" algn="tl">
                    <a:srgbClr val="000000">
                      <a:alpha val="43137"/>
                    </a:srgbClr>
                  </a:outerShdw>
                </a:effectLst>
              </a:defRPr>
            </a:lvl1pPr>
          </a:lstStyle>
          <a:p>
            <a:r>
              <a:rPr lang="en-US" altLang="zh-CN" dirty="0"/>
              <a:t>Screenshot of NLP Model Management</a:t>
            </a:r>
            <a:endParaRPr lang="zh-CN" altLang="en-US" dirty="0"/>
          </a:p>
        </p:txBody>
      </p:sp>
      <p:sp>
        <p:nvSpPr>
          <p:cNvPr id="6" name="文本框 5"/>
          <p:cNvSpPr txBox="1"/>
          <p:nvPr/>
        </p:nvSpPr>
        <p:spPr>
          <a:xfrm>
            <a:off x="429176" y="2493448"/>
            <a:ext cx="2669940" cy="2246769"/>
          </a:xfrm>
          <a:prstGeom prst="rect">
            <a:avLst/>
          </a:prstGeom>
          <a:noFill/>
          <a:ln w="38100">
            <a:solidFill>
              <a:srgbClr val="002060"/>
            </a:solidFill>
          </a:ln>
        </p:spPr>
        <p:txBody>
          <a:bodyPr wrap="square" rtlCol="0">
            <a:spAutoFit/>
          </a:bodyPr>
          <a:lstStyle/>
          <a:p>
            <a:pPr>
              <a:spcAft>
                <a:spcPts val="1200"/>
              </a:spcAft>
            </a:pPr>
            <a:r>
              <a:rPr lang="en-US" altLang="zh-CN" b="1" dirty="0" smtClean="0">
                <a:solidFill>
                  <a:srgbClr val="002060"/>
                </a:solidFill>
              </a:rPr>
              <a:t>NLP Model Management</a:t>
            </a:r>
          </a:p>
          <a:p>
            <a:pPr marL="360000" indent="-285750">
              <a:buFont typeface="Wingdings" panose="05000000000000000000" pitchFamily="2" charset="2"/>
              <a:buChar char="p"/>
            </a:pPr>
            <a:r>
              <a:rPr lang="en-US" altLang="zh-CN" sz="1600" b="1" dirty="0" smtClean="0">
                <a:solidFill>
                  <a:srgbClr val="002060"/>
                </a:solidFill>
              </a:rPr>
              <a:t>Upload model</a:t>
            </a:r>
          </a:p>
          <a:p>
            <a:pPr marL="360000" indent="-285750">
              <a:buFont typeface="Wingdings" panose="05000000000000000000" pitchFamily="2" charset="2"/>
              <a:buChar char="p"/>
            </a:pPr>
            <a:r>
              <a:rPr lang="en-US" altLang="zh-CN" sz="1600" b="1" dirty="0" smtClean="0">
                <a:solidFill>
                  <a:srgbClr val="002060"/>
                </a:solidFill>
              </a:rPr>
              <a:t>Delete model</a:t>
            </a:r>
          </a:p>
          <a:p>
            <a:pPr marL="360000" indent="-285750">
              <a:buFont typeface="Wingdings" panose="05000000000000000000" pitchFamily="2" charset="2"/>
              <a:buChar char="p"/>
            </a:pPr>
            <a:r>
              <a:rPr lang="en-US" altLang="zh-CN" sz="1600" b="1" dirty="0" smtClean="0">
                <a:solidFill>
                  <a:srgbClr val="002060"/>
                </a:solidFill>
              </a:rPr>
              <a:t>Active/Inactive model</a:t>
            </a:r>
          </a:p>
          <a:p>
            <a:pPr marL="360000" indent="-285750">
              <a:buFont typeface="Wingdings" panose="05000000000000000000" pitchFamily="2" charset="2"/>
              <a:buChar char="n"/>
            </a:pPr>
            <a:r>
              <a:rPr lang="en-US" altLang="zh-CN" sz="1600" b="1" dirty="0" smtClean="0">
                <a:solidFill>
                  <a:srgbClr val="002060"/>
                </a:solidFill>
              </a:rPr>
              <a:t>Select model for different </a:t>
            </a:r>
            <a:r>
              <a:rPr lang="en-US" altLang="zh-CN" sz="1600" b="1" dirty="0" err="1" smtClean="0">
                <a:solidFill>
                  <a:srgbClr val="002060"/>
                </a:solidFill>
              </a:rPr>
              <a:t>usecases</a:t>
            </a:r>
            <a:r>
              <a:rPr lang="en-US" altLang="zh-CN" sz="1600" b="1" dirty="0">
                <a:solidFill>
                  <a:srgbClr val="002060"/>
                </a:solidFill>
              </a:rPr>
              <a:t> </a:t>
            </a:r>
            <a:r>
              <a:rPr lang="en-US" altLang="zh-CN" sz="1600" b="1" dirty="0" smtClean="0">
                <a:solidFill>
                  <a:srgbClr val="002060"/>
                </a:solidFill>
              </a:rPr>
              <a:t>in same AI framework and </a:t>
            </a:r>
            <a:r>
              <a:rPr lang="en-US" altLang="zh-CN" sz="1600" b="1" dirty="0" err="1" smtClean="0">
                <a:solidFill>
                  <a:srgbClr val="002060"/>
                </a:solidFill>
              </a:rPr>
              <a:t>microservice</a:t>
            </a:r>
            <a:endParaRPr lang="en-US" altLang="zh-CN" sz="1600" b="1" dirty="0" smtClean="0">
              <a:solidFill>
                <a:srgbClr val="002060"/>
              </a:solidFill>
            </a:endParaRPr>
          </a:p>
        </p:txBody>
      </p:sp>
      <p:sp>
        <p:nvSpPr>
          <p:cNvPr id="8" name="文本框 7"/>
          <p:cNvSpPr txBox="1"/>
          <p:nvPr/>
        </p:nvSpPr>
        <p:spPr>
          <a:xfrm>
            <a:off x="254846" y="1539410"/>
            <a:ext cx="1449545" cy="369332"/>
          </a:xfrm>
          <a:prstGeom prst="rect">
            <a:avLst/>
          </a:prstGeom>
          <a:solidFill>
            <a:srgbClr val="002060"/>
          </a:solidFill>
        </p:spPr>
        <p:txBody>
          <a:bodyPr wrap="square" rtlCol="0">
            <a:spAutoFit/>
          </a:bodyPr>
          <a:lstStyle/>
          <a:p>
            <a:r>
              <a:rPr lang="en-US" altLang="zh-CN" b="1" dirty="0" smtClean="0">
                <a:solidFill>
                  <a:schemeClr val="bg1"/>
                </a:solidFill>
              </a:rPr>
              <a:t>Key Features</a:t>
            </a:r>
            <a:endParaRPr lang="zh-CN" altLang="en-US" b="1" dirty="0">
              <a:solidFill>
                <a:schemeClr val="bg1"/>
              </a:solidFill>
            </a:endParaRPr>
          </a:p>
        </p:txBody>
      </p:sp>
    </p:spTree>
    <p:extLst>
      <p:ext uri="{BB962C8B-B14F-4D97-AF65-F5344CB8AC3E}">
        <p14:creationId xmlns:p14="http://schemas.microsoft.com/office/powerpoint/2010/main" val="4051928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3200" dirty="0" smtClean="0"/>
              <a:t>2.1 Enhancement of </a:t>
            </a:r>
            <a:r>
              <a:rPr lang="en-US" altLang="zh-CN" sz="3200" dirty="0"/>
              <a:t>NLP platform and </a:t>
            </a:r>
            <a:r>
              <a:rPr lang="en-US" altLang="zh-CN" sz="3200" dirty="0" smtClean="0"/>
              <a:t>model in UUI</a:t>
            </a:r>
            <a:endParaRPr lang="en-US" altLang="zh-CN" sz="3200" dirty="0"/>
          </a:p>
        </p:txBody>
      </p:sp>
      <p:pic>
        <p:nvPicPr>
          <p:cNvPr id="1026" name="Picture 2" descr="https://wiki.onap.org/download/attachments/117736930/usecaseui-architecture-h.png?version=1&amp;modificationDate=1637002458000&amp;api=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970" y="2049671"/>
            <a:ext cx="6004331" cy="3599555"/>
          </a:xfrm>
          <a:prstGeom prst="rect">
            <a:avLst/>
          </a:prstGeom>
          <a:noFill/>
          <a:extLst>
            <a:ext uri="{909E8E84-426E-40DD-AFC4-6F175D3DCCD1}">
              <a14:hiddenFill xmlns:a14="http://schemas.microsoft.com/office/drawing/2010/main">
                <a:solidFill>
                  <a:srgbClr val="FFFFFF"/>
                </a:solidFill>
              </a14:hiddenFill>
            </a:ext>
          </a:extLst>
        </p:spPr>
      </p:pic>
      <p:sp>
        <p:nvSpPr>
          <p:cNvPr id="4" name="圆角矩形 3"/>
          <p:cNvSpPr/>
          <p:nvPr/>
        </p:nvSpPr>
        <p:spPr>
          <a:xfrm>
            <a:off x="3548922" y="3787696"/>
            <a:ext cx="670810" cy="792189"/>
          </a:xfrm>
          <a:prstGeom prst="round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94898" y="5615631"/>
            <a:ext cx="4590473" cy="307777"/>
          </a:xfrm>
          <a:prstGeom prst="rect">
            <a:avLst/>
          </a:prstGeom>
          <a:noFill/>
        </p:spPr>
        <p:txBody>
          <a:bodyPr wrap="square" rtlCol="0">
            <a:spAutoFit/>
          </a:bodyPr>
          <a:lstStyle/>
          <a:p>
            <a:pPr algn="ctr"/>
            <a:r>
              <a:rPr lang="en-US" altLang="zh-CN" sz="1400" b="1" dirty="0" smtClean="0">
                <a:solidFill>
                  <a:srgbClr val="002060"/>
                </a:solidFill>
                <a:effectLst>
                  <a:outerShdw blurRad="38100" dist="38100" dir="2700000" algn="tl">
                    <a:srgbClr val="000000">
                      <a:alpha val="43137"/>
                    </a:srgbClr>
                  </a:outerShdw>
                </a:effectLst>
              </a:rPr>
              <a:t>Components of UUI since Honolulu Release</a:t>
            </a:r>
            <a:endParaRPr lang="zh-CN" altLang="en-US" sz="1400" b="1" dirty="0">
              <a:solidFill>
                <a:srgbClr val="002060"/>
              </a:solidFill>
              <a:effectLst>
                <a:outerShdw blurRad="38100" dist="38100" dir="2700000" algn="tl">
                  <a:srgbClr val="000000">
                    <a:alpha val="43137"/>
                  </a:srgbClr>
                </a:outerShdw>
              </a:effectLst>
            </a:endParaRPr>
          </a:p>
        </p:txBody>
      </p:sp>
      <p:sp>
        <p:nvSpPr>
          <p:cNvPr id="6" name="矩形 5"/>
          <p:cNvSpPr/>
          <p:nvPr/>
        </p:nvSpPr>
        <p:spPr>
          <a:xfrm>
            <a:off x="7402694" y="2178978"/>
            <a:ext cx="3879272" cy="3285519"/>
          </a:xfrm>
          <a:prstGeom prst="rect">
            <a:avLst/>
          </a:pr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37352" y="1222612"/>
            <a:ext cx="9680152" cy="507831"/>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altLang="zh-CN" b="1" dirty="0" smtClean="0">
                <a:solidFill>
                  <a:srgbClr val="002060"/>
                </a:solidFill>
              </a:rPr>
              <a:t>Support both </a:t>
            </a:r>
            <a:r>
              <a:rPr lang="en-US" altLang="zh-CN" b="1" dirty="0" err="1" smtClean="0">
                <a:solidFill>
                  <a:srgbClr val="002060"/>
                </a:solidFill>
              </a:rPr>
              <a:t>TenserFlow</a:t>
            </a:r>
            <a:r>
              <a:rPr lang="en-US" altLang="zh-CN" b="1" dirty="0" smtClean="0">
                <a:solidFill>
                  <a:srgbClr val="002060"/>
                </a:solidFill>
              </a:rPr>
              <a:t> and </a:t>
            </a:r>
            <a:r>
              <a:rPr lang="en-US" altLang="zh-CN" b="1" dirty="0" err="1" smtClean="0">
                <a:solidFill>
                  <a:srgbClr val="002060"/>
                </a:solidFill>
              </a:rPr>
              <a:t>PyTorch</a:t>
            </a:r>
            <a:r>
              <a:rPr lang="en-US" altLang="zh-CN" b="1" dirty="0" smtClean="0">
                <a:solidFill>
                  <a:srgbClr val="002060"/>
                </a:solidFill>
              </a:rPr>
              <a:t> frameworks to support more models</a:t>
            </a:r>
          </a:p>
        </p:txBody>
      </p:sp>
      <p:sp>
        <p:nvSpPr>
          <p:cNvPr id="8" name="文本框 7"/>
          <p:cNvSpPr txBox="1"/>
          <p:nvPr/>
        </p:nvSpPr>
        <p:spPr>
          <a:xfrm>
            <a:off x="5276373" y="6534846"/>
            <a:ext cx="4655095" cy="400110"/>
          </a:xfrm>
          <a:prstGeom prst="rect">
            <a:avLst/>
          </a:prstGeom>
          <a:noFill/>
        </p:spPr>
        <p:txBody>
          <a:bodyPr wrap="square" rtlCol="0">
            <a:spAutoFit/>
          </a:bodyPr>
          <a:lstStyle/>
          <a:p>
            <a:r>
              <a:rPr lang="en-US" altLang="zh-CN" sz="1000" b="1" dirty="0" smtClean="0"/>
              <a:t>Acknowledgement: </a:t>
            </a:r>
            <a:r>
              <a:rPr lang="en-US" altLang="zh-CN" sz="1000" dirty="0" smtClean="0"/>
              <a:t>This work is supervised by </a:t>
            </a:r>
            <a:r>
              <a:rPr lang="en-US" altLang="zh-CN" sz="1000" dirty="0"/>
              <a:t>the research team of </a:t>
            </a:r>
            <a:r>
              <a:rPr lang="en-US" altLang="zh-CN" sz="1000" dirty="0" smtClean="0"/>
              <a:t>GUIDE (Game</a:t>
            </a:r>
            <a:r>
              <a:rPr lang="en-US" altLang="zh-CN" sz="1000" dirty="0"/>
              <a:t>, Utility, </a:t>
            </a:r>
            <a:r>
              <a:rPr lang="en-US" altLang="zh-CN" sz="1000" dirty="0" smtClean="0"/>
              <a:t>artificial Intelligent </a:t>
            </a:r>
            <a:r>
              <a:rPr lang="en-US" altLang="zh-CN" sz="1000" dirty="0"/>
              <a:t>Design for Emerging </a:t>
            </a:r>
            <a:r>
              <a:rPr lang="en-US" altLang="zh-CN" sz="1000" dirty="0" smtClean="0"/>
              <a:t>Communications) </a:t>
            </a:r>
            <a:r>
              <a:rPr lang="en-US" altLang="zh-CN" sz="1000" dirty="0"/>
              <a:t>in </a:t>
            </a:r>
            <a:r>
              <a:rPr lang="en-US" altLang="zh-CN" sz="1000" dirty="0" err="1" smtClean="0"/>
              <a:t>Xidian</a:t>
            </a:r>
            <a:r>
              <a:rPr lang="en-US" altLang="zh-CN" sz="1000" dirty="0" smtClean="0"/>
              <a:t> University.</a:t>
            </a:r>
            <a:endParaRPr lang="zh-CN" altLang="en-US" sz="1000" dirty="0"/>
          </a:p>
        </p:txBody>
      </p:sp>
      <p:cxnSp>
        <p:nvCxnSpPr>
          <p:cNvPr id="10" name="直接连接符 9"/>
          <p:cNvCxnSpPr/>
          <p:nvPr/>
        </p:nvCxnSpPr>
        <p:spPr>
          <a:xfrm>
            <a:off x="7698256" y="2775982"/>
            <a:ext cx="3269673"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548001" y="2292814"/>
            <a:ext cx="1570182" cy="369332"/>
          </a:xfrm>
          <a:prstGeom prst="rect">
            <a:avLst/>
          </a:prstGeom>
          <a:noFill/>
        </p:spPr>
        <p:txBody>
          <a:bodyPr wrap="square" rtlCol="0">
            <a:spAutoFit/>
          </a:bodyPr>
          <a:lstStyle/>
          <a:p>
            <a:pPr algn="ctr"/>
            <a:r>
              <a:rPr lang="en-US" altLang="zh-CN" dirty="0" smtClean="0"/>
              <a:t>NLP SERVER</a:t>
            </a:r>
            <a:endParaRPr lang="zh-CN" altLang="en-US" dirty="0"/>
          </a:p>
        </p:txBody>
      </p:sp>
      <p:sp>
        <p:nvSpPr>
          <p:cNvPr id="13" name="流程图: 磁盘 12"/>
          <p:cNvSpPr/>
          <p:nvPr/>
        </p:nvSpPr>
        <p:spPr>
          <a:xfrm>
            <a:off x="8498061" y="4771771"/>
            <a:ext cx="1670061" cy="535709"/>
          </a:xfrm>
          <a:prstGeom prst="flowChartMagneticDisk">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Database</a:t>
            </a:r>
            <a:endParaRPr lang="zh-CN" altLang="en-US" dirty="0">
              <a:solidFill>
                <a:schemeClr val="tx1"/>
              </a:solidFill>
            </a:endParaRPr>
          </a:p>
        </p:txBody>
      </p:sp>
      <p:sp>
        <p:nvSpPr>
          <p:cNvPr id="16" name="单圆角矩形 15"/>
          <p:cNvSpPr/>
          <p:nvPr/>
        </p:nvSpPr>
        <p:spPr>
          <a:xfrm>
            <a:off x="9388510" y="3081516"/>
            <a:ext cx="1588655" cy="1440873"/>
          </a:xfrm>
          <a:prstGeom prst="round1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单圆角矩形 17"/>
          <p:cNvSpPr/>
          <p:nvPr/>
        </p:nvSpPr>
        <p:spPr>
          <a:xfrm flipH="1">
            <a:off x="7694497" y="3081515"/>
            <a:ext cx="1588655" cy="1440873"/>
          </a:xfrm>
          <a:prstGeom prst="round1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7710406" y="3120538"/>
            <a:ext cx="1556836" cy="538609"/>
          </a:xfrm>
          <a:prstGeom prst="rect">
            <a:avLst/>
          </a:prstGeom>
          <a:noFill/>
        </p:spPr>
        <p:txBody>
          <a:bodyPr wrap="none" rtlCol="0">
            <a:spAutoFit/>
          </a:bodyPr>
          <a:lstStyle/>
          <a:p>
            <a:pPr algn="ctr"/>
            <a:r>
              <a:rPr lang="en-US" altLang="zh-CN" dirty="0" smtClean="0"/>
              <a:t>NLP Module 1</a:t>
            </a:r>
          </a:p>
          <a:p>
            <a:pPr algn="ctr"/>
            <a:r>
              <a:rPr lang="en-US" altLang="zh-CN" sz="1100" b="1" u="sng" dirty="0" err="1" smtClean="0">
                <a:effectLst>
                  <a:outerShdw blurRad="38100" dist="38100" dir="2700000" algn="tl">
                    <a:srgbClr val="000000">
                      <a:alpha val="43137"/>
                    </a:srgbClr>
                  </a:outerShdw>
                </a:effectLst>
              </a:rPr>
              <a:t>TenserFlow</a:t>
            </a:r>
            <a:r>
              <a:rPr lang="en-US" altLang="zh-CN" sz="1100" b="1" u="sng" dirty="0" smtClean="0">
                <a:effectLst>
                  <a:outerShdw blurRad="38100" dist="38100" dir="2700000" algn="tl">
                    <a:srgbClr val="000000">
                      <a:alpha val="43137"/>
                    </a:srgbClr>
                  </a:outerShdw>
                </a:effectLst>
              </a:rPr>
              <a:t> Framework</a:t>
            </a:r>
            <a:endParaRPr lang="zh-CN" altLang="en-US" sz="1100" b="1" u="sng" dirty="0">
              <a:effectLst>
                <a:outerShdw blurRad="38100" dist="38100" dir="2700000" algn="tl">
                  <a:srgbClr val="000000">
                    <a:alpha val="43137"/>
                  </a:srgbClr>
                </a:outerShdw>
              </a:effectLst>
            </a:endParaRPr>
          </a:p>
        </p:txBody>
      </p:sp>
      <p:sp>
        <p:nvSpPr>
          <p:cNvPr id="20" name="文本框 19"/>
          <p:cNvSpPr txBox="1"/>
          <p:nvPr/>
        </p:nvSpPr>
        <p:spPr>
          <a:xfrm>
            <a:off x="9430868" y="3120538"/>
            <a:ext cx="1503938" cy="538609"/>
          </a:xfrm>
          <a:prstGeom prst="rect">
            <a:avLst/>
          </a:prstGeom>
          <a:noFill/>
        </p:spPr>
        <p:txBody>
          <a:bodyPr wrap="none" rtlCol="0">
            <a:spAutoFit/>
          </a:bodyPr>
          <a:lstStyle/>
          <a:p>
            <a:pPr algn="ctr"/>
            <a:r>
              <a:rPr lang="en-US" altLang="zh-CN" dirty="0" smtClean="0"/>
              <a:t>NLP Module 2</a:t>
            </a:r>
          </a:p>
          <a:p>
            <a:pPr algn="ctr"/>
            <a:r>
              <a:rPr lang="en-US" altLang="zh-CN" sz="1100" b="1" u="sng" dirty="0" err="1" smtClean="0">
                <a:effectLst>
                  <a:outerShdw blurRad="38100" dist="38100" dir="2700000" algn="tl">
                    <a:srgbClr val="000000">
                      <a:alpha val="43137"/>
                    </a:srgbClr>
                  </a:outerShdw>
                </a:effectLst>
              </a:rPr>
              <a:t>PyTorch</a:t>
            </a:r>
            <a:r>
              <a:rPr lang="en-US" altLang="zh-CN" sz="1100" b="1" u="sng" dirty="0" smtClean="0">
                <a:effectLst>
                  <a:outerShdw blurRad="38100" dist="38100" dir="2700000" algn="tl">
                    <a:srgbClr val="000000">
                      <a:alpha val="43137"/>
                    </a:srgbClr>
                  </a:outerShdw>
                </a:effectLst>
              </a:rPr>
              <a:t> Framework</a:t>
            </a:r>
            <a:endParaRPr lang="zh-CN" altLang="en-US" sz="1100" b="1" u="sng" dirty="0">
              <a:effectLst>
                <a:outerShdw blurRad="38100" dist="38100" dir="2700000" algn="tl">
                  <a:srgbClr val="000000">
                    <a:alpha val="43137"/>
                  </a:srgbClr>
                </a:outerShdw>
              </a:effectLst>
            </a:endParaRPr>
          </a:p>
        </p:txBody>
      </p:sp>
      <p:sp>
        <p:nvSpPr>
          <p:cNvPr id="19" name="圆角矩形 18"/>
          <p:cNvSpPr/>
          <p:nvPr/>
        </p:nvSpPr>
        <p:spPr>
          <a:xfrm>
            <a:off x="9423941" y="3833465"/>
            <a:ext cx="628074" cy="498764"/>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t>Speech to Text Model</a:t>
            </a:r>
            <a:endParaRPr lang="zh-CN" altLang="en-US" sz="1050" dirty="0"/>
          </a:p>
        </p:txBody>
      </p:sp>
      <p:sp>
        <p:nvSpPr>
          <p:cNvPr id="22" name="圆角矩形 21"/>
          <p:cNvSpPr/>
          <p:nvPr/>
        </p:nvSpPr>
        <p:spPr>
          <a:xfrm>
            <a:off x="10094374" y="3828051"/>
            <a:ext cx="840432" cy="498764"/>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t>Intent Translation Model</a:t>
            </a:r>
            <a:endParaRPr lang="zh-CN" altLang="en-US" sz="1050" dirty="0"/>
          </a:p>
        </p:txBody>
      </p:sp>
      <p:sp>
        <p:nvSpPr>
          <p:cNvPr id="24" name="圆角矩形 23"/>
          <p:cNvSpPr/>
          <p:nvPr/>
        </p:nvSpPr>
        <p:spPr>
          <a:xfrm>
            <a:off x="7742666" y="3833465"/>
            <a:ext cx="628074" cy="498764"/>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t>Speech to Text Model</a:t>
            </a:r>
            <a:endParaRPr lang="zh-CN" altLang="en-US" sz="1050" dirty="0"/>
          </a:p>
        </p:txBody>
      </p:sp>
      <p:sp>
        <p:nvSpPr>
          <p:cNvPr id="25" name="圆角矩形 24"/>
          <p:cNvSpPr/>
          <p:nvPr/>
        </p:nvSpPr>
        <p:spPr>
          <a:xfrm>
            <a:off x="8410468" y="3826401"/>
            <a:ext cx="840432" cy="498764"/>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t>Intent Translation Model</a:t>
            </a:r>
            <a:endParaRPr lang="zh-CN" altLang="en-US" sz="1050" dirty="0"/>
          </a:p>
        </p:txBody>
      </p:sp>
      <p:sp>
        <p:nvSpPr>
          <p:cNvPr id="2" name="燕尾形箭头 1"/>
          <p:cNvSpPr/>
          <p:nvPr/>
        </p:nvSpPr>
        <p:spPr>
          <a:xfrm rot="20611003">
            <a:off x="4088171" y="3423604"/>
            <a:ext cx="3593594" cy="401875"/>
          </a:xfrm>
          <a:prstGeom prst="notchedRightArrow">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7527722" y="5649226"/>
            <a:ext cx="3610737" cy="307777"/>
          </a:xfrm>
          <a:prstGeom prst="rect">
            <a:avLst/>
          </a:prstGeom>
          <a:noFill/>
        </p:spPr>
        <p:txBody>
          <a:bodyPr wrap="square" rtlCol="0">
            <a:spAutoFit/>
          </a:bodyPr>
          <a:lstStyle/>
          <a:p>
            <a:pPr algn="ctr"/>
            <a:r>
              <a:rPr lang="en-US" altLang="zh-CN" sz="1400" b="1" dirty="0" smtClean="0">
                <a:solidFill>
                  <a:srgbClr val="002060"/>
                </a:solidFill>
                <a:effectLst>
                  <a:outerShdw blurRad="38100" dist="38100" dir="2700000" algn="tl">
                    <a:srgbClr val="000000">
                      <a:alpha val="43137"/>
                    </a:srgbClr>
                  </a:outerShdw>
                </a:effectLst>
              </a:rPr>
              <a:t>Enhancement of NLP </a:t>
            </a:r>
            <a:r>
              <a:rPr lang="en-US" altLang="zh-CN" sz="1400" b="1" dirty="0" err="1" smtClean="0">
                <a:solidFill>
                  <a:srgbClr val="002060"/>
                </a:solidFill>
                <a:effectLst>
                  <a:outerShdw blurRad="38100" dist="38100" dir="2700000" algn="tl">
                    <a:srgbClr val="000000">
                      <a:alpha val="43137"/>
                    </a:srgbClr>
                  </a:outerShdw>
                </a:effectLst>
              </a:rPr>
              <a:t>microservice</a:t>
            </a:r>
            <a:r>
              <a:rPr lang="en-US" altLang="zh-CN" sz="1400" b="1" dirty="0" smtClean="0">
                <a:solidFill>
                  <a:srgbClr val="002060"/>
                </a:solidFill>
                <a:effectLst>
                  <a:outerShdw blurRad="38100" dist="38100" dir="2700000" algn="tl">
                    <a:srgbClr val="000000">
                      <a:alpha val="43137"/>
                    </a:srgbClr>
                  </a:outerShdw>
                </a:effectLst>
              </a:rPr>
              <a:t> in UUI</a:t>
            </a:r>
            <a:endParaRPr lang="zh-CN" altLang="en-US" sz="1400" b="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92954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98447</TotalTime>
  <Words>1465</Words>
  <Application>Microsoft Office PowerPoint</Application>
  <PresentationFormat>宽屏</PresentationFormat>
  <Paragraphs>274</Paragraphs>
  <Slides>20</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.AppleSystemUIFont</vt:lpstr>
      <vt:lpstr>ATT Aleck Sans</vt:lpstr>
      <vt:lpstr>Geneva</vt:lpstr>
      <vt:lpstr>Intel Clear Light</vt:lpstr>
      <vt:lpstr>DengXian</vt:lpstr>
      <vt:lpstr>DengXian Light</vt:lpstr>
      <vt:lpstr>Arial</vt:lpstr>
      <vt:lpstr>Calibri</vt:lpstr>
      <vt:lpstr>Wingdings</vt:lpstr>
      <vt:lpstr>Office Theme</vt:lpstr>
      <vt:lpstr>PowerPoint 演示文稿</vt:lpstr>
      <vt:lpstr>Outline</vt:lpstr>
      <vt:lpstr>Intent-driven Closed-loop Autonomous Networks based on ONAP Projects</vt:lpstr>
      <vt:lpstr>Collaborations among Academics, SDOs and ONAP</vt:lpstr>
      <vt:lpstr>Outputs and Vision</vt:lpstr>
      <vt:lpstr>Outline</vt:lpstr>
      <vt:lpstr>2.1 Intent Translation by NLP Algorithms</vt:lpstr>
      <vt:lpstr>2.1 NLP Model Management</vt:lpstr>
      <vt:lpstr>2.1 Enhancement of NLP platform and model in UUI</vt:lpstr>
      <vt:lpstr>2.2 Intent Instance in AAI</vt:lpstr>
      <vt:lpstr>2.2 Workflow of Intent Management</vt:lpstr>
      <vt:lpstr>2.3 Intent-driving E2E Slicing Usecase</vt:lpstr>
      <vt:lpstr>2.4 CCVPN: Automation of Intent-based cloud leased line service</vt:lpstr>
      <vt:lpstr>Outline</vt:lpstr>
      <vt:lpstr>3. Cloud-network Convergence by extending CCVPN usecase</vt:lpstr>
      <vt:lpstr>3. Cloud-network Convergence by extending CCVPN usecase</vt:lpstr>
      <vt:lpstr>3. Functions of SDN-C/Kubernetes API</vt:lpstr>
      <vt:lpstr>PowerPoint 演示文稿</vt:lpstr>
      <vt:lpstr>REQ-1411: Intent-driven Operating for Cloud-network Convergence Services</vt:lpstr>
      <vt:lpstr>Projects Impact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Dong Wang</dc:creator>
  <cp:lastModifiedBy>Dong Wang</cp:lastModifiedBy>
  <cp:revision>3213</cp:revision>
  <cp:lastPrinted>2017-12-06T19:47:24Z</cp:lastPrinted>
  <dcterms:created xsi:type="dcterms:W3CDTF">2017-02-27T16:23:08Z</dcterms:created>
  <dcterms:modified xsi:type="dcterms:W3CDTF">2023-01-16T05:59:06Z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ies>
</file>