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3">
  <p:sldMasterIdLst>
    <p:sldMasterId id="2147483648" r:id="rId1"/>
  </p:sldMasterIdLst>
  <p:notesMasterIdLst>
    <p:notesMasterId r:id="rId15"/>
  </p:notesMasterIdLst>
  <p:sldIdLst>
    <p:sldId id="321" r:id="rId2"/>
    <p:sldId id="577" r:id="rId3"/>
    <p:sldId id="592" r:id="rId4"/>
    <p:sldId id="582" r:id="rId5"/>
    <p:sldId id="585" r:id="rId6"/>
    <p:sldId id="590" r:id="rId7"/>
    <p:sldId id="593" r:id="rId8"/>
    <p:sldId id="594" r:id="rId9"/>
    <p:sldId id="589" r:id="rId10"/>
    <p:sldId id="588" r:id="rId11"/>
    <p:sldId id="576" r:id="rId12"/>
    <p:sldId id="591" r:id="rId13"/>
    <p:sldId id="468" r:id="rId14"/>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UTHENPURA, SARAT  (SARAT)" initials="PS(" lastIdx="3" clrIdx="0">
    <p:extLst>
      <p:ext uri="{19B8F6BF-5375-455C-9EA6-DF929625EA0E}">
        <p15:presenceInfo xmlns:p15="http://schemas.microsoft.com/office/powerpoint/2012/main" userId="S-1-5-21-515967899-1078081533-1801674531-12839" providerId="AD"/>
      </p:ext>
    </p:extLst>
  </p:cmAuthor>
  <p:cmAuthor id="2" name="Swaminathan S (TECH)" initials="SS(" lastIdx="1" clrIdx="1">
    <p:extLst>
      <p:ext uri="{19B8F6BF-5375-455C-9EA6-DF929625EA0E}">
        <p15:presenceInfo xmlns:p15="http://schemas.microsoft.com/office/powerpoint/2012/main" userId="S-1-5-21-57989841-616249376-1801674531-604274" providerId="AD"/>
      </p:ext>
    </p:extLst>
  </p:cmAuthor>
  <p:cmAuthor id="3" name="PUZHAVAKATH NARAYANAN, SHANKARANARAYANAN" initials="PNS" lastIdx="4" clrIdx="2">
    <p:extLst>
      <p:ext uri="{19B8F6BF-5375-455C-9EA6-DF929625EA0E}">
        <p15:presenceInfo xmlns:p15="http://schemas.microsoft.com/office/powerpoint/2012/main" userId="S::sn081k@att.com::b0224f9a-af79-47c7-96b1-8b82e2628216" providerId="AD"/>
      </p:ext>
    </p:extLst>
  </p:cmAuthor>
  <p:cmAuthor id="4" name="LinMeng" initials="Lin" lastIdx="2" clrIdx="3">
    <p:extLst>
      <p:ext uri="{19B8F6BF-5375-455C-9EA6-DF929625EA0E}">
        <p15:presenceInfo xmlns:p15="http://schemas.microsoft.com/office/powerpoint/2012/main" userId="LinMen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5B9BD6"/>
    <a:srgbClr val="CCFFFF"/>
    <a:srgbClr val="0000FF"/>
    <a:srgbClr val="5B9BD5"/>
    <a:srgbClr val="5B37D5"/>
    <a:srgbClr val="FF9BFF"/>
    <a:srgbClr val="FF7C80"/>
    <a:srgbClr val="44546A"/>
    <a:srgbClr val="08080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00" autoAdjust="0"/>
    <p:restoredTop sz="93963" autoAdjust="0"/>
  </p:normalViewPr>
  <p:slideViewPr>
    <p:cSldViewPr snapToGrid="0" snapToObjects="1">
      <p:cViewPr varScale="1">
        <p:scale>
          <a:sx n="78" d="100"/>
          <a:sy n="78" d="100"/>
        </p:scale>
        <p:origin x="80" y="10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1707B98-E963-C74F-848A-16ED563603C7}" type="datetimeFigureOut">
              <a:rPr lang="en-US" smtClean="0"/>
              <a:pPr/>
              <a:t>7/11/2023</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9208789E-1FC9-CE4B-B453-2AA144D753F5}" type="slidenum">
              <a:rPr lang="en-US" smtClean="0"/>
              <a:pPr/>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08789E-1FC9-CE4B-B453-2AA144D753F5}" type="slidenum">
              <a:rPr lang="en-US" smtClean="0"/>
              <a:t>3</a:t>
            </a:fld>
            <a:endParaRPr lang="en-US" dirty="0"/>
          </a:p>
        </p:txBody>
      </p:sp>
    </p:spTree>
    <p:extLst>
      <p:ext uri="{BB962C8B-B14F-4D97-AF65-F5344CB8AC3E}">
        <p14:creationId xmlns:p14="http://schemas.microsoft.com/office/powerpoint/2010/main" val="1023731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1187829396"/>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05840"/>
            <a:ext cx="10972800" cy="5021262"/>
          </a:xfrm>
        </p:spPr>
        <p:txBody>
          <a:bodyPr/>
          <a:lstStyle>
            <a:lvl1pPr>
              <a:defRPr sz="2000"/>
            </a:lvl1pPr>
            <a:lvl2pPr marL="225425" indent="-225425">
              <a:spcBef>
                <a:spcPts val="800"/>
              </a:spcBef>
              <a:buFont typeface="Wingdings" charset="2"/>
              <a:buChar char="§"/>
              <a:defRPr sz="1800"/>
            </a:lvl2pPr>
            <a:lvl3pPr marL="571500" indent="-228600">
              <a:spcBef>
                <a:spcPts val="0"/>
              </a:spcBef>
              <a:buFont typeface="Wingdings" charset="2"/>
              <a:buChar char="§"/>
              <a:defRPr sz="1600"/>
            </a:lvl3pPr>
            <a:lvl4pPr marL="914400" indent="-231775">
              <a:spcBef>
                <a:spcPts val="0"/>
              </a:spcBef>
              <a:buFont typeface="Wingdings" charset="2"/>
              <a:buChar char="§"/>
              <a:defRPr sz="1400"/>
            </a:lvl4pPr>
            <a:lvl5pPr marL="1255713" indent="-230188">
              <a:spcBef>
                <a:spcPts val="0"/>
              </a:spcBef>
              <a:buFont typeface="Wingdings"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9"/>
          <p:cNvSpPr>
            <a:spLocks noGrp="1"/>
          </p:cNvSpPr>
          <p:nvPr>
            <p:ph type="title"/>
          </p:nvPr>
        </p:nvSpPr>
        <p:spPr>
          <a:xfrm>
            <a:off x="609600" y="231620"/>
            <a:ext cx="10972800" cy="640080"/>
          </a:xfrm>
        </p:spPr>
        <p:txBody>
          <a:bodyPr/>
          <a:lstStyle/>
          <a:p>
            <a:r>
              <a:rPr lang="en-US"/>
              <a:t>Click to edit Master title style</a:t>
            </a:r>
            <a:endParaRPr lang="en-US" dirty="0"/>
          </a:p>
        </p:txBody>
      </p:sp>
      <p:sp>
        <p:nvSpPr>
          <p:cNvPr id="2" name="Date Placeholder 1"/>
          <p:cNvSpPr>
            <a:spLocks noGrp="1"/>
          </p:cNvSpPr>
          <p:nvPr>
            <p:ph type="dt" sz="half" idx="10"/>
          </p:nvPr>
        </p:nvSpPr>
        <p:spPr>
          <a:xfrm>
            <a:off x="406401" y="6640391"/>
            <a:ext cx="2224505" cy="201567"/>
          </a:xfrm>
          <a:prstGeom prst="rect">
            <a:avLst/>
          </a:prstGeom>
        </p:spPr>
        <p:txBody>
          <a:bodyPr/>
          <a:lstStyle/>
          <a:p>
            <a:fld id="{9271B49A-57FF-44FC-B189-A9CEF40C469C}" type="datetime1">
              <a:rPr lang="en-US" smtClean="0"/>
              <a:pPr/>
              <a:t>7/11/2023</a:t>
            </a:fld>
            <a:endParaRPr lang="en-US" dirty="0"/>
          </a:p>
        </p:txBody>
      </p:sp>
      <p:sp>
        <p:nvSpPr>
          <p:cNvPr id="5" name="Footer Placeholder 5"/>
          <p:cNvSpPr>
            <a:spLocks noGrp="1"/>
          </p:cNvSpPr>
          <p:nvPr>
            <p:ph type="ftr" sz="quarter" idx="3"/>
          </p:nvPr>
        </p:nvSpPr>
        <p:spPr>
          <a:xfrm>
            <a:off x="8739052" y="6673078"/>
            <a:ext cx="1536192" cy="157162"/>
          </a:xfrm>
          <a:prstGeom prst="rect">
            <a:avLst/>
          </a:prstGeom>
        </p:spPr>
        <p:txBody>
          <a:bodyPr vert="horz" lIns="0" tIns="45720" rIns="0" bIns="45720" rtlCol="0" anchor="ctr"/>
          <a:lstStyle>
            <a:lvl1pPr algn="r" defTabSz="914400" eaLnBrk="1" fontAlgn="auto" hangingPunct="1">
              <a:spcBef>
                <a:spcPts val="0"/>
              </a:spcBef>
              <a:spcAft>
                <a:spcPts val="0"/>
              </a:spcAft>
              <a:defRPr sz="1050" kern="0">
                <a:solidFill>
                  <a:sysClr val="window" lastClr="FFFFFF"/>
                </a:solidFill>
                <a:latin typeface="Intel Clear Light"/>
                <a:ea typeface="Geneva" charset="0"/>
                <a:cs typeface="Intel Clear Light"/>
              </a:defRPr>
            </a:lvl1pPr>
          </a:lstStyle>
          <a:p>
            <a:r>
              <a:rPr lang="en-US" dirty="0"/>
              <a:t>Intel Confidential </a:t>
            </a:r>
          </a:p>
        </p:txBody>
      </p:sp>
    </p:spTree>
    <p:extLst>
      <p:ext uri="{BB962C8B-B14F-4D97-AF65-F5344CB8AC3E}">
        <p14:creationId xmlns:p14="http://schemas.microsoft.com/office/powerpoint/2010/main" val="42444495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8"/>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0"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image" Target="../media/image6.png"/><Relationship Id="rId1" Type="http://schemas.openxmlformats.org/officeDocument/2006/relationships/slideLayout" Target="../slideLayouts/slideLayout6.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a:extLst>
              <a:ext uri="{FF2B5EF4-FFF2-40B4-BE49-F238E27FC236}">
                <a16:creationId xmlns:a16="http://schemas.microsoft.com/office/drawing/2014/main" id="{A3761A4A-CB50-4903-A03C-204836853BE5}"/>
              </a:ext>
            </a:extLst>
          </p:cNvPr>
          <p:cNvSpPr txBox="1">
            <a:spLocks/>
          </p:cNvSpPr>
          <p:nvPr/>
        </p:nvSpPr>
        <p:spPr>
          <a:xfrm>
            <a:off x="0" y="1618345"/>
            <a:ext cx="12192000" cy="2120281"/>
          </a:xfrm>
          <a:prstGeom prst="rect">
            <a:avLst/>
          </a:prstGeom>
        </p:spPr>
        <p:txBody>
          <a:bodyPr vert="horz" lIns="91440" tIns="45720" rIns="91440" bIns="45720" rtlCol="0" anchor="ctr">
            <a:noAutofit/>
          </a:bodyPr>
          <a:lstStyle/>
          <a:p>
            <a:pPr lvl="0" algn="ctr">
              <a:lnSpc>
                <a:spcPct val="170000"/>
              </a:lnSpc>
              <a:spcBef>
                <a:spcPct val="0"/>
              </a:spcBef>
              <a:defRPr/>
            </a:pPr>
            <a:r>
              <a:rPr lang="en-US" altLang="zh-CN" sz="2800" b="1" dirty="0">
                <a:solidFill>
                  <a:schemeClr val="bg1"/>
                </a:solidFill>
                <a:latin typeface="Arial" panose="020B0604020202020204" pitchFamily="34" charset="0"/>
                <a:ea typeface="+mj-ea"/>
                <a:cs typeface="Arial" panose="020B0604020202020204" pitchFamily="34" charset="0"/>
              </a:rPr>
              <a:t>Alignment with 3GPP SA5 for Intent-driven Autonomous Services of E2E Slicing </a:t>
            </a:r>
            <a:r>
              <a:rPr lang="en-US" altLang="zh-CN" sz="2800" b="1" dirty="0" err="1">
                <a:solidFill>
                  <a:schemeClr val="bg1"/>
                </a:solidFill>
                <a:latin typeface="Arial" panose="020B0604020202020204" pitchFamily="34" charset="0"/>
                <a:ea typeface="+mj-ea"/>
                <a:cs typeface="Arial" panose="020B0604020202020204" pitchFamily="34" charset="0"/>
              </a:rPr>
              <a:t>Usecase</a:t>
            </a:r>
            <a:r>
              <a:rPr lang="en-US" altLang="zh-CN" sz="2800" b="1" dirty="0">
                <a:solidFill>
                  <a:schemeClr val="bg1"/>
                </a:solidFill>
                <a:latin typeface="Arial" panose="020B0604020202020204" pitchFamily="34" charset="0"/>
                <a:ea typeface="+mj-ea"/>
                <a:cs typeface="Arial" panose="020B0604020202020204" pitchFamily="34" charset="0"/>
              </a:rPr>
              <a:t> in R13</a:t>
            </a:r>
            <a:endParaRPr lang="en-US" altLang="zh-CN" sz="2800" b="1" dirty="0" smtClean="0">
              <a:solidFill>
                <a:schemeClr val="bg1"/>
              </a:solidFill>
              <a:latin typeface="Arial" panose="020B0604020202020204" pitchFamily="34" charset="0"/>
              <a:ea typeface="+mj-ea"/>
              <a:cs typeface="Arial" panose="020B0604020202020204" pitchFamily="34" charset="0"/>
            </a:endParaRPr>
          </a:p>
        </p:txBody>
      </p:sp>
      <p:sp>
        <p:nvSpPr>
          <p:cNvPr id="4" name="文本框 1"/>
          <p:cNvSpPr txBox="1"/>
          <p:nvPr/>
        </p:nvSpPr>
        <p:spPr>
          <a:xfrm>
            <a:off x="3694119" y="3972652"/>
            <a:ext cx="4803762"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b="1" dirty="0" smtClean="0">
                <a:solidFill>
                  <a:schemeClr val="bg1"/>
                </a:solidFill>
              </a:rPr>
              <a:t>Architecture </a:t>
            </a:r>
            <a:r>
              <a:rPr lang="en-US" altLang="zh-CN" b="1" dirty="0">
                <a:solidFill>
                  <a:schemeClr val="bg1"/>
                </a:solidFill>
              </a:rPr>
              <a:t>Subcommittee Review</a:t>
            </a:r>
          </a:p>
          <a:p>
            <a:pPr algn="ctr"/>
            <a:r>
              <a:rPr lang="en-US" altLang="zh-CN" b="1" dirty="0" smtClean="0">
                <a:solidFill>
                  <a:schemeClr val="bg1"/>
                </a:solidFill>
              </a:rPr>
              <a:t>11</a:t>
            </a:r>
            <a:r>
              <a:rPr lang="en-US" altLang="zh-CN" b="1" baseline="30000" dirty="0" smtClean="0">
                <a:solidFill>
                  <a:schemeClr val="bg1"/>
                </a:solidFill>
              </a:rPr>
              <a:t>th</a:t>
            </a:r>
            <a:r>
              <a:rPr lang="en-US" altLang="zh-CN" b="1" dirty="0" smtClean="0">
                <a:solidFill>
                  <a:schemeClr val="bg1"/>
                </a:solidFill>
              </a:rPr>
              <a:t> July, 2023</a:t>
            </a:r>
            <a:endParaRPr lang="zh-CN" altLang="en-US" b="1" dirty="0">
              <a:solidFill>
                <a:schemeClr val="bg1"/>
              </a:solidFill>
            </a:endParaRPr>
          </a:p>
        </p:txBody>
      </p:sp>
      <p:sp>
        <p:nvSpPr>
          <p:cNvPr id="2" name="文本框 1"/>
          <p:cNvSpPr txBox="1"/>
          <p:nvPr/>
        </p:nvSpPr>
        <p:spPr>
          <a:xfrm>
            <a:off x="2402031" y="5122063"/>
            <a:ext cx="8192078" cy="646331"/>
          </a:xfrm>
          <a:prstGeom prst="rect">
            <a:avLst/>
          </a:prstGeom>
          <a:noFill/>
        </p:spPr>
        <p:txBody>
          <a:bodyPr wrap="square" rtlCol="0">
            <a:spAutoFit/>
          </a:bodyPr>
          <a:lstStyle/>
          <a:p>
            <a:r>
              <a:rPr lang="en-US" altLang="zh-CN" b="1" dirty="0" smtClean="0">
                <a:solidFill>
                  <a:schemeClr val="bg1"/>
                </a:solidFill>
              </a:rPr>
              <a:t>REQ Owners: </a:t>
            </a:r>
            <a:r>
              <a:rPr lang="en-US" altLang="zh-CN" dirty="0">
                <a:solidFill>
                  <a:schemeClr val="bg1"/>
                </a:solidFill>
              </a:rPr>
              <a:t>Dong Wang, Zhen Li (China Telecom), </a:t>
            </a:r>
            <a:r>
              <a:rPr lang="en-US" altLang="zh-CN" dirty="0" err="1">
                <a:solidFill>
                  <a:schemeClr val="bg1"/>
                </a:solidFill>
              </a:rPr>
              <a:t>Xiqing</a:t>
            </a:r>
            <a:r>
              <a:rPr lang="en-US" altLang="zh-CN" dirty="0">
                <a:solidFill>
                  <a:schemeClr val="bg1"/>
                </a:solidFill>
              </a:rPr>
              <a:t> Liu (BUPT</a:t>
            </a:r>
            <a:r>
              <a:rPr lang="en-US" altLang="zh-CN" dirty="0" smtClean="0">
                <a:solidFill>
                  <a:schemeClr val="bg1"/>
                </a:solidFill>
              </a:rPr>
              <a:t>)</a:t>
            </a:r>
          </a:p>
          <a:p>
            <a:r>
              <a:rPr lang="en-US" altLang="zh-CN" dirty="0">
                <a:solidFill>
                  <a:schemeClr val="bg1"/>
                </a:solidFill>
              </a:rPr>
              <a:t> </a:t>
            </a:r>
            <a:r>
              <a:rPr lang="en-US" altLang="zh-CN" dirty="0" smtClean="0">
                <a:solidFill>
                  <a:schemeClr val="bg1"/>
                </a:solidFill>
              </a:rPr>
              <a:t>                        </a:t>
            </a:r>
            <a:r>
              <a:rPr lang="en-US" altLang="zh-CN" dirty="0" err="1" smtClean="0">
                <a:solidFill>
                  <a:schemeClr val="bg1"/>
                </a:solidFill>
              </a:rPr>
              <a:t>Rongpeng</a:t>
            </a:r>
            <a:r>
              <a:rPr lang="en-US" altLang="zh-CN" dirty="0" smtClean="0">
                <a:solidFill>
                  <a:schemeClr val="bg1"/>
                </a:solidFill>
              </a:rPr>
              <a:t> </a:t>
            </a:r>
            <a:r>
              <a:rPr lang="en-US" altLang="zh-CN" dirty="0">
                <a:solidFill>
                  <a:schemeClr val="bg1"/>
                </a:solidFill>
              </a:rPr>
              <a:t>Li (Zhejiang University), </a:t>
            </a:r>
            <a:r>
              <a:rPr lang="en-US" altLang="zh-CN" dirty="0" err="1">
                <a:solidFill>
                  <a:schemeClr val="bg1"/>
                </a:solidFill>
              </a:rPr>
              <a:t>Chungang</a:t>
            </a:r>
            <a:r>
              <a:rPr lang="en-US" altLang="zh-CN" dirty="0">
                <a:solidFill>
                  <a:schemeClr val="bg1"/>
                </a:solidFill>
              </a:rPr>
              <a:t> Yang (</a:t>
            </a:r>
            <a:r>
              <a:rPr lang="en-US" altLang="zh-CN" dirty="0" err="1">
                <a:solidFill>
                  <a:schemeClr val="bg1"/>
                </a:solidFill>
              </a:rPr>
              <a:t>Xidian</a:t>
            </a:r>
            <a:r>
              <a:rPr lang="en-US" altLang="zh-CN" dirty="0">
                <a:solidFill>
                  <a:schemeClr val="bg1"/>
                </a:solidFill>
              </a:rPr>
              <a:t> University)</a:t>
            </a:r>
            <a:endParaRPr lang="en-US" altLang="zh-CN" dirty="0" smtClean="0">
              <a:solidFill>
                <a:schemeClr val="bg1"/>
              </a:solidFill>
            </a:endParaRPr>
          </a:p>
        </p:txBody>
      </p:sp>
    </p:spTree>
    <p:extLst>
      <p:ext uri="{BB962C8B-B14F-4D97-AF65-F5344CB8AC3E}">
        <p14:creationId xmlns:p14="http://schemas.microsoft.com/office/powerpoint/2010/main" val="39089630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sz="3200" dirty="0" smtClean="0"/>
              <a:t>Alignment Tasks</a:t>
            </a:r>
            <a:endParaRPr lang="zh-CN" altLang="en-US" sz="3200" dirty="0"/>
          </a:p>
        </p:txBody>
      </p:sp>
      <p:sp>
        <p:nvSpPr>
          <p:cNvPr id="4" name="文本框 3"/>
          <p:cNvSpPr txBox="1"/>
          <p:nvPr/>
        </p:nvSpPr>
        <p:spPr>
          <a:xfrm>
            <a:off x="703612" y="1577673"/>
            <a:ext cx="10878788" cy="2308324"/>
          </a:xfrm>
          <a:prstGeom prst="rect">
            <a:avLst/>
          </a:prstGeom>
          <a:noFill/>
        </p:spPr>
        <p:txBody>
          <a:bodyPr wrap="square" rtlCol="0">
            <a:spAutoFit/>
          </a:bodyPr>
          <a:lstStyle/>
          <a:p>
            <a:pPr marL="285750" indent="-285750">
              <a:buFont typeface="Arial" panose="020B0604020202020204" pitchFamily="34" charset="0"/>
              <a:buChar char="•"/>
            </a:pPr>
            <a:r>
              <a:rPr lang="en-US" altLang="zh-CN" dirty="0" smtClean="0"/>
              <a:t>Deploy E2E Slicing </a:t>
            </a:r>
            <a:r>
              <a:rPr lang="en-US" altLang="zh-CN" dirty="0" err="1" smtClean="0"/>
              <a:t>usecase</a:t>
            </a:r>
            <a:r>
              <a:rPr lang="en-US" altLang="zh-CN" dirty="0" smtClean="0"/>
              <a:t> following the Guide of </a:t>
            </a:r>
            <a:r>
              <a:rPr lang="en-US" altLang="zh-CN" dirty="0"/>
              <a:t>R9 Istanbul Release and </a:t>
            </a:r>
            <a:r>
              <a:rPr lang="en-US" altLang="zh-CN" dirty="0" smtClean="0"/>
              <a:t>R10 Jakarta Release, fix the bugs and </a:t>
            </a:r>
            <a:r>
              <a:rPr lang="en-US" altLang="zh-CN" dirty="0"/>
              <a:t>update the User Operation </a:t>
            </a:r>
            <a:r>
              <a:rPr lang="en-US" altLang="zh-CN" dirty="0" smtClean="0"/>
              <a:t>Guidance for R13.</a:t>
            </a:r>
          </a:p>
          <a:p>
            <a:pPr marL="285750" indent="-285750">
              <a:buFont typeface="Arial" panose="020B0604020202020204" pitchFamily="34" charset="0"/>
              <a:buChar char="•"/>
            </a:pPr>
            <a:r>
              <a:rPr lang="en-US" altLang="zh-CN" dirty="0"/>
              <a:t>Align with TS 28.312 on Intent driven management services for mobile networks and </a:t>
            </a:r>
            <a:r>
              <a:rPr lang="en-US" altLang="zh-CN" dirty="0" smtClean="0"/>
              <a:t>TR28.836 on intent-driven </a:t>
            </a:r>
            <a:r>
              <a:rPr lang="en-US" altLang="zh-CN" dirty="0"/>
              <a:t>management for network </a:t>
            </a:r>
            <a:r>
              <a:rPr lang="en-US" altLang="zh-CN" dirty="0" smtClean="0"/>
              <a:t>slicing.</a:t>
            </a:r>
          </a:p>
          <a:p>
            <a:endParaRPr lang="en-US" altLang="zh-CN" dirty="0"/>
          </a:p>
          <a:p>
            <a:r>
              <a:rPr lang="en-US" altLang="zh-CN" dirty="0" smtClean="0"/>
              <a:t>Optional:</a:t>
            </a:r>
          </a:p>
          <a:p>
            <a:pPr marL="285750" indent="-285750">
              <a:buFont typeface="Arial" panose="020B0604020202020204" pitchFamily="34" charset="0"/>
              <a:buChar char="•"/>
            </a:pPr>
            <a:r>
              <a:rPr lang="en-US" altLang="zh-CN" dirty="0" smtClean="0"/>
              <a:t>Align with other SA5 TSs for further development of Intent-driven Smart Slicing </a:t>
            </a:r>
            <a:r>
              <a:rPr lang="en-US" altLang="zh-CN" dirty="0" err="1" smtClean="0"/>
              <a:t>usecase</a:t>
            </a:r>
            <a:r>
              <a:rPr lang="en-US" altLang="zh-CN" dirty="0" smtClean="0"/>
              <a:t>.</a:t>
            </a:r>
          </a:p>
          <a:p>
            <a:pPr marL="285750" indent="-285750">
              <a:buFont typeface="Arial" panose="020B0604020202020204" pitchFamily="34" charset="0"/>
              <a:buChar char="•"/>
            </a:pPr>
            <a:r>
              <a:rPr lang="en-US" altLang="zh-CN" dirty="0" smtClean="0"/>
              <a:t>Contribute to the </a:t>
            </a:r>
            <a:r>
              <a:rPr lang="en-US" altLang="zh-CN" dirty="0"/>
              <a:t>Standardization Works </a:t>
            </a:r>
            <a:r>
              <a:rPr lang="en-US" altLang="zh-CN" dirty="0" smtClean="0"/>
              <a:t>of SA5.</a:t>
            </a:r>
            <a:endParaRPr lang="zh-CN" altLang="en-US" dirty="0"/>
          </a:p>
        </p:txBody>
      </p:sp>
    </p:spTree>
    <p:extLst>
      <p:ext uri="{BB962C8B-B14F-4D97-AF65-F5344CB8AC3E}">
        <p14:creationId xmlns:p14="http://schemas.microsoft.com/office/powerpoint/2010/main" val="30881439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r>
              <a:rPr lang="en-US" altLang="zh-CN" sz="2400" dirty="0"/>
              <a:t>REQ-1583: Alignment with 3GPP SA5 for Intent-driven Autonomous Services of E2E Slicing </a:t>
            </a:r>
            <a:r>
              <a:rPr lang="en-US" altLang="zh-CN" sz="2400" dirty="0" err="1"/>
              <a:t>Usecase</a:t>
            </a:r>
            <a:r>
              <a:rPr lang="en-US" altLang="zh-CN" sz="2400" dirty="0"/>
              <a:t> in R13</a:t>
            </a:r>
          </a:p>
        </p:txBody>
      </p:sp>
      <p:sp>
        <p:nvSpPr>
          <p:cNvPr id="4" name="文本框 3"/>
          <p:cNvSpPr txBox="1"/>
          <p:nvPr/>
        </p:nvSpPr>
        <p:spPr>
          <a:xfrm>
            <a:off x="229439" y="1128457"/>
            <a:ext cx="11722416" cy="830997"/>
          </a:xfrm>
          <a:prstGeom prst="rect">
            <a:avLst/>
          </a:prstGeom>
          <a:solidFill>
            <a:schemeClr val="accent6">
              <a:lumMod val="20000"/>
              <a:lumOff val="80000"/>
            </a:schemeClr>
          </a:solidFill>
          <a:ln>
            <a:solidFill>
              <a:schemeClr val="accent6">
                <a:lumMod val="50000"/>
              </a:schemeClr>
            </a:solidFill>
          </a:ln>
        </p:spPr>
        <p:txBody>
          <a:bodyPr wrap="square" rtlCol="0">
            <a:spAutoFit/>
          </a:bodyPr>
          <a:lstStyle/>
          <a:p>
            <a:pPr algn="just"/>
            <a:r>
              <a:rPr lang="en-US" altLang="zh-CN" sz="1600" dirty="0" smtClean="0"/>
              <a:t>Intent-based networking is applied to support the smart interaction between users (customers/operators) and networks. Based on the closed-loop automation of ONAP, the proposal of </a:t>
            </a:r>
            <a:r>
              <a:rPr lang="en-US" altLang="zh-CN" sz="1600" b="1" dirty="0">
                <a:effectLst>
                  <a:outerShdw blurRad="38100" dist="38100" dir="2700000" algn="tl">
                    <a:srgbClr val="000000">
                      <a:alpha val="43137"/>
                    </a:srgbClr>
                  </a:outerShdw>
                </a:effectLst>
              </a:rPr>
              <a:t>Intent-driven Closed-loop Autonomous Networks </a:t>
            </a:r>
            <a:r>
              <a:rPr lang="en-US" altLang="zh-CN" sz="1600" dirty="0" smtClean="0"/>
              <a:t>is proposed for the smart operation of networks. In R13, the work proposes to align with </a:t>
            </a:r>
            <a:r>
              <a:rPr lang="en-US" altLang="zh-CN" sz="1600" dirty="0"/>
              <a:t>3GPP SA5 for Intent-driven Autonomous Services of E2E Slicing </a:t>
            </a:r>
            <a:r>
              <a:rPr lang="en-US" altLang="zh-CN" sz="1600" dirty="0" err="1"/>
              <a:t>Usecase</a:t>
            </a:r>
            <a:r>
              <a:rPr lang="en-US" altLang="zh-CN" sz="1600" dirty="0"/>
              <a:t>.</a:t>
            </a:r>
            <a:endParaRPr lang="en-US" altLang="zh-CN" sz="1600" dirty="0" smtClean="0"/>
          </a:p>
        </p:txBody>
      </p:sp>
      <p:sp>
        <p:nvSpPr>
          <p:cNvPr id="5" name="文本框 4"/>
          <p:cNvSpPr txBox="1"/>
          <p:nvPr/>
        </p:nvSpPr>
        <p:spPr>
          <a:xfrm>
            <a:off x="229439" y="2216211"/>
            <a:ext cx="11722416" cy="3539430"/>
          </a:xfrm>
          <a:prstGeom prst="rect">
            <a:avLst/>
          </a:prstGeom>
          <a:noFill/>
        </p:spPr>
        <p:txBody>
          <a:bodyPr wrap="square" rtlCol="0">
            <a:spAutoFit/>
          </a:bodyPr>
          <a:lstStyle/>
          <a:p>
            <a:pPr algn="just"/>
            <a:r>
              <a:rPr lang="en-US" altLang="zh-CN" sz="1600" b="1" dirty="0" smtClean="0">
                <a:solidFill>
                  <a:srgbClr val="FF0000"/>
                </a:solidFill>
              </a:rPr>
              <a:t>Key Contacts</a:t>
            </a:r>
            <a:r>
              <a:rPr lang="en-US" altLang="zh-CN" sz="1600" dirty="0" smtClean="0">
                <a:solidFill>
                  <a:srgbClr val="FF0000"/>
                </a:solidFill>
              </a:rPr>
              <a:t> </a:t>
            </a:r>
            <a:r>
              <a:rPr lang="en-US" altLang="zh-CN" sz="1600" dirty="0"/>
              <a:t>- </a:t>
            </a:r>
            <a:r>
              <a:rPr lang="en-US" altLang="zh-CN" sz="1600" dirty="0" smtClean="0"/>
              <a:t>Dong </a:t>
            </a:r>
            <a:r>
              <a:rPr lang="en-US" altLang="zh-CN" sz="1600" dirty="0"/>
              <a:t>Wang, Zhen Li (China Telecom), </a:t>
            </a:r>
            <a:r>
              <a:rPr lang="en-US" altLang="zh-CN" sz="1600" dirty="0" err="1"/>
              <a:t>Xiqing</a:t>
            </a:r>
            <a:r>
              <a:rPr lang="en-US" altLang="zh-CN" sz="1600" dirty="0"/>
              <a:t> Liu (BUPT</a:t>
            </a:r>
            <a:r>
              <a:rPr lang="en-US" altLang="zh-CN" sz="1600" dirty="0" smtClean="0"/>
              <a:t>), </a:t>
            </a:r>
            <a:r>
              <a:rPr lang="en-US" altLang="zh-CN" sz="1600" dirty="0" err="1" smtClean="0"/>
              <a:t>Rongpeng</a:t>
            </a:r>
            <a:r>
              <a:rPr lang="en-US" altLang="zh-CN" sz="1600" dirty="0" smtClean="0"/>
              <a:t> </a:t>
            </a:r>
            <a:r>
              <a:rPr lang="en-US" altLang="zh-CN" sz="1600" dirty="0"/>
              <a:t>Li (Zhejiang University), </a:t>
            </a:r>
            <a:r>
              <a:rPr lang="en-US" altLang="zh-CN" sz="1600" dirty="0" err="1"/>
              <a:t>Chungang</a:t>
            </a:r>
            <a:r>
              <a:rPr lang="en-US" altLang="zh-CN" sz="1600" dirty="0"/>
              <a:t> Yang (</a:t>
            </a:r>
            <a:r>
              <a:rPr lang="en-US" altLang="zh-CN" sz="1600" dirty="0" err="1"/>
              <a:t>Xidian</a:t>
            </a:r>
            <a:r>
              <a:rPr lang="en-US" altLang="zh-CN" sz="1600" dirty="0"/>
              <a:t> University</a:t>
            </a:r>
            <a:r>
              <a:rPr lang="en-US" altLang="zh-CN" sz="1600" dirty="0" smtClean="0"/>
              <a:t>)</a:t>
            </a:r>
          </a:p>
          <a:p>
            <a:pPr algn="just"/>
            <a:r>
              <a:rPr lang="en-US" altLang="zh-CN" sz="1600" b="1" dirty="0" smtClean="0">
                <a:solidFill>
                  <a:srgbClr val="FF0000"/>
                </a:solidFill>
              </a:rPr>
              <a:t>Executive Summary</a:t>
            </a:r>
            <a:r>
              <a:rPr lang="en-US" altLang="zh-CN" sz="1600" dirty="0"/>
              <a:t> - Intent-based networking (IBN) is a self-driving network that uses decoupling network control logic and closed-loop orchestration techniques to automate application intents. An IBN is an intelligent network, which can automatically convert, verify, deploy, configure, and optimize itself to achieve target network state according to the intent of the operators, and can automatically solve abnormal events to ensure the network reliability. In R13, the work proposes to align with 3GPP SA5 for Intent-driven Autonomous Services of E2E Slicing </a:t>
            </a:r>
            <a:r>
              <a:rPr lang="en-US" altLang="zh-CN" sz="1600" dirty="0" err="1"/>
              <a:t>Usecase</a:t>
            </a:r>
            <a:r>
              <a:rPr lang="en-US" altLang="zh-CN" sz="1600" dirty="0"/>
              <a:t>.</a:t>
            </a:r>
          </a:p>
          <a:p>
            <a:pPr algn="just"/>
            <a:r>
              <a:rPr lang="en-US" altLang="zh-CN" sz="1600" b="1" dirty="0" smtClean="0">
                <a:solidFill>
                  <a:srgbClr val="FF0000"/>
                </a:solidFill>
              </a:rPr>
              <a:t>Business </a:t>
            </a:r>
            <a:r>
              <a:rPr lang="en-US" altLang="zh-CN" sz="1600" b="1" dirty="0">
                <a:solidFill>
                  <a:srgbClr val="FF0000"/>
                </a:solidFill>
              </a:rPr>
              <a:t>Impact</a:t>
            </a:r>
            <a:r>
              <a:rPr lang="en-US" altLang="zh-CN" sz="1600" dirty="0">
                <a:solidFill>
                  <a:srgbClr val="FF0000"/>
                </a:solidFill>
              </a:rPr>
              <a:t> </a:t>
            </a:r>
            <a:r>
              <a:rPr lang="en-US" altLang="zh-CN" sz="1600" dirty="0"/>
              <a:t>- </a:t>
            </a:r>
            <a:r>
              <a:rPr lang="en-US" altLang="zh-CN" sz="1600" dirty="0" smtClean="0"/>
              <a:t>It is </a:t>
            </a:r>
            <a:r>
              <a:rPr lang="en-US" altLang="zh-CN" sz="1600" dirty="0"/>
              <a:t>a challenging </a:t>
            </a:r>
            <a:r>
              <a:rPr lang="en-US" altLang="zh-CN" sz="1600" dirty="0" smtClean="0"/>
              <a:t>problem for networks to satisfy users’ intents in real time. The REQ intent-based networking provides intent interaction and guarantee functions for users.</a:t>
            </a:r>
          </a:p>
          <a:p>
            <a:pPr algn="just"/>
            <a:r>
              <a:rPr lang="en-US" altLang="zh-CN" sz="1600" b="1" dirty="0" smtClean="0">
                <a:solidFill>
                  <a:srgbClr val="FF0000"/>
                </a:solidFill>
              </a:rPr>
              <a:t>Business </a:t>
            </a:r>
            <a:r>
              <a:rPr lang="en-US" altLang="zh-CN" sz="1600" b="1" dirty="0">
                <a:solidFill>
                  <a:srgbClr val="FF0000"/>
                </a:solidFill>
              </a:rPr>
              <a:t>Markets</a:t>
            </a:r>
            <a:r>
              <a:rPr lang="en-US" altLang="zh-CN" sz="1600" dirty="0">
                <a:solidFill>
                  <a:srgbClr val="FF0000"/>
                </a:solidFill>
              </a:rPr>
              <a:t> </a:t>
            </a:r>
            <a:r>
              <a:rPr lang="en-US" altLang="zh-CN" sz="1600" dirty="0"/>
              <a:t>- </a:t>
            </a:r>
            <a:r>
              <a:rPr lang="en-US" altLang="zh-CN" sz="1600" dirty="0" smtClean="0"/>
              <a:t>This REQ provides a novel solution of Intent-driven </a:t>
            </a:r>
            <a:r>
              <a:rPr lang="en-US" altLang="zh-CN" sz="1600" dirty="0"/>
              <a:t>Closed-loop Autonomous </a:t>
            </a:r>
            <a:r>
              <a:rPr lang="en-US" altLang="zh-CN" sz="1600" dirty="0" smtClean="0"/>
              <a:t>Networks with two closed-loops, intent interaction closed-loop and intent guarantee closed-loop. And intent instance is used to manage users’ real-time intents.</a:t>
            </a:r>
          </a:p>
          <a:p>
            <a:pPr algn="just"/>
            <a:r>
              <a:rPr lang="en-US" altLang="zh-CN" sz="1600" b="1" dirty="0" smtClean="0">
                <a:solidFill>
                  <a:srgbClr val="FF0000"/>
                </a:solidFill>
              </a:rPr>
              <a:t>Funding/Financial </a:t>
            </a:r>
            <a:r>
              <a:rPr lang="en-US" altLang="zh-CN" sz="1600" b="1" dirty="0">
                <a:solidFill>
                  <a:srgbClr val="FF0000"/>
                </a:solidFill>
              </a:rPr>
              <a:t>Impacts</a:t>
            </a:r>
            <a:r>
              <a:rPr lang="en-US" altLang="zh-CN" sz="1600" dirty="0">
                <a:solidFill>
                  <a:srgbClr val="FF0000"/>
                </a:solidFill>
              </a:rPr>
              <a:t> </a:t>
            </a:r>
            <a:r>
              <a:rPr lang="en-US" altLang="zh-CN" sz="1600" dirty="0"/>
              <a:t>- </a:t>
            </a:r>
            <a:r>
              <a:rPr lang="en-US" altLang="zh-CN" sz="1600" dirty="0" smtClean="0"/>
              <a:t>Intent-based </a:t>
            </a:r>
            <a:r>
              <a:rPr lang="en-US" altLang="zh-CN" sz="1600" dirty="0"/>
              <a:t>networking </a:t>
            </a:r>
            <a:r>
              <a:rPr lang="en-US" altLang="zh-CN" sz="1600" dirty="0" smtClean="0"/>
              <a:t>simplifies </a:t>
            </a:r>
            <a:r>
              <a:rPr lang="en-US" altLang="zh-CN" sz="1600" dirty="0"/>
              <a:t>interaction and network </a:t>
            </a:r>
            <a:r>
              <a:rPr lang="en-US" altLang="zh-CN" sz="1600" dirty="0" smtClean="0"/>
              <a:t>configuration to save OPEX cost. It also provides the services to satisfy </a:t>
            </a:r>
            <a:r>
              <a:rPr lang="en-US" altLang="zh-CN" sz="1600" dirty="0"/>
              <a:t>users</a:t>
            </a:r>
            <a:r>
              <a:rPr lang="en-US" altLang="zh-CN" sz="1600" dirty="0" smtClean="0"/>
              <a:t>’ real-time intents, so as to increase the income of operators with few investments.</a:t>
            </a:r>
          </a:p>
          <a:p>
            <a:pPr algn="just"/>
            <a:r>
              <a:rPr lang="en-US" altLang="zh-CN" sz="1600" b="1" dirty="0" smtClean="0">
                <a:solidFill>
                  <a:srgbClr val="FF0000"/>
                </a:solidFill>
              </a:rPr>
              <a:t>Organization </a:t>
            </a:r>
            <a:r>
              <a:rPr lang="en-US" altLang="zh-CN" sz="1600" b="1" dirty="0" err="1">
                <a:solidFill>
                  <a:srgbClr val="FF0000"/>
                </a:solidFill>
              </a:rPr>
              <a:t>Mgmt</a:t>
            </a:r>
            <a:r>
              <a:rPr lang="en-US" altLang="zh-CN" sz="1600" b="1" dirty="0">
                <a:solidFill>
                  <a:srgbClr val="FF0000"/>
                </a:solidFill>
              </a:rPr>
              <a:t>, Sales Strategies</a:t>
            </a:r>
            <a:r>
              <a:rPr lang="en-US" altLang="zh-CN" sz="1600" dirty="0">
                <a:solidFill>
                  <a:srgbClr val="FF0000"/>
                </a:solidFill>
              </a:rPr>
              <a:t> </a:t>
            </a:r>
            <a:r>
              <a:rPr lang="en-US" altLang="zh-CN" sz="1600" dirty="0" smtClean="0"/>
              <a:t>- </a:t>
            </a:r>
            <a:r>
              <a:rPr lang="en-US" altLang="zh-CN" sz="1600" i="1" dirty="0" smtClean="0"/>
              <a:t>There </a:t>
            </a:r>
            <a:r>
              <a:rPr lang="en-US" altLang="zh-CN" sz="1600" i="1" dirty="0"/>
              <a:t>is no additional organizational management or sales strategies for this requirement outside of a service providers "normal" ONAP deployment and its attendant organizational resources from a service provider.</a:t>
            </a:r>
            <a:r>
              <a:rPr lang="en-US" altLang="zh-CN" sz="1600" dirty="0"/>
              <a:t> </a:t>
            </a:r>
          </a:p>
        </p:txBody>
      </p:sp>
    </p:spTree>
    <p:extLst>
      <p:ext uri="{BB962C8B-B14F-4D97-AF65-F5344CB8AC3E}">
        <p14:creationId xmlns:p14="http://schemas.microsoft.com/office/powerpoint/2010/main" val="40575114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sz="3200" dirty="0" smtClean="0"/>
              <a:t>Projects Impact</a:t>
            </a:r>
            <a:endParaRPr lang="zh-CN" altLang="en-US" sz="3200" dirty="0"/>
          </a:p>
        </p:txBody>
      </p:sp>
      <p:graphicFrame>
        <p:nvGraphicFramePr>
          <p:cNvPr id="2" name="表格 1"/>
          <p:cNvGraphicFramePr>
            <a:graphicFrameLocks noGrp="1"/>
          </p:cNvGraphicFramePr>
          <p:nvPr>
            <p:extLst>
              <p:ext uri="{D42A27DB-BD31-4B8C-83A1-F6EECF244321}">
                <p14:modId xmlns:p14="http://schemas.microsoft.com/office/powerpoint/2010/main" val="523594066"/>
              </p:ext>
            </p:extLst>
          </p:nvPr>
        </p:nvGraphicFramePr>
        <p:xfrm>
          <a:off x="720436" y="1725353"/>
          <a:ext cx="10751127" cy="1930400"/>
        </p:xfrm>
        <a:graphic>
          <a:graphicData uri="http://schemas.openxmlformats.org/drawingml/2006/table">
            <a:tbl>
              <a:tblPr firstRow="1" bandRow="1">
                <a:tableStyleId>{5C22544A-7EE6-4342-B048-85BDC9FD1C3A}</a:tableStyleId>
              </a:tblPr>
              <a:tblGrid>
                <a:gridCol w="1191491">
                  <a:extLst>
                    <a:ext uri="{9D8B030D-6E8A-4147-A177-3AD203B41FA5}">
                      <a16:colId xmlns:a16="http://schemas.microsoft.com/office/drawing/2014/main" val="4240958848"/>
                    </a:ext>
                  </a:extLst>
                </a:gridCol>
                <a:gridCol w="6418884">
                  <a:extLst>
                    <a:ext uri="{9D8B030D-6E8A-4147-A177-3AD203B41FA5}">
                      <a16:colId xmlns:a16="http://schemas.microsoft.com/office/drawing/2014/main" val="4125715862"/>
                    </a:ext>
                  </a:extLst>
                </a:gridCol>
                <a:gridCol w="3140752">
                  <a:extLst>
                    <a:ext uri="{9D8B030D-6E8A-4147-A177-3AD203B41FA5}">
                      <a16:colId xmlns:a16="http://schemas.microsoft.com/office/drawing/2014/main" val="3836402526"/>
                    </a:ext>
                  </a:extLst>
                </a:gridCol>
              </a:tblGrid>
              <a:tr h="370840">
                <a:tc>
                  <a:txBody>
                    <a:bodyPr/>
                    <a:lstStyle/>
                    <a:p>
                      <a:pPr algn="ctr"/>
                      <a:r>
                        <a:rPr lang="en-US" altLang="zh-CN" dirty="0" smtClean="0"/>
                        <a:t>Project</a:t>
                      </a:r>
                      <a:endParaRPr lang="zh-CN" altLang="en-US" dirty="0"/>
                    </a:p>
                  </a:txBody>
                  <a:tcPr anchor="ctr" anchorCtr="1"/>
                </a:tc>
                <a:tc>
                  <a:txBody>
                    <a:bodyPr/>
                    <a:lstStyle/>
                    <a:p>
                      <a:pPr algn="ctr"/>
                      <a:r>
                        <a:rPr lang="en-US" altLang="zh-CN" dirty="0" smtClean="0"/>
                        <a:t>Impact</a:t>
                      </a:r>
                      <a:endParaRPr lang="zh-CN" altLang="en-US" dirty="0"/>
                    </a:p>
                  </a:txBody>
                  <a:tcPr anchor="ctr" anchorCtr="1"/>
                </a:tc>
                <a:tc>
                  <a:txBody>
                    <a:bodyPr/>
                    <a:lstStyle/>
                    <a:p>
                      <a:pPr algn="ctr"/>
                      <a:r>
                        <a:rPr lang="en-US" altLang="zh-CN" dirty="0" smtClean="0"/>
                        <a:t>Notes</a:t>
                      </a:r>
                      <a:endParaRPr lang="zh-CN" altLang="en-US" dirty="0"/>
                    </a:p>
                  </a:txBody>
                  <a:tcPr anchor="ctr" anchorCtr="1"/>
                </a:tc>
                <a:extLst>
                  <a:ext uri="{0D108BD9-81ED-4DB2-BD59-A6C34878D82A}">
                    <a16:rowId xmlns:a16="http://schemas.microsoft.com/office/drawing/2014/main" val="3360258802"/>
                  </a:ext>
                </a:extLst>
              </a:tr>
              <a:tr h="370840">
                <a:tc>
                  <a:txBody>
                    <a:bodyPr/>
                    <a:lstStyle/>
                    <a:p>
                      <a:pPr algn="ctr"/>
                      <a:r>
                        <a:rPr lang="en-US" altLang="zh-CN" dirty="0" smtClean="0"/>
                        <a:t>UUI</a:t>
                      </a:r>
                      <a:endParaRPr lang="zh-CN" altLang="en-US" dirty="0"/>
                    </a:p>
                  </a:txBody>
                  <a:tcPr anchor="ctr" anchorCtr="1"/>
                </a:tc>
                <a:tc>
                  <a:txBody>
                    <a:bodyPr/>
                    <a:lstStyle/>
                    <a:p>
                      <a:pPr marL="285750" indent="-285750" algn="l">
                        <a:buFont typeface="Wingdings" panose="05000000000000000000" pitchFamily="2" charset="2"/>
                        <a:buChar char="l"/>
                      </a:pPr>
                      <a:r>
                        <a:rPr lang="en-US" altLang="zh-CN" baseline="0" dirty="0" smtClean="0"/>
                        <a:t>Align with 3GPP SA5 TS28.312 Management and orchestration; Intent driven management services for mobile networks</a:t>
                      </a:r>
                    </a:p>
                    <a:p>
                      <a:pPr marL="285750" indent="-285750" algn="l">
                        <a:buFont typeface="Wingdings" panose="05000000000000000000" pitchFamily="2" charset="2"/>
                        <a:buChar char="l"/>
                      </a:pPr>
                      <a:r>
                        <a:rPr lang="en-US" altLang="zh-CN" baseline="0" dirty="0" smtClean="0"/>
                        <a:t>Contribute to TR28.836 on intent-driven management for network slicing</a:t>
                      </a:r>
                    </a:p>
                  </a:txBody>
                  <a:tcPr anchor="ctr"/>
                </a:tc>
                <a:tc>
                  <a:txBody>
                    <a:bodyPr/>
                    <a:lstStyle/>
                    <a:p>
                      <a:pPr marL="0" indent="0" algn="ctr">
                        <a:buFont typeface="Arial" panose="020B0604020202020204" pitchFamily="34" charset="0"/>
                        <a:buNone/>
                      </a:pPr>
                      <a:endParaRPr lang="zh-CN" altLang="en-US" dirty="0"/>
                    </a:p>
                  </a:txBody>
                  <a:tcPr anchor="ctr" anchorCtr="1"/>
                </a:tc>
                <a:extLst>
                  <a:ext uri="{0D108BD9-81ED-4DB2-BD59-A6C34878D82A}">
                    <a16:rowId xmlns:a16="http://schemas.microsoft.com/office/drawing/2014/main" val="2183141059"/>
                  </a:ext>
                </a:extLst>
              </a:tr>
              <a:tr h="370840">
                <a:tc>
                  <a:txBody>
                    <a:bodyPr/>
                    <a:lstStyle/>
                    <a:p>
                      <a:pPr algn="ctr"/>
                      <a:r>
                        <a:rPr lang="en-US" altLang="zh-CN" dirty="0" smtClean="0"/>
                        <a:t>SO</a:t>
                      </a:r>
                      <a:endParaRPr lang="zh-CN" altLang="en-US" dirty="0"/>
                    </a:p>
                  </a:txBody>
                  <a:tcPr anchor="ctr" anchorCtr="1"/>
                </a:tc>
                <a:tc>
                  <a:txBody>
                    <a:bodyPr/>
                    <a:lstStyle/>
                    <a:p>
                      <a:pPr marL="285750" indent="-285750" algn="l">
                        <a:buFont typeface="Wingdings" panose="05000000000000000000" pitchFamily="2" charset="2"/>
                        <a:buChar char="l"/>
                      </a:pPr>
                      <a:r>
                        <a:rPr lang="en-US" altLang="zh-CN" baseline="0" dirty="0" smtClean="0"/>
                        <a:t>Test the slicing </a:t>
                      </a:r>
                      <a:r>
                        <a:rPr lang="en-US" altLang="zh-CN" baseline="0" dirty="0" smtClean="0"/>
                        <a:t>life cycle management functions </a:t>
                      </a:r>
                      <a:r>
                        <a:rPr lang="en-US" altLang="zh-CN" baseline="0" dirty="0" smtClean="0"/>
                        <a:t>based on intent</a:t>
                      </a:r>
                    </a:p>
                  </a:txBody>
                  <a:tcPr anchor="ctr"/>
                </a:tc>
                <a:tc>
                  <a:txBody>
                    <a:bodyPr/>
                    <a:lstStyle/>
                    <a:p>
                      <a:pPr marL="0" indent="0" algn="ctr">
                        <a:buFont typeface="Arial" panose="020B0604020202020204" pitchFamily="34" charset="0"/>
                        <a:buNone/>
                      </a:pPr>
                      <a:endParaRPr lang="zh-CN" altLang="en-US" dirty="0"/>
                    </a:p>
                  </a:txBody>
                  <a:tcPr anchor="ctr" anchorCtr="1"/>
                </a:tc>
                <a:extLst>
                  <a:ext uri="{0D108BD9-81ED-4DB2-BD59-A6C34878D82A}">
                    <a16:rowId xmlns:a16="http://schemas.microsoft.com/office/drawing/2014/main" val="3927382350"/>
                  </a:ext>
                </a:extLst>
              </a:tr>
            </a:tbl>
          </a:graphicData>
        </a:graphic>
      </p:graphicFrame>
    </p:spTree>
    <p:extLst>
      <p:ext uri="{BB962C8B-B14F-4D97-AF65-F5344CB8AC3E}">
        <p14:creationId xmlns:p14="http://schemas.microsoft.com/office/powerpoint/2010/main" val="19517233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3508872"/>
            <a:ext cx="12191999" cy="1323439"/>
          </a:xfrm>
          <a:prstGeom prst="rect">
            <a:avLst/>
          </a:prstGeom>
          <a:noFill/>
        </p:spPr>
        <p:txBody>
          <a:bodyPr wrap="square" rtlCol="0">
            <a:spAutoFit/>
          </a:bodyPr>
          <a:lstStyle/>
          <a:p>
            <a:pPr algn="ctr"/>
            <a:r>
              <a:rPr lang="en-US" altLang="zh-CN" sz="8000" b="1" dirty="0">
                <a:solidFill>
                  <a:schemeClr val="bg1"/>
                </a:solidFill>
              </a:rPr>
              <a:t>Thanks!</a:t>
            </a:r>
            <a:endParaRPr lang="zh-CN" altLang="en-US" sz="8000" b="1" dirty="0">
              <a:solidFill>
                <a:schemeClr val="bg1"/>
              </a:solidFill>
            </a:endParaRPr>
          </a:p>
        </p:txBody>
      </p:sp>
    </p:spTree>
    <p:extLst>
      <p:ext uri="{BB962C8B-B14F-4D97-AF65-F5344CB8AC3E}">
        <p14:creationId xmlns:p14="http://schemas.microsoft.com/office/powerpoint/2010/main" val="16440501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sz="3200" dirty="0" smtClean="0"/>
              <a:t>Outline</a:t>
            </a:r>
            <a:endParaRPr lang="zh-CN" altLang="en-US" sz="3200" dirty="0"/>
          </a:p>
        </p:txBody>
      </p:sp>
      <p:sp>
        <p:nvSpPr>
          <p:cNvPr id="7" name="圆角矩形 6"/>
          <p:cNvSpPr/>
          <p:nvPr/>
        </p:nvSpPr>
        <p:spPr>
          <a:xfrm>
            <a:off x="937492" y="1978322"/>
            <a:ext cx="1209963" cy="628072"/>
          </a:xfrm>
          <a:prstGeom prst="round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937492" y="1982940"/>
            <a:ext cx="1209963" cy="618836"/>
          </a:xfrm>
          <a:prstGeom prst="ellipse">
            <a:avLst/>
          </a:prstGeom>
          <a:solidFill>
            <a:schemeClr val="accent6">
              <a:lumMod val="20000"/>
              <a:lumOff val="8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002060"/>
                </a:solidFill>
              </a:rPr>
              <a:t>1</a:t>
            </a:r>
            <a:endParaRPr lang="zh-CN" altLang="en-US" sz="2800" b="1" dirty="0">
              <a:solidFill>
                <a:srgbClr val="002060"/>
              </a:solidFill>
            </a:endParaRPr>
          </a:p>
        </p:txBody>
      </p:sp>
      <p:sp>
        <p:nvSpPr>
          <p:cNvPr id="9" name="圆角矩形 8"/>
          <p:cNvSpPr/>
          <p:nvPr/>
        </p:nvSpPr>
        <p:spPr>
          <a:xfrm>
            <a:off x="937492" y="3119013"/>
            <a:ext cx="1209963" cy="628072"/>
          </a:xfrm>
          <a:prstGeom prst="round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937492" y="3123631"/>
            <a:ext cx="1209963" cy="618836"/>
          </a:xfrm>
          <a:prstGeom prst="ellipse">
            <a:avLst/>
          </a:prstGeom>
          <a:solidFill>
            <a:schemeClr val="accent6">
              <a:lumMod val="20000"/>
              <a:lumOff val="8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002060"/>
                </a:solidFill>
              </a:rPr>
              <a:t>2</a:t>
            </a:r>
            <a:endParaRPr lang="zh-CN" altLang="en-US" sz="2800" b="1" dirty="0">
              <a:solidFill>
                <a:srgbClr val="002060"/>
              </a:solidFill>
            </a:endParaRPr>
          </a:p>
        </p:txBody>
      </p:sp>
      <p:sp>
        <p:nvSpPr>
          <p:cNvPr id="11" name="圆角矩形 10"/>
          <p:cNvSpPr/>
          <p:nvPr/>
        </p:nvSpPr>
        <p:spPr>
          <a:xfrm>
            <a:off x="937492" y="4255086"/>
            <a:ext cx="1209963" cy="628072"/>
          </a:xfrm>
          <a:prstGeom prst="round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937492" y="4259704"/>
            <a:ext cx="1209963" cy="618836"/>
          </a:xfrm>
          <a:prstGeom prst="ellipse">
            <a:avLst/>
          </a:prstGeom>
          <a:solidFill>
            <a:schemeClr val="accent6">
              <a:lumMod val="20000"/>
              <a:lumOff val="8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002060"/>
                </a:solidFill>
              </a:rPr>
              <a:t>3</a:t>
            </a:r>
            <a:endParaRPr lang="zh-CN" altLang="en-US" sz="2800" b="1" dirty="0">
              <a:solidFill>
                <a:srgbClr val="002060"/>
              </a:solidFill>
            </a:endParaRPr>
          </a:p>
        </p:txBody>
      </p:sp>
      <p:sp>
        <p:nvSpPr>
          <p:cNvPr id="13" name="矩形 12"/>
          <p:cNvSpPr/>
          <p:nvPr/>
        </p:nvSpPr>
        <p:spPr>
          <a:xfrm>
            <a:off x="2752437" y="1976089"/>
            <a:ext cx="8423563" cy="623454"/>
          </a:xfrm>
          <a:prstGeom prst="rect">
            <a:avLst/>
          </a:prstGeom>
          <a:solidFill>
            <a:schemeClr val="accent6">
              <a:lumMod val="40000"/>
              <a:lumOff val="6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b="1" dirty="0" smtClean="0"/>
              <a:t>    </a:t>
            </a:r>
            <a:r>
              <a:rPr lang="en-US" altLang="zh-CN" sz="2000" b="1" dirty="0">
                <a:solidFill>
                  <a:srgbClr val="002060"/>
                </a:solidFill>
              </a:rPr>
              <a:t>Implementation of IBN </a:t>
            </a:r>
            <a:r>
              <a:rPr lang="en-US" altLang="zh-CN" sz="2000" b="1" dirty="0" smtClean="0">
                <a:solidFill>
                  <a:srgbClr val="002060"/>
                </a:solidFill>
              </a:rPr>
              <a:t>with E2E Slicing Use case</a:t>
            </a:r>
            <a:endParaRPr lang="en-US" altLang="zh-CN" sz="2000" b="1" dirty="0">
              <a:solidFill>
                <a:srgbClr val="002060"/>
              </a:solidFill>
            </a:endParaRPr>
          </a:p>
        </p:txBody>
      </p:sp>
      <p:sp>
        <p:nvSpPr>
          <p:cNvPr id="14" name="矩形 13"/>
          <p:cNvSpPr/>
          <p:nvPr/>
        </p:nvSpPr>
        <p:spPr>
          <a:xfrm>
            <a:off x="2752438" y="3123631"/>
            <a:ext cx="8423562" cy="623454"/>
          </a:xfrm>
          <a:prstGeom prst="rect">
            <a:avLst/>
          </a:prstGeom>
          <a:solidFill>
            <a:schemeClr val="accent6">
              <a:lumMod val="40000"/>
              <a:lumOff val="6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b="1" dirty="0" smtClean="0"/>
              <a:t>    </a:t>
            </a:r>
            <a:r>
              <a:rPr lang="en-US" altLang="zh-CN" sz="2000" b="1" dirty="0" smtClean="0">
                <a:solidFill>
                  <a:srgbClr val="002060"/>
                </a:solidFill>
              </a:rPr>
              <a:t>Implementation </a:t>
            </a:r>
            <a:r>
              <a:rPr lang="en-US" altLang="zh-CN" sz="2000" b="1" dirty="0">
                <a:solidFill>
                  <a:srgbClr val="002060"/>
                </a:solidFill>
              </a:rPr>
              <a:t>of </a:t>
            </a:r>
            <a:r>
              <a:rPr lang="en-US" altLang="zh-CN" sz="2000" b="1" dirty="0" smtClean="0">
                <a:solidFill>
                  <a:srgbClr val="002060"/>
                </a:solidFill>
              </a:rPr>
              <a:t>3GPP SA5 about IBN and E2E Slicing</a:t>
            </a:r>
            <a:endParaRPr lang="en-US" altLang="zh-CN" sz="2000" b="1" dirty="0">
              <a:solidFill>
                <a:srgbClr val="002060"/>
              </a:solidFill>
            </a:endParaRPr>
          </a:p>
        </p:txBody>
      </p:sp>
      <p:sp>
        <p:nvSpPr>
          <p:cNvPr id="15" name="矩形 14"/>
          <p:cNvSpPr/>
          <p:nvPr/>
        </p:nvSpPr>
        <p:spPr>
          <a:xfrm>
            <a:off x="2752436" y="4255086"/>
            <a:ext cx="8423564" cy="623454"/>
          </a:xfrm>
          <a:prstGeom prst="rect">
            <a:avLst/>
          </a:prstGeom>
          <a:solidFill>
            <a:schemeClr val="accent6">
              <a:lumMod val="40000"/>
              <a:lumOff val="6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b="1" dirty="0" smtClean="0"/>
              <a:t>    </a:t>
            </a:r>
            <a:r>
              <a:rPr lang="en-US" altLang="zh-CN" sz="2000" b="1" dirty="0">
                <a:solidFill>
                  <a:srgbClr val="002060"/>
                </a:solidFill>
              </a:rPr>
              <a:t>REQ of R13 Alignment with 3GPP SA5 for </a:t>
            </a:r>
            <a:r>
              <a:rPr lang="en-US" altLang="zh-CN" sz="2000" b="1" dirty="0" smtClean="0">
                <a:solidFill>
                  <a:srgbClr val="002060"/>
                </a:solidFill>
              </a:rPr>
              <a:t>IBN with E2E Slicing</a:t>
            </a:r>
            <a:endParaRPr lang="en-US" altLang="zh-CN" sz="2000" b="1" dirty="0">
              <a:solidFill>
                <a:srgbClr val="002060"/>
              </a:solidFill>
            </a:endParaRPr>
          </a:p>
        </p:txBody>
      </p:sp>
    </p:spTree>
    <p:extLst>
      <p:ext uri="{BB962C8B-B14F-4D97-AF65-F5344CB8AC3E}">
        <p14:creationId xmlns:p14="http://schemas.microsoft.com/office/powerpoint/2010/main" val="42356704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a:extLst>
              <a:ext uri="{FF2B5EF4-FFF2-40B4-BE49-F238E27FC236}">
                <a16:creationId xmlns:a16="http://schemas.microsoft.com/office/drawing/2014/main" id="{94BB9BD7-9828-4D15-932D-80D20A65E7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095" y="2265238"/>
            <a:ext cx="12024039" cy="2639353"/>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BEA80D68-E6A9-EF42-842F-3ACB5009687F}"/>
              </a:ext>
            </a:extLst>
          </p:cNvPr>
          <p:cNvSpPr>
            <a:spLocks noGrp="1"/>
          </p:cNvSpPr>
          <p:nvPr>
            <p:ph type="title"/>
          </p:nvPr>
        </p:nvSpPr>
        <p:spPr>
          <a:xfrm>
            <a:off x="0" y="290445"/>
            <a:ext cx="11442492" cy="640080"/>
          </a:xfrm>
        </p:spPr>
        <p:txBody>
          <a:bodyPr>
            <a:normAutofit/>
          </a:bodyPr>
          <a:lstStyle/>
          <a:p>
            <a:r>
              <a:rPr lang="en-US" altLang="zh-CN" dirty="0"/>
              <a:t>ONAP-based</a:t>
            </a:r>
            <a:r>
              <a:rPr lang="zh-CN" altLang="en-US" dirty="0"/>
              <a:t> </a:t>
            </a:r>
            <a:r>
              <a:rPr lang="en-US" altLang="zh-CN" dirty="0"/>
              <a:t>Slice</a:t>
            </a:r>
            <a:r>
              <a:rPr lang="zh-CN" altLang="en-US" dirty="0"/>
              <a:t> </a:t>
            </a:r>
            <a:r>
              <a:rPr lang="en-US" altLang="zh-CN" dirty="0"/>
              <a:t>Management</a:t>
            </a:r>
            <a:r>
              <a:rPr lang="zh-CN" altLang="en-US" dirty="0"/>
              <a:t> </a:t>
            </a:r>
            <a:r>
              <a:rPr lang="en-US" altLang="zh-CN" dirty="0"/>
              <a:t>-</a:t>
            </a:r>
            <a:r>
              <a:rPr lang="zh-CN" altLang="en-US" dirty="0"/>
              <a:t> </a:t>
            </a:r>
            <a:r>
              <a:rPr lang="en-US" dirty="0"/>
              <a:t>NSI Life Cycle View</a:t>
            </a:r>
          </a:p>
        </p:txBody>
      </p:sp>
      <p:sp>
        <p:nvSpPr>
          <p:cNvPr id="13" name="TextBox 12">
            <a:extLst>
              <a:ext uri="{FF2B5EF4-FFF2-40B4-BE49-F238E27FC236}">
                <a16:creationId xmlns:a16="http://schemas.microsoft.com/office/drawing/2014/main" id="{C86B91CD-E57E-47D3-B6B6-9A8B08CFE0AB}"/>
              </a:ext>
            </a:extLst>
          </p:cNvPr>
          <p:cNvSpPr txBox="1"/>
          <p:nvPr/>
        </p:nvSpPr>
        <p:spPr>
          <a:xfrm>
            <a:off x="9996758" y="4958784"/>
            <a:ext cx="21489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Ref.: 3GPP TS 28.530</a:t>
            </a:r>
          </a:p>
        </p:txBody>
      </p:sp>
      <p:sp>
        <p:nvSpPr>
          <p:cNvPr id="14" name="TextBox 13">
            <a:extLst>
              <a:ext uri="{FF2B5EF4-FFF2-40B4-BE49-F238E27FC236}">
                <a16:creationId xmlns:a16="http://schemas.microsoft.com/office/drawing/2014/main" id="{FBEF215F-20FD-4403-B494-261C3BFF51DD}"/>
              </a:ext>
            </a:extLst>
          </p:cNvPr>
          <p:cNvSpPr txBox="1"/>
          <p:nvPr/>
        </p:nvSpPr>
        <p:spPr>
          <a:xfrm>
            <a:off x="165464" y="5328116"/>
            <a:ext cx="12013346" cy="923330"/>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Design and pre-provision</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Creation of necessary slice/slice sub-net templates.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Instantiation/Configuration &amp; Activation/Deactivation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of NSIs, including instantiation/mapping of its constituent slice sub-nets (RAN, Core and Transport).</a:t>
            </a:r>
          </a:p>
        </p:txBody>
      </p:sp>
      <p:sp>
        <p:nvSpPr>
          <p:cNvPr id="2" name="Rectangle 1">
            <a:extLst>
              <a:ext uri="{FF2B5EF4-FFF2-40B4-BE49-F238E27FC236}">
                <a16:creationId xmlns:a16="http://schemas.microsoft.com/office/drawing/2014/main" id="{96957311-083D-413A-9BA7-A087BCE75913}"/>
              </a:ext>
            </a:extLst>
          </p:cNvPr>
          <p:cNvSpPr/>
          <p:nvPr/>
        </p:nvSpPr>
        <p:spPr>
          <a:xfrm>
            <a:off x="165464" y="1340024"/>
            <a:ext cx="11853164" cy="778313"/>
          </a:xfrm>
          <a:prstGeom prst="rect">
            <a:avLst/>
          </a:prstGeom>
          <a:gradFill>
            <a:gsLst>
              <a:gs pos="0">
                <a:srgbClr val="00A2E0">
                  <a:tint val="50000"/>
                  <a:satMod val="300000"/>
                </a:srgbClr>
              </a:gs>
              <a:gs pos="35000">
                <a:srgbClr val="00A2E0">
                  <a:tint val="37000"/>
                  <a:satMod val="300000"/>
                </a:srgbClr>
              </a:gs>
              <a:gs pos="100000">
                <a:srgbClr val="00A2E0">
                  <a:tint val="15000"/>
                  <a:satMod val="350000"/>
                </a:srgbClr>
              </a:gs>
            </a:gsLst>
            <a:lin ang="162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sng" strike="noStrike" kern="1200" cap="none" spc="0" normalizeH="0" baseline="0" noProof="0" dirty="0">
                <a:ln>
                  <a:noFill/>
                </a:ln>
                <a:solidFill>
                  <a:prstClr val="black"/>
                </a:solidFill>
                <a:effectLst/>
                <a:uLnTx/>
                <a:uFillTx/>
                <a:latin typeface="Calibri" panose="020F0502020204030204"/>
                <a:ea typeface="+mn-ea"/>
                <a:cs typeface="+mn-cs"/>
              </a:rPr>
              <a:t>Objective</a:t>
            </a: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 Demonstrate e2e slice design </a:t>
            </a:r>
            <a:r>
              <a:rPr kumimoji="0" lang="en-US" sz="2000" b="1"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rPr>
              <a:t>instantiation and operation, including RAN, core and transport slice sub-nets</a:t>
            </a:r>
          </a:p>
        </p:txBody>
      </p:sp>
    </p:spTree>
    <p:extLst>
      <p:ext uri="{BB962C8B-B14F-4D97-AF65-F5344CB8AC3E}">
        <p14:creationId xmlns:p14="http://schemas.microsoft.com/office/powerpoint/2010/main" val="24111353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椭圆 66"/>
          <p:cNvSpPr/>
          <p:nvPr/>
        </p:nvSpPr>
        <p:spPr>
          <a:xfrm>
            <a:off x="2386259" y="1726304"/>
            <a:ext cx="105915" cy="103770"/>
          </a:xfrm>
          <a:prstGeom prst="ellipse">
            <a:avLst/>
          </a:prstGeom>
          <a:solidFill>
            <a:srgbClr val="C00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3" name="直接箭头连接符 52"/>
          <p:cNvCxnSpPr/>
          <p:nvPr/>
        </p:nvCxnSpPr>
        <p:spPr>
          <a:xfrm flipH="1" flipV="1">
            <a:off x="4073236" y="2552959"/>
            <a:ext cx="1514764" cy="956859"/>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 name="标题 2"/>
          <p:cNvSpPr>
            <a:spLocks noGrp="1"/>
          </p:cNvSpPr>
          <p:nvPr>
            <p:ph type="title"/>
          </p:nvPr>
        </p:nvSpPr>
        <p:spPr/>
        <p:txBody>
          <a:bodyPr>
            <a:normAutofit/>
          </a:bodyPr>
          <a:lstStyle/>
          <a:p>
            <a:r>
              <a:rPr lang="en-US" altLang="zh-CN" sz="3200" dirty="0" smtClean="0"/>
              <a:t>Intent-driving E2E Slicing </a:t>
            </a:r>
            <a:r>
              <a:rPr lang="en-US" altLang="zh-CN" sz="3200" dirty="0" err="1" smtClean="0"/>
              <a:t>Usecase</a:t>
            </a:r>
            <a:endParaRPr lang="zh-CN" altLang="en-US" sz="3200" dirty="0"/>
          </a:p>
        </p:txBody>
      </p:sp>
      <p:grpSp>
        <p:nvGrpSpPr>
          <p:cNvPr id="4" name="Group 4">
            <a:extLst>
              <a:ext uri="{FF2B5EF4-FFF2-40B4-BE49-F238E27FC236}">
                <a16:creationId xmlns:a16="http://schemas.microsoft.com/office/drawing/2014/main" id="{E6DC5BF9-0EFE-46CC-BB10-46F5FDA931E3}"/>
              </a:ext>
            </a:extLst>
          </p:cNvPr>
          <p:cNvGrpSpPr/>
          <p:nvPr/>
        </p:nvGrpSpPr>
        <p:grpSpPr>
          <a:xfrm>
            <a:off x="4173888" y="1542045"/>
            <a:ext cx="7678181" cy="4756909"/>
            <a:chOff x="128361" y="1307252"/>
            <a:chExt cx="7678181" cy="4756909"/>
          </a:xfrm>
        </p:grpSpPr>
        <p:sp>
          <p:nvSpPr>
            <p:cNvPr id="5" name="Data Sources TextBox">
              <a:extLst>
                <a:ext uri="{FF2B5EF4-FFF2-40B4-BE49-F238E27FC236}">
                  <a16:creationId xmlns:a16="http://schemas.microsoft.com/office/drawing/2014/main" id="{779D4649-800C-46FE-AF99-23728053D741}"/>
                </a:ext>
              </a:extLst>
            </p:cNvPr>
            <p:cNvSpPr txBox="1"/>
            <p:nvPr/>
          </p:nvSpPr>
          <p:spPr>
            <a:xfrm>
              <a:off x="4928547" y="1307252"/>
              <a:ext cx="2877995" cy="944862"/>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Co-ordination, Decisions</a:t>
              </a:r>
              <a:br>
                <a:rPr kumimoji="0" lang="en-US" sz="2000" b="0" i="0" u="none" strike="noStrike" kern="0" cap="none" spc="0" normalizeH="0" baseline="0" noProof="0" dirty="0">
                  <a:ln>
                    <a:noFill/>
                  </a:ln>
                  <a:solidFill>
                    <a:srgbClr val="44546A">
                      <a:lumMod val="85000"/>
                      <a:lumOff val="15000"/>
                    </a:srgbClr>
                  </a:solidFill>
                  <a:effectLst/>
                  <a:uLnTx/>
                  <a:uFillTx/>
                </a:rPr>
              </a:br>
              <a:r>
                <a:rPr kumimoji="0" lang="en-US" sz="2000" b="0" i="0" u="none" strike="noStrike" kern="0" cap="none" spc="0" normalizeH="0" baseline="0" noProof="0" dirty="0">
                  <a:ln>
                    <a:noFill/>
                  </a:ln>
                  <a:solidFill>
                    <a:srgbClr val="44546A">
                      <a:lumMod val="85000"/>
                      <a:lumOff val="15000"/>
                    </a:srgbClr>
                  </a:solidFill>
                  <a:effectLst/>
                  <a:uLnTx/>
                  <a:uFillTx/>
                </a:rPr>
                <a:t> (</a:t>
              </a:r>
              <a:r>
                <a:rPr kumimoji="0" lang="en-US" sz="2000" b="1" i="0" u="none" strike="noStrike" kern="0" cap="none" spc="0" normalizeH="0" baseline="0" noProof="0" dirty="0">
                  <a:ln>
                    <a:noFill/>
                  </a:ln>
                  <a:solidFill>
                    <a:srgbClr val="4472C4"/>
                  </a:solidFill>
                  <a:effectLst/>
                  <a:uLnTx/>
                  <a:uFillTx/>
                </a:rPr>
                <a:t>Policy</a:t>
              </a:r>
              <a:r>
                <a:rPr kumimoji="0" lang="en-US" sz="2000" b="0" i="0" u="none" strike="noStrike" kern="0" cap="none" spc="0" normalizeH="0" baseline="0" noProof="0" dirty="0">
                  <a:ln>
                    <a:noFill/>
                  </a:ln>
                  <a:solidFill>
                    <a:srgbClr val="44546A">
                      <a:lumMod val="85000"/>
                      <a:lumOff val="15000"/>
                    </a:srgbClr>
                  </a:solidFill>
                  <a:effectLst/>
                  <a:uLnTx/>
                  <a:uFillTx/>
                </a:rPr>
                <a:t>)</a:t>
              </a:r>
            </a:p>
            <a:p>
              <a:pPr marL="0" marR="0" lvl="0" indent="0" algn="ctr" defTabSz="607469" eaLnBrk="0" fontAlgn="base" latinLnBrk="0" hangingPunct="0">
                <a:lnSpc>
                  <a:spcPct val="200000"/>
                </a:lnSpc>
                <a:spcBef>
                  <a:spcPct val="0"/>
                </a:spcBef>
                <a:spcAft>
                  <a:spcPts val="1600"/>
                </a:spcAft>
                <a:buClrTx/>
                <a:buSzTx/>
                <a:buFontTx/>
                <a:buNone/>
                <a:tabLst/>
                <a:defRPr/>
              </a:pPr>
              <a:r>
                <a:rPr kumimoji="0" lang="en-US" sz="2000" b="0" i="0" u="none" strike="noStrike" kern="0" cap="none" spc="0" normalizeH="0" baseline="0" noProof="0" dirty="0">
                  <a:ln>
                    <a:noFill/>
                  </a:ln>
                  <a:solidFill>
                    <a:srgbClr val="44546A"/>
                  </a:solidFill>
                  <a:effectLst/>
                  <a:uLnTx/>
                  <a:uFillTx/>
                  <a:cs typeface="ATT Aleck Sans" panose="020B0503020203020204" pitchFamily="34" charset="0"/>
                </a:rPr>
                <a:t> </a:t>
              </a: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000" b="0" i="0" u="none" strike="noStrike" kern="0" cap="none" spc="0" normalizeH="0" baseline="0" noProof="0" dirty="0">
                <a:ln>
                  <a:noFill/>
                </a:ln>
                <a:solidFill>
                  <a:srgbClr val="000000"/>
                </a:solidFill>
                <a:effectLst/>
                <a:uLnTx/>
                <a:uFillTx/>
                <a:latin typeface="ATT Aleck Sans" panose="020B0503020203020204" pitchFamily="34" charset="0"/>
                <a:cs typeface="ATT Aleck Sans" panose="020B0503020203020204" pitchFamily="34" charset="0"/>
              </a:endParaRPr>
            </a:p>
          </p:txBody>
        </p:sp>
        <p:sp>
          <p:nvSpPr>
            <p:cNvPr id="6" name="Data Sources TextBox">
              <a:extLst>
                <a:ext uri="{FF2B5EF4-FFF2-40B4-BE49-F238E27FC236}">
                  <a16:creationId xmlns:a16="http://schemas.microsoft.com/office/drawing/2014/main" id="{1F7D5ED7-DB7A-4782-BE37-51291960F236}"/>
                </a:ext>
              </a:extLst>
            </p:cNvPr>
            <p:cNvSpPr txBox="1"/>
            <p:nvPr/>
          </p:nvSpPr>
          <p:spPr>
            <a:xfrm>
              <a:off x="128361" y="2690543"/>
              <a:ext cx="1671689" cy="918376"/>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Data Collection,</a:t>
              </a:r>
              <a:br>
                <a:rPr kumimoji="0" lang="en-US" sz="2000" b="0" i="0" u="none" strike="noStrike" kern="0" cap="none" spc="0" normalizeH="0" baseline="0" noProof="0" dirty="0">
                  <a:ln>
                    <a:noFill/>
                  </a:ln>
                  <a:solidFill>
                    <a:srgbClr val="44546A">
                      <a:lumMod val="85000"/>
                      <a:lumOff val="15000"/>
                    </a:srgbClr>
                  </a:solidFill>
                  <a:effectLst/>
                  <a:uLnTx/>
                  <a:uFillTx/>
                </a:rPr>
              </a:br>
              <a:r>
                <a:rPr kumimoji="0" lang="en-US" sz="2000" b="0" i="0" u="none" strike="noStrike" kern="0" cap="none" spc="0" normalizeH="0" baseline="0" noProof="0" dirty="0">
                  <a:ln>
                    <a:noFill/>
                  </a:ln>
                  <a:solidFill>
                    <a:srgbClr val="44546A">
                      <a:lumMod val="85000"/>
                      <a:lumOff val="15000"/>
                    </a:srgbClr>
                  </a:solidFill>
                  <a:effectLst/>
                  <a:uLnTx/>
                  <a:uFillTx/>
                </a:rPr>
                <a:t>&amp; Analysis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a:t>
              </a:r>
              <a:r>
                <a:rPr kumimoji="0" lang="en-US" sz="2000" b="1" i="0" u="none" strike="noStrike" kern="0" cap="none" spc="0" normalizeH="0" baseline="0" noProof="0" dirty="0">
                  <a:ln>
                    <a:noFill/>
                  </a:ln>
                  <a:solidFill>
                    <a:srgbClr val="4472C4"/>
                  </a:solidFill>
                  <a:effectLst/>
                  <a:uLnTx/>
                  <a:uFillTx/>
                </a:rPr>
                <a:t>DCAE</a:t>
              </a:r>
              <a:r>
                <a:rPr kumimoji="0" lang="en-US" sz="2000" b="0" i="0" u="none" strike="noStrike" kern="0" cap="none" spc="0" normalizeH="0" baseline="0" noProof="0" dirty="0">
                  <a:ln>
                    <a:noFill/>
                  </a:ln>
                  <a:solidFill>
                    <a:srgbClr val="44546A">
                      <a:lumMod val="85000"/>
                      <a:lumOff val="15000"/>
                    </a:srgbClr>
                  </a:solidFill>
                  <a:effectLst/>
                  <a:uLnTx/>
                  <a:uFillTx/>
                </a:rPr>
                <a:t>)</a:t>
              </a:r>
            </a:p>
            <a:p>
              <a:pPr marL="0" marR="0" lvl="0" indent="0" algn="ctr" defTabSz="607469" eaLnBrk="0" fontAlgn="base" latinLnBrk="0" hangingPunct="0">
                <a:lnSpc>
                  <a:spcPct val="200000"/>
                </a:lnSpc>
                <a:spcBef>
                  <a:spcPct val="0"/>
                </a:spcBef>
                <a:spcAft>
                  <a:spcPts val="1600"/>
                </a:spcAft>
                <a:buClrTx/>
                <a:buSzTx/>
                <a:buFontTx/>
                <a:buNone/>
                <a:tabLst/>
                <a:defRPr/>
              </a:pPr>
              <a:r>
                <a:rPr kumimoji="0" lang="en-US" sz="2000" b="0" i="0" u="none" strike="noStrike" kern="0" cap="none" spc="0" normalizeH="0" baseline="0" noProof="0" dirty="0">
                  <a:ln>
                    <a:noFill/>
                  </a:ln>
                  <a:solidFill>
                    <a:srgbClr val="44546A"/>
                  </a:solidFill>
                  <a:effectLst/>
                  <a:uLnTx/>
                  <a:uFillTx/>
                  <a:cs typeface="ATT Aleck Sans" panose="020B0503020203020204" pitchFamily="34" charset="0"/>
                </a:rPr>
                <a:t> </a:t>
              </a: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000" b="0" i="0" u="none" strike="noStrike" kern="0" cap="none" spc="0" normalizeH="0" baseline="0" noProof="0" dirty="0">
                <a:ln>
                  <a:noFill/>
                </a:ln>
                <a:solidFill>
                  <a:srgbClr val="000000"/>
                </a:solidFill>
                <a:effectLst/>
                <a:uLnTx/>
                <a:uFillTx/>
                <a:latin typeface="ATT Aleck Sans" panose="020B0503020203020204" pitchFamily="34" charset="0"/>
                <a:cs typeface="ATT Aleck Sans" panose="020B0503020203020204" pitchFamily="34" charset="0"/>
              </a:endParaRPr>
            </a:p>
          </p:txBody>
        </p:sp>
        <p:pic>
          <p:nvPicPr>
            <p:cNvPr id="7" name="Data Visualization Icon">
              <a:extLst>
                <a:ext uri="{FF2B5EF4-FFF2-40B4-BE49-F238E27FC236}">
                  <a16:creationId xmlns:a16="http://schemas.microsoft.com/office/drawing/2014/main" id="{F7A0609C-953D-4B68-92A4-199C2EE861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7026" y="3039485"/>
              <a:ext cx="1530432" cy="1583014"/>
            </a:xfrm>
            <a:prstGeom prst="rect">
              <a:avLst/>
            </a:prstGeom>
          </p:spPr>
        </p:pic>
        <p:pic>
          <p:nvPicPr>
            <p:cNvPr id="8" name="ML Icon">
              <a:extLst>
                <a:ext uri="{FF2B5EF4-FFF2-40B4-BE49-F238E27FC236}">
                  <a16:creationId xmlns:a16="http://schemas.microsoft.com/office/drawing/2014/main" id="{2A5650D4-DEF0-4AEF-BCAE-134D20DCD0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2063" y="1542045"/>
              <a:ext cx="1306266" cy="1351145"/>
            </a:xfrm>
            <a:prstGeom prst="rect">
              <a:avLst/>
            </a:prstGeom>
          </p:spPr>
        </p:pic>
        <p:pic>
          <p:nvPicPr>
            <p:cNvPr id="9" name="Action Icon">
              <a:extLst>
                <a:ext uri="{FF2B5EF4-FFF2-40B4-BE49-F238E27FC236}">
                  <a16:creationId xmlns:a16="http://schemas.microsoft.com/office/drawing/2014/main" id="{DE6A206B-E92F-49FC-85B7-C590006356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6113456" y="3141285"/>
              <a:ext cx="1309858" cy="1266350"/>
            </a:xfrm>
            <a:prstGeom prst="rect">
              <a:avLst/>
            </a:prstGeom>
            <a:noFill/>
            <a:ln>
              <a:noFill/>
            </a:ln>
          </p:spPr>
        </p:pic>
        <p:pic>
          <p:nvPicPr>
            <p:cNvPr id="10" name="Gear">
              <a:extLst>
                <a:ext uri="{FF2B5EF4-FFF2-40B4-BE49-F238E27FC236}">
                  <a16:creationId xmlns:a16="http://schemas.microsoft.com/office/drawing/2014/main" id="{324B499E-6EA8-4D5B-B780-4B4949EBF0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56888" y="3406030"/>
              <a:ext cx="622997" cy="644401"/>
            </a:xfrm>
            <a:prstGeom prst="rect">
              <a:avLst/>
            </a:prstGeom>
          </p:spPr>
        </p:pic>
        <p:cxnSp>
          <p:nvCxnSpPr>
            <p:cNvPr id="11" name="Straight Connector 11">
              <a:extLst>
                <a:ext uri="{FF2B5EF4-FFF2-40B4-BE49-F238E27FC236}">
                  <a16:creationId xmlns:a16="http://schemas.microsoft.com/office/drawing/2014/main" id="{7C583896-3313-4CFA-BF0F-B34F2DEE98F8}"/>
                </a:ext>
              </a:extLst>
            </p:cNvPr>
            <p:cNvCxnSpPr>
              <a:cxnSpLocks/>
            </p:cNvCxnSpPr>
            <p:nvPr/>
          </p:nvCxnSpPr>
          <p:spPr>
            <a:xfrm>
              <a:off x="6347198" y="4374998"/>
              <a:ext cx="0" cy="882352"/>
            </a:xfrm>
            <a:prstGeom prst="line">
              <a:avLst/>
            </a:prstGeom>
            <a:noFill/>
            <a:ln w="38100" cap="rnd" cmpd="sng" algn="ctr">
              <a:solidFill>
                <a:srgbClr val="FF0000"/>
              </a:solidFill>
              <a:prstDash val="solid"/>
              <a:miter lim="800000"/>
            </a:ln>
            <a:effectLst/>
          </p:spPr>
        </p:cxnSp>
        <p:cxnSp>
          <p:nvCxnSpPr>
            <p:cNvPr id="12" name="Straight Connector 12">
              <a:extLst>
                <a:ext uri="{FF2B5EF4-FFF2-40B4-BE49-F238E27FC236}">
                  <a16:creationId xmlns:a16="http://schemas.microsoft.com/office/drawing/2014/main" id="{5977C4B9-829E-4CAB-8DD1-20A39AB829CB}"/>
                </a:ext>
              </a:extLst>
            </p:cNvPr>
            <p:cNvCxnSpPr/>
            <p:nvPr/>
          </p:nvCxnSpPr>
          <p:spPr>
            <a:xfrm flipH="1" flipV="1">
              <a:off x="1982243" y="5257351"/>
              <a:ext cx="1543382" cy="3628"/>
            </a:xfrm>
            <a:prstGeom prst="line">
              <a:avLst/>
            </a:prstGeom>
            <a:noFill/>
            <a:ln w="38100" cap="rnd" cmpd="sng" algn="ctr">
              <a:solidFill>
                <a:srgbClr val="FF0000"/>
              </a:solidFill>
              <a:prstDash val="solid"/>
              <a:miter lim="800000"/>
            </a:ln>
            <a:effectLst/>
          </p:spPr>
        </p:cxnSp>
        <p:cxnSp>
          <p:nvCxnSpPr>
            <p:cNvPr id="13" name="Straight Arrow Connector 13">
              <a:extLst>
                <a:ext uri="{FF2B5EF4-FFF2-40B4-BE49-F238E27FC236}">
                  <a16:creationId xmlns:a16="http://schemas.microsoft.com/office/drawing/2014/main" id="{E1FCCF89-5C5B-40D8-B0EF-D16C879BF44C}"/>
                </a:ext>
              </a:extLst>
            </p:cNvPr>
            <p:cNvCxnSpPr/>
            <p:nvPr/>
          </p:nvCxnSpPr>
          <p:spPr>
            <a:xfrm flipV="1">
              <a:off x="1971659" y="4467152"/>
              <a:ext cx="0" cy="790198"/>
            </a:xfrm>
            <a:prstGeom prst="straightConnector1">
              <a:avLst/>
            </a:prstGeom>
            <a:noFill/>
            <a:ln w="38100" cap="rnd" cmpd="sng" algn="ctr">
              <a:solidFill>
                <a:srgbClr val="FF0000"/>
              </a:solidFill>
              <a:prstDash val="solid"/>
              <a:miter lim="800000"/>
              <a:tailEnd type="arrow"/>
            </a:ln>
            <a:effectLst/>
          </p:spPr>
        </p:cxnSp>
        <p:cxnSp>
          <p:nvCxnSpPr>
            <p:cNvPr id="14" name="Straight Connector 14">
              <a:extLst>
                <a:ext uri="{FF2B5EF4-FFF2-40B4-BE49-F238E27FC236}">
                  <a16:creationId xmlns:a16="http://schemas.microsoft.com/office/drawing/2014/main" id="{F19DA651-1BDF-4A79-B3A5-A9515A010752}"/>
                </a:ext>
              </a:extLst>
            </p:cNvPr>
            <p:cNvCxnSpPr/>
            <p:nvPr/>
          </p:nvCxnSpPr>
          <p:spPr>
            <a:xfrm flipV="1">
              <a:off x="1960889" y="2180268"/>
              <a:ext cx="0" cy="950876"/>
            </a:xfrm>
            <a:prstGeom prst="line">
              <a:avLst/>
            </a:prstGeom>
            <a:noFill/>
            <a:ln w="38100" cap="flat" cmpd="sng" algn="ctr">
              <a:solidFill>
                <a:srgbClr val="FF0000"/>
              </a:solidFill>
              <a:prstDash val="solid"/>
              <a:miter lim="800000"/>
            </a:ln>
            <a:effectLst/>
          </p:spPr>
        </p:cxnSp>
        <p:cxnSp>
          <p:nvCxnSpPr>
            <p:cNvPr id="15" name="Straight Arrow Connector 15">
              <a:extLst>
                <a:ext uri="{FF2B5EF4-FFF2-40B4-BE49-F238E27FC236}">
                  <a16:creationId xmlns:a16="http://schemas.microsoft.com/office/drawing/2014/main" id="{ED483D71-1E47-444C-A1FE-696D21594EE5}"/>
                </a:ext>
              </a:extLst>
            </p:cNvPr>
            <p:cNvCxnSpPr/>
            <p:nvPr/>
          </p:nvCxnSpPr>
          <p:spPr>
            <a:xfrm>
              <a:off x="1960889" y="2180268"/>
              <a:ext cx="634925" cy="0"/>
            </a:xfrm>
            <a:prstGeom prst="straightConnector1">
              <a:avLst/>
            </a:prstGeom>
            <a:noFill/>
            <a:ln w="38100" cap="rnd" cmpd="sng" algn="ctr">
              <a:solidFill>
                <a:srgbClr val="FF0000"/>
              </a:solidFill>
              <a:prstDash val="solid"/>
              <a:miter lim="800000"/>
              <a:headEnd type="none"/>
              <a:tailEnd type="arrow"/>
            </a:ln>
            <a:effectLst/>
          </p:spPr>
        </p:cxnSp>
        <p:cxnSp>
          <p:nvCxnSpPr>
            <p:cNvPr id="16" name="Straight Connector 16">
              <a:extLst>
                <a:ext uri="{FF2B5EF4-FFF2-40B4-BE49-F238E27FC236}">
                  <a16:creationId xmlns:a16="http://schemas.microsoft.com/office/drawing/2014/main" id="{1D765FD4-1918-4941-B79C-954AA24A4BE9}"/>
                </a:ext>
              </a:extLst>
            </p:cNvPr>
            <p:cNvCxnSpPr>
              <a:cxnSpLocks/>
            </p:cNvCxnSpPr>
            <p:nvPr/>
          </p:nvCxnSpPr>
          <p:spPr>
            <a:xfrm>
              <a:off x="5716300" y="2180268"/>
              <a:ext cx="612968" cy="0"/>
            </a:xfrm>
            <a:prstGeom prst="line">
              <a:avLst/>
            </a:prstGeom>
            <a:noFill/>
            <a:ln w="38100" cap="flat" cmpd="sng" algn="ctr">
              <a:solidFill>
                <a:srgbClr val="FF0000"/>
              </a:solidFill>
              <a:prstDash val="solid"/>
              <a:miter lim="800000"/>
            </a:ln>
            <a:effectLst/>
          </p:spPr>
        </p:cxnSp>
        <p:cxnSp>
          <p:nvCxnSpPr>
            <p:cNvPr id="17" name="Straight Arrow Connector 17">
              <a:extLst>
                <a:ext uri="{FF2B5EF4-FFF2-40B4-BE49-F238E27FC236}">
                  <a16:creationId xmlns:a16="http://schemas.microsoft.com/office/drawing/2014/main" id="{AE2F73FC-9126-4BB1-A6DE-38677BCF1C84}"/>
                </a:ext>
              </a:extLst>
            </p:cNvPr>
            <p:cNvCxnSpPr/>
            <p:nvPr/>
          </p:nvCxnSpPr>
          <p:spPr>
            <a:xfrm>
              <a:off x="6336836" y="2180268"/>
              <a:ext cx="0" cy="950876"/>
            </a:xfrm>
            <a:prstGeom prst="straightConnector1">
              <a:avLst/>
            </a:prstGeom>
            <a:noFill/>
            <a:ln w="38100" cap="rnd" cmpd="sng" algn="ctr">
              <a:solidFill>
                <a:srgbClr val="FF0000"/>
              </a:solidFill>
              <a:prstDash val="solid"/>
              <a:miter lim="800000"/>
              <a:tailEnd type="arrow"/>
            </a:ln>
            <a:effectLst/>
          </p:spPr>
        </p:cxnSp>
        <p:pic>
          <p:nvPicPr>
            <p:cNvPr id="18" name="Picture 18">
              <a:extLst>
                <a:ext uri="{FF2B5EF4-FFF2-40B4-BE49-F238E27FC236}">
                  <a16:creationId xmlns:a16="http://schemas.microsoft.com/office/drawing/2014/main" id="{1E312541-AF27-4CBD-A5D7-9C3D15C03C1A}"/>
                </a:ext>
              </a:extLst>
            </p:cNvPr>
            <p:cNvPicPr>
              <a:picLocks noChangeAspect="1"/>
            </p:cNvPicPr>
            <p:nvPr/>
          </p:nvPicPr>
          <p:blipFill>
            <a:blip r:embed="rId6"/>
            <a:stretch>
              <a:fillRect/>
            </a:stretch>
          </p:blipFill>
          <p:spPr>
            <a:xfrm>
              <a:off x="2998526" y="3188175"/>
              <a:ext cx="2080542" cy="424544"/>
            </a:xfrm>
            <a:prstGeom prst="rect">
              <a:avLst/>
            </a:prstGeom>
            <a:noFill/>
            <a:ln>
              <a:noFill/>
            </a:ln>
          </p:spPr>
        </p:pic>
        <p:sp>
          <p:nvSpPr>
            <p:cNvPr id="19" name="Data Sources TextBox">
              <a:extLst>
                <a:ext uri="{FF2B5EF4-FFF2-40B4-BE49-F238E27FC236}">
                  <a16:creationId xmlns:a16="http://schemas.microsoft.com/office/drawing/2014/main" id="{C60AB34C-1A5A-420D-8265-CFEC399DF146}"/>
                </a:ext>
              </a:extLst>
            </p:cNvPr>
            <p:cNvSpPr txBox="1"/>
            <p:nvPr/>
          </p:nvSpPr>
          <p:spPr>
            <a:xfrm>
              <a:off x="1931219" y="1353534"/>
              <a:ext cx="2315694" cy="343875"/>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Optimization (</a:t>
              </a:r>
              <a:r>
                <a:rPr kumimoji="0" lang="en-US" sz="2000" b="1" i="0" u="none" strike="noStrike" kern="0" cap="none" spc="0" normalizeH="0" baseline="0" noProof="0" dirty="0">
                  <a:ln>
                    <a:noFill/>
                  </a:ln>
                  <a:solidFill>
                    <a:srgbClr val="4472C4"/>
                  </a:solidFill>
                  <a:effectLst/>
                  <a:uLnTx/>
                  <a:uFillTx/>
                </a:rPr>
                <a:t>OOF)</a:t>
              </a:r>
              <a:endParaRPr kumimoji="0" lang="en-US" sz="2000" b="0" i="0" u="none" strike="noStrike" kern="0" cap="none" spc="0" normalizeH="0" baseline="0" noProof="0" dirty="0">
                <a:ln>
                  <a:noFill/>
                </a:ln>
                <a:solidFill>
                  <a:srgbClr val="44546A">
                    <a:lumMod val="85000"/>
                    <a:lumOff val="15000"/>
                  </a:srgbClr>
                </a:solidFill>
                <a:effectLst/>
                <a:uLnTx/>
                <a:uFillTx/>
              </a:endParaRPr>
            </a:p>
          </p:txBody>
        </p:sp>
        <p:sp>
          <p:nvSpPr>
            <p:cNvPr id="20" name="Data Sources TextBox">
              <a:extLst>
                <a:ext uri="{FF2B5EF4-FFF2-40B4-BE49-F238E27FC236}">
                  <a16:creationId xmlns:a16="http://schemas.microsoft.com/office/drawing/2014/main" id="{2A985AD2-2E32-4949-99D4-948D5F542B0D}"/>
                </a:ext>
              </a:extLst>
            </p:cNvPr>
            <p:cNvSpPr txBox="1"/>
            <p:nvPr/>
          </p:nvSpPr>
          <p:spPr>
            <a:xfrm>
              <a:off x="3084556" y="3754061"/>
              <a:ext cx="1843991" cy="448135"/>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a:noFill/>
                  </a:ln>
                  <a:solidFill>
                    <a:srgbClr val="FF0000"/>
                  </a:solidFill>
                  <a:effectLst/>
                  <a:uLnTx/>
                  <a:uFillTx/>
                </a:rPr>
                <a:t>Control loop</a:t>
              </a:r>
            </a:p>
            <a:p>
              <a:pPr marL="0" marR="0" lvl="0" indent="0" algn="ctr" defTabSz="607469" eaLnBrk="0" fontAlgn="base" latinLnBrk="0" hangingPunct="0">
                <a:lnSpc>
                  <a:spcPct val="200000"/>
                </a:lnSpc>
                <a:spcBef>
                  <a:spcPct val="0"/>
                </a:spcBef>
                <a:spcAft>
                  <a:spcPts val="1600"/>
                </a:spcAft>
                <a:buClrTx/>
                <a:buSzTx/>
                <a:buFontTx/>
                <a:buNone/>
                <a:tabLst/>
                <a:defRPr/>
              </a:pPr>
              <a:r>
                <a:rPr kumimoji="0" lang="en-US" sz="2800" b="1" i="0" u="none" strike="noStrike" kern="0" cap="none" spc="0" normalizeH="0" baseline="0" noProof="0" dirty="0">
                  <a:ln>
                    <a:noFill/>
                  </a:ln>
                  <a:solidFill>
                    <a:srgbClr val="FF0000"/>
                  </a:solidFill>
                  <a:effectLst/>
                  <a:uLnTx/>
                  <a:uFillTx/>
                  <a:cs typeface="ATT Aleck Sans" panose="020B0503020203020204" pitchFamily="34" charset="0"/>
                </a:rPr>
                <a:t> </a:t>
              </a: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800" b="1" i="0" u="none" strike="noStrike" kern="0" cap="none" spc="0" normalizeH="0" baseline="0" noProof="0" dirty="0">
                <a:ln>
                  <a:noFill/>
                </a:ln>
                <a:solidFill>
                  <a:srgbClr val="FF0000"/>
                </a:solidFill>
                <a:effectLst/>
                <a:uLnTx/>
                <a:uFillTx/>
                <a:latin typeface="ATT Aleck Sans" panose="020B0503020203020204" pitchFamily="34" charset="0"/>
                <a:cs typeface="ATT Aleck Sans" panose="020B0503020203020204" pitchFamily="34" charset="0"/>
              </a:endParaRPr>
            </a:p>
          </p:txBody>
        </p:sp>
        <p:pic>
          <p:nvPicPr>
            <p:cNvPr id="21" name="Picture 21">
              <a:extLst>
                <a:ext uri="{FF2B5EF4-FFF2-40B4-BE49-F238E27FC236}">
                  <a16:creationId xmlns:a16="http://schemas.microsoft.com/office/drawing/2014/main" id="{5253A6AC-1EB4-4925-B8DE-826C6B52A20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06331" y="1726904"/>
              <a:ext cx="1409969" cy="1095861"/>
            </a:xfrm>
            <a:prstGeom prst="rect">
              <a:avLst/>
            </a:prstGeom>
          </p:spPr>
        </p:pic>
        <p:sp>
          <p:nvSpPr>
            <p:cNvPr id="22" name="Data Sources TextBox">
              <a:extLst>
                <a:ext uri="{FF2B5EF4-FFF2-40B4-BE49-F238E27FC236}">
                  <a16:creationId xmlns:a16="http://schemas.microsoft.com/office/drawing/2014/main" id="{CD3CDF28-C7D1-4184-B180-2996C625904C}"/>
                </a:ext>
              </a:extLst>
            </p:cNvPr>
            <p:cNvSpPr txBox="1"/>
            <p:nvPr/>
          </p:nvSpPr>
          <p:spPr>
            <a:xfrm>
              <a:off x="5330352" y="3362003"/>
              <a:ext cx="1037192" cy="644401"/>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Action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a:t>
              </a:r>
              <a:r>
                <a:rPr kumimoji="0" lang="en-US" sz="2000" b="1" i="0" u="none" strike="noStrike" kern="0" cap="none" spc="0" normalizeH="0" baseline="0" noProof="0" dirty="0">
                  <a:ln>
                    <a:noFill/>
                  </a:ln>
                  <a:solidFill>
                    <a:srgbClr val="4472C4"/>
                  </a:solidFill>
                  <a:effectLst/>
                  <a:uLnTx/>
                  <a:uFillTx/>
                </a:rPr>
                <a:t>SO</a:t>
              </a:r>
              <a:r>
                <a:rPr kumimoji="0" lang="en-US" sz="2000" b="0" i="0" u="none" strike="noStrike" kern="0" cap="none" spc="0" normalizeH="0" baseline="0" noProof="0" dirty="0">
                  <a:ln>
                    <a:noFill/>
                  </a:ln>
                  <a:solidFill>
                    <a:srgbClr val="44546A">
                      <a:lumMod val="85000"/>
                      <a:lumOff val="15000"/>
                    </a:srgbClr>
                  </a:solidFill>
                  <a:effectLst/>
                  <a:uLnTx/>
                  <a:uFillTx/>
                </a:rPr>
                <a:t>)</a:t>
              </a:r>
              <a:endParaRPr kumimoji="0" lang="en-US" sz="2000" b="0" i="0" u="none" strike="noStrike" kern="0" cap="none" spc="0" normalizeH="0" baseline="0" noProof="0" dirty="0">
                <a:ln>
                  <a:noFill/>
                </a:ln>
                <a:solidFill>
                  <a:srgbClr val="44546A"/>
                </a:solidFill>
                <a:effectLst/>
                <a:uLnTx/>
                <a:uFillTx/>
                <a:cs typeface="ATT Aleck Sans" panose="020B0503020203020204" pitchFamily="34" charset="0"/>
              </a:endParaRP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000" b="0" i="0" u="none" strike="noStrike" kern="0" cap="none" spc="0" normalizeH="0" baseline="0" noProof="0" dirty="0">
                <a:ln>
                  <a:noFill/>
                </a:ln>
                <a:solidFill>
                  <a:srgbClr val="000000"/>
                </a:solidFill>
                <a:effectLst/>
                <a:uLnTx/>
                <a:uFillTx/>
                <a:latin typeface="ATT Aleck Sans" panose="020B0503020203020204" pitchFamily="34" charset="0"/>
                <a:cs typeface="ATT Aleck Sans" panose="020B0503020203020204" pitchFamily="34" charset="0"/>
              </a:endParaRPr>
            </a:p>
          </p:txBody>
        </p:sp>
        <p:cxnSp>
          <p:nvCxnSpPr>
            <p:cNvPr id="23" name="Straight Arrow Connector 23">
              <a:extLst>
                <a:ext uri="{FF2B5EF4-FFF2-40B4-BE49-F238E27FC236}">
                  <a16:creationId xmlns:a16="http://schemas.microsoft.com/office/drawing/2014/main" id="{999FEEFF-A01B-4D5C-B2AA-34878E4FD4CA}"/>
                </a:ext>
              </a:extLst>
            </p:cNvPr>
            <p:cNvCxnSpPr/>
            <p:nvPr/>
          </p:nvCxnSpPr>
          <p:spPr>
            <a:xfrm>
              <a:off x="3762656" y="2198180"/>
              <a:ext cx="634925" cy="0"/>
            </a:xfrm>
            <a:prstGeom prst="straightConnector1">
              <a:avLst/>
            </a:prstGeom>
            <a:noFill/>
            <a:ln w="38100" cap="rnd" cmpd="sng" algn="ctr">
              <a:solidFill>
                <a:srgbClr val="FF0000"/>
              </a:solidFill>
              <a:prstDash val="solid"/>
              <a:miter lim="800000"/>
              <a:headEnd type="none"/>
              <a:tailEnd type="arrow"/>
            </a:ln>
            <a:effectLst/>
          </p:spPr>
        </p:cxnSp>
        <p:sp>
          <p:nvSpPr>
            <p:cNvPr id="24" name="Data Sources TextBox">
              <a:extLst>
                <a:ext uri="{FF2B5EF4-FFF2-40B4-BE49-F238E27FC236}">
                  <a16:creationId xmlns:a16="http://schemas.microsoft.com/office/drawing/2014/main" id="{AACBE382-8844-4060-9FE1-3C22EEADC8AB}"/>
                </a:ext>
              </a:extLst>
            </p:cNvPr>
            <p:cNvSpPr txBox="1"/>
            <p:nvPr/>
          </p:nvSpPr>
          <p:spPr>
            <a:xfrm>
              <a:off x="2855203" y="5683094"/>
              <a:ext cx="2449830" cy="381067"/>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5G Network</a:t>
              </a:r>
            </a:p>
          </p:txBody>
        </p:sp>
        <p:cxnSp>
          <p:nvCxnSpPr>
            <p:cNvPr id="25" name="Straight Arrow Connector 25">
              <a:extLst>
                <a:ext uri="{FF2B5EF4-FFF2-40B4-BE49-F238E27FC236}">
                  <a16:creationId xmlns:a16="http://schemas.microsoft.com/office/drawing/2014/main" id="{E3795DBA-E0C4-4068-ACF8-7E6EDEE5BE5C}"/>
                </a:ext>
              </a:extLst>
            </p:cNvPr>
            <p:cNvCxnSpPr/>
            <p:nvPr/>
          </p:nvCxnSpPr>
          <p:spPr>
            <a:xfrm flipH="1" flipV="1">
              <a:off x="4519449" y="5260979"/>
              <a:ext cx="1827749" cy="1"/>
            </a:xfrm>
            <a:prstGeom prst="straightConnector1">
              <a:avLst/>
            </a:prstGeom>
            <a:noFill/>
            <a:ln w="38100" cap="rnd" cmpd="sng" algn="ctr">
              <a:solidFill>
                <a:srgbClr val="FF0000"/>
              </a:solidFill>
              <a:prstDash val="solid"/>
              <a:miter lim="800000"/>
              <a:headEnd type="none"/>
              <a:tailEnd type="arrow"/>
            </a:ln>
            <a:effectLst/>
          </p:spPr>
        </p:cxnSp>
      </p:grpSp>
      <p:sp>
        <p:nvSpPr>
          <p:cNvPr id="26" name="TextBox 27">
            <a:extLst>
              <a:ext uri="{FF2B5EF4-FFF2-40B4-BE49-F238E27FC236}">
                <a16:creationId xmlns:a16="http://schemas.microsoft.com/office/drawing/2014/main" id="{2D396744-4F09-4AE7-A9AB-F76AB8D94480}"/>
              </a:ext>
            </a:extLst>
          </p:cNvPr>
          <p:cNvSpPr txBox="1"/>
          <p:nvPr/>
        </p:nvSpPr>
        <p:spPr>
          <a:xfrm>
            <a:off x="5246482" y="5482907"/>
            <a:ext cx="1381981"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FM, PM data</a:t>
            </a:r>
          </a:p>
        </p:txBody>
      </p:sp>
      <p:sp>
        <p:nvSpPr>
          <p:cNvPr id="27" name="Cloud 28">
            <a:extLst>
              <a:ext uri="{FF2B5EF4-FFF2-40B4-BE49-F238E27FC236}">
                <a16:creationId xmlns:a16="http://schemas.microsoft.com/office/drawing/2014/main" id="{2BB2B5BC-5950-436E-97FA-D63D16AC200E}"/>
              </a:ext>
            </a:extLst>
          </p:cNvPr>
          <p:cNvSpPr/>
          <p:nvPr/>
        </p:nvSpPr>
        <p:spPr>
          <a:xfrm>
            <a:off x="7590394" y="5035535"/>
            <a:ext cx="974575" cy="882352"/>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white"/>
                </a:solidFill>
                <a:effectLst/>
                <a:uLnTx/>
                <a:uFillTx/>
                <a:latin typeface="Calibri" panose="020F0502020204030204"/>
                <a:ea typeface="+mn-ea"/>
                <a:cs typeface="+mn-cs"/>
              </a:rPr>
              <a:t>5G network</a:t>
            </a:r>
          </a:p>
        </p:txBody>
      </p:sp>
      <p:sp>
        <p:nvSpPr>
          <p:cNvPr id="28" name="Rectangle 29">
            <a:extLst>
              <a:ext uri="{FF2B5EF4-FFF2-40B4-BE49-F238E27FC236}">
                <a16:creationId xmlns:a16="http://schemas.microsoft.com/office/drawing/2014/main" id="{897A3B88-BB4D-4033-B6CF-14478E632381}"/>
              </a:ext>
            </a:extLst>
          </p:cNvPr>
          <p:cNvSpPr/>
          <p:nvPr/>
        </p:nvSpPr>
        <p:spPr>
          <a:xfrm>
            <a:off x="7657067" y="2053767"/>
            <a:ext cx="704039"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72C4"/>
                </a:solidFill>
                <a:effectLst/>
                <a:uLnTx/>
                <a:uFillTx/>
              </a:rPr>
              <a:t>DCAE</a:t>
            </a:r>
            <a:endParaRPr kumimoji="0" lang="en-US" sz="1800" b="0" i="0" u="none" strike="noStrike" kern="0" cap="none" spc="0" normalizeH="0" baseline="0" noProof="0" dirty="0">
              <a:ln>
                <a:noFill/>
              </a:ln>
              <a:solidFill>
                <a:prstClr val="black"/>
              </a:solidFill>
              <a:effectLst/>
              <a:uLnTx/>
              <a:uFillTx/>
            </a:endParaRPr>
          </a:p>
        </p:txBody>
      </p:sp>
      <p:sp>
        <p:nvSpPr>
          <p:cNvPr id="29" name="Rectangle 30">
            <a:extLst>
              <a:ext uri="{FF2B5EF4-FFF2-40B4-BE49-F238E27FC236}">
                <a16:creationId xmlns:a16="http://schemas.microsoft.com/office/drawing/2014/main" id="{D0404371-091D-4132-B62B-B5950FF181A2}"/>
              </a:ext>
            </a:extLst>
          </p:cNvPr>
          <p:cNvSpPr/>
          <p:nvPr/>
        </p:nvSpPr>
        <p:spPr>
          <a:xfrm>
            <a:off x="9336475" y="4740388"/>
            <a:ext cx="1120307" cy="58477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4472C4"/>
                </a:solidFill>
                <a:effectLst/>
                <a:uLnTx/>
                <a:uFillTx/>
              </a:rPr>
              <a:t>Domain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4472C4"/>
                </a:solidFill>
                <a:effectLst/>
                <a:uLnTx/>
                <a:uFillTx/>
              </a:rPr>
              <a:t>Controllers</a:t>
            </a:r>
            <a:endParaRPr kumimoji="0" lang="en-US" sz="1600" b="0" i="0" u="none" strike="noStrike" kern="0" cap="none" spc="0" normalizeH="0" baseline="0" noProof="0" dirty="0">
              <a:ln>
                <a:noFill/>
              </a:ln>
              <a:solidFill>
                <a:prstClr val="black"/>
              </a:solidFill>
              <a:effectLst/>
              <a:uLnTx/>
              <a:uFillTx/>
            </a:endParaRPr>
          </a:p>
        </p:txBody>
      </p:sp>
      <p:sp>
        <p:nvSpPr>
          <p:cNvPr id="2" name="圆角矩形 1"/>
          <p:cNvSpPr/>
          <p:nvPr/>
        </p:nvSpPr>
        <p:spPr>
          <a:xfrm>
            <a:off x="1130968" y="1471765"/>
            <a:ext cx="4595085" cy="4636655"/>
          </a:xfrm>
          <a:prstGeom prst="roundRect">
            <a:avLst>
              <a:gd name="adj" fmla="val 3122"/>
            </a:avLst>
          </a:prstGeom>
          <a:noFill/>
          <a:ln w="19050">
            <a:solidFill>
              <a:schemeClr val="accent5">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1" name="组合 90"/>
          <p:cNvGrpSpPr/>
          <p:nvPr/>
        </p:nvGrpSpPr>
        <p:grpSpPr>
          <a:xfrm>
            <a:off x="1630469" y="2022883"/>
            <a:ext cx="2442767" cy="807075"/>
            <a:chOff x="1630469" y="2022883"/>
            <a:chExt cx="2442767" cy="807075"/>
          </a:xfrm>
        </p:grpSpPr>
        <p:sp>
          <p:nvSpPr>
            <p:cNvPr id="34" name="流程图: 终止 33"/>
            <p:cNvSpPr/>
            <p:nvPr/>
          </p:nvSpPr>
          <p:spPr>
            <a:xfrm>
              <a:off x="1630469" y="2022883"/>
              <a:ext cx="2442767" cy="784355"/>
            </a:xfrm>
            <a:prstGeom prst="flowChartTerminator">
              <a:avLst/>
            </a:prstGeom>
            <a:noFill/>
            <a:ln w="2857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0070C0"/>
                  </a:solidFill>
                  <a:effectLst>
                    <a:outerShdw blurRad="38100" dist="38100" dir="2700000" algn="tl">
                      <a:srgbClr val="000000">
                        <a:alpha val="43137"/>
                      </a:srgbClr>
                    </a:outerShdw>
                  </a:effectLst>
                </a:rPr>
                <a:t>UUI</a:t>
              </a:r>
              <a:endParaRPr lang="zh-CN" altLang="en-US" sz="2800" b="1" dirty="0">
                <a:solidFill>
                  <a:srgbClr val="0070C0"/>
                </a:solidFill>
                <a:effectLst>
                  <a:outerShdw blurRad="38100" dist="38100" dir="2700000" algn="tl">
                    <a:srgbClr val="000000">
                      <a:alpha val="43137"/>
                    </a:srgbClr>
                  </a:outerShdw>
                </a:effectLst>
              </a:endParaRPr>
            </a:p>
          </p:txBody>
        </p:sp>
        <p:sp>
          <p:nvSpPr>
            <p:cNvPr id="36" name="矩形 35"/>
            <p:cNvSpPr/>
            <p:nvPr/>
          </p:nvSpPr>
          <p:spPr>
            <a:xfrm>
              <a:off x="2443001" y="2552959"/>
              <a:ext cx="871072" cy="276999"/>
            </a:xfrm>
            <a:prstGeom prst="rect">
              <a:avLst/>
            </a:prstGeom>
            <a:noFill/>
          </p:spPr>
          <p:txBody>
            <a:bodyPr wrap="none" rtlCol="0">
              <a:spAutoFit/>
            </a:bodyPr>
            <a:lstStyle/>
            <a:p>
              <a:r>
                <a:rPr lang="en-US" altLang="zh-CN" sz="1200" dirty="0" err="1">
                  <a:solidFill>
                    <a:srgbClr val="002060"/>
                  </a:solidFill>
                </a:rPr>
                <a:t>Usecase</a:t>
              </a:r>
              <a:r>
                <a:rPr lang="en-US" altLang="zh-CN" sz="1200" dirty="0">
                  <a:solidFill>
                    <a:srgbClr val="002060"/>
                  </a:solidFill>
                </a:rPr>
                <a:t> UI</a:t>
              </a:r>
              <a:endParaRPr lang="zh-CN" altLang="en-US" sz="1200" dirty="0">
                <a:solidFill>
                  <a:srgbClr val="002060"/>
                </a:solidFill>
              </a:endParaRPr>
            </a:p>
          </p:txBody>
        </p:sp>
        <p:pic>
          <p:nvPicPr>
            <p:cNvPr id="39" name="图片 38"/>
            <p:cNvPicPr>
              <a:picLocks noChangeAspect="1"/>
            </p:cNvPicPr>
            <p:nvPr/>
          </p:nvPicPr>
          <p:blipFill>
            <a:blip r:embed="rId8"/>
            <a:stretch>
              <a:fillRect/>
            </a:stretch>
          </p:blipFill>
          <p:spPr>
            <a:xfrm>
              <a:off x="1961158" y="2159730"/>
              <a:ext cx="478059" cy="546485"/>
            </a:xfrm>
            <a:prstGeom prst="rect">
              <a:avLst/>
            </a:prstGeom>
          </p:spPr>
        </p:pic>
        <p:pic>
          <p:nvPicPr>
            <p:cNvPr id="42" name="图片 41"/>
            <p:cNvPicPr>
              <a:picLocks noChangeAspect="1"/>
            </p:cNvPicPr>
            <p:nvPr/>
          </p:nvPicPr>
          <p:blipFill>
            <a:blip r:embed="rId9"/>
            <a:stretch>
              <a:fillRect/>
            </a:stretch>
          </p:blipFill>
          <p:spPr>
            <a:xfrm>
              <a:off x="3273014" y="2205042"/>
              <a:ext cx="574642" cy="455861"/>
            </a:xfrm>
            <a:prstGeom prst="rect">
              <a:avLst/>
            </a:prstGeom>
          </p:spPr>
        </p:pic>
      </p:grpSp>
      <p:cxnSp>
        <p:nvCxnSpPr>
          <p:cNvPr id="44" name="直接箭头连接符 43"/>
          <p:cNvCxnSpPr/>
          <p:nvPr/>
        </p:nvCxnSpPr>
        <p:spPr>
          <a:xfrm>
            <a:off x="2200187" y="2829958"/>
            <a:ext cx="1360148" cy="1017554"/>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直接箭头连接符 45"/>
          <p:cNvCxnSpPr/>
          <p:nvPr/>
        </p:nvCxnSpPr>
        <p:spPr>
          <a:xfrm>
            <a:off x="3969462" y="4212921"/>
            <a:ext cx="1293091" cy="0"/>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曲线连接符 54"/>
          <p:cNvCxnSpPr>
            <a:stCxn id="42" idx="0"/>
            <a:endCxn id="39" idx="0"/>
          </p:cNvCxnSpPr>
          <p:nvPr/>
        </p:nvCxnSpPr>
        <p:spPr>
          <a:xfrm rot="16200000" flipV="1">
            <a:off x="2857606" y="1502312"/>
            <a:ext cx="45312" cy="1360147"/>
          </a:xfrm>
          <a:prstGeom prst="curvedConnector3">
            <a:avLst>
              <a:gd name="adj1" fmla="val 25797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pic>
        <p:nvPicPr>
          <p:cNvPr id="57" name="图片 56"/>
          <p:cNvPicPr>
            <a:picLocks noChangeAspect="1"/>
          </p:cNvPicPr>
          <p:nvPr/>
        </p:nvPicPr>
        <p:blipFill>
          <a:blip r:embed="rId10"/>
          <a:stretch>
            <a:fillRect/>
          </a:stretch>
        </p:blipFill>
        <p:spPr>
          <a:xfrm>
            <a:off x="2699065" y="1681332"/>
            <a:ext cx="358673" cy="397379"/>
          </a:xfrm>
          <a:prstGeom prst="rect">
            <a:avLst/>
          </a:prstGeom>
        </p:spPr>
      </p:pic>
      <p:cxnSp>
        <p:nvCxnSpPr>
          <p:cNvPr id="59" name="曲线连接符 58"/>
          <p:cNvCxnSpPr/>
          <p:nvPr/>
        </p:nvCxnSpPr>
        <p:spPr>
          <a:xfrm rot="10800000" flipV="1">
            <a:off x="2160626" y="1776838"/>
            <a:ext cx="278591" cy="399279"/>
          </a:xfrm>
          <a:prstGeom prst="curvedConnector2">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65" name="矩形 64"/>
          <p:cNvSpPr/>
          <p:nvPr/>
        </p:nvSpPr>
        <p:spPr>
          <a:xfrm>
            <a:off x="2989437" y="1799039"/>
            <a:ext cx="474810" cy="276999"/>
          </a:xfrm>
          <a:prstGeom prst="rect">
            <a:avLst/>
          </a:prstGeom>
          <a:noFill/>
        </p:spPr>
        <p:txBody>
          <a:bodyPr wrap="none" rtlCol="0">
            <a:spAutoFit/>
          </a:bodyPr>
          <a:lstStyle/>
          <a:p>
            <a:r>
              <a:rPr lang="en-US" altLang="zh-CN" sz="1200" dirty="0" smtClean="0">
                <a:solidFill>
                  <a:srgbClr val="002060"/>
                </a:solidFill>
              </a:rPr>
              <a:t>User</a:t>
            </a:r>
            <a:endParaRPr lang="zh-CN" altLang="en-US" sz="1200" dirty="0">
              <a:solidFill>
                <a:srgbClr val="002060"/>
              </a:solidFill>
            </a:endParaRPr>
          </a:p>
        </p:txBody>
      </p:sp>
      <p:sp>
        <p:nvSpPr>
          <p:cNvPr id="66" name="文本框 65"/>
          <p:cNvSpPr txBox="1"/>
          <p:nvPr/>
        </p:nvSpPr>
        <p:spPr>
          <a:xfrm>
            <a:off x="1762587" y="1539765"/>
            <a:ext cx="829073" cy="246221"/>
          </a:xfrm>
          <a:prstGeom prst="rect">
            <a:avLst/>
          </a:prstGeom>
          <a:noFill/>
        </p:spPr>
        <p:txBody>
          <a:bodyPr wrap="none" rtlCol="0">
            <a:spAutoFit/>
          </a:bodyPr>
          <a:lstStyle/>
          <a:p>
            <a:r>
              <a:rPr lang="en-US" altLang="zh-CN" sz="1000" b="1" dirty="0" smtClean="0">
                <a:solidFill>
                  <a:srgbClr val="FF0000"/>
                </a:solidFill>
                <a:effectLst>
                  <a:outerShdw blurRad="38100" dist="38100" dir="2700000" algn="tl">
                    <a:srgbClr val="000000">
                      <a:alpha val="43137"/>
                    </a:srgbClr>
                  </a:outerShdw>
                </a:effectLst>
              </a:rPr>
              <a:t>New service</a:t>
            </a:r>
            <a:endParaRPr lang="zh-CN" altLang="en-US" sz="1000" b="1" dirty="0">
              <a:solidFill>
                <a:srgbClr val="FF0000"/>
              </a:solidFill>
              <a:effectLst>
                <a:outerShdw blurRad="38100" dist="38100" dir="2700000" algn="tl">
                  <a:srgbClr val="000000">
                    <a:alpha val="43137"/>
                  </a:srgbClr>
                </a:outerShdw>
              </a:effectLst>
            </a:endParaRPr>
          </a:p>
        </p:txBody>
      </p:sp>
      <p:sp>
        <p:nvSpPr>
          <p:cNvPr id="68" name="文本框 67"/>
          <p:cNvSpPr txBox="1"/>
          <p:nvPr/>
        </p:nvSpPr>
        <p:spPr>
          <a:xfrm>
            <a:off x="2416150" y="2059901"/>
            <a:ext cx="931665" cy="246221"/>
          </a:xfrm>
          <a:prstGeom prst="rect">
            <a:avLst/>
          </a:prstGeom>
          <a:noFill/>
        </p:spPr>
        <p:txBody>
          <a:bodyPr wrap="none" rtlCol="0">
            <a:spAutoFit/>
          </a:bodyPr>
          <a:lstStyle/>
          <a:p>
            <a:r>
              <a:rPr lang="en-US" altLang="zh-CN" sz="1000" b="1" dirty="0" smtClean="0">
                <a:solidFill>
                  <a:srgbClr val="FF0000"/>
                </a:solidFill>
                <a:effectLst>
                  <a:outerShdw blurRad="38100" dist="38100" dir="2700000" algn="tl">
                    <a:srgbClr val="000000">
                      <a:alpha val="43137"/>
                    </a:srgbClr>
                  </a:outerShdw>
                </a:effectLst>
              </a:rPr>
              <a:t>Update intent</a:t>
            </a:r>
            <a:endParaRPr lang="zh-CN" altLang="en-US" sz="1000" b="1" dirty="0">
              <a:solidFill>
                <a:srgbClr val="FF0000"/>
              </a:solidFill>
              <a:effectLst>
                <a:outerShdw blurRad="38100" dist="38100" dir="2700000" algn="tl">
                  <a:srgbClr val="000000">
                    <a:alpha val="43137"/>
                  </a:srgbClr>
                </a:outerShdw>
              </a:effectLst>
            </a:endParaRPr>
          </a:p>
        </p:txBody>
      </p:sp>
      <p:sp>
        <p:nvSpPr>
          <p:cNvPr id="69" name="文本框 68"/>
          <p:cNvSpPr txBox="1"/>
          <p:nvPr/>
        </p:nvSpPr>
        <p:spPr>
          <a:xfrm rot="2238869">
            <a:off x="1934919" y="3216794"/>
            <a:ext cx="1507144" cy="246221"/>
          </a:xfrm>
          <a:prstGeom prst="rect">
            <a:avLst/>
          </a:prstGeom>
          <a:noFill/>
        </p:spPr>
        <p:txBody>
          <a:bodyPr wrap="none" rtlCol="0">
            <a:spAutoFit/>
          </a:bodyPr>
          <a:lstStyle/>
          <a:p>
            <a:r>
              <a:rPr lang="en-US" altLang="zh-CN" sz="1000" b="1" dirty="0" smtClean="0">
                <a:solidFill>
                  <a:srgbClr val="FF0000"/>
                </a:solidFill>
                <a:effectLst>
                  <a:outerShdw blurRad="38100" dist="38100" dir="2700000" algn="tl">
                    <a:srgbClr val="000000">
                      <a:alpha val="43137"/>
                    </a:srgbClr>
                  </a:outerShdw>
                </a:effectLst>
              </a:rPr>
              <a:t>Save into Intent Instance</a:t>
            </a:r>
            <a:endParaRPr lang="zh-CN" altLang="en-US" sz="1000" b="1" dirty="0">
              <a:solidFill>
                <a:srgbClr val="FF0000"/>
              </a:solidFill>
              <a:effectLst>
                <a:outerShdw blurRad="38100" dist="38100" dir="2700000" algn="tl">
                  <a:srgbClr val="000000">
                    <a:alpha val="43137"/>
                  </a:srgbClr>
                </a:outerShdw>
              </a:effectLst>
            </a:endParaRPr>
          </a:p>
        </p:txBody>
      </p:sp>
      <p:sp>
        <p:nvSpPr>
          <p:cNvPr id="71" name="文本框 70"/>
          <p:cNvSpPr txBox="1"/>
          <p:nvPr/>
        </p:nvSpPr>
        <p:spPr>
          <a:xfrm>
            <a:off x="3789555" y="3988854"/>
            <a:ext cx="1459054" cy="246221"/>
          </a:xfrm>
          <a:prstGeom prst="rect">
            <a:avLst/>
          </a:prstGeom>
          <a:noFill/>
        </p:spPr>
        <p:txBody>
          <a:bodyPr wrap="none" rtlCol="0">
            <a:spAutoFit/>
          </a:bodyPr>
          <a:lstStyle/>
          <a:p>
            <a:r>
              <a:rPr lang="en-US" altLang="zh-CN" sz="1000" b="1" dirty="0" smtClean="0">
                <a:solidFill>
                  <a:srgbClr val="FF0000"/>
                </a:solidFill>
                <a:effectLst>
                  <a:outerShdw blurRad="38100" dist="38100" dir="2700000" algn="tl">
                    <a:srgbClr val="000000">
                      <a:alpha val="43137"/>
                    </a:srgbClr>
                  </a:outerShdw>
                </a:effectLst>
              </a:rPr>
              <a:t>Listen in updated intent</a:t>
            </a:r>
            <a:endParaRPr lang="zh-CN" altLang="en-US" sz="1000" b="1" dirty="0">
              <a:solidFill>
                <a:srgbClr val="FF0000"/>
              </a:solidFill>
              <a:effectLst>
                <a:outerShdw blurRad="38100" dist="38100" dir="2700000" algn="tl">
                  <a:srgbClr val="000000">
                    <a:alpha val="43137"/>
                  </a:srgbClr>
                </a:outerShdw>
              </a:effectLst>
            </a:endParaRPr>
          </a:p>
        </p:txBody>
      </p:sp>
      <p:sp>
        <p:nvSpPr>
          <p:cNvPr id="72" name="文本框 71"/>
          <p:cNvSpPr txBox="1"/>
          <p:nvPr/>
        </p:nvSpPr>
        <p:spPr>
          <a:xfrm rot="1275106">
            <a:off x="4024307" y="2573105"/>
            <a:ext cx="1372492" cy="246221"/>
          </a:xfrm>
          <a:prstGeom prst="rect">
            <a:avLst/>
          </a:prstGeom>
          <a:noFill/>
        </p:spPr>
        <p:txBody>
          <a:bodyPr wrap="none" rtlCol="0">
            <a:spAutoFit/>
          </a:bodyPr>
          <a:lstStyle/>
          <a:p>
            <a:r>
              <a:rPr lang="en-US" altLang="zh-CN" sz="1000" b="1" dirty="0" smtClean="0">
                <a:solidFill>
                  <a:srgbClr val="FF0000"/>
                </a:solidFill>
                <a:effectLst>
                  <a:outerShdw blurRad="38100" dist="38100" dir="2700000" algn="tl">
                    <a:srgbClr val="000000">
                      <a:alpha val="43137"/>
                    </a:srgbClr>
                  </a:outerShdw>
                </a:effectLst>
              </a:rPr>
              <a:t>5G Slicing KPI Monitor</a:t>
            </a:r>
          </a:p>
        </p:txBody>
      </p:sp>
      <p:cxnSp>
        <p:nvCxnSpPr>
          <p:cNvPr id="79" name="曲线连接符 78"/>
          <p:cNvCxnSpPr/>
          <p:nvPr/>
        </p:nvCxnSpPr>
        <p:spPr>
          <a:xfrm rot="5400000">
            <a:off x="1342079" y="2311456"/>
            <a:ext cx="273762" cy="1265488"/>
          </a:xfrm>
          <a:prstGeom prst="curvedConnector3">
            <a:avLst>
              <a:gd name="adj1" fmla="val 50000"/>
            </a:avLst>
          </a:prstGeom>
          <a:ln w="38100">
            <a:solidFill>
              <a:srgbClr val="FFC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97" name="文本框 96"/>
          <p:cNvSpPr txBox="1"/>
          <p:nvPr/>
        </p:nvSpPr>
        <p:spPr>
          <a:xfrm>
            <a:off x="205429" y="2895138"/>
            <a:ext cx="910865" cy="553998"/>
          </a:xfrm>
          <a:prstGeom prst="rect">
            <a:avLst/>
          </a:prstGeom>
          <a:noFill/>
        </p:spPr>
        <p:txBody>
          <a:bodyPr wrap="square" rtlCol="0">
            <a:spAutoFit/>
          </a:bodyPr>
          <a:lstStyle/>
          <a:p>
            <a:r>
              <a:rPr lang="en-US" altLang="zh-CN" sz="1000" b="1" dirty="0" smtClean="0">
                <a:solidFill>
                  <a:srgbClr val="FF0000"/>
                </a:solidFill>
                <a:effectLst>
                  <a:outerShdw blurRad="38100" dist="38100" dir="2700000" algn="tl">
                    <a:srgbClr val="000000">
                      <a:alpha val="43137"/>
                    </a:srgbClr>
                  </a:outerShdw>
                </a:effectLst>
              </a:rPr>
              <a:t>SO action when create a new service</a:t>
            </a:r>
            <a:endParaRPr lang="zh-CN" altLang="en-US" sz="1000" b="1" dirty="0">
              <a:solidFill>
                <a:srgbClr val="FF0000"/>
              </a:solidFill>
              <a:effectLst>
                <a:outerShdw blurRad="38100" dist="38100" dir="2700000" algn="tl">
                  <a:srgbClr val="000000">
                    <a:alpha val="43137"/>
                  </a:srgbClr>
                </a:outerShdw>
              </a:effectLst>
            </a:endParaRPr>
          </a:p>
        </p:txBody>
      </p:sp>
      <p:sp>
        <p:nvSpPr>
          <p:cNvPr id="98" name="文本框 97"/>
          <p:cNvSpPr txBox="1"/>
          <p:nvPr/>
        </p:nvSpPr>
        <p:spPr>
          <a:xfrm>
            <a:off x="1173242" y="5772984"/>
            <a:ext cx="2245483" cy="307777"/>
          </a:xfrm>
          <a:prstGeom prst="rect">
            <a:avLst/>
          </a:prstGeom>
          <a:noFill/>
        </p:spPr>
        <p:txBody>
          <a:bodyPr wrap="square" rtlCol="0">
            <a:spAutoFit/>
          </a:bodyPr>
          <a:lstStyle/>
          <a:p>
            <a:r>
              <a:rPr lang="en-US" altLang="zh-CN" sz="1400" b="1" dirty="0" smtClean="0">
                <a:solidFill>
                  <a:srgbClr val="C00000"/>
                </a:solidFill>
                <a:effectLst>
                  <a:outerShdw blurRad="38100" dist="38100" dir="2700000" algn="tl">
                    <a:srgbClr val="000000">
                      <a:alpha val="43137"/>
                    </a:srgbClr>
                  </a:outerShdw>
                </a:effectLst>
              </a:rPr>
              <a:t>Intent-based Networking</a:t>
            </a:r>
            <a:endParaRPr lang="zh-CN" altLang="en-US" sz="1400" b="1" dirty="0">
              <a:solidFill>
                <a:srgbClr val="C00000"/>
              </a:solidFill>
              <a:effectLst>
                <a:outerShdw blurRad="38100" dist="38100" dir="2700000" algn="tl">
                  <a:srgbClr val="000000">
                    <a:alpha val="43137"/>
                  </a:srgbClr>
                </a:outerShdw>
              </a:effectLst>
            </a:endParaRPr>
          </a:p>
        </p:txBody>
      </p:sp>
      <p:grpSp>
        <p:nvGrpSpPr>
          <p:cNvPr id="101" name="组合 100"/>
          <p:cNvGrpSpPr/>
          <p:nvPr/>
        </p:nvGrpSpPr>
        <p:grpSpPr>
          <a:xfrm>
            <a:off x="2196023" y="3847512"/>
            <a:ext cx="2152652" cy="778264"/>
            <a:chOff x="2196023" y="3847512"/>
            <a:chExt cx="2152652" cy="778264"/>
          </a:xfrm>
        </p:grpSpPr>
        <p:sp>
          <p:nvSpPr>
            <p:cNvPr id="35" name="流程图: 终止 34"/>
            <p:cNvSpPr/>
            <p:nvPr/>
          </p:nvSpPr>
          <p:spPr>
            <a:xfrm>
              <a:off x="2196023" y="3847512"/>
              <a:ext cx="2152652" cy="762279"/>
            </a:xfrm>
            <a:prstGeom prst="flowChartTerminator">
              <a:avLst/>
            </a:prstGeom>
            <a:noFill/>
            <a:ln w="2857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dirty="0">
                <a:solidFill>
                  <a:srgbClr val="002060"/>
                </a:solidFill>
                <a:effectLst>
                  <a:outerShdw blurRad="38100" dist="38100" dir="2700000" algn="tl">
                    <a:srgbClr val="000000">
                      <a:alpha val="43137"/>
                    </a:srgbClr>
                  </a:outerShdw>
                </a:effectLst>
              </a:endParaRPr>
            </a:p>
          </p:txBody>
        </p:sp>
        <p:sp>
          <p:nvSpPr>
            <p:cNvPr id="37" name="矩形 36"/>
            <p:cNvSpPr/>
            <p:nvPr/>
          </p:nvSpPr>
          <p:spPr>
            <a:xfrm>
              <a:off x="2314609" y="4348777"/>
              <a:ext cx="1938416" cy="276999"/>
            </a:xfrm>
            <a:prstGeom prst="rect">
              <a:avLst/>
            </a:prstGeom>
            <a:noFill/>
          </p:spPr>
          <p:txBody>
            <a:bodyPr wrap="none" rtlCol="0">
              <a:spAutoFit/>
            </a:bodyPr>
            <a:lstStyle/>
            <a:p>
              <a:r>
                <a:rPr lang="en-US" altLang="zh-CN" sz="1200" dirty="0">
                  <a:solidFill>
                    <a:srgbClr val="002060"/>
                  </a:solidFill>
                </a:rPr>
                <a:t>Active &amp; Available Inventory</a:t>
              </a:r>
              <a:endParaRPr lang="zh-CN" altLang="en-US" sz="1200" dirty="0">
                <a:solidFill>
                  <a:srgbClr val="002060"/>
                </a:solidFill>
              </a:endParaRPr>
            </a:p>
          </p:txBody>
        </p:sp>
        <p:sp>
          <p:nvSpPr>
            <p:cNvPr id="38" name="矩形 37"/>
            <p:cNvSpPr/>
            <p:nvPr/>
          </p:nvSpPr>
          <p:spPr>
            <a:xfrm>
              <a:off x="2433872" y="3894625"/>
              <a:ext cx="716863" cy="523220"/>
            </a:xfrm>
            <a:prstGeom prst="rect">
              <a:avLst/>
            </a:prstGeom>
          </p:spPr>
          <p:txBody>
            <a:bodyPr wrap="none">
              <a:spAutoFit/>
            </a:bodyPr>
            <a:lstStyle/>
            <a:p>
              <a:pPr algn="ctr"/>
              <a:r>
                <a:rPr lang="en-US" altLang="zh-CN" sz="2800" b="1" dirty="0">
                  <a:solidFill>
                    <a:srgbClr val="0070C0"/>
                  </a:solidFill>
                  <a:effectLst>
                    <a:outerShdw blurRad="38100" dist="38100" dir="2700000" algn="tl">
                      <a:srgbClr val="000000">
                        <a:alpha val="43137"/>
                      </a:srgbClr>
                    </a:outerShdw>
                  </a:effectLst>
                </a:rPr>
                <a:t>AAI</a:t>
              </a:r>
              <a:endParaRPr lang="zh-CN" altLang="en-US" sz="2800" b="1" dirty="0">
                <a:solidFill>
                  <a:srgbClr val="0070C0"/>
                </a:solidFill>
                <a:effectLst>
                  <a:outerShdw blurRad="38100" dist="38100" dir="2700000" algn="tl">
                    <a:srgbClr val="000000">
                      <a:alpha val="43137"/>
                    </a:srgbClr>
                  </a:outerShdw>
                </a:effectLst>
              </a:endParaRPr>
            </a:p>
          </p:txBody>
        </p:sp>
        <p:pic>
          <p:nvPicPr>
            <p:cNvPr id="40" name="图片 39"/>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347750" y="3894625"/>
              <a:ext cx="499906" cy="509126"/>
            </a:xfrm>
            <a:prstGeom prst="rect">
              <a:avLst/>
            </a:prstGeom>
          </p:spPr>
        </p:pic>
        <p:sp>
          <p:nvSpPr>
            <p:cNvPr id="100" name="圆角矩形 99"/>
            <p:cNvSpPr/>
            <p:nvPr/>
          </p:nvSpPr>
          <p:spPr>
            <a:xfrm>
              <a:off x="3383904" y="3988162"/>
              <a:ext cx="387018" cy="223992"/>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 tIns="18000" rIns="18000" bIns="18000" rtlCol="0" anchor="ctr"/>
            <a:lstStyle/>
            <a:p>
              <a:pPr algn="ctr"/>
              <a:r>
                <a:rPr lang="en-US" altLang="zh-CN" sz="800" b="1" dirty="0" smtClean="0"/>
                <a:t>Intent</a:t>
              </a:r>
            </a:p>
            <a:p>
              <a:pPr algn="ctr"/>
              <a:r>
                <a:rPr lang="en-US" altLang="zh-CN" sz="600" b="1" dirty="0" smtClean="0"/>
                <a:t>Instance</a:t>
              </a:r>
              <a:endParaRPr lang="zh-CN" altLang="en-US" sz="600" b="1" dirty="0"/>
            </a:p>
          </p:txBody>
        </p:sp>
      </p:grpSp>
      <p:sp>
        <p:nvSpPr>
          <p:cNvPr id="102" name="文本框 101"/>
          <p:cNvSpPr txBox="1"/>
          <p:nvPr/>
        </p:nvSpPr>
        <p:spPr>
          <a:xfrm>
            <a:off x="9124595" y="6066718"/>
            <a:ext cx="2962584" cy="307777"/>
          </a:xfrm>
          <a:prstGeom prst="rect">
            <a:avLst/>
          </a:prstGeom>
          <a:noFill/>
        </p:spPr>
        <p:txBody>
          <a:bodyPr wrap="square" rtlCol="0">
            <a:spAutoFit/>
          </a:bodyPr>
          <a:lstStyle/>
          <a:p>
            <a:r>
              <a:rPr lang="en-US" altLang="zh-CN" sz="1400" b="1" dirty="0" smtClean="0">
                <a:solidFill>
                  <a:srgbClr val="C00000"/>
                </a:solidFill>
                <a:effectLst>
                  <a:outerShdw blurRad="38100" dist="38100" dir="2700000" algn="tl">
                    <a:srgbClr val="000000">
                      <a:alpha val="43137"/>
                    </a:srgbClr>
                  </a:outerShdw>
                </a:effectLst>
              </a:rPr>
              <a:t>Closed-loop Autonomous Networks</a:t>
            </a:r>
            <a:endParaRPr lang="zh-CN" altLang="en-US" sz="1400" b="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259362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sz="3200" dirty="0" smtClean="0"/>
              <a:t>Intent Translation by NLP Algorithms</a:t>
            </a:r>
            <a:endParaRPr lang="zh-CN" altLang="en-US" sz="3200" dirty="0"/>
          </a:p>
        </p:txBody>
      </p:sp>
      <p:sp>
        <p:nvSpPr>
          <p:cNvPr id="4" name="矩形 3"/>
          <p:cNvSpPr/>
          <p:nvPr/>
        </p:nvSpPr>
        <p:spPr>
          <a:xfrm>
            <a:off x="418011" y="1201783"/>
            <a:ext cx="11390812" cy="5059680"/>
          </a:xfrm>
          <a:prstGeom prst="rect">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800063" y="1283719"/>
            <a:ext cx="1875965" cy="769441"/>
          </a:xfrm>
          <a:prstGeom prst="rect">
            <a:avLst/>
          </a:prstGeom>
          <a:noFill/>
        </p:spPr>
        <p:txBody>
          <a:bodyPr wrap="square" rtlCol="0">
            <a:spAutoFit/>
          </a:bodyPr>
          <a:lstStyle/>
          <a:p>
            <a:r>
              <a:rPr lang="en-US" altLang="zh-CN" sz="4400" b="1" dirty="0" smtClean="0"/>
              <a:t>UUI</a:t>
            </a:r>
            <a:endParaRPr lang="zh-CN" altLang="en-US" sz="4400" b="1" dirty="0"/>
          </a:p>
        </p:txBody>
      </p:sp>
      <p:sp>
        <p:nvSpPr>
          <p:cNvPr id="6" name="圆角矩形 5"/>
          <p:cNvSpPr/>
          <p:nvPr/>
        </p:nvSpPr>
        <p:spPr>
          <a:xfrm>
            <a:off x="1222625" y="2321960"/>
            <a:ext cx="1458930" cy="3462391"/>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609688" y="2472137"/>
            <a:ext cx="684803" cy="369332"/>
          </a:xfrm>
          <a:prstGeom prst="rect">
            <a:avLst/>
          </a:prstGeom>
          <a:noFill/>
        </p:spPr>
        <p:txBody>
          <a:bodyPr wrap="none" rtlCol="0">
            <a:spAutoFit/>
          </a:bodyPr>
          <a:lstStyle/>
          <a:p>
            <a:r>
              <a:rPr lang="en-US" altLang="zh-CN" dirty="0" smtClean="0"/>
              <a:t>Input</a:t>
            </a:r>
            <a:endParaRPr lang="zh-CN" altLang="en-US" dirty="0"/>
          </a:p>
        </p:txBody>
      </p:sp>
      <p:sp>
        <p:nvSpPr>
          <p:cNvPr id="8" name="矩形 7"/>
          <p:cNvSpPr/>
          <p:nvPr/>
        </p:nvSpPr>
        <p:spPr>
          <a:xfrm>
            <a:off x="1464066" y="3118225"/>
            <a:ext cx="976045" cy="57745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Text</a:t>
            </a:r>
            <a:endParaRPr lang="zh-CN" altLang="en-US" dirty="0">
              <a:solidFill>
                <a:srgbClr val="FF0000"/>
              </a:solidFill>
            </a:endParaRPr>
          </a:p>
        </p:txBody>
      </p:sp>
      <p:sp>
        <p:nvSpPr>
          <p:cNvPr id="9" name="矩形 8"/>
          <p:cNvSpPr/>
          <p:nvPr/>
        </p:nvSpPr>
        <p:spPr>
          <a:xfrm>
            <a:off x="1464066" y="3951763"/>
            <a:ext cx="976045" cy="57745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Voice</a:t>
            </a:r>
            <a:endParaRPr lang="zh-CN" altLang="en-US" dirty="0">
              <a:solidFill>
                <a:srgbClr val="FF0000"/>
              </a:solidFill>
            </a:endParaRPr>
          </a:p>
        </p:txBody>
      </p:sp>
      <p:sp>
        <p:nvSpPr>
          <p:cNvPr id="10" name="文本框 9"/>
          <p:cNvSpPr txBox="1"/>
          <p:nvPr/>
        </p:nvSpPr>
        <p:spPr>
          <a:xfrm>
            <a:off x="1680755" y="4490838"/>
            <a:ext cx="550151" cy="707886"/>
          </a:xfrm>
          <a:prstGeom prst="rect">
            <a:avLst/>
          </a:prstGeom>
          <a:noFill/>
        </p:spPr>
        <p:txBody>
          <a:bodyPr wrap="none" rtlCol="0">
            <a:spAutoFit/>
          </a:bodyPr>
          <a:lstStyle/>
          <a:p>
            <a:r>
              <a:rPr lang="en-US" altLang="zh-CN" sz="4000" b="1" dirty="0" smtClean="0">
                <a:solidFill>
                  <a:srgbClr val="FF0000"/>
                </a:solidFill>
              </a:rPr>
              <a:t>…</a:t>
            </a:r>
            <a:endParaRPr lang="zh-CN" altLang="en-US" sz="4000" b="1" dirty="0">
              <a:solidFill>
                <a:srgbClr val="FF0000"/>
              </a:solidFill>
            </a:endParaRPr>
          </a:p>
        </p:txBody>
      </p:sp>
      <p:sp>
        <p:nvSpPr>
          <p:cNvPr id="11" name="矩形 10"/>
          <p:cNvSpPr/>
          <p:nvPr/>
        </p:nvSpPr>
        <p:spPr>
          <a:xfrm>
            <a:off x="7946480" y="1623316"/>
            <a:ext cx="3478383" cy="4216613"/>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8342811" y="1729742"/>
            <a:ext cx="2758416" cy="58701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solidFill>
                  <a:srgbClr val="FF0000"/>
                </a:solidFill>
              </a:rPr>
              <a:t>Parameter1: network service</a:t>
            </a:r>
          </a:p>
          <a:p>
            <a:pPr algn="ctr"/>
            <a:r>
              <a:rPr lang="en-US" altLang="zh-CN" sz="1600" b="1" dirty="0" smtClean="0">
                <a:solidFill>
                  <a:srgbClr val="FF0000"/>
                </a:solidFill>
              </a:rPr>
              <a:t>(5G / Fixed network)</a:t>
            </a:r>
            <a:endParaRPr lang="zh-CN" altLang="en-US" sz="1600" b="1" dirty="0">
              <a:solidFill>
                <a:srgbClr val="FF0000"/>
              </a:solidFill>
            </a:endParaRPr>
          </a:p>
        </p:txBody>
      </p:sp>
      <p:sp>
        <p:nvSpPr>
          <p:cNvPr id="13" name="矩形 12"/>
          <p:cNvSpPr/>
          <p:nvPr/>
        </p:nvSpPr>
        <p:spPr>
          <a:xfrm>
            <a:off x="8342811" y="2461416"/>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FF0000"/>
                </a:solidFill>
              </a:rPr>
              <a:t>Parameter2: </a:t>
            </a:r>
            <a:r>
              <a:rPr lang="en-US" altLang="zh-CN" b="1" dirty="0">
                <a:solidFill>
                  <a:srgbClr val="FF0000"/>
                </a:solidFill>
              </a:rPr>
              <a:t>scenario</a:t>
            </a:r>
            <a:endParaRPr lang="zh-CN" altLang="en-US" b="1" dirty="0">
              <a:solidFill>
                <a:srgbClr val="FF0000"/>
              </a:solidFill>
            </a:endParaRPr>
          </a:p>
        </p:txBody>
      </p:sp>
      <p:sp>
        <p:nvSpPr>
          <p:cNvPr id="14" name="矩形 13"/>
          <p:cNvSpPr/>
          <p:nvPr/>
        </p:nvSpPr>
        <p:spPr>
          <a:xfrm>
            <a:off x="8342811" y="3038278"/>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FF0000"/>
                </a:solidFill>
              </a:rPr>
              <a:t>Parameter3: </a:t>
            </a:r>
            <a:r>
              <a:rPr lang="en-US" altLang="zh-CN" b="1" dirty="0">
                <a:solidFill>
                  <a:srgbClr val="FF0000"/>
                </a:solidFill>
              </a:rPr>
              <a:t>throughput</a:t>
            </a:r>
            <a:endParaRPr lang="zh-CN" altLang="en-US" b="1" dirty="0">
              <a:solidFill>
                <a:srgbClr val="FF0000"/>
              </a:solidFill>
            </a:endParaRPr>
          </a:p>
        </p:txBody>
      </p:sp>
      <p:sp>
        <p:nvSpPr>
          <p:cNvPr id="15" name="矩形 14"/>
          <p:cNvSpPr/>
          <p:nvPr/>
        </p:nvSpPr>
        <p:spPr>
          <a:xfrm>
            <a:off x="8342811" y="3633336"/>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FF0000"/>
                </a:solidFill>
              </a:rPr>
              <a:t>Parameter4: </a:t>
            </a:r>
            <a:r>
              <a:rPr lang="en-US" altLang="zh-CN" b="1" dirty="0">
                <a:solidFill>
                  <a:srgbClr val="FF0000"/>
                </a:solidFill>
              </a:rPr>
              <a:t>latency</a:t>
            </a:r>
            <a:endParaRPr lang="zh-CN" altLang="en-US" b="1" dirty="0">
              <a:solidFill>
                <a:srgbClr val="FF0000"/>
              </a:solidFill>
            </a:endParaRPr>
          </a:p>
        </p:txBody>
      </p:sp>
      <p:sp>
        <p:nvSpPr>
          <p:cNvPr id="16" name="矩形 15"/>
          <p:cNvSpPr/>
          <p:nvPr/>
        </p:nvSpPr>
        <p:spPr>
          <a:xfrm>
            <a:off x="8342811" y="5211222"/>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FF0000"/>
                </a:solidFill>
              </a:rPr>
              <a:t>Parameter x+1: …</a:t>
            </a:r>
            <a:endParaRPr lang="zh-CN" altLang="en-US" b="1" dirty="0">
              <a:solidFill>
                <a:srgbClr val="FF0000"/>
              </a:solidFill>
            </a:endParaRPr>
          </a:p>
        </p:txBody>
      </p:sp>
      <p:sp>
        <p:nvSpPr>
          <p:cNvPr id="17" name="矩形 16"/>
          <p:cNvSpPr/>
          <p:nvPr/>
        </p:nvSpPr>
        <p:spPr>
          <a:xfrm>
            <a:off x="8342811" y="4630992"/>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FF0000"/>
                </a:solidFill>
              </a:rPr>
              <a:t>Parameter x: …</a:t>
            </a:r>
            <a:endParaRPr lang="zh-CN" altLang="en-US" b="1" dirty="0">
              <a:solidFill>
                <a:srgbClr val="FF0000"/>
              </a:solidFill>
            </a:endParaRPr>
          </a:p>
        </p:txBody>
      </p:sp>
      <p:sp>
        <p:nvSpPr>
          <p:cNvPr id="18" name="文本框 17"/>
          <p:cNvSpPr txBox="1"/>
          <p:nvPr/>
        </p:nvSpPr>
        <p:spPr>
          <a:xfrm>
            <a:off x="9410595" y="3865095"/>
            <a:ext cx="550151" cy="707886"/>
          </a:xfrm>
          <a:prstGeom prst="rect">
            <a:avLst/>
          </a:prstGeom>
          <a:noFill/>
        </p:spPr>
        <p:txBody>
          <a:bodyPr wrap="none" rtlCol="0">
            <a:spAutoFit/>
          </a:bodyPr>
          <a:lstStyle/>
          <a:p>
            <a:r>
              <a:rPr lang="en-US" altLang="zh-CN" sz="4000" b="1" dirty="0" smtClean="0">
                <a:solidFill>
                  <a:srgbClr val="FF0000"/>
                </a:solidFill>
              </a:rPr>
              <a:t>…</a:t>
            </a:r>
            <a:endParaRPr lang="zh-CN" altLang="en-US" sz="4000" b="1" dirty="0">
              <a:solidFill>
                <a:srgbClr val="FF0000"/>
              </a:solidFill>
            </a:endParaRPr>
          </a:p>
        </p:txBody>
      </p:sp>
      <p:sp>
        <p:nvSpPr>
          <p:cNvPr id="19" name="菱形 18"/>
          <p:cNvSpPr/>
          <p:nvPr/>
        </p:nvSpPr>
        <p:spPr>
          <a:xfrm>
            <a:off x="3771779" y="2753116"/>
            <a:ext cx="3706644" cy="1957946"/>
          </a:xfrm>
          <a:prstGeom prst="diamond">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FF0000"/>
                </a:solidFill>
              </a:rPr>
              <a:t>Nature Language Processing</a:t>
            </a:r>
            <a:endParaRPr lang="zh-CN" altLang="en-US" sz="2800" b="1" dirty="0">
              <a:solidFill>
                <a:srgbClr val="FF0000"/>
              </a:solidFill>
            </a:endParaRPr>
          </a:p>
        </p:txBody>
      </p:sp>
      <p:sp>
        <p:nvSpPr>
          <p:cNvPr id="20" name="右箭头 19"/>
          <p:cNvSpPr/>
          <p:nvPr/>
        </p:nvSpPr>
        <p:spPr>
          <a:xfrm>
            <a:off x="2763748" y="3499427"/>
            <a:ext cx="852756" cy="469870"/>
          </a:xfrm>
          <a:prstGeom prst="rightArrow">
            <a:avLst/>
          </a:prstGeom>
          <a:solidFill>
            <a:srgbClr val="CCFFFF"/>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 name="直接箭头连接符 20"/>
          <p:cNvCxnSpPr>
            <a:endCxn id="12" idx="1"/>
          </p:cNvCxnSpPr>
          <p:nvPr/>
        </p:nvCxnSpPr>
        <p:spPr>
          <a:xfrm flipV="1">
            <a:off x="7011531" y="2023251"/>
            <a:ext cx="1331280" cy="1291164"/>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a:endCxn id="13" idx="1"/>
          </p:cNvCxnSpPr>
          <p:nvPr/>
        </p:nvCxnSpPr>
        <p:spPr>
          <a:xfrm flipV="1">
            <a:off x="7249738" y="2675205"/>
            <a:ext cx="1093073" cy="855771"/>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a:endCxn id="14" idx="1"/>
          </p:cNvCxnSpPr>
          <p:nvPr/>
        </p:nvCxnSpPr>
        <p:spPr>
          <a:xfrm flipV="1">
            <a:off x="7478423" y="3252067"/>
            <a:ext cx="864388" cy="365931"/>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a:endCxn id="15" idx="1"/>
          </p:cNvCxnSpPr>
          <p:nvPr/>
        </p:nvCxnSpPr>
        <p:spPr>
          <a:xfrm flipV="1">
            <a:off x="7633698" y="3847125"/>
            <a:ext cx="709113" cy="35940"/>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a:endCxn id="16" idx="1"/>
          </p:cNvCxnSpPr>
          <p:nvPr/>
        </p:nvCxnSpPr>
        <p:spPr>
          <a:xfrm>
            <a:off x="7011531" y="4240491"/>
            <a:ext cx="1331280" cy="1184520"/>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a:endCxn id="17" idx="1"/>
          </p:cNvCxnSpPr>
          <p:nvPr/>
        </p:nvCxnSpPr>
        <p:spPr>
          <a:xfrm>
            <a:off x="7249738" y="4128553"/>
            <a:ext cx="1093073" cy="716228"/>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a:xfrm>
            <a:off x="7478423" y="4016615"/>
            <a:ext cx="864388" cy="223876"/>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2971128" y="1265926"/>
            <a:ext cx="4044581" cy="1200329"/>
          </a:xfrm>
          <a:prstGeom prst="rect">
            <a:avLst/>
          </a:prstGeom>
          <a:noFill/>
        </p:spPr>
        <p:txBody>
          <a:bodyPr wrap="square" rtlCol="0">
            <a:spAutoFit/>
          </a:bodyPr>
          <a:lstStyle/>
          <a:p>
            <a:pPr algn="just"/>
            <a:r>
              <a:rPr lang="en-US" altLang="zh-CN" dirty="0" smtClean="0"/>
              <a:t>Target: translate from human inputs to network parameters based on NLP in UUI, </a:t>
            </a:r>
            <a:r>
              <a:rPr lang="en-US" altLang="zh-CN" dirty="0"/>
              <a:t>choose a </a:t>
            </a:r>
            <a:r>
              <a:rPr lang="en-US" altLang="zh-CN" dirty="0" smtClean="0"/>
              <a:t>suitable </a:t>
            </a:r>
            <a:r>
              <a:rPr lang="en-US" altLang="zh-CN" dirty="0" err="1" smtClean="0"/>
              <a:t>usecase</a:t>
            </a:r>
            <a:r>
              <a:rPr lang="en-US" altLang="zh-CN" dirty="0" smtClean="0"/>
              <a:t> and then run the </a:t>
            </a:r>
            <a:r>
              <a:rPr lang="en-US" altLang="zh-CN" dirty="0" err="1" smtClean="0"/>
              <a:t>usecase</a:t>
            </a:r>
            <a:r>
              <a:rPr lang="en-US" altLang="zh-CN" dirty="0" smtClean="0"/>
              <a:t> in ONAP.</a:t>
            </a:r>
            <a:endParaRPr lang="zh-CN" altLang="en-US" dirty="0"/>
          </a:p>
        </p:txBody>
      </p:sp>
      <p:pic>
        <p:nvPicPr>
          <p:cNvPr id="29" name="图片 28"/>
          <p:cNvPicPr>
            <a:picLocks noChangeAspect="1"/>
          </p:cNvPicPr>
          <p:nvPr/>
        </p:nvPicPr>
        <p:blipFill>
          <a:blip r:embed="rId2"/>
          <a:stretch>
            <a:fillRect/>
          </a:stretch>
        </p:blipFill>
        <p:spPr>
          <a:xfrm>
            <a:off x="7543059" y="4659764"/>
            <a:ext cx="2069983" cy="1347645"/>
          </a:xfrm>
          <a:prstGeom prst="rect">
            <a:avLst/>
          </a:prstGeom>
          <a:ln w="38100">
            <a:solidFill>
              <a:srgbClr val="FFFF00"/>
            </a:solidFill>
          </a:ln>
        </p:spPr>
      </p:pic>
      <p:pic>
        <p:nvPicPr>
          <p:cNvPr id="30" name="图片 29"/>
          <p:cNvPicPr>
            <a:picLocks noChangeAspect="1"/>
          </p:cNvPicPr>
          <p:nvPr/>
        </p:nvPicPr>
        <p:blipFill>
          <a:blip r:embed="rId3"/>
          <a:stretch>
            <a:fillRect/>
          </a:stretch>
        </p:blipFill>
        <p:spPr>
          <a:xfrm>
            <a:off x="4060502" y="4522399"/>
            <a:ext cx="3053743" cy="1568734"/>
          </a:xfrm>
          <a:prstGeom prst="rect">
            <a:avLst/>
          </a:prstGeom>
          <a:ln w="38100">
            <a:solidFill>
              <a:srgbClr val="FFFF00"/>
            </a:solidFill>
          </a:ln>
        </p:spPr>
      </p:pic>
      <p:pic>
        <p:nvPicPr>
          <p:cNvPr id="31" name="图片 30"/>
          <p:cNvPicPr>
            <a:picLocks noChangeAspect="1"/>
          </p:cNvPicPr>
          <p:nvPr/>
        </p:nvPicPr>
        <p:blipFill>
          <a:blip r:embed="rId4"/>
          <a:stretch>
            <a:fillRect/>
          </a:stretch>
        </p:blipFill>
        <p:spPr>
          <a:xfrm>
            <a:off x="561351" y="4653067"/>
            <a:ext cx="2060358" cy="1461367"/>
          </a:xfrm>
          <a:prstGeom prst="rect">
            <a:avLst/>
          </a:prstGeom>
          <a:ln w="38100">
            <a:solidFill>
              <a:srgbClr val="FFFF00"/>
            </a:solidFill>
          </a:ln>
        </p:spPr>
      </p:pic>
      <p:sp>
        <p:nvSpPr>
          <p:cNvPr id="33" name="文本框 32"/>
          <p:cNvSpPr txBox="1"/>
          <p:nvPr/>
        </p:nvSpPr>
        <p:spPr>
          <a:xfrm>
            <a:off x="7598686" y="5646308"/>
            <a:ext cx="1941557" cy="461665"/>
          </a:xfrm>
          <a:prstGeom prst="rect">
            <a:avLst/>
          </a:prstGeom>
          <a:noFill/>
        </p:spPr>
        <p:txBody>
          <a:bodyPr wrap="none" rtlCol="0">
            <a:spAutoFit/>
          </a:bodyPr>
          <a:lstStyle/>
          <a:p>
            <a:r>
              <a:rPr lang="en-US" altLang="zh-CN" sz="2400" b="1" dirty="0" smtClean="0">
                <a:solidFill>
                  <a:srgbClr val="FF0000"/>
                </a:solidFill>
              </a:rPr>
              <a:t>5G E2E Slicing</a:t>
            </a:r>
            <a:endParaRPr lang="zh-CN" altLang="en-US" sz="2400" b="1" dirty="0">
              <a:solidFill>
                <a:srgbClr val="FF0000"/>
              </a:solidFill>
            </a:endParaRPr>
          </a:p>
        </p:txBody>
      </p:sp>
      <p:pic>
        <p:nvPicPr>
          <p:cNvPr id="35" name="图片 3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53468" y="4653067"/>
            <a:ext cx="1929414" cy="1354342"/>
          </a:xfrm>
          <a:prstGeom prst="rect">
            <a:avLst/>
          </a:prstGeom>
          <a:ln w="38100">
            <a:solidFill>
              <a:srgbClr val="FFFF00"/>
            </a:solidFill>
          </a:ln>
        </p:spPr>
      </p:pic>
      <p:sp>
        <p:nvSpPr>
          <p:cNvPr id="34" name="文本框 33"/>
          <p:cNvSpPr txBox="1"/>
          <p:nvPr/>
        </p:nvSpPr>
        <p:spPr>
          <a:xfrm>
            <a:off x="10240531" y="5648798"/>
            <a:ext cx="1059906" cy="461665"/>
          </a:xfrm>
          <a:prstGeom prst="rect">
            <a:avLst/>
          </a:prstGeom>
          <a:noFill/>
        </p:spPr>
        <p:txBody>
          <a:bodyPr wrap="none" rtlCol="0">
            <a:spAutoFit/>
          </a:bodyPr>
          <a:lstStyle/>
          <a:p>
            <a:r>
              <a:rPr lang="en-US" altLang="zh-CN" sz="2400" b="1" dirty="0" smtClean="0">
                <a:solidFill>
                  <a:srgbClr val="FF0000"/>
                </a:solidFill>
              </a:rPr>
              <a:t>CCVPN</a:t>
            </a:r>
            <a:endParaRPr lang="zh-CN" altLang="en-US" sz="2400" b="1" dirty="0">
              <a:solidFill>
                <a:srgbClr val="FF0000"/>
              </a:solidFill>
            </a:endParaRPr>
          </a:p>
        </p:txBody>
      </p:sp>
    </p:spTree>
    <p:extLst>
      <p:ext uri="{BB962C8B-B14F-4D97-AF65-F5344CB8AC3E}">
        <p14:creationId xmlns:p14="http://schemas.microsoft.com/office/powerpoint/2010/main" val="6006921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sz="3200" dirty="0" smtClean="0"/>
              <a:t>Outline</a:t>
            </a:r>
            <a:endParaRPr lang="zh-CN" altLang="en-US" sz="3200" dirty="0"/>
          </a:p>
        </p:txBody>
      </p:sp>
      <p:sp>
        <p:nvSpPr>
          <p:cNvPr id="7" name="圆角矩形 6"/>
          <p:cNvSpPr/>
          <p:nvPr/>
        </p:nvSpPr>
        <p:spPr>
          <a:xfrm>
            <a:off x="937492" y="1978322"/>
            <a:ext cx="1209963" cy="628072"/>
          </a:xfrm>
          <a:prstGeom prst="round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937492" y="1982940"/>
            <a:ext cx="1209963" cy="618836"/>
          </a:xfrm>
          <a:prstGeom prst="ellipse">
            <a:avLst/>
          </a:prstGeom>
          <a:solidFill>
            <a:schemeClr val="accent6">
              <a:lumMod val="20000"/>
              <a:lumOff val="8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rgbClr val="002060"/>
                </a:solidFill>
              </a:rPr>
              <a:t>1</a:t>
            </a:r>
            <a:endParaRPr lang="zh-CN" altLang="en-US" sz="2800" b="1" dirty="0">
              <a:solidFill>
                <a:srgbClr val="002060"/>
              </a:solidFill>
            </a:endParaRPr>
          </a:p>
        </p:txBody>
      </p:sp>
      <p:sp>
        <p:nvSpPr>
          <p:cNvPr id="9" name="圆角矩形 8"/>
          <p:cNvSpPr/>
          <p:nvPr/>
        </p:nvSpPr>
        <p:spPr>
          <a:xfrm>
            <a:off x="937492" y="3119013"/>
            <a:ext cx="1209963" cy="628072"/>
          </a:xfrm>
          <a:prstGeom prst="round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937492" y="3123631"/>
            <a:ext cx="1209963" cy="618836"/>
          </a:xfrm>
          <a:prstGeom prst="ellipse">
            <a:avLst/>
          </a:prstGeom>
          <a:solidFill>
            <a:schemeClr val="accent6">
              <a:lumMod val="60000"/>
              <a:lumOff val="4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rgbClr val="002060"/>
                </a:solidFill>
              </a:rPr>
              <a:t>2</a:t>
            </a:r>
            <a:endParaRPr lang="zh-CN" altLang="en-US" sz="2800" b="1" dirty="0">
              <a:solidFill>
                <a:srgbClr val="002060"/>
              </a:solidFill>
            </a:endParaRPr>
          </a:p>
        </p:txBody>
      </p:sp>
      <p:sp>
        <p:nvSpPr>
          <p:cNvPr id="11" name="圆角矩形 10"/>
          <p:cNvSpPr/>
          <p:nvPr/>
        </p:nvSpPr>
        <p:spPr>
          <a:xfrm>
            <a:off x="937492" y="4255086"/>
            <a:ext cx="1209963" cy="628072"/>
          </a:xfrm>
          <a:prstGeom prst="round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937492" y="4259704"/>
            <a:ext cx="1209963" cy="618836"/>
          </a:xfrm>
          <a:prstGeom prst="ellipse">
            <a:avLst/>
          </a:prstGeom>
          <a:solidFill>
            <a:schemeClr val="accent6">
              <a:lumMod val="20000"/>
              <a:lumOff val="8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002060"/>
                </a:solidFill>
              </a:rPr>
              <a:t>3</a:t>
            </a:r>
            <a:endParaRPr lang="zh-CN" altLang="en-US" sz="2800" b="1" dirty="0">
              <a:solidFill>
                <a:srgbClr val="002060"/>
              </a:solidFill>
            </a:endParaRPr>
          </a:p>
        </p:txBody>
      </p:sp>
      <p:sp>
        <p:nvSpPr>
          <p:cNvPr id="13" name="矩形 12"/>
          <p:cNvSpPr/>
          <p:nvPr/>
        </p:nvSpPr>
        <p:spPr>
          <a:xfrm>
            <a:off x="2752437" y="1976089"/>
            <a:ext cx="8423563" cy="623454"/>
          </a:xfrm>
          <a:prstGeom prst="rect">
            <a:avLst/>
          </a:prstGeom>
          <a:solidFill>
            <a:schemeClr val="accent6">
              <a:lumMod val="20000"/>
              <a:lumOff val="8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b="1" dirty="0">
                <a:solidFill>
                  <a:srgbClr val="002060"/>
                </a:solidFill>
              </a:rPr>
              <a:t>    Implementation of IBN with E2E Slicing Use case</a:t>
            </a:r>
          </a:p>
        </p:txBody>
      </p:sp>
      <p:sp>
        <p:nvSpPr>
          <p:cNvPr id="14" name="矩形 13"/>
          <p:cNvSpPr/>
          <p:nvPr/>
        </p:nvSpPr>
        <p:spPr>
          <a:xfrm>
            <a:off x="2752438" y="3123631"/>
            <a:ext cx="8423562" cy="623454"/>
          </a:xfrm>
          <a:prstGeom prst="rect">
            <a:avLst/>
          </a:prstGeom>
          <a:solidFill>
            <a:schemeClr val="accent6">
              <a:lumMod val="60000"/>
              <a:lumOff val="4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b="1" dirty="0">
                <a:solidFill>
                  <a:srgbClr val="002060"/>
                </a:solidFill>
              </a:rPr>
              <a:t>    Implementation of 3GPP SA5 about IBN and E2E Slicing</a:t>
            </a:r>
          </a:p>
        </p:txBody>
      </p:sp>
      <p:sp>
        <p:nvSpPr>
          <p:cNvPr id="15" name="矩形 14"/>
          <p:cNvSpPr/>
          <p:nvPr/>
        </p:nvSpPr>
        <p:spPr>
          <a:xfrm>
            <a:off x="2752436" y="4255086"/>
            <a:ext cx="8423564" cy="623454"/>
          </a:xfrm>
          <a:prstGeom prst="rect">
            <a:avLst/>
          </a:prstGeom>
          <a:solidFill>
            <a:schemeClr val="accent6">
              <a:lumMod val="20000"/>
              <a:lumOff val="8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b="1" dirty="0">
                <a:solidFill>
                  <a:srgbClr val="002060"/>
                </a:solidFill>
              </a:rPr>
              <a:t>    REQ of R13 Alignment with 3GPP SA5 for IBN with E2E Slicing</a:t>
            </a:r>
          </a:p>
        </p:txBody>
      </p:sp>
    </p:spTree>
    <p:extLst>
      <p:ext uri="{BB962C8B-B14F-4D97-AF65-F5344CB8AC3E}">
        <p14:creationId xmlns:p14="http://schemas.microsoft.com/office/powerpoint/2010/main" val="431960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sz="3200" dirty="0" smtClean="0"/>
              <a:t>Standardization Works in 3GPP SA5</a:t>
            </a:r>
            <a:endParaRPr lang="zh-CN" altLang="en-US" sz="3200" dirty="0"/>
          </a:p>
        </p:txBody>
      </p:sp>
      <p:pic>
        <p:nvPicPr>
          <p:cNvPr id="5" name="图片 4"/>
          <p:cNvPicPr>
            <a:picLocks noChangeAspect="1"/>
          </p:cNvPicPr>
          <p:nvPr/>
        </p:nvPicPr>
        <p:blipFill>
          <a:blip r:embed="rId2"/>
          <a:stretch>
            <a:fillRect/>
          </a:stretch>
        </p:blipFill>
        <p:spPr>
          <a:xfrm>
            <a:off x="258618" y="1118891"/>
            <a:ext cx="6881914" cy="5134127"/>
          </a:xfrm>
          <a:prstGeom prst="rect">
            <a:avLst/>
          </a:prstGeom>
        </p:spPr>
      </p:pic>
      <p:pic>
        <p:nvPicPr>
          <p:cNvPr id="2" name="图片 1"/>
          <p:cNvPicPr>
            <a:picLocks noChangeAspect="1"/>
          </p:cNvPicPr>
          <p:nvPr/>
        </p:nvPicPr>
        <p:blipFill>
          <a:blip r:embed="rId3"/>
          <a:stretch>
            <a:fillRect/>
          </a:stretch>
        </p:blipFill>
        <p:spPr>
          <a:xfrm>
            <a:off x="7227022" y="2018167"/>
            <a:ext cx="4650943" cy="2656886"/>
          </a:xfrm>
          <a:prstGeom prst="rect">
            <a:avLst/>
          </a:prstGeom>
        </p:spPr>
      </p:pic>
    </p:spTree>
    <p:extLst>
      <p:ext uri="{BB962C8B-B14F-4D97-AF65-F5344CB8AC3E}">
        <p14:creationId xmlns:p14="http://schemas.microsoft.com/office/powerpoint/2010/main" val="37754472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sz="3200" dirty="0" smtClean="0"/>
              <a:t>Standardization Works in 3GPP SA5</a:t>
            </a:r>
            <a:endParaRPr lang="zh-CN" altLang="en-US" sz="3200" dirty="0"/>
          </a:p>
        </p:txBody>
      </p:sp>
      <p:pic>
        <p:nvPicPr>
          <p:cNvPr id="4" name="图片 3"/>
          <p:cNvPicPr>
            <a:picLocks noChangeAspect="1"/>
          </p:cNvPicPr>
          <p:nvPr/>
        </p:nvPicPr>
        <p:blipFill>
          <a:blip r:embed="rId2"/>
          <a:stretch>
            <a:fillRect/>
          </a:stretch>
        </p:blipFill>
        <p:spPr>
          <a:xfrm>
            <a:off x="295563" y="1044923"/>
            <a:ext cx="7139277" cy="5229022"/>
          </a:xfrm>
          <a:prstGeom prst="rect">
            <a:avLst/>
          </a:prstGeom>
        </p:spPr>
      </p:pic>
      <p:sp>
        <p:nvSpPr>
          <p:cNvPr id="6" name="文本框 5"/>
          <p:cNvSpPr txBox="1"/>
          <p:nvPr/>
        </p:nvSpPr>
        <p:spPr>
          <a:xfrm>
            <a:off x="7671048" y="1478101"/>
            <a:ext cx="1807482" cy="369332"/>
          </a:xfrm>
          <a:prstGeom prst="rect">
            <a:avLst/>
          </a:prstGeom>
          <a:noFill/>
        </p:spPr>
        <p:txBody>
          <a:bodyPr wrap="none" rtlCol="0">
            <a:spAutoFit/>
          </a:bodyPr>
          <a:lstStyle/>
          <a:p>
            <a:r>
              <a:rPr lang="en-US" altLang="zh-CN" dirty="0" smtClean="0"/>
              <a:t>On going works…</a:t>
            </a:r>
            <a:endParaRPr lang="zh-CN" altLang="en-US" dirty="0"/>
          </a:p>
        </p:txBody>
      </p:sp>
      <p:sp>
        <p:nvSpPr>
          <p:cNvPr id="7" name="矩形 6"/>
          <p:cNvSpPr/>
          <p:nvPr/>
        </p:nvSpPr>
        <p:spPr>
          <a:xfrm>
            <a:off x="7671048" y="2098180"/>
            <a:ext cx="3654878" cy="1477328"/>
          </a:xfrm>
          <a:prstGeom prst="rect">
            <a:avLst/>
          </a:prstGeom>
          <a:noFill/>
        </p:spPr>
        <p:txBody>
          <a:bodyPr wrap="square" rtlCol="0">
            <a:spAutoFit/>
          </a:bodyPr>
          <a:lstStyle/>
          <a:p>
            <a:r>
              <a:rPr lang="en-GB" altLang="zh-CN" dirty="0" smtClean="0"/>
              <a:t>5.1 Intent </a:t>
            </a:r>
            <a:r>
              <a:rPr lang="en-GB" altLang="zh-CN" dirty="0"/>
              <a:t>driven management for Network slice life cycle </a:t>
            </a:r>
            <a:r>
              <a:rPr lang="en-GB" altLang="zh-CN" dirty="0" smtClean="0"/>
              <a:t>management</a:t>
            </a:r>
          </a:p>
          <a:p>
            <a:endParaRPr lang="en-GB" altLang="zh-CN" dirty="0"/>
          </a:p>
          <a:p>
            <a:r>
              <a:rPr lang="en-US" altLang="zh-CN" dirty="0" smtClean="0"/>
              <a:t>5.2 Intent </a:t>
            </a:r>
            <a:r>
              <a:rPr lang="en-US" altLang="zh-CN" dirty="0"/>
              <a:t>driven management for network slice service assurance</a:t>
            </a:r>
            <a:endParaRPr lang="zh-CN" altLang="en-US" dirty="0"/>
          </a:p>
        </p:txBody>
      </p:sp>
    </p:spTree>
    <p:extLst>
      <p:ext uri="{BB962C8B-B14F-4D97-AF65-F5344CB8AC3E}">
        <p14:creationId xmlns:p14="http://schemas.microsoft.com/office/powerpoint/2010/main" val="27189581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sz="3200" dirty="0" smtClean="0"/>
              <a:t>Outline</a:t>
            </a:r>
            <a:endParaRPr lang="zh-CN" altLang="en-US" sz="3200" dirty="0"/>
          </a:p>
        </p:txBody>
      </p:sp>
      <p:sp>
        <p:nvSpPr>
          <p:cNvPr id="7" name="圆角矩形 6"/>
          <p:cNvSpPr/>
          <p:nvPr/>
        </p:nvSpPr>
        <p:spPr>
          <a:xfrm>
            <a:off x="937492" y="1978322"/>
            <a:ext cx="1209963" cy="628072"/>
          </a:xfrm>
          <a:prstGeom prst="round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937492" y="1982940"/>
            <a:ext cx="1209963" cy="618836"/>
          </a:xfrm>
          <a:prstGeom prst="ellipse">
            <a:avLst/>
          </a:prstGeom>
          <a:solidFill>
            <a:schemeClr val="accent6">
              <a:lumMod val="20000"/>
              <a:lumOff val="8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rgbClr val="002060"/>
                </a:solidFill>
              </a:rPr>
              <a:t>1</a:t>
            </a:r>
            <a:endParaRPr lang="zh-CN" altLang="en-US" sz="2800" b="1" dirty="0">
              <a:solidFill>
                <a:srgbClr val="002060"/>
              </a:solidFill>
            </a:endParaRPr>
          </a:p>
        </p:txBody>
      </p:sp>
      <p:sp>
        <p:nvSpPr>
          <p:cNvPr id="9" name="圆角矩形 8"/>
          <p:cNvSpPr/>
          <p:nvPr/>
        </p:nvSpPr>
        <p:spPr>
          <a:xfrm>
            <a:off x="937492" y="3119013"/>
            <a:ext cx="1209963" cy="628072"/>
          </a:xfrm>
          <a:prstGeom prst="round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937492" y="3123631"/>
            <a:ext cx="1209963" cy="618836"/>
          </a:xfrm>
          <a:prstGeom prst="ellipse">
            <a:avLst/>
          </a:prstGeom>
          <a:solidFill>
            <a:schemeClr val="accent6">
              <a:lumMod val="20000"/>
              <a:lumOff val="8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rgbClr val="002060"/>
                </a:solidFill>
              </a:rPr>
              <a:t>2</a:t>
            </a:r>
            <a:endParaRPr lang="zh-CN" altLang="en-US" sz="2800" b="1" dirty="0">
              <a:solidFill>
                <a:srgbClr val="002060"/>
              </a:solidFill>
            </a:endParaRPr>
          </a:p>
        </p:txBody>
      </p:sp>
      <p:sp>
        <p:nvSpPr>
          <p:cNvPr id="11" name="圆角矩形 10"/>
          <p:cNvSpPr/>
          <p:nvPr/>
        </p:nvSpPr>
        <p:spPr>
          <a:xfrm>
            <a:off x="937492" y="4255086"/>
            <a:ext cx="1209963" cy="628072"/>
          </a:xfrm>
          <a:prstGeom prst="round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937492" y="4259704"/>
            <a:ext cx="1209963" cy="618836"/>
          </a:xfrm>
          <a:prstGeom prst="ellipse">
            <a:avLst/>
          </a:prstGeom>
          <a:solidFill>
            <a:schemeClr val="accent6">
              <a:lumMod val="60000"/>
              <a:lumOff val="4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rgbClr val="002060"/>
                </a:solidFill>
              </a:rPr>
              <a:t>3</a:t>
            </a:r>
            <a:endParaRPr lang="zh-CN" altLang="en-US" sz="2800" b="1" dirty="0">
              <a:solidFill>
                <a:srgbClr val="002060"/>
              </a:solidFill>
            </a:endParaRPr>
          </a:p>
        </p:txBody>
      </p:sp>
      <p:sp>
        <p:nvSpPr>
          <p:cNvPr id="13" name="矩形 12"/>
          <p:cNvSpPr/>
          <p:nvPr/>
        </p:nvSpPr>
        <p:spPr>
          <a:xfrm>
            <a:off x="2752437" y="1976089"/>
            <a:ext cx="8423563" cy="623454"/>
          </a:xfrm>
          <a:prstGeom prst="rect">
            <a:avLst/>
          </a:prstGeom>
          <a:solidFill>
            <a:schemeClr val="accent6">
              <a:lumMod val="20000"/>
              <a:lumOff val="8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b="1" dirty="0">
                <a:solidFill>
                  <a:srgbClr val="002060"/>
                </a:solidFill>
              </a:rPr>
              <a:t>    Implementation of IBN with E2E Slicing Use case</a:t>
            </a:r>
          </a:p>
        </p:txBody>
      </p:sp>
      <p:sp>
        <p:nvSpPr>
          <p:cNvPr id="14" name="矩形 13"/>
          <p:cNvSpPr/>
          <p:nvPr/>
        </p:nvSpPr>
        <p:spPr>
          <a:xfrm>
            <a:off x="2752438" y="3123631"/>
            <a:ext cx="8423562" cy="623454"/>
          </a:xfrm>
          <a:prstGeom prst="rect">
            <a:avLst/>
          </a:prstGeom>
          <a:solidFill>
            <a:schemeClr val="accent6">
              <a:lumMod val="20000"/>
              <a:lumOff val="8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b="1" dirty="0">
                <a:solidFill>
                  <a:srgbClr val="002060"/>
                </a:solidFill>
              </a:rPr>
              <a:t>    Implementation of 3GPP SA5 about IBN and E2E Slicing</a:t>
            </a:r>
          </a:p>
        </p:txBody>
      </p:sp>
      <p:sp>
        <p:nvSpPr>
          <p:cNvPr id="15" name="矩形 14"/>
          <p:cNvSpPr/>
          <p:nvPr/>
        </p:nvSpPr>
        <p:spPr>
          <a:xfrm>
            <a:off x="2752436" y="4255086"/>
            <a:ext cx="8423564" cy="623454"/>
          </a:xfrm>
          <a:prstGeom prst="rect">
            <a:avLst/>
          </a:prstGeom>
          <a:solidFill>
            <a:schemeClr val="accent6">
              <a:lumMod val="60000"/>
              <a:lumOff val="4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b="1" dirty="0">
                <a:solidFill>
                  <a:srgbClr val="002060"/>
                </a:solidFill>
              </a:rPr>
              <a:t>    REQ of R13 Alignment with 3GPP SA5 for IBN with E2E Slicing</a:t>
            </a:r>
          </a:p>
        </p:txBody>
      </p:sp>
    </p:spTree>
    <p:extLst>
      <p:ext uri="{BB962C8B-B14F-4D97-AF65-F5344CB8AC3E}">
        <p14:creationId xmlns:p14="http://schemas.microsoft.com/office/powerpoint/2010/main" val="25278249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99228</TotalTime>
  <Words>555</Words>
  <Application>Microsoft Office PowerPoint</Application>
  <PresentationFormat>宽屏</PresentationFormat>
  <Paragraphs>113</Paragraphs>
  <Slides>13</Slides>
  <Notes>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13</vt:i4>
      </vt:variant>
    </vt:vector>
  </HeadingPairs>
  <TitlesOfParts>
    <vt:vector size="23" baseType="lpstr">
      <vt:lpstr>.AppleSystemUIFont</vt:lpstr>
      <vt:lpstr>ATT Aleck Sans</vt:lpstr>
      <vt:lpstr>Geneva</vt:lpstr>
      <vt:lpstr>Intel Clear Light</vt:lpstr>
      <vt:lpstr>DengXian</vt:lpstr>
      <vt:lpstr>DengXian Light</vt:lpstr>
      <vt:lpstr>Arial</vt:lpstr>
      <vt:lpstr>Calibri</vt:lpstr>
      <vt:lpstr>Wingdings</vt:lpstr>
      <vt:lpstr>Office Theme</vt:lpstr>
      <vt:lpstr>PowerPoint 演示文稿</vt:lpstr>
      <vt:lpstr>Outline</vt:lpstr>
      <vt:lpstr>ONAP-based Slice Management - NSI Life Cycle View</vt:lpstr>
      <vt:lpstr>Intent-driving E2E Slicing Usecase</vt:lpstr>
      <vt:lpstr>Intent Translation by NLP Algorithms</vt:lpstr>
      <vt:lpstr>Outline</vt:lpstr>
      <vt:lpstr>Standardization Works in 3GPP SA5</vt:lpstr>
      <vt:lpstr>Standardization Works in 3GPP SA5</vt:lpstr>
      <vt:lpstr>Outline</vt:lpstr>
      <vt:lpstr>Alignment Tasks</vt:lpstr>
      <vt:lpstr>REQ-1583: Alignment with 3GPP SA5 for Intent-driven Autonomous Services of E2E Slicing Usecase in R13</vt:lpstr>
      <vt:lpstr>Projects Impact</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Dong Wang</dc:creator>
  <cp:lastModifiedBy>Dong Wang</cp:lastModifiedBy>
  <cp:revision>3298</cp:revision>
  <cp:lastPrinted>2017-12-06T19:47:24Z</cp:lastPrinted>
  <dcterms:created xsi:type="dcterms:W3CDTF">2017-02-27T16:23:08Z</dcterms:created>
  <dcterms:modified xsi:type="dcterms:W3CDTF">2023-07-11T14:17:45Z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3599e32-523d-45cf-80c8-50d522cc3338_Enabled">
    <vt:lpwstr>True</vt:lpwstr>
  </property>
  <property fmtid="{D5CDD505-2E9C-101B-9397-08002B2CF9AE}" pid="3" name="MSIP_Label_a3599e32-523d-45cf-80c8-50d522cc3338_SiteId">
    <vt:lpwstr>258ac4e4-146a-411e-9dc8-79a9e12fd6da</vt:lpwstr>
  </property>
  <property fmtid="{D5CDD505-2E9C-101B-9397-08002B2CF9AE}" pid="4" name="MSIP_Label_a3599e32-523d-45cf-80c8-50d522cc3338_Ref">
    <vt:lpwstr>https://api.informationprotection.azure.com/api/258ac4e4-146a-411e-9dc8-79a9e12fd6da</vt:lpwstr>
  </property>
  <property fmtid="{D5CDD505-2E9C-101B-9397-08002B2CF9AE}" pid="5" name="MSIP_Label_a3599e32-523d-45cf-80c8-50d522cc3338_Owner">
    <vt:lpwstr>seswam@wipro.com</vt:lpwstr>
  </property>
  <property fmtid="{D5CDD505-2E9C-101B-9397-08002B2CF9AE}" pid="6" name="MSIP_Label_a3599e32-523d-45cf-80c8-50d522cc3338_SetDate">
    <vt:lpwstr>2018-09-11T17:37:30.8847261+05:30</vt:lpwstr>
  </property>
  <property fmtid="{D5CDD505-2E9C-101B-9397-08002B2CF9AE}" pid="7" name="MSIP_Label_a3599e32-523d-45cf-80c8-50d522cc3338_Name">
    <vt:lpwstr>Public</vt:lpwstr>
  </property>
  <property fmtid="{D5CDD505-2E9C-101B-9397-08002B2CF9AE}" pid="8" name="MSIP_Label_a3599e32-523d-45cf-80c8-50d522cc3338_Application">
    <vt:lpwstr>Microsoft Azure Information Protection</vt:lpwstr>
  </property>
  <property fmtid="{D5CDD505-2E9C-101B-9397-08002B2CF9AE}" pid="9" name="MSIP_Label_a3599e32-523d-45cf-80c8-50d522cc3338_Extended_MSFT_Method">
    <vt:lpwstr>Manual</vt:lpwstr>
  </property>
  <property fmtid="{D5CDD505-2E9C-101B-9397-08002B2CF9AE}" pid="10" name="Sensitivity">
    <vt:lpwstr>Public</vt:lpwstr>
  </property>
  <property fmtid="{D5CDD505-2E9C-101B-9397-08002B2CF9AE}" pid="11" name="_2015_ms_pID_725343">
    <vt:lpwstr>(2)reUkmkUCgNhypm/JLuRvAw2lGhF18RpuXkXW1WuZbNpRb752nDHxJVK+ZfVr5EXgvdJH7y9d
FFqDUYzG3GTKP4KVTgyPjjJ4ZFH81RFTA3YP05053R+0sUAZhUg1LDQ5UydNNXKypD7E4M6j
+dE3fTajopYk16l3j1HapQKGsYQ0+PJ22faY8x78fh0BLfb1XYTv5bXK0QJHZrAtgRAvfGUG
MkluuWU+LyXXDK4k5A</vt:lpwstr>
  </property>
  <property fmtid="{D5CDD505-2E9C-101B-9397-08002B2CF9AE}" pid="12" name="_2015_ms_pID_7253431">
    <vt:lpwstr>N5aO/j92sQLzwgHOIa7Tmjj4gImg1SPjTErrc4llzJVx/8iqr/jdpE
ggl2V24DWaBunJS0jf78/js31TVeB2YbKvHsVBg93/jCsJNI249PDYN26hNFnQfN33ZtAXEl
nONMwuWlDvjNpxM8xYK4iuOExFG6+eY7q6IxnHpU43crfjLDbrNSFEH3E3uNwDgYjARw8ohd
8dr0rnKvF8aVqTMf</vt:lpwstr>
  </property>
  <property fmtid="{D5CDD505-2E9C-101B-9397-08002B2CF9AE}" pid="13" name="_readonly">
    <vt:lpwstr/>
  </property>
  <property fmtid="{D5CDD505-2E9C-101B-9397-08002B2CF9AE}" pid="14" name="_change">
    <vt:lpwstr/>
  </property>
  <property fmtid="{D5CDD505-2E9C-101B-9397-08002B2CF9AE}" pid="15" name="_full-control">
    <vt:lpwstr/>
  </property>
  <property fmtid="{D5CDD505-2E9C-101B-9397-08002B2CF9AE}" pid="16" name="sflag">
    <vt:lpwstr>1573519736</vt:lpwstr>
  </property>
</Properties>
</file>