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7"/>
  </p:notesMasterIdLst>
  <p:sldIdLst>
    <p:sldId id="256" r:id="rId3"/>
    <p:sldId id="278" r:id="rId4"/>
    <p:sldId id="286" r:id="rId5"/>
    <p:sldId id="285" r:id="rId6"/>
    <p:sldId id="281" r:id="rId7"/>
    <p:sldId id="279" r:id="rId8"/>
    <p:sldId id="280" r:id="rId9"/>
    <p:sldId id="282" r:id="rId10"/>
    <p:sldId id="283" r:id="rId11"/>
    <p:sldId id="284" r:id="rId12"/>
    <p:sldId id="290" r:id="rId13"/>
    <p:sldId id="288" r:id="rId14"/>
    <p:sldId id="289" r:id="rId15"/>
    <p:sldId id="287" r:id="rId16"/>
  </p:sldIdLst>
  <p:sldSz cx="12192000" cy="6858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15"/>
    <p:restoredTop sz="94779"/>
  </p:normalViewPr>
  <p:slideViewPr>
    <p:cSldViewPr snapToGrid="0">
      <p:cViewPr varScale="1">
        <p:scale>
          <a:sx n="198" d="100"/>
          <a:sy n="198" d="100"/>
        </p:scale>
        <p:origin x="112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6DD08F95-5877-E54D-AE9B-EC523133C78E}" type="datetimeFigureOut">
              <a:rPr lang="en-US" smtClean="0"/>
              <a:t>8/3/23</a:t>
            </a:fld>
            <a:endParaRPr lang="en-US"/>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E00FF527-7918-4447-8233-EB77B3EFA840}" type="slidenum">
              <a:rPr lang="en-US" smtClean="0"/>
              <a:t>‹#›</a:t>
            </a:fld>
            <a:endParaRPr lang="en-US"/>
          </a:p>
        </p:txBody>
      </p:sp>
    </p:spTree>
    <p:extLst>
      <p:ext uri="{BB962C8B-B14F-4D97-AF65-F5344CB8AC3E}">
        <p14:creationId xmlns:p14="http://schemas.microsoft.com/office/powerpoint/2010/main" val="2165149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0FF527-7918-4447-8233-EB77B3EFA840}" type="slidenum">
              <a:rPr lang="en-US" smtClean="0"/>
              <a:t>1</a:t>
            </a:fld>
            <a:endParaRPr lang="en-US"/>
          </a:p>
        </p:txBody>
      </p:sp>
    </p:spTree>
    <p:extLst>
      <p:ext uri="{BB962C8B-B14F-4D97-AF65-F5344CB8AC3E}">
        <p14:creationId xmlns:p14="http://schemas.microsoft.com/office/powerpoint/2010/main" val="3902892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0FF527-7918-4447-8233-EB77B3EFA840}" type="slidenum">
              <a:rPr lang="en-US" smtClean="0"/>
              <a:t>4</a:t>
            </a:fld>
            <a:endParaRPr lang="en-US"/>
          </a:p>
        </p:txBody>
      </p:sp>
    </p:spTree>
    <p:extLst>
      <p:ext uri="{BB962C8B-B14F-4D97-AF65-F5344CB8AC3E}">
        <p14:creationId xmlns:p14="http://schemas.microsoft.com/office/powerpoint/2010/main" val="2731917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32" name="PlaceHolder 2"/>
          <p:cNvSpPr>
            <a:spLocks noGrp="1"/>
          </p:cNvSpPr>
          <p:nvPr>
            <p:ph type="body"/>
          </p:nvPr>
        </p:nvSpPr>
        <p:spPr>
          <a:xfrm>
            <a:off x="314280" y="113832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3" name="PlaceHolder 3"/>
          <p:cNvSpPr>
            <a:spLocks noGrp="1"/>
          </p:cNvSpPr>
          <p:nvPr>
            <p:ph type="body"/>
          </p:nvPr>
        </p:nvSpPr>
        <p:spPr>
          <a:xfrm>
            <a:off x="314280" y="383904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35"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6"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7" name="PlaceHolder 4"/>
          <p:cNvSpPr>
            <a:spLocks noGrp="1"/>
          </p:cNvSpPr>
          <p:nvPr>
            <p:ph type="body"/>
          </p:nvPr>
        </p:nvSpPr>
        <p:spPr>
          <a:xfrm>
            <a:off x="31428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8" name="PlaceHolder 5"/>
          <p:cNvSpPr>
            <a:spLocks noGrp="1"/>
          </p:cNvSpPr>
          <p:nvPr>
            <p:ph type="body"/>
          </p:nvPr>
        </p:nvSpPr>
        <p:spPr>
          <a:xfrm>
            <a:off x="621000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40" name="PlaceHolder 2"/>
          <p:cNvSpPr>
            <a:spLocks noGrp="1"/>
          </p:cNvSpPr>
          <p:nvPr>
            <p:ph type="body"/>
          </p:nvPr>
        </p:nvSpPr>
        <p:spPr>
          <a:xfrm>
            <a:off x="31428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1" name="PlaceHolder 3"/>
          <p:cNvSpPr>
            <a:spLocks noGrp="1"/>
          </p:cNvSpPr>
          <p:nvPr>
            <p:ph type="body"/>
          </p:nvPr>
        </p:nvSpPr>
        <p:spPr>
          <a:xfrm>
            <a:off x="420480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2" name="PlaceHolder 4"/>
          <p:cNvSpPr>
            <a:spLocks noGrp="1"/>
          </p:cNvSpPr>
          <p:nvPr>
            <p:ph type="body"/>
          </p:nvPr>
        </p:nvSpPr>
        <p:spPr>
          <a:xfrm>
            <a:off x="809496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3" name="PlaceHolder 5"/>
          <p:cNvSpPr>
            <a:spLocks noGrp="1"/>
          </p:cNvSpPr>
          <p:nvPr>
            <p:ph type="body"/>
          </p:nvPr>
        </p:nvSpPr>
        <p:spPr>
          <a:xfrm>
            <a:off x="31428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4" name="PlaceHolder 6"/>
          <p:cNvSpPr>
            <a:spLocks noGrp="1"/>
          </p:cNvSpPr>
          <p:nvPr>
            <p:ph type="body"/>
          </p:nvPr>
        </p:nvSpPr>
        <p:spPr>
          <a:xfrm>
            <a:off x="420480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5" name="PlaceHolder 7"/>
          <p:cNvSpPr>
            <a:spLocks noGrp="1"/>
          </p:cNvSpPr>
          <p:nvPr>
            <p:ph type="body"/>
          </p:nvPr>
        </p:nvSpPr>
        <p:spPr>
          <a:xfrm>
            <a:off x="809496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6"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57" name="PlaceHolder 2"/>
          <p:cNvSpPr>
            <a:spLocks noGrp="1"/>
          </p:cNvSpPr>
          <p:nvPr>
            <p:ph type="subTitle"/>
          </p:nvPr>
        </p:nvSpPr>
        <p:spPr>
          <a:xfrm>
            <a:off x="314280" y="1138320"/>
            <a:ext cx="11505960" cy="516996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59" name="PlaceHolder 2"/>
          <p:cNvSpPr>
            <a:spLocks noGrp="1"/>
          </p:cNvSpPr>
          <p:nvPr>
            <p:ph type="body"/>
          </p:nvPr>
        </p:nvSpPr>
        <p:spPr>
          <a:xfrm>
            <a:off x="314280" y="1138320"/>
            <a:ext cx="11505960" cy="516996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61" name="PlaceHolder 2"/>
          <p:cNvSpPr>
            <a:spLocks noGrp="1"/>
          </p:cNvSpPr>
          <p:nvPr>
            <p:ph type="body"/>
          </p:nvPr>
        </p:nvSpPr>
        <p:spPr>
          <a:xfrm>
            <a:off x="31428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62" name="PlaceHolder 3"/>
          <p:cNvSpPr>
            <a:spLocks noGrp="1"/>
          </p:cNvSpPr>
          <p:nvPr>
            <p:ph type="body"/>
          </p:nvPr>
        </p:nvSpPr>
        <p:spPr>
          <a:xfrm>
            <a:off x="621000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3"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4" name="PlaceHolder 1"/>
          <p:cNvSpPr>
            <a:spLocks noGrp="1"/>
          </p:cNvSpPr>
          <p:nvPr>
            <p:ph type="subTitle"/>
          </p:nvPr>
        </p:nvSpPr>
        <p:spPr>
          <a:xfrm>
            <a:off x="315000" y="198000"/>
            <a:ext cx="11505960" cy="24976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66"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67" name="PlaceHolder 3"/>
          <p:cNvSpPr>
            <a:spLocks noGrp="1"/>
          </p:cNvSpPr>
          <p:nvPr>
            <p:ph type="body"/>
          </p:nvPr>
        </p:nvSpPr>
        <p:spPr>
          <a:xfrm>
            <a:off x="621000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68" name="PlaceHolder 4"/>
          <p:cNvSpPr>
            <a:spLocks noGrp="1"/>
          </p:cNvSpPr>
          <p:nvPr>
            <p:ph type="body"/>
          </p:nvPr>
        </p:nvSpPr>
        <p:spPr>
          <a:xfrm>
            <a:off x="31428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11" name="PlaceHolder 2"/>
          <p:cNvSpPr>
            <a:spLocks noGrp="1"/>
          </p:cNvSpPr>
          <p:nvPr>
            <p:ph type="subTitle"/>
          </p:nvPr>
        </p:nvSpPr>
        <p:spPr>
          <a:xfrm>
            <a:off x="314280" y="1138320"/>
            <a:ext cx="11505960" cy="516996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70" name="PlaceHolder 2"/>
          <p:cNvSpPr>
            <a:spLocks noGrp="1"/>
          </p:cNvSpPr>
          <p:nvPr>
            <p:ph type="body"/>
          </p:nvPr>
        </p:nvSpPr>
        <p:spPr>
          <a:xfrm>
            <a:off x="31428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1"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2" name="PlaceHolder 4"/>
          <p:cNvSpPr>
            <a:spLocks noGrp="1"/>
          </p:cNvSpPr>
          <p:nvPr>
            <p:ph type="body"/>
          </p:nvPr>
        </p:nvSpPr>
        <p:spPr>
          <a:xfrm>
            <a:off x="621000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74"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5"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6" name="PlaceHolder 4"/>
          <p:cNvSpPr>
            <a:spLocks noGrp="1"/>
          </p:cNvSpPr>
          <p:nvPr>
            <p:ph type="body"/>
          </p:nvPr>
        </p:nvSpPr>
        <p:spPr>
          <a:xfrm>
            <a:off x="314280" y="383904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78" name="PlaceHolder 2"/>
          <p:cNvSpPr>
            <a:spLocks noGrp="1"/>
          </p:cNvSpPr>
          <p:nvPr>
            <p:ph type="body"/>
          </p:nvPr>
        </p:nvSpPr>
        <p:spPr>
          <a:xfrm>
            <a:off x="314280" y="113832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9" name="PlaceHolder 3"/>
          <p:cNvSpPr>
            <a:spLocks noGrp="1"/>
          </p:cNvSpPr>
          <p:nvPr>
            <p:ph type="body"/>
          </p:nvPr>
        </p:nvSpPr>
        <p:spPr>
          <a:xfrm>
            <a:off x="314280" y="383904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81"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2"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3" name="PlaceHolder 4"/>
          <p:cNvSpPr>
            <a:spLocks noGrp="1"/>
          </p:cNvSpPr>
          <p:nvPr>
            <p:ph type="body"/>
          </p:nvPr>
        </p:nvSpPr>
        <p:spPr>
          <a:xfrm>
            <a:off x="31428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4" name="PlaceHolder 5"/>
          <p:cNvSpPr>
            <a:spLocks noGrp="1"/>
          </p:cNvSpPr>
          <p:nvPr>
            <p:ph type="body"/>
          </p:nvPr>
        </p:nvSpPr>
        <p:spPr>
          <a:xfrm>
            <a:off x="621000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86" name="PlaceHolder 2"/>
          <p:cNvSpPr>
            <a:spLocks noGrp="1"/>
          </p:cNvSpPr>
          <p:nvPr>
            <p:ph type="body"/>
          </p:nvPr>
        </p:nvSpPr>
        <p:spPr>
          <a:xfrm>
            <a:off x="31428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7" name="PlaceHolder 3"/>
          <p:cNvSpPr>
            <a:spLocks noGrp="1"/>
          </p:cNvSpPr>
          <p:nvPr>
            <p:ph type="body"/>
          </p:nvPr>
        </p:nvSpPr>
        <p:spPr>
          <a:xfrm>
            <a:off x="420480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8" name="PlaceHolder 4"/>
          <p:cNvSpPr>
            <a:spLocks noGrp="1"/>
          </p:cNvSpPr>
          <p:nvPr>
            <p:ph type="body"/>
          </p:nvPr>
        </p:nvSpPr>
        <p:spPr>
          <a:xfrm>
            <a:off x="809496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9" name="PlaceHolder 5"/>
          <p:cNvSpPr>
            <a:spLocks noGrp="1"/>
          </p:cNvSpPr>
          <p:nvPr>
            <p:ph type="body"/>
          </p:nvPr>
        </p:nvSpPr>
        <p:spPr>
          <a:xfrm>
            <a:off x="31428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90" name="PlaceHolder 6"/>
          <p:cNvSpPr>
            <a:spLocks noGrp="1"/>
          </p:cNvSpPr>
          <p:nvPr>
            <p:ph type="body"/>
          </p:nvPr>
        </p:nvSpPr>
        <p:spPr>
          <a:xfrm>
            <a:off x="420480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91" name="PlaceHolder 7"/>
          <p:cNvSpPr>
            <a:spLocks noGrp="1"/>
          </p:cNvSpPr>
          <p:nvPr>
            <p:ph type="body"/>
          </p:nvPr>
        </p:nvSpPr>
        <p:spPr>
          <a:xfrm>
            <a:off x="809496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13" name="PlaceHolder 2"/>
          <p:cNvSpPr>
            <a:spLocks noGrp="1"/>
          </p:cNvSpPr>
          <p:nvPr>
            <p:ph type="body"/>
          </p:nvPr>
        </p:nvSpPr>
        <p:spPr>
          <a:xfrm>
            <a:off x="314280" y="1138320"/>
            <a:ext cx="11505960" cy="516996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15" name="PlaceHolder 2"/>
          <p:cNvSpPr>
            <a:spLocks noGrp="1"/>
          </p:cNvSpPr>
          <p:nvPr>
            <p:ph type="body"/>
          </p:nvPr>
        </p:nvSpPr>
        <p:spPr>
          <a:xfrm>
            <a:off x="31428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16" name="PlaceHolder 3"/>
          <p:cNvSpPr>
            <a:spLocks noGrp="1"/>
          </p:cNvSpPr>
          <p:nvPr>
            <p:ph type="body"/>
          </p:nvPr>
        </p:nvSpPr>
        <p:spPr>
          <a:xfrm>
            <a:off x="621000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 name="PlaceHolder 1"/>
          <p:cNvSpPr>
            <a:spLocks noGrp="1"/>
          </p:cNvSpPr>
          <p:nvPr>
            <p:ph type="subTitle"/>
          </p:nvPr>
        </p:nvSpPr>
        <p:spPr>
          <a:xfrm>
            <a:off x="315000" y="198000"/>
            <a:ext cx="11505960" cy="24976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20"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1" name="PlaceHolder 3"/>
          <p:cNvSpPr>
            <a:spLocks noGrp="1"/>
          </p:cNvSpPr>
          <p:nvPr>
            <p:ph type="body"/>
          </p:nvPr>
        </p:nvSpPr>
        <p:spPr>
          <a:xfrm>
            <a:off x="621000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2" name="PlaceHolder 4"/>
          <p:cNvSpPr>
            <a:spLocks noGrp="1"/>
          </p:cNvSpPr>
          <p:nvPr>
            <p:ph type="body"/>
          </p:nvPr>
        </p:nvSpPr>
        <p:spPr>
          <a:xfrm>
            <a:off x="31428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24" name="PlaceHolder 2"/>
          <p:cNvSpPr>
            <a:spLocks noGrp="1"/>
          </p:cNvSpPr>
          <p:nvPr>
            <p:ph type="body"/>
          </p:nvPr>
        </p:nvSpPr>
        <p:spPr>
          <a:xfrm>
            <a:off x="31428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5"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6" name="PlaceHolder 4"/>
          <p:cNvSpPr>
            <a:spLocks noGrp="1"/>
          </p:cNvSpPr>
          <p:nvPr>
            <p:ph type="body"/>
          </p:nvPr>
        </p:nvSpPr>
        <p:spPr>
          <a:xfrm>
            <a:off x="621000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28"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9"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0" name="PlaceHolder 4"/>
          <p:cNvSpPr>
            <a:spLocks noGrp="1"/>
          </p:cNvSpPr>
          <p:nvPr>
            <p:ph type="body"/>
          </p:nvPr>
        </p:nvSpPr>
        <p:spPr>
          <a:xfrm>
            <a:off x="314280" y="383904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4.png"/><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wm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CustomShape 1"/>
          <p:cNvSpPr/>
          <p:nvPr/>
        </p:nvSpPr>
        <p:spPr>
          <a:xfrm>
            <a:off x="-20160" y="0"/>
            <a:ext cx="12191760" cy="967680"/>
          </a:xfrm>
          <a:prstGeom prst="rect">
            <a:avLst/>
          </a:prstGeom>
          <a:blipFill rotWithShape="0">
            <a:blip r:embed="rId14"/>
            <a:stretch>
              <a:fillRect/>
            </a:stretch>
          </a:blipFill>
          <a:ln/>
        </p:spPr>
        <p:style>
          <a:lnRef idx="2">
            <a:schemeClr val="accent1">
              <a:shade val="50000"/>
            </a:schemeClr>
          </a:lnRef>
          <a:fillRef idx="1">
            <a:schemeClr val="accent1"/>
          </a:fillRef>
          <a:effectRef idx="0">
            <a:schemeClr val="accent1"/>
          </a:effectRef>
          <a:fontRef idx="minor"/>
        </p:style>
      </p:sp>
      <p:sp>
        <p:nvSpPr>
          <p:cNvPr id="11" name="CustomShape 2"/>
          <p:cNvSpPr/>
          <p:nvPr/>
        </p:nvSpPr>
        <p:spPr>
          <a:xfrm>
            <a:off x="0" y="6479280"/>
            <a:ext cx="12211920" cy="39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US" sz="1800" b="0" strike="noStrike" spc="-1">
                <a:solidFill>
                  <a:srgbClr val="FFFFFF"/>
                </a:solidFill>
                <a:latin typeface="Calibri"/>
              </a:rPr>
              <a:t> </a:t>
            </a:r>
            <a:endParaRPr lang="en-US" sz="1800" b="0" strike="noStrike" spc="-1">
              <a:latin typeface="Arial"/>
            </a:endParaRPr>
          </a:p>
        </p:txBody>
      </p:sp>
      <p:pic>
        <p:nvPicPr>
          <p:cNvPr id="2" name="Picture 20"/>
          <p:cNvPicPr/>
          <p:nvPr/>
        </p:nvPicPr>
        <p:blipFill>
          <a:blip r:embed="rId15"/>
          <a:stretch/>
        </p:blipFill>
        <p:spPr>
          <a:xfrm>
            <a:off x="10027440" y="6521760"/>
            <a:ext cx="1494360" cy="311040"/>
          </a:xfrm>
          <a:prstGeom prst="rect">
            <a:avLst/>
          </a:prstGeom>
          <a:ln>
            <a:noFill/>
          </a:ln>
        </p:spPr>
      </p:pic>
      <p:pic>
        <p:nvPicPr>
          <p:cNvPr id="3" name="Shape 72"/>
          <p:cNvPicPr/>
          <p:nvPr/>
        </p:nvPicPr>
        <p:blipFill>
          <a:blip r:embed="rId16"/>
          <a:stretch/>
        </p:blipFill>
        <p:spPr>
          <a:xfrm>
            <a:off x="315000" y="6604560"/>
            <a:ext cx="2595240" cy="154440"/>
          </a:xfrm>
          <a:prstGeom prst="rect">
            <a:avLst/>
          </a:prstGeom>
          <a:ln>
            <a:noFill/>
          </a:ln>
        </p:spPr>
      </p:pic>
      <p:pic>
        <p:nvPicPr>
          <p:cNvPr id="4" name="Picture 10"/>
          <p:cNvPicPr/>
          <p:nvPr/>
        </p:nvPicPr>
        <p:blipFill>
          <a:blip r:embed="rId17"/>
          <a:stretch/>
        </p:blipFill>
        <p:spPr>
          <a:xfrm>
            <a:off x="3214800" y="6599160"/>
            <a:ext cx="1726200" cy="162000"/>
          </a:xfrm>
          <a:prstGeom prst="rect">
            <a:avLst/>
          </a:prstGeom>
          <a:ln>
            <a:noFill/>
          </a:ln>
        </p:spPr>
      </p:pic>
      <p:pic>
        <p:nvPicPr>
          <p:cNvPr id="5" name="Picture 9"/>
          <p:cNvPicPr/>
          <p:nvPr/>
        </p:nvPicPr>
        <p:blipFill>
          <a:blip r:embed="rId18"/>
          <a:stretch/>
        </p:blipFill>
        <p:spPr>
          <a:xfrm>
            <a:off x="-27000" y="-9000"/>
            <a:ext cx="12197880" cy="6866640"/>
          </a:xfrm>
          <a:prstGeom prst="rect">
            <a:avLst/>
          </a:prstGeom>
          <a:ln>
            <a:noFill/>
          </a:ln>
        </p:spPr>
      </p:pic>
      <p:sp>
        <p:nvSpPr>
          <p:cNvPr id="6" name="CustomShape 3"/>
          <p:cNvSpPr/>
          <p:nvPr/>
        </p:nvSpPr>
        <p:spPr>
          <a:xfrm>
            <a:off x="-27000" y="-9000"/>
            <a:ext cx="12207960" cy="1864440"/>
          </a:xfrm>
          <a:prstGeom prst="rect">
            <a:avLst/>
          </a:prstGeom>
          <a:solidFill>
            <a:schemeClr val="bg1"/>
          </a:solidFill>
          <a:ln>
            <a:noFill/>
          </a:ln>
        </p:spPr>
        <p:style>
          <a:lnRef idx="1">
            <a:schemeClr val="accent1"/>
          </a:lnRef>
          <a:fillRef idx="3">
            <a:schemeClr val="accent1"/>
          </a:fillRef>
          <a:effectRef idx="2">
            <a:schemeClr val="accent1"/>
          </a:effectRef>
          <a:fontRef idx="minor"/>
        </p:style>
      </p:sp>
      <p:sp>
        <p:nvSpPr>
          <p:cNvPr id="7" name="PlaceHolder 4"/>
          <p:cNvSpPr>
            <a:spLocks noGrp="1"/>
          </p:cNvSpPr>
          <p:nvPr>
            <p:ph type="title"/>
          </p:nvPr>
        </p:nvSpPr>
        <p:spPr>
          <a:xfrm>
            <a:off x="366480" y="2823480"/>
            <a:ext cx="11332440" cy="1514520"/>
          </a:xfrm>
          <a:prstGeom prst="rect">
            <a:avLst/>
          </a:prstGeom>
        </p:spPr>
        <p:txBody>
          <a:bodyPr anchor="ctr">
            <a:normAutofit/>
          </a:bodyPr>
          <a:lstStyle/>
          <a:p>
            <a:pPr>
              <a:lnSpc>
                <a:spcPct val="90000"/>
              </a:lnSpc>
            </a:pPr>
            <a:r>
              <a:rPr lang="en-US" sz="3800" b="0" strike="noStrike" spc="-1">
                <a:solidFill>
                  <a:srgbClr val="FFFFFF"/>
                </a:solidFill>
                <a:latin typeface="Arial"/>
              </a:rPr>
              <a:t>Click to edit Master title style</a:t>
            </a:r>
            <a:endParaRPr lang="en-US" sz="3800" b="0" strike="noStrike" spc="-1">
              <a:solidFill>
                <a:srgbClr val="000000"/>
              </a:solidFill>
              <a:latin typeface="Calibri"/>
            </a:endParaRPr>
          </a:p>
        </p:txBody>
      </p:sp>
      <p:pic>
        <p:nvPicPr>
          <p:cNvPr id="8" name="Picture 8"/>
          <p:cNvPicPr/>
          <p:nvPr/>
        </p:nvPicPr>
        <p:blipFill>
          <a:blip r:embed="rId15"/>
          <a:stretch/>
        </p:blipFill>
        <p:spPr>
          <a:xfrm>
            <a:off x="366480" y="499320"/>
            <a:ext cx="3748320" cy="780480"/>
          </a:xfrm>
          <a:prstGeom prst="rect">
            <a:avLst/>
          </a:prstGeom>
          <a:ln>
            <a:noFill/>
          </a:ln>
        </p:spPr>
      </p:pic>
      <p:sp>
        <p:nvSpPr>
          <p:cNvPr id="9"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44546A"/>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44546A"/>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44546A"/>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44546A"/>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44546A"/>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44546A"/>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44546A"/>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CustomShape 1"/>
          <p:cNvSpPr/>
          <p:nvPr/>
        </p:nvSpPr>
        <p:spPr>
          <a:xfrm>
            <a:off x="-20160" y="0"/>
            <a:ext cx="12191760" cy="967680"/>
          </a:xfrm>
          <a:prstGeom prst="rect">
            <a:avLst/>
          </a:prstGeom>
          <a:blipFill rotWithShape="0">
            <a:blip r:embed="rId14"/>
            <a:stretch>
              <a:fillRect/>
            </a:stretch>
          </a:blipFill>
          <a:ln/>
        </p:spPr>
        <p:style>
          <a:lnRef idx="2">
            <a:schemeClr val="accent1">
              <a:shade val="50000"/>
            </a:schemeClr>
          </a:lnRef>
          <a:fillRef idx="1">
            <a:schemeClr val="accent1"/>
          </a:fillRef>
          <a:effectRef idx="0">
            <a:schemeClr val="accent1"/>
          </a:effectRef>
          <a:fontRef idx="minor"/>
        </p:style>
      </p:sp>
      <p:sp>
        <p:nvSpPr>
          <p:cNvPr id="47" name="CustomShape 2"/>
          <p:cNvSpPr/>
          <p:nvPr/>
        </p:nvSpPr>
        <p:spPr>
          <a:xfrm>
            <a:off x="0" y="6479280"/>
            <a:ext cx="12211920" cy="39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US" sz="1800" b="0" strike="noStrike" spc="-1">
                <a:solidFill>
                  <a:srgbClr val="FFFFFF"/>
                </a:solidFill>
                <a:latin typeface="Calibri"/>
              </a:rPr>
              <a:t> </a:t>
            </a:r>
            <a:endParaRPr lang="en-US" sz="1800" b="0" strike="noStrike" spc="-1">
              <a:latin typeface="Arial"/>
            </a:endParaRPr>
          </a:p>
        </p:txBody>
      </p:sp>
      <p:pic>
        <p:nvPicPr>
          <p:cNvPr id="48" name="Picture 20"/>
          <p:cNvPicPr/>
          <p:nvPr/>
        </p:nvPicPr>
        <p:blipFill>
          <a:blip r:embed="rId15"/>
          <a:stretch/>
        </p:blipFill>
        <p:spPr>
          <a:xfrm>
            <a:off x="10027440" y="6521760"/>
            <a:ext cx="1494360" cy="311040"/>
          </a:xfrm>
          <a:prstGeom prst="rect">
            <a:avLst/>
          </a:prstGeom>
          <a:ln>
            <a:noFill/>
          </a:ln>
        </p:spPr>
      </p:pic>
      <p:pic>
        <p:nvPicPr>
          <p:cNvPr id="49" name="Shape 72"/>
          <p:cNvPicPr/>
          <p:nvPr/>
        </p:nvPicPr>
        <p:blipFill>
          <a:blip r:embed="rId16"/>
          <a:stretch/>
        </p:blipFill>
        <p:spPr>
          <a:xfrm>
            <a:off x="315000" y="6604560"/>
            <a:ext cx="2595240" cy="154440"/>
          </a:xfrm>
          <a:prstGeom prst="rect">
            <a:avLst/>
          </a:prstGeom>
          <a:ln>
            <a:noFill/>
          </a:ln>
        </p:spPr>
      </p:pic>
      <p:pic>
        <p:nvPicPr>
          <p:cNvPr id="50" name="Picture 10"/>
          <p:cNvPicPr/>
          <p:nvPr/>
        </p:nvPicPr>
        <p:blipFill>
          <a:blip r:embed="rId17"/>
          <a:stretch/>
        </p:blipFill>
        <p:spPr>
          <a:xfrm>
            <a:off x="3214800" y="6599160"/>
            <a:ext cx="1726200" cy="162000"/>
          </a:xfrm>
          <a:prstGeom prst="rect">
            <a:avLst/>
          </a:prstGeom>
          <a:ln>
            <a:noFill/>
          </a:ln>
        </p:spPr>
      </p:pic>
      <p:sp>
        <p:nvSpPr>
          <p:cNvPr id="51" name="CustomShape 3"/>
          <p:cNvSpPr/>
          <p:nvPr/>
        </p:nvSpPr>
        <p:spPr>
          <a:xfrm>
            <a:off x="0" y="0"/>
            <a:ext cx="12191760" cy="954360"/>
          </a:xfrm>
          <a:prstGeom prst="rect">
            <a:avLst/>
          </a:prstGeom>
          <a:blipFill rotWithShape="0">
            <a:blip r:embed="rId14"/>
            <a:stretch>
              <a:fillRect/>
            </a:stretch>
          </a:blipFill>
          <a:ln>
            <a:noFill/>
          </a:ln>
        </p:spPr>
        <p:style>
          <a:lnRef idx="2">
            <a:schemeClr val="accent1">
              <a:shade val="50000"/>
            </a:schemeClr>
          </a:lnRef>
          <a:fillRef idx="1">
            <a:schemeClr val="accent1"/>
          </a:fillRef>
          <a:effectRef idx="0">
            <a:schemeClr val="accent1"/>
          </a:effectRef>
          <a:fontRef idx="minor"/>
        </p:style>
      </p:sp>
      <p:sp>
        <p:nvSpPr>
          <p:cNvPr id="52" name="PlaceHolder 4"/>
          <p:cNvSpPr>
            <a:spLocks noGrp="1"/>
          </p:cNvSpPr>
          <p:nvPr>
            <p:ph type="dt"/>
          </p:nvPr>
        </p:nvSpPr>
        <p:spPr>
          <a:xfrm>
            <a:off x="8554680" y="6492240"/>
            <a:ext cx="1438920" cy="364680"/>
          </a:xfrm>
          <a:prstGeom prst="rect">
            <a:avLst/>
          </a:prstGeom>
        </p:spPr>
        <p:txBody>
          <a:bodyPr lIns="90000" tIns="45000" rIns="90000" bIns="45000"/>
          <a:lstStyle/>
          <a:p>
            <a:endParaRPr lang="en-US" sz="2400" b="0" strike="noStrike" spc="-1">
              <a:latin typeface="Times New Roman"/>
            </a:endParaRPr>
          </a:p>
        </p:txBody>
      </p:sp>
      <p:sp>
        <p:nvSpPr>
          <p:cNvPr id="53" name="PlaceHolder 5"/>
          <p:cNvSpPr>
            <a:spLocks noGrp="1"/>
          </p:cNvSpPr>
          <p:nvPr>
            <p:ph type="sldNum"/>
          </p:nvPr>
        </p:nvSpPr>
        <p:spPr>
          <a:xfrm>
            <a:off x="11568600" y="6504120"/>
            <a:ext cx="606960" cy="364680"/>
          </a:xfrm>
          <a:prstGeom prst="rect">
            <a:avLst/>
          </a:prstGeom>
        </p:spPr>
        <p:txBody>
          <a:bodyPr lIns="90000" tIns="45000" rIns="90000" bIns="45000"/>
          <a:lstStyle/>
          <a:p>
            <a:pPr>
              <a:lnSpc>
                <a:spcPct val="100000"/>
              </a:lnSpc>
            </a:pPr>
            <a:fld id="{A088551E-8A2C-4CBC-BDA0-79492176519A}" type="slidenum">
              <a:rPr lang="en-US" sz="1200" b="0" strike="noStrike" spc="-1">
                <a:solidFill>
                  <a:srgbClr val="000000"/>
                </a:solidFill>
                <a:latin typeface="Arial"/>
              </a:rPr>
              <a:t>‹#›</a:t>
            </a:fld>
            <a:endParaRPr lang="en-US" sz="1200" b="0" strike="noStrike" spc="-1">
              <a:latin typeface="Times New Roman"/>
            </a:endParaRPr>
          </a:p>
        </p:txBody>
      </p:sp>
      <p:sp>
        <p:nvSpPr>
          <p:cNvPr id="54" name="PlaceHolder 6"/>
          <p:cNvSpPr>
            <a:spLocks noGrp="1"/>
          </p:cNvSpPr>
          <p:nvPr>
            <p:ph type="title"/>
          </p:nvPr>
        </p:nvSpPr>
        <p:spPr>
          <a:xfrm>
            <a:off x="315000" y="198000"/>
            <a:ext cx="11505960" cy="538560"/>
          </a:xfrm>
          <a:prstGeom prst="rect">
            <a:avLst/>
          </a:prstGeom>
        </p:spPr>
        <p:txBody>
          <a:bodyPr anchor="ctr">
            <a:normAutofit/>
          </a:bodyPr>
          <a:lstStyle/>
          <a:p>
            <a:pPr>
              <a:lnSpc>
                <a:spcPct val="90000"/>
              </a:lnSpc>
            </a:pPr>
            <a:r>
              <a:rPr lang="en-US" sz="3600" b="0" strike="noStrike" spc="-1">
                <a:solidFill>
                  <a:srgbClr val="FFFFFF"/>
                </a:solidFill>
                <a:latin typeface="Arial"/>
              </a:rPr>
              <a:t>Click to edit Master title style</a:t>
            </a:r>
            <a:endParaRPr lang="en-US" sz="3600" b="0" strike="noStrike" spc="-1">
              <a:solidFill>
                <a:srgbClr val="000000"/>
              </a:solidFill>
              <a:latin typeface="Calibri"/>
            </a:endParaRPr>
          </a:p>
        </p:txBody>
      </p:sp>
      <p:sp>
        <p:nvSpPr>
          <p:cNvPr id="55" name="PlaceHolder 7"/>
          <p:cNvSpPr>
            <a:spLocks noGrp="1"/>
          </p:cNvSpPr>
          <p:nvPr>
            <p:ph type="body"/>
          </p:nvPr>
        </p:nvSpPr>
        <p:spPr>
          <a:xfrm>
            <a:off x="314280" y="1138320"/>
            <a:ext cx="11505960" cy="5169960"/>
          </a:xfrm>
          <a:prstGeom prst="rect">
            <a:avLst/>
          </a:prstGeom>
        </p:spPr>
        <p:txBody>
          <a:bodyPr/>
          <a:lstStyle/>
          <a:p>
            <a:pPr marL="228600" indent="-228240">
              <a:lnSpc>
                <a:spcPct val="90000"/>
              </a:lnSpc>
              <a:spcBef>
                <a:spcPts val="1001"/>
              </a:spcBef>
              <a:buClr>
                <a:srgbClr val="44546A"/>
              </a:buClr>
              <a:buFont typeface="Arial"/>
              <a:buChar char="•"/>
            </a:pPr>
            <a:r>
              <a:rPr lang="en-US" sz="2800" b="0" strike="noStrike" spc="-1">
                <a:solidFill>
                  <a:srgbClr val="44546A"/>
                </a:solidFill>
                <a:latin typeface="Arial"/>
              </a:rPr>
              <a:t>Edit Master text styles</a:t>
            </a:r>
          </a:p>
          <a:p>
            <a:pPr marL="685800" lvl="1" indent="-228240">
              <a:lnSpc>
                <a:spcPct val="90000"/>
              </a:lnSpc>
              <a:spcBef>
                <a:spcPts val="499"/>
              </a:spcBef>
              <a:buClr>
                <a:srgbClr val="44546A"/>
              </a:buClr>
              <a:buFont typeface=".AppleSystemUIFont"/>
              <a:buChar char="-"/>
            </a:pPr>
            <a:r>
              <a:rPr lang="en-US" sz="2400" b="0" strike="noStrike" spc="-1">
                <a:solidFill>
                  <a:srgbClr val="44546A"/>
                </a:solidFill>
                <a:latin typeface="Arial"/>
              </a:rPr>
              <a:t>Second level</a:t>
            </a:r>
          </a:p>
          <a:p>
            <a:pPr marL="1143000" lvl="2" indent="-228240">
              <a:lnSpc>
                <a:spcPct val="90000"/>
              </a:lnSpc>
              <a:spcBef>
                <a:spcPts val="499"/>
              </a:spcBef>
              <a:buClr>
                <a:srgbClr val="44546A"/>
              </a:buClr>
              <a:buFont typeface="Arial"/>
              <a:buChar char="•"/>
            </a:pPr>
            <a:r>
              <a:rPr lang="en-US" sz="2000" b="0" strike="noStrike" spc="-1">
                <a:solidFill>
                  <a:srgbClr val="44546A"/>
                </a:solidFill>
                <a:latin typeface="Arial"/>
              </a:rPr>
              <a:t>Third level</a:t>
            </a:r>
          </a:p>
          <a:p>
            <a:pPr marL="1600200" lvl="3" indent="-228240">
              <a:lnSpc>
                <a:spcPct val="90000"/>
              </a:lnSpc>
              <a:spcBef>
                <a:spcPts val="499"/>
              </a:spcBef>
              <a:buClr>
                <a:srgbClr val="44546A"/>
              </a:buClr>
              <a:buFont typeface="Arial"/>
              <a:buChar char="•"/>
            </a:pPr>
            <a:r>
              <a:rPr lang="en-US" sz="1800" b="0" strike="noStrike" spc="-1">
                <a:solidFill>
                  <a:srgbClr val="44546A"/>
                </a:solidFill>
                <a:latin typeface="Arial"/>
              </a:rPr>
              <a:t>Fourth level</a:t>
            </a:r>
          </a:p>
          <a:p>
            <a:pPr marL="2057400" lvl="4" indent="-228240">
              <a:lnSpc>
                <a:spcPct val="90000"/>
              </a:lnSpc>
              <a:spcBef>
                <a:spcPts val="499"/>
              </a:spcBef>
              <a:buClr>
                <a:srgbClr val="44546A"/>
              </a:buClr>
              <a:buFont typeface="Arial"/>
              <a:buChar char="•"/>
            </a:pPr>
            <a:r>
              <a:rPr lang="en-US" sz="1800" b="0" strike="noStrike" spc="-1">
                <a:solidFill>
                  <a:srgbClr val="44546A"/>
                </a:solidFill>
                <a:latin typeface="Arial"/>
              </a:rPr>
              <a:t>Fifth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wiki.onap.org/display/DW/Security+Logging+Fields+-+Global+Requirement"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docs.onap.org/projects/onap-cps/en/london/index.html" TargetMode="External"/><Relationship Id="rId7" Type="http://schemas.openxmlformats.org/officeDocument/2006/relationships/hyperlink" Target="https://docs.onap.org/projects/onap-cps.13.0.1/en/London/index.html" TargetMode="External"/><Relationship Id="rId2" Type="http://schemas.openxmlformats.org/officeDocument/2006/relationships/hyperlink" Target="https://docs.onap.org/en/london/" TargetMode="External"/><Relationship Id="rId1" Type="http://schemas.openxmlformats.org/officeDocument/2006/relationships/slideLayout" Target="../slideLayouts/slideLayout13.xml"/><Relationship Id="rId6" Type="http://schemas.openxmlformats.org/officeDocument/2006/relationships/hyperlink" Target="https://docs.onap.org/projects/onap-cps.13.1.1/en/London/index.html" TargetMode="External"/><Relationship Id="rId5" Type="http://schemas.openxmlformats.org/officeDocument/2006/relationships/hyperlink" Target="https://docs.onap.org/projects/onap-cps/en/London/index.html" TargetMode="External"/><Relationship Id="rId4" Type="http://schemas.openxmlformats.org/officeDocument/2006/relationships/hyperlink" Target="https://docs.onap.org/projects/onap-cps/en/london/overview.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ONAP+Streamlining+-+The+Process" TargetMode="External"/><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iki.onap.org/display/DW/Proposal%3A+Break+ONAP%27s+monolithic+version+schema"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s://wiki.onap.org/display/DW/ONAP+deployment+dependencies"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iki.onap.org/display/DW/ONAP+Helm+chart+dependencies"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s://semver.org/" TargetMode="External"/><Relationship Id="rId2" Type="http://schemas.openxmlformats.org/officeDocument/2006/relationships/hyperlink" Target="https://wiki.onap.org/display/DW/Proposal%3A+Break+ONAP%27s+monolithic+version+schema" TargetMode="External"/><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image" Target="../media/image13.png"/><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slideLayout" Target="../slideLayouts/slideLayout13.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359661" y="2206753"/>
            <a:ext cx="11472677" cy="2686158"/>
          </a:xfrm>
          <a:prstGeom prst="rect">
            <a:avLst/>
          </a:prstGeom>
          <a:noFill/>
          <a:ln>
            <a:noFill/>
          </a:ln>
        </p:spPr>
        <p:txBody>
          <a:bodyPr anchor="ctr">
            <a:noAutofit/>
          </a:bodyPr>
          <a:lstStyle/>
          <a:p>
            <a:pPr algn="ctr">
              <a:lnSpc>
                <a:spcPct val="170000"/>
              </a:lnSpc>
            </a:pPr>
            <a:r>
              <a:rPr lang="en-US" sz="4400" b="1" strike="noStrike" spc="-1" dirty="0">
                <a:solidFill>
                  <a:srgbClr val="FFFFFF"/>
                </a:solidFill>
                <a:cs typeface="Arial" panose="020B0604020202020204" pitchFamily="34" charset="0"/>
              </a:rPr>
              <a:t>ONAP: Streamlining – The Process</a:t>
            </a:r>
          </a:p>
          <a:p>
            <a:pPr algn="ctr">
              <a:lnSpc>
                <a:spcPct val="170000"/>
              </a:lnSpc>
            </a:pPr>
            <a:r>
              <a:rPr lang="en-US" sz="4400" b="1" dirty="0">
                <a:solidFill>
                  <a:schemeClr val="bg1"/>
                </a:solidFill>
                <a:cs typeface="Arial" panose="020B0604020202020204" pitchFamily="34" charset="0"/>
              </a:rPr>
              <a:t>Update</a:t>
            </a:r>
            <a:endParaRPr lang="en-US" sz="3600" b="1" strike="noStrike" spc="-1" dirty="0">
              <a:solidFill>
                <a:srgbClr val="000000"/>
              </a:solidFill>
            </a:endParaRPr>
          </a:p>
        </p:txBody>
      </p:sp>
      <p:sp>
        <p:nvSpPr>
          <p:cNvPr id="93" name="TextShape 2"/>
          <p:cNvSpPr txBox="1"/>
          <p:nvPr/>
        </p:nvSpPr>
        <p:spPr>
          <a:xfrm>
            <a:off x="597998" y="4948040"/>
            <a:ext cx="4008600" cy="1751698"/>
          </a:xfrm>
          <a:prstGeom prst="rect">
            <a:avLst/>
          </a:prstGeom>
          <a:noFill/>
          <a:ln>
            <a:noFill/>
          </a:ln>
        </p:spPr>
        <p:txBody>
          <a:bodyPr/>
          <a:lstStyle/>
          <a:p>
            <a:pPr>
              <a:lnSpc>
                <a:spcPct val="90000"/>
              </a:lnSpc>
              <a:spcBef>
                <a:spcPts val="1001"/>
              </a:spcBef>
            </a:pPr>
            <a:r>
              <a:rPr lang="en-US" sz="1200" b="0" strike="noStrike" spc="-1" dirty="0">
                <a:solidFill>
                  <a:srgbClr val="FFFFFF"/>
                </a:solidFill>
                <a:latin typeface="Calibri"/>
              </a:rPr>
              <a:t>August 3</a:t>
            </a:r>
            <a:r>
              <a:rPr lang="en-US" sz="1200" b="0" strike="noStrike" spc="-1" baseline="30000" dirty="0">
                <a:solidFill>
                  <a:srgbClr val="FFFFFF"/>
                </a:solidFill>
                <a:latin typeface="Calibri"/>
              </a:rPr>
              <a:t>rd</a:t>
            </a:r>
            <a:r>
              <a:rPr lang="en-US" sz="1200" b="0" strike="noStrike" spc="-1" dirty="0">
                <a:solidFill>
                  <a:srgbClr val="FFFFFF"/>
                </a:solidFill>
                <a:latin typeface="Calibri"/>
              </a:rPr>
              <a:t>, 2023</a:t>
            </a:r>
          </a:p>
          <a:p>
            <a:pPr>
              <a:lnSpc>
                <a:spcPct val="90000"/>
              </a:lnSpc>
              <a:spcBef>
                <a:spcPts val="1001"/>
              </a:spcBef>
            </a:pPr>
            <a:r>
              <a:rPr lang="en-US" sz="1200" spc="-1" dirty="0">
                <a:solidFill>
                  <a:srgbClr val="FFFFFF"/>
                </a:solidFill>
                <a:latin typeface="Calibri"/>
              </a:rPr>
              <a:t>Presenters</a:t>
            </a:r>
          </a:p>
          <a:p>
            <a:pPr marL="171450" indent="-171450">
              <a:lnSpc>
                <a:spcPct val="90000"/>
              </a:lnSpc>
              <a:spcBef>
                <a:spcPts val="1001"/>
              </a:spcBef>
              <a:buFont typeface="Arial" panose="020B0604020202020204" pitchFamily="34" charset="0"/>
              <a:buChar char="•"/>
            </a:pPr>
            <a:r>
              <a:rPr lang="en-US" sz="1200" spc="-1" dirty="0">
                <a:solidFill>
                  <a:srgbClr val="FFFFFF"/>
                </a:solidFill>
                <a:latin typeface="Calibri"/>
              </a:rPr>
              <a:t>Magnus Buhrgard, Byung-Woo Jun (Ericsson)</a:t>
            </a:r>
          </a:p>
          <a:p>
            <a:pPr marL="171450" indent="-171450">
              <a:lnSpc>
                <a:spcPct val="90000"/>
              </a:lnSpc>
              <a:spcBef>
                <a:spcPts val="1001"/>
              </a:spcBef>
              <a:buFont typeface="Arial" panose="020B0604020202020204" pitchFamily="34" charset="0"/>
              <a:buChar char="•"/>
            </a:pPr>
            <a:r>
              <a:rPr lang="en-US" sz="1200" spc="-1" dirty="0">
                <a:solidFill>
                  <a:srgbClr val="FFFFFF"/>
                </a:solidFill>
                <a:latin typeface="Calibri"/>
              </a:rPr>
              <a:t>ARCCOM (Byung-Woo Jun +)</a:t>
            </a:r>
          </a:p>
          <a:p>
            <a:pPr marL="171450" indent="-171450">
              <a:lnSpc>
                <a:spcPct val="90000"/>
              </a:lnSpc>
              <a:spcBef>
                <a:spcPts val="1001"/>
              </a:spcBef>
              <a:buFont typeface="Arial" panose="020B0604020202020204" pitchFamily="34" charset="0"/>
              <a:buChar char="•"/>
            </a:pPr>
            <a:r>
              <a:rPr lang="en-US" sz="1200" b="0" strike="noStrike" spc="-1" dirty="0">
                <a:solidFill>
                  <a:srgbClr val="FFFFFF"/>
                </a:solidFill>
                <a:latin typeface="Calibri"/>
              </a:rPr>
              <a:t>SECCOM (Pawel Pawlak, Amy </a:t>
            </a:r>
            <a:r>
              <a:rPr lang="en-US" sz="1200" b="0" strike="noStrike" spc="-1" dirty="0" err="1">
                <a:solidFill>
                  <a:srgbClr val="FFFFFF"/>
                </a:solidFill>
                <a:latin typeface="Calibri"/>
              </a:rPr>
              <a:t>Zwarico</a:t>
            </a:r>
            <a:r>
              <a:rPr lang="en-US" sz="1200" b="0" strike="noStrike" spc="-1" dirty="0">
                <a:solidFill>
                  <a:srgbClr val="FFFFFF"/>
                </a:solidFill>
                <a:latin typeface="Calibri"/>
              </a:rPr>
              <a:t> +)</a:t>
            </a:r>
          </a:p>
          <a:p>
            <a:pPr marL="171450" indent="-171450">
              <a:lnSpc>
                <a:spcPct val="90000"/>
              </a:lnSpc>
              <a:spcBef>
                <a:spcPts val="1001"/>
              </a:spcBef>
              <a:buFont typeface="Arial" panose="020B0604020202020204" pitchFamily="34" charset="0"/>
              <a:buChar char="•"/>
            </a:pPr>
            <a:r>
              <a:rPr lang="en-US" sz="1200" spc="-1" dirty="0">
                <a:solidFill>
                  <a:srgbClr val="FFFFFF"/>
                </a:solidFill>
                <a:latin typeface="Calibri"/>
              </a:rPr>
              <a:t>OOM  (Andreas Geissler, Florian Bachmann +)</a:t>
            </a:r>
            <a:endParaRPr lang="en-US" sz="1200" b="0" strike="noStrike" spc="-1" dirty="0">
              <a:latin typeface="Arial"/>
            </a:endParaRPr>
          </a:p>
        </p:txBody>
      </p:sp>
      <p:sp>
        <p:nvSpPr>
          <p:cNvPr id="2" name="Rectangle 1">
            <a:extLst>
              <a:ext uri="{FF2B5EF4-FFF2-40B4-BE49-F238E27FC236}">
                <a16:creationId xmlns:a16="http://schemas.microsoft.com/office/drawing/2014/main" id="{B706831F-8F48-152C-F3DC-0CF872FCE848}"/>
              </a:ext>
            </a:extLst>
          </p:cNvPr>
          <p:cNvSpPr/>
          <p:nvPr/>
        </p:nvSpPr>
        <p:spPr>
          <a:xfrm>
            <a:off x="1338941" y="1164771"/>
            <a:ext cx="3091543" cy="2721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10</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Logging</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2" y="1134406"/>
            <a:ext cx="4732728" cy="5238114"/>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20000"/>
              </a:lnSpc>
              <a:spcBef>
                <a:spcPts val="600"/>
              </a:spcBef>
              <a:buFont typeface="Arial" panose="020B0604020202020204" pitchFamily="34" charset="0"/>
              <a:buChar char="•"/>
            </a:pPr>
            <a:r>
              <a:rPr lang="en-US" sz="2200" b="0" i="0" dirty="0">
                <a:solidFill>
                  <a:srgbClr val="172B4D"/>
                </a:solidFill>
                <a:effectLst/>
              </a:rPr>
              <a:t>ONAP supports open-source and standard-based logging.</a:t>
            </a:r>
          </a:p>
          <a:p>
            <a:pPr algn="l">
              <a:lnSpc>
                <a:spcPct val="120000"/>
              </a:lnSpc>
              <a:spcBef>
                <a:spcPts val="600"/>
              </a:spcBef>
              <a:buFont typeface="Arial" panose="020B0604020202020204" pitchFamily="34" charset="0"/>
              <a:buChar char="•"/>
            </a:pPr>
            <a:r>
              <a:rPr lang="en-US" sz="2200" b="0" i="0" dirty="0">
                <a:solidFill>
                  <a:srgbClr val="172B4D"/>
                </a:solidFill>
                <a:effectLst/>
              </a:rPr>
              <a:t>ONAP already separates log generation from log collection / aggregation/persistence/visualization/analysis.</a:t>
            </a:r>
          </a:p>
          <a:p>
            <a:pPr marL="463550" lvl="1" algn="l">
              <a:lnSpc>
                <a:spcPct val="120000"/>
              </a:lnSpc>
              <a:spcBef>
                <a:spcPts val="600"/>
              </a:spcBef>
              <a:buFont typeface="Arial" panose="020B0604020202020204" pitchFamily="34" charset="0"/>
              <a:buChar char="•"/>
            </a:pPr>
            <a:r>
              <a:rPr lang="en-US" sz="2200" b="0" i="0" dirty="0">
                <a:solidFill>
                  <a:srgbClr val="172B4D"/>
                </a:solidFill>
                <a:effectLst/>
              </a:rPr>
              <a:t>Each ONAP component handle log generation only thru STDOUT and STDERR, by following ONAP security logging fields – global requirements, </a:t>
            </a:r>
            <a:r>
              <a:rPr lang="en-US" sz="2200" b="0" i="0" dirty="0">
                <a:solidFill>
                  <a:srgbClr val="0052CC"/>
                </a:solidFill>
                <a:effectLst/>
                <a:hlinkClick r:id="rId2"/>
              </a:rPr>
              <a:t>https://wiki.onap.org/display/DW/Security+Logging+Fields+-+Global+Requirement</a:t>
            </a:r>
            <a:endParaRPr lang="en-US" sz="2200" b="0" i="0" dirty="0">
              <a:solidFill>
                <a:srgbClr val="172B4D"/>
              </a:solidFill>
              <a:effectLst/>
            </a:endParaRPr>
          </a:p>
          <a:p>
            <a:pPr marL="463550" lvl="1" algn="l">
              <a:lnSpc>
                <a:spcPct val="120000"/>
              </a:lnSpc>
              <a:spcBef>
                <a:spcPts val="600"/>
              </a:spcBef>
              <a:buFont typeface="Arial" panose="020B0604020202020204" pitchFamily="34" charset="0"/>
              <a:buChar char="•"/>
            </a:pPr>
            <a:r>
              <a:rPr lang="en-US" sz="2200" b="0" i="0" dirty="0">
                <a:solidFill>
                  <a:srgbClr val="172B4D"/>
                </a:solidFill>
                <a:effectLst/>
              </a:rPr>
              <a:t>The log destination will be configured</a:t>
            </a:r>
          </a:p>
          <a:p>
            <a:pPr marL="463550" lvl="1" algn="l">
              <a:lnSpc>
                <a:spcPct val="120000"/>
              </a:lnSpc>
              <a:spcBef>
                <a:spcPts val="600"/>
              </a:spcBef>
              <a:buFont typeface="Arial" panose="020B0604020202020204" pitchFamily="34" charset="0"/>
              <a:buChar char="•"/>
            </a:pPr>
            <a:r>
              <a:rPr lang="en-US" sz="2200" b="0" i="0" dirty="0">
                <a:solidFill>
                  <a:srgbClr val="172B4D"/>
                </a:solidFill>
                <a:effectLst/>
              </a:rPr>
              <a:t>Log collection agent(s) will be configured; ONAP reference configuration is using </a:t>
            </a:r>
            <a:r>
              <a:rPr lang="en-US" sz="2200" b="0" i="0" dirty="0" err="1">
                <a:solidFill>
                  <a:srgbClr val="172B4D"/>
                </a:solidFill>
                <a:effectLst/>
              </a:rPr>
              <a:t>FluentBit</a:t>
            </a:r>
            <a:r>
              <a:rPr lang="en-US" sz="2200" b="0" i="0" dirty="0">
                <a:solidFill>
                  <a:srgbClr val="172B4D"/>
                </a:solidFill>
                <a:effectLst/>
              </a:rPr>
              <a:t> as the collection agent;</a:t>
            </a:r>
          </a:p>
          <a:p>
            <a:pPr marL="690563" lvl="3" indent="-227013">
              <a:lnSpc>
                <a:spcPct val="120000"/>
              </a:lnSpc>
              <a:spcBef>
                <a:spcPts val="600"/>
              </a:spcBef>
            </a:pPr>
            <a:r>
              <a:rPr lang="en-US" sz="2000" b="0" i="0" dirty="0">
                <a:solidFill>
                  <a:srgbClr val="172B4D"/>
                </a:solidFill>
                <a:effectLst/>
              </a:rPr>
              <a:t>ONAP uses a separate privileged namespace to deploy </a:t>
            </a:r>
            <a:r>
              <a:rPr lang="en-US" sz="2000" b="0" i="0" dirty="0" err="1">
                <a:solidFill>
                  <a:srgbClr val="172B4D"/>
                </a:solidFill>
                <a:effectLst/>
              </a:rPr>
              <a:t>FluentBit</a:t>
            </a:r>
            <a:r>
              <a:rPr lang="en-US" sz="2000" b="0" i="0" dirty="0">
                <a:solidFill>
                  <a:srgbClr val="172B4D"/>
                </a:solidFill>
                <a:effectLst/>
              </a:rPr>
              <a:t> for security reasons</a:t>
            </a:r>
          </a:p>
          <a:p>
            <a:pPr marL="690563" lvl="3" indent="-227013">
              <a:lnSpc>
                <a:spcPct val="120000"/>
              </a:lnSpc>
              <a:spcBef>
                <a:spcPts val="600"/>
              </a:spcBef>
            </a:pPr>
            <a:r>
              <a:rPr lang="en-US" sz="2000" b="0" i="0" u="sng" dirty="0">
                <a:solidFill>
                  <a:srgbClr val="172B4D"/>
                </a:solidFill>
                <a:effectLst/>
              </a:rPr>
              <a:t>Vendors/operators can configure it differently, based on their needs</a:t>
            </a:r>
          </a:p>
          <a:p>
            <a:pPr marL="463550" lvl="1" algn="l">
              <a:lnSpc>
                <a:spcPct val="120000"/>
              </a:lnSpc>
              <a:spcBef>
                <a:spcPts val="600"/>
              </a:spcBef>
              <a:buFont typeface="Arial" panose="020B0604020202020204" pitchFamily="34" charset="0"/>
              <a:buChar char="•"/>
            </a:pPr>
            <a:r>
              <a:rPr lang="en-US" sz="2200" b="0" i="0" dirty="0">
                <a:solidFill>
                  <a:srgbClr val="172B4D"/>
                </a:solidFill>
                <a:effectLst/>
              </a:rPr>
              <a:t>Vendors/operators can realize and configure the log collection/ aggregation/persistence/visualization with their own logging ecosystem</a:t>
            </a:r>
          </a:p>
          <a:p>
            <a:pPr algn="l">
              <a:lnSpc>
                <a:spcPct val="120000"/>
              </a:lnSpc>
              <a:spcBef>
                <a:spcPts val="600"/>
              </a:spcBef>
              <a:buFont typeface="Arial" panose="020B0604020202020204" pitchFamily="34" charset="0"/>
              <a:buChar char="•"/>
            </a:pPr>
            <a:r>
              <a:rPr lang="en-US" sz="2200" b="0" i="0" dirty="0">
                <a:solidFill>
                  <a:srgbClr val="172B4D"/>
                </a:solidFill>
                <a:effectLst/>
              </a:rPr>
              <a:t>There will be no/minor impact on logging due to ONAP component disaggregation</a:t>
            </a:r>
          </a:p>
          <a:p>
            <a:pPr>
              <a:lnSpc>
                <a:spcPct val="120000"/>
              </a:lnSpc>
            </a:pPr>
            <a:endParaRPr lang="en-US" sz="2200" dirty="0"/>
          </a:p>
          <a:p>
            <a:pPr>
              <a:lnSpc>
                <a:spcPct val="120000"/>
              </a:lnSpc>
            </a:pPr>
            <a:endParaRPr lang="en-US" sz="1800" dirty="0"/>
          </a:p>
        </p:txBody>
      </p:sp>
      <p:pic>
        <p:nvPicPr>
          <p:cNvPr id="3" name="Picture 2">
            <a:extLst>
              <a:ext uri="{FF2B5EF4-FFF2-40B4-BE49-F238E27FC236}">
                <a16:creationId xmlns:a16="http://schemas.microsoft.com/office/drawing/2014/main" id="{34E7CFD2-1C94-FF17-9B0A-690F8895D90B}"/>
              </a:ext>
            </a:extLst>
          </p:cNvPr>
          <p:cNvPicPr>
            <a:picLocks noChangeAspect="1"/>
          </p:cNvPicPr>
          <p:nvPr/>
        </p:nvPicPr>
        <p:blipFill>
          <a:blip r:embed="rId3"/>
          <a:stretch>
            <a:fillRect/>
          </a:stretch>
        </p:blipFill>
        <p:spPr>
          <a:xfrm>
            <a:off x="6416347" y="1065654"/>
            <a:ext cx="5404613" cy="4637947"/>
          </a:xfrm>
          <a:prstGeom prst="rect">
            <a:avLst/>
          </a:prstGeom>
        </p:spPr>
      </p:pic>
      <p:sp>
        <p:nvSpPr>
          <p:cNvPr id="4" name="TextBox 3">
            <a:extLst>
              <a:ext uri="{FF2B5EF4-FFF2-40B4-BE49-F238E27FC236}">
                <a16:creationId xmlns:a16="http://schemas.microsoft.com/office/drawing/2014/main" id="{95810DAF-BB0F-F2E5-0AC2-99487FBE9063}"/>
              </a:ext>
            </a:extLst>
          </p:cNvPr>
          <p:cNvSpPr txBox="1"/>
          <p:nvPr/>
        </p:nvSpPr>
        <p:spPr>
          <a:xfrm>
            <a:off x="315001" y="5717619"/>
            <a:ext cx="11664348" cy="584775"/>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ONAP provides security reference implementation and configuration for logging. Vendors / operators can realize and configure with their own logging ecosystem. Do you agree to this plan? Yes / No</a:t>
            </a:r>
          </a:p>
        </p:txBody>
      </p:sp>
    </p:spTree>
    <p:extLst>
      <p:ext uri="{BB962C8B-B14F-4D97-AF65-F5344CB8AC3E}">
        <p14:creationId xmlns:p14="http://schemas.microsoft.com/office/powerpoint/2010/main" val="294801626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11</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Documentation Versioning - Proposal</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11262567" cy="52381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20000"/>
              </a:lnSpc>
              <a:spcBef>
                <a:spcPts val="600"/>
              </a:spcBef>
              <a:buFont typeface="Arial" panose="020B0604020202020204" pitchFamily="34" charset="0"/>
              <a:buChar char="•"/>
            </a:pPr>
            <a:r>
              <a:rPr lang="en-US" sz="2200" b="0" i="0" dirty="0">
                <a:solidFill>
                  <a:srgbClr val="172B4D"/>
                </a:solidFill>
                <a:effectLst/>
              </a:rPr>
              <a:t>Use of Marketing version along with minor and patch version(s).</a:t>
            </a:r>
            <a:endParaRPr lang="en-US" sz="2200" dirty="0">
              <a:solidFill>
                <a:srgbClr val="172B4D"/>
              </a:solidFill>
            </a:endParaRPr>
          </a:p>
          <a:p>
            <a:pPr lvl="1">
              <a:lnSpc>
                <a:spcPct val="120000"/>
              </a:lnSpc>
              <a:spcBef>
                <a:spcPts val="600"/>
              </a:spcBef>
            </a:pPr>
            <a:r>
              <a:rPr lang="en-US" sz="1800" dirty="0">
                <a:solidFill>
                  <a:srgbClr val="172B4D"/>
                </a:solidFill>
                <a:hlinkClick r:id="rId2"/>
              </a:rPr>
              <a:t>https://docs.onap.org/en/latest/</a:t>
            </a:r>
          </a:p>
          <a:p>
            <a:pPr lvl="1">
              <a:lnSpc>
                <a:spcPct val="120000"/>
              </a:lnSpc>
              <a:spcBef>
                <a:spcPts val="600"/>
              </a:spcBef>
            </a:pPr>
            <a:r>
              <a:rPr lang="en-US" sz="1800" dirty="0">
                <a:solidFill>
                  <a:srgbClr val="172B4D"/>
                </a:solidFill>
                <a:hlinkClick r:id="rId2"/>
              </a:rPr>
              <a:t>https://docs.onap.org/en/london/</a:t>
            </a:r>
            <a:endParaRPr lang="en-US" sz="1800" dirty="0">
              <a:solidFill>
                <a:srgbClr val="172B4D"/>
              </a:solidFill>
            </a:endParaRPr>
          </a:p>
          <a:p>
            <a:pPr lvl="1">
              <a:lnSpc>
                <a:spcPct val="120000"/>
              </a:lnSpc>
              <a:spcBef>
                <a:spcPts val="600"/>
              </a:spcBef>
            </a:pPr>
            <a:r>
              <a:rPr lang="en-US" sz="1800" dirty="0">
                <a:solidFill>
                  <a:srgbClr val="172B4D"/>
                </a:solidFill>
                <a:hlinkClick r:id="rId3"/>
              </a:rPr>
              <a:t>https://docs.onap.org/projects/onap-cps/en/london/index.html</a:t>
            </a:r>
            <a:r>
              <a:rPr lang="en-US" sz="1800" dirty="0">
                <a:solidFill>
                  <a:srgbClr val="172B4D"/>
                </a:solidFill>
              </a:rPr>
              <a:t> </a:t>
            </a:r>
          </a:p>
          <a:p>
            <a:pPr lvl="1">
              <a:lnSpc>
                <a:spcPct val="120000"/>
              </a:lnSpc>
              <a:spcBef>
                <a:spcPts val="600"/>
              </a:spcBef>
            </a:pPr>
            <a:r>
              <a:rPr lang="en-US" sz="1800" dirty="0">
                <a:solidFill>
                  <a:srgbClr val="172B4D"/>
                </a:solidFill>
                <a:hlinkClick r:id="rId4"/>
              </a:rPr>
              <a:t>https://docs.onap.org/projects/onap-cps/en/london/overview.html</a:t>
            </a:r>
            <a:r>
              <a:rPr lang="en-US" sz="1800" dirty="0">
                <a:solidFill>
                  <a:srgbClr val="172B4D"/>
                </a:solidFill>
              </a:rPr>
              <a:t> </a:t>
            </a:r>
          </a:p>
          <a:p>
            <a:pPr>
              <a:lnSpc>
                <a:spcPct val="120000"/>
              </a:lnSpc>
              <a:spcBef>
                <a:spcPts val="600"/>
              </a:spcBef>
            </a:pPr>
            <a:r>
              <a:rPr lang="en-US" sz="2200" dirty="0">
                <a:solidFill>
                  <a:srgbClr val="172B4D"/>
                </a:solidFill>
              </a:rPr>
              <a:t>Suggestion (</a:t>
            </a:r>
            <a:r>
              <a:rPr lang="en-US" sz="2200">
                <a:solidFill>
                  <a:srgbClr val="172B4D"/>
                </a:solidFill>
              </a:rPr>
              <a:t>checking possibilities):</a:t>
            </a:r>
            <a:endParaRPr lang="en-US" sz="2200" dirty="0">
              <a:solidFill>
                <a:srgbClr val="172B4D"/>
              </a:solidFill>
            </a:endParaRPr>
          </a:p>
          <a:p>
            <a:pPr lvl="1">
              <a:lnSpc>
                <a:spcPct val="120000"/>
              </a:lnSpc>
              <a:spcBef>
                <a:spcPts val="600"/>
              </a:spcBef>
            </a:pPr>
            <a:r>
              <a:rPr lang="en-US" sz="1800" dirty="0">
                <a:solidFill>
                  <a:srgbClr val="0563C1"/>
                </a:solidFill>
                <a:hlinkClick r:id="rId2">
                  <a:extLst>
                    <a:ext uri="{A12FA001-AC4F-418D-AE19-62706E023703}">
                      <ahyp:hlinkClr xmlns:ahyp="http://schemas.microsoft.com/office/drawing/2018/hyperlinkcolor" val="tx"/>
                    </a:ext>
                  </a:extLst>
                </a:hlinkClick>
              </a:rPr>
              <a:t>https://docs.onap.org/en/latest/</a:t>
            </a:r>
          </a:p>
          <a:p>
            <a:pPr lvl="1">
              <a:lnSpc>
                <a:spcPct val="120000"/>
              </a:lnSpc>
              <a:spcBef>
                <a:spcPts val="600"/>
              </a:spcBef>
            </a:pPr>
            <a:r>
              <a:rPr lang="en-US" sz="1800" dirty="0">
                <a:solidFill>
                  <a:srgbClr val="0563C1"/>
                </a:solidFill>
                <a:hlinkClick r:id="rId2">
                  <a:extLst>
                    <a:ext uri="{A12FA001-AC4F-418D-AE19-62706E023703}">
                      <ahyp:hlinkClr xmlns:ahyp="http://schemas.microsoft.com/office/drawing/2018/hyperlinkcolor" val="tx"/>
                    </a:ext>
                  </a:extLst>
                </a:hlinkClick>
              </a:rPr>
              <a:t>https://docs.onap.org/en/London/</a:t>
            </a:r>
            <a:r>
              <a:rPr lang="en-US" sz="1800" dirty="0">
                <a:solidFill>
                  <a:srgbClr val="0563C1"/>
                </a:solidFill>
              </a:rPr>
              <a:t>					</a:t>
            </a:r>
            <a:endParaRPr lang="en-US" sz="1800" dirty="0">
              <a:solidFill>
                <a:srgbClr val="FF0000"/>
              </a:solidFill>
            </a:endParaRPr>
          </a:p>
          <a:p>
            <a:pPr lvl="1">
              <a:lnSpc>
                <a:spcPct val="120000"/>
              </a:lnSpc>
              <a:spcBef>
                <a:spcPts val="600"/>
              </a:spcBef>
            </a:pPr>
            <a:r>
              <a:rPr lang="en-US" sz="1800" dirty="0">
                <a:solidFill>
                  <a:srgbClr val="172B4D"/>
                </a:solidFill>
                <a:hlinkClick r:id="rId5"/>
              </a:rPr>
              <a:t>https://docs.onap.org/projects/onap-cps/en/London/index.html</a:t>
            </a:r>
            <a:r>
              <a:rPr lang="en-US" sz="1800" dirty="0">
                <a:solidFill>
                  <a:srgbClr val="172B4D"/>
                </a:solidFill>
              </a:rPr>
              <a:t> </a:t>
            </a:r>
          </a:p>
          <a:p>
            <a:pPr lvl="1">
              <a:lnSpc>
                <a:spcPct val="120000"/>
              </a:lnSpc>
              <a:spcBef>
                <a:spcPts val="600"/>
              </a:spcBef>
            </a:pPr>
            <a:r>
              <a:rPr lang="en-US" sz="1800" dirty="0">
                <a:solidFill>
                  <a:srgbClr val="0563C1"/>
                </a:solidFill>
                <a:hlinkClick r:id="rId6">
                  <a:extLst>
                    <a:ext uri="{A12FA001-AC4F-418D-AE19-62706E023703}">
                      <ahyp:hlinkClr xmlns:ahyp="http://schemas.microsoft.com/office/drawing/2018/hyperlinkcolor" val="tx"/>
                    </a:ext>
                  </a:extLst>
                </a:hlinkClick>
              </a:rPr>
              <a:t>https://docs.onap.org/projects/onap-cps</a:t>
            </a:r>
            <a:r>
              <a:rPr lang="en-US" sz="1800" dirty="0">
                <a:solidFill>
                  <a:srgbClr val="FF0000"/>
                </a:solidFill>
                <a:hlinkClick r:id="rId6">
                  <a:extLst>
                    <a:ext uri="{A12FA001-AC4F-418D-AE19-62706E023703}">
                      <ahyp:hlinkClr xmlns:ahyp="http://schemas.microsoft.com/office/drawing/2018/hyperlinkcolor" val="tx"/>
                    </a:ext>
                  </a:extLst>
                </a:hlinkClick>
              </a:rPr>
              <a:t>.13.1.1</a:t>
            </a:r>
            <a:r>
              <a:rPr lang="en-US" sz="1800" dirty="0">
                <a:solidFill>
                  <a:srgbClr val="0563C1"/>
                </a:solidFill>
                <a:hlinkClick r:id="rId6">
                  <a:extLst>
                    <a:ext uri="{A12FA001-AC4F-418D-AE19-62706E023703}">
                      <ahyp:hlinkClr xmlns:ahyp="http://schemas.microsoft.com/office/drawing/2018/hyperlinkcolor" val="tx"/>
                    </a:ext>
                  </a:extLst>
                </a:hlinkClick>
              </a:rPr>
              <a:t>/en/London/index.html</a:t>
            </a:r>
            <a:r>
              <a:rPr lang="en-US" sz="1800" dirty="0">
                <a:solidFill>
                  <a:srgbClr val="172B4D"/>
                </a:solidFill>
              </a:rPr>
              <a:t>    // use project-specific versions</a:t>
            </a:r>
            <a:endParaRPr lang="en-US" sz="1800" dirty="0">
              <a:solidFill>
                <a:srgbClr val="FF0000"/>
              </a:solidFill>
            </a:endParaRPr>
          </a:p>
          <a:p>
            <a:pPr lvl="1">
              <a:lnSpc>
                <a:spcPct val="120000"/>
              </a:lnSpc>
              <a:spcBef>
                <a:spcPts val="600"/>
              </a:spcBef>
            </a:pPr>
            <a:r>
              <a:rPr lang="en-US" sz="1800" dirty="0">
                <a:solidFill>
                  <a:srgbClr val="0563C1"/>
                </a:solidFill>
                <a:hlinkClick r:id="rId7">
                  <a:extLst>
                    <a:ext uri="{A12FA001-AC4F-418D-AE19-62706E023703}">
                      <ahyp:hlinkClr xmlns:ahyp="http://schemas.microsoft.com/office/drawing/2018/hyperlinkcolor" val="tx"/>
                    </a:ext>
                  </a:extLst>
                </a:hlinkClick>
              </a:rPr>
              <a:t>https://docs.onap.org/projects/onap-cps</a:t>
            </a:r>
            <a:r>
              <a:rPr lang="en-US" sz="1800" dirty="0">
                <a:solidFill>
                  <a:srgbClr val="FF0000"/>
                </a:solidFill>
                <a:hlinkClick r:id="rId7">
                  <a:extLst>
                    <a:ext uri="{A12FA001-AC4F-418D-AE19-62706E023703}">
                      <ahyp:hlinkClr xmlns:ahyp="http://schemas.microsoft.com/office/drawing/2018/hyperlinkcolor" val="tx"/>
                    </a:ext>
                  </a:extLst>
                </a:hlinkClick>
              </a:rPr>
              <a:t>.13.0.1</a:t>
            </a:r>
            <a:r>
              <a:rPr lang="en-US" sz="1800" dirty="0">
                <a:solidFill>
                  <a:srgbClr val="0563C1"/>
                </a:solidFill>
                <a:hlinkClick r:id="rId7">
                  <a:extLst>
                    <a:ext uri="{A12FA001-AC4F-418D-AE19-62706E023703}">
                      <ahyp:hlinkClr xmlns:ahyp="http://schemas.microsoft.com/office/drawing/2018/hyperlinkcolor" val="tx"/>
                    </a:ext>
                  </a:extLst>
                </a:hlinkClick>
              </a:rPr>
              <a:t>/en/London/index.html</a:t>
            </a:r>
            <a:r>
              <a:rPr lang="en-US" sz="1800" dirty="0">
                <a:solidFill>
                  <a:srgbClr val="0563C1"/>
                </a:solidFill>
              </a:rPr>
              <a:t>    </a:t>
            </a:r>
            <a:r>
              <a:rPr lang="en-US" sz="1800" dirty="0"/>
              <a:t>// use project-specific versions</a:t>
            </a:r>
          </a:p>
          <a:p>
            <a:pPr lvl="1">
              <a:lnSpc>
                <a:spcPct val="120000"/>
              </a:lnSpc>
              <a:spcBef>
                <a:spcPts val="600"/>
              </a:spcBef>
            </a:pPr>
            <a:endParaRPr lang="en-US" sz="1800" dirty="0">
              <a:solidFill>
                <a:srgbClr val="172B4D"/>
              </a:solidFill>
            </a:endParaRPr>
          </a:p>
          <a:p>
            <a:pPr lvl="1">
              <a:lnSpc>
                <a:spcPct val="120000"/>
              </a:lnSpc>
              <a:spcBef>
                <a:spcPts val="600"/>
              </a:spcBef>
            </a:pPr>
            <a:endParaRPr lang="en-US" sz="1800" dirty="0">
              <a:solidFill>
                <a:srgbClr val="172B4D"/>
              </a:solidFill>
            </a:endParaRPr>
          </a:p>
          <a:p>
            <a:pPr lvl="1">
              <a:lnSpc>
                <a:spcPct val="120000"/>
              </a:lnSpc>
              <a:spcBef>
                <a:spcPts val="600"/>
              </a:spcBef>
            </a:pPr>
            <a:endParaRPr lang="en-US" sz="1800" dirty="0">
              <a:solidFill>
                <a:srgbClr val="172B4D"/>
              </a:solidFill>
            </a:endParaRPr>
          </a:p>
          <a:p>
            <a:pPr lvl="1">
              <a:lnSpc>
                <a:spcPct val="120000"/>
              </a:lnSpc>
              <a:spcBef>
                <a:spcPts val="600"/>
              </a:spcBef>
            </a:pPr>
            <a:endParaRPr lang="en-US" sz="1800" dirty="0"/>
          </a:p>
          <a:p>
            <a:pPr>
              <a:lnSpc>
                <a:spcPct val="120000"/>
              </a:lnSpc>
            </a:pPr>
            <a:endParaRPr lang="en-US" sz="1800" dirty="0"/>
          </a:p>
        </p:txBody>
      </p:sp>
    </p:spTree>
    <p:extLst>
      <p:ext uri="{BB962C8B-B14F-4D97-AF65-F5344CB8AC3E}">
        <p14:creationId xmlns:p14="http://schemas.microsoft.com/office/powerpoint/2010/main" val="339709126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12</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General Recommendations</a:t>
            </a:r>
            <a:endParaRPr lang="en-US" sz="3600" b="0" strike="noStrike" spc="-1" dirty="0">
              <a:solidFill>
                <a:schemeClr val="bg1"/>
              </a:solidFill>
              <a:latin typeface="Arial"/>
            </a:endParaRPr>
          </a:p>
        </p:txBody>
      </p:sp>
      <p:sp>
        <p:nvSpPr>
          <p:cNvPr id="3" name="Content Placeholder 1">
            <a:extLst>
              <a:ext uri="{FF2B5EF4-FFF2-40B4-BE49-F238E27FC236}">
                <a16:creationId xmlns:a16="http://schemas.microsoft.com/office/drawing/2014/main" id="{48120F8A-1BB0-49C3-E777-5A793F5CBA11}"/>
              </a:ext>
            </a:extLst>
          </p:cNvPr>
          <p:cNvSpPr txBox="1">
            <a:spLocks/>
          </p:cNvSpPr>
          <p:nvPr/>
        </p:nvSpPr>
        <p:spPr>
          <a:xfrm>
            <a:off x="804032" y="1322413"/>
            <a:ext cx="10408050" cy="38648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175" indent="-225425"/>
            <a:r>
              <a:rPr lang="en-US" sz="2000" dirty="0">
                <a:solidFill>
                  <a:srgbClr val="172B4D"/>
                </a:solidFill>
              </a:rPr>
              <a:t>Create catalog of APIs for each ONAP project</a:t>
            </a:r>
          </a:p>
          <a:p>
            <a:pPr marL="3175" indent="-225425">
              <a:spcBef>
                <a:spcPts val="600"/>
              </a:spcBef>
            </a:pPr>
            <a:r>
              <a:rPr lang="en-US" sz="2000" dirty="0">
                <a:solidFill>
                  <a:srgbClr val="172B4D"/>
                </a:solidFill>
              </a:rPr>
              <a:t>Best practices and global requirements will still apply to each project</a:t>
            </a:r>
          </a:p>
          <a:p>
            <a:pPr marL="3175" indent="-225425"/>
            <a:r>
              <a:rPr lang="en-US" sz="2000" dirty="0">
                <a:solidFill>
                  <a:srgbClr val="172B4D"/>
                </a:solidFill>
              </a:rPr>
              <a:t>Keep SECCOM as a resource</a:t>
            </a:r>
          </a:p>
          <a:p>
            <a:pPr marL="3175" indent="-225425"/>
            <a:r>
              <a:rPr lang="en-US" sz="2000" dirty="0">
                <a:solidFill>
                  <a:srgbClr val="172B4D"/>
                </a:solidFill>
              </a:rPr>
              <a:t>ONAP becomes service-based on integration</a:t>
            </a:r>
          </a:p>
          <a:p>
            <a:pPr marL="3175" indent="-225425"/>
            <a:r>
              <a:rPr lang="en-US" sz="2000" dirty="0">
                <a:solidFill>
                  <a:srgbClr val="172B4D"/>
                </a:solidFill>
              </a:rPr>
              <a:t>Definition of the unmaintained project may have to be modified</a:t>
            </a:r>
          </a:p>
          <a:p>
            <a:pPr marL="3175" indent="-225425"/>
            <a:r>
              <a:rPr lang="en-US" sz="2000" dirty="0">
                <a:solidFill>
                  <a:srgbClr val="172B4D"/>
                </a:solidFill>
              </a:rPr>
              <a:t>TSC may have to decide on the bindings and projects</a:t>
            </a:r>
          </a:p>
          <a:p>
            <a:pPr marL="3175" indent="-225425"/>
            <a:r>
              <a:rPr lang="en-US" sz="2000" dirty="0">
                <a:solidFill>
                  <a:srgbClr val="172B4D"/>
                </a:solidFill>
              </a:rPr>
              <a:t>Need a task force for disaggregation</a:t>
            </a:r>
          </a:p>
          <a:p>
            <a:pPr marL="3175" indent="-225425"/>
            <a:r>
              <a:rPr lang="en-US" sz="2000" dirty="0">
                <a:solidFill>
                  <a:srgbClr val="172B4D"/>
                </a:solidFill>
              </a:rPr>
              <a:t>Create a best practice for documenting APIs for the Montreal release</a:t>
            </a:r>
          </a:p>
        </p:txBody>
      </p:sp>
    </p:spTree>
    <p:extLst>
      <p:ext uri="{BB962C8B-B14F-4D97-AF65-F5344CB8AC3E}">
        <p14:creationId xmlns:p14="http://schemas.microsoft.com/office/powerpoint/2010/main" val="102843991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13</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Release Plan - Proposal</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11262567" cy="52381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20000"/>
              </a:lnSpc>
              <a:spcBef>
                <a:spcPts val="600"/>
              </a:spcBef>
              <a:buFont typeface="Arial" panose="020B0604020202020204" pitchFamily="34" charset="0"/>
              <a:buChar char="•"/>
            </a:pPr>
            <a:r>
              <a:rPr lang="en-US" sz="2200" b="0" i="0" dirty="0">
                <a:solidFill>
                  <a:srgbClr val="172B4D"/>
                </a:solidFill>
                <a:effectLst/>
              </a:rPr>
              <a:t>Marketing version, Montreal, will be scheduled as the previous releases.</a:t>
            </a:r>
          </a:p>
          <a:p>
            <a:pPr lvl="1">
              <a:lnSpc>
                <a:spcPct val="120000"/>
              </a:lnSpc>
              <a:spcBef>
                <a:spcPts val="600"/>
              </a:spcBef>
            </a:pPr>
            <a:r>
              <a:rPr lang="en-US" sz="1800" dirty="0">
                <a:solidFill>
                  <a:srgbClr val="172B4D"/>
                </a:solidFill>
              </a:rPr>
              <a:t>Setting release schedule plans for Montreal</a:t>
            </a:r>
          </a:p>
          <a:p>
            <a:pPr lvl="1">
              <a:lnSpc>
                <a:spcPct val="120000"/>
              </a:lnSpc>
              <a:spcBef>
                <a:spcPts val="600"/>
              </a:spcBef>
            </a:pPr>
            <a:r>
              <a:rPr lang="en-US" sz="1800" b="0" i="0" dirty="0">
                <a:solidFill>
                  <a:srgbClr val="172B4D"/>
                </a:solidFill>
                <a:effectLst/>
              </a:rPr>
              <a:t>The Marketing version </a:t>
            </a:r>
            <a:r>
              <a:rPr lang="en-US" sz="1800" dirty="0">
                <a:solidFill>
                  <a:srgbClr val="172B4D"/>
                </a:solidFill>
              </a:rPr>
              <a:t>will be used as the Major version by ONAP projects</a:t>
            </a:r>
          </a:p>
          <a:p>
            <a:pPr lvl="1">
              <a:lnSpc>
                <a:spcPct val="120000"/>
              </a:lnSpc>
              <a:spcBef>
                <a:spcPts val="600"/>
              </a:spcBef>
            </a:pPr>
            <a:r>
              <a:rPr lang="en-US" sz="1800" dirty="0">
                <a:solidFill>
                  <a:srgbClr val="172B4D"/>
                </a:solidFill>
              </a:rPr>
              <a:t>PTLs decide the minor and patch versions, based on their project release cycles and share the project versioning with TSC </a:t>
            </a:r>
          </a:p>
          <a:p>
            <a:pPr lvl="2">
              <a:lnSpc>
                <a:spcPct val="120000"/>
              </a:lnSpc>
              <a:spcBef>
                <a:spcPts val="600"/>
              </a:spcBef>
            </a:pPr>
            <a:r>
              <a:rPr lang="en-US" sz="1800" dirty="0">
                <a:solidFill>
                  <a:srgbClr val="172B4D"/>
                </a:solidFill>
              </a:rPr>
              <a:t>provide each project release flexibility and evolution</a:t>
            </a:r>
          </a:p>
          <a:p>
            <a:pPr>
              <a:lnSpc>
                <a:spcPct val="120000"/>
              </a:lnSpc>
              <a:spcBef>
                <a:spcPts val="600"/>
              </a:spcBef>
            </a:pPr>
            <a:r>
              <a:rPr lang="en-US" sz="2200" dirty="0">
                <a:solidFill>
                  <a:srgbClr val="172B4D"/>
                </a:solidFill>
              </a:rPr>
              <a:t>Integration &amp; Pair-wise testing</a:t>
            </a:r>
          </a:p>
          <a:p>
            <a:pPr lvl="1">
              <a:lnSpc>
                <a:spcPct val="120000"/>
              </a:lnSpc>
              <a:spcBef>
                <a:spcPts val="600"/>
              </a:spcBef>
            </a:pPr>
            <a:r>
              <a:rPr lang="en-US" sz="1800" dirty="0">
                <a:solidFill>
                  <a:srgbClr val="172B4D"/>
                </a:solidFill>
              </a:rPr>
              <a:t>Integration testing will continue to increase ONAP project overall qualities</a:t>
            </a:r>
          </a:p>
          <a:p>
            <a:pPr lvl="1">
              <a:lnSpc>
                <a:spcPct val="120000"/>
              </a:lnSpc>
              <a:spcBef>
                <a:spcPts val="600"/>
              </a:spcBef>
            </a:pPr>
            <a:r>
              <a:rPr lang="en-US" sz="1800" dirty="0">
                <a:solidFill>
                  <a:srgbClr val="172B4D"/>
                </a:solidFill>
              </a:rPr>
              <a:t>Pair-wise testing will continue but it will be based on use cases</a:t>
            </a:r>
          </a:p>
          <a:p>
            <a:pPr lvl="1">
              <a:lnSpc>
                <a:spcPct val="120000"/>
              </a:lnSpc>
              <a:spcBef>
                <a:spcPts val="600"/>
              </a:spcBef>
            </a:pPr>
            <a:r>
              <a:rPr lang="en-US" sz="1800" dirty="0">
                <a:solidFill>
                  <a:srgbClr val="172B4D"/>
                </a:solidFill>
              </a:rPr>
              <a:t>Project testing will be performed by each project team</a:t>
            </a:r>
          </a:p>
          <a:p>
            <a:pPr>
              <a:lnSpc>
                <a:spcPct val="120000"/>
              </a:lnSpc>
              <a:spcBef>
                <a:spcPts val="600"/>
              </a:spcBef>
            </a:pPr>
            <a:r>
              <a:rPr lang="en-US" sz="2200" dirty="0">
                <a:solidFill>
                  <a:srgbClr val="172B4D"/>
                </a:solidFill>
              </a:rPr>
              <a:t>For Montreal, security scanning will continue as before</a:t>
            </a:r>
          </a:p>
          <a:p>
            <a:pPr>
              <a:lnSpc>
                <a:spcPct val="120000"/>
              </a:lnSpc>
              <a:spcBef>
                <a:spcPts val="600"/>
              </a:spcBef>
            </a:pPr>
            <a:r>
              <a:rPr lang="en-US" sz="2200" dirty="0">
                <a:solidFill>
                  <a:srgbClr val="172B4D"/>
                </a:solidFill>
              </a:rPr>
              <a:t>Based on feedback during the Montreal, the release plan can be revisited</a:t>
            </a:r>
          </a:p>
          <a:p>
            <a:pPr lvl="1">
              <a:lnSpc>
                <a:spcPct val="120000"/>
              </a:lnSpc>
              <a:spcBef>
                <a:spcPts val="600"/>
              </a:spcBef>
            </a:pPr>
            <a:endParaRPr lang="en-US" sz="1800" dirty="0">
              <a:solidFill>
                <a:srgbClr val="172B4D"/>
              </a:solidFill>
            </a:endParaRPr>
          </a:p>
          <a:p>
            <a:pPr lvl="1">
              <a:lnSpc>
                <a:spcPct val="120000"/>
              </a:lnSpc>
              <a:spcBef>
                <a:spcPts val="600"/>
              </a:spcBef>
            </a:pPr>
            <a:endParaRPr lang="en-US" sz="1800" dirty="0"/>
          </a:p>
          <a:p>
            <a:pPr>
              <a:lnSpc>
                <a:spcPct val="120000"/>
              </a:lnSpc>
            </a:pPr>
            <a:endParaRPr lang="en-US" sz="1800" dirty="0"/>
          </a:p>
        </p:txBody>
      </p:sp>
    </p:spTree>
    <p:extLst>
      <p:ext uri="{BB962C8B-B14F-4D97-AF65-F5344CB8AC3E}">
        <p14:creationId xmlns:p14="http://schemas.microsoft.com/office/powerpoint/2010/main" val="99403186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14</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b="0" strike="noStrike" spc="-1" dirty="0">
                <a:solidFill>
                  <a:schemeClr val="bg1"/>
                </a:solidFill>
                <a:latin typeface="Arial"/>
              </a:rPr>
              <a:t>Decisions</a:t>
            </a: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11355949" cy="52381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t>Is this ONAP Streamlining proposal reasonable? Yes / No</a:t>
            </a:r>
          </a:p>
          <a:p>
            <a:pPr marL="285750" indent="-285750">
              <a:buFont typeface="Arial" panose="020B0604020202020204" pitchFamily="34" charset="0"/>
              <a:buChar char="•"/>
            </a:pPr>
            <a:r>
              <a:rPr lang="en-US" sz="1600" dirty="0"/>
              <a:t>Is it reasonable that OOM continues to support the “by ONAP” level build, deployment, security, logging scripts? Yes / No</a:t>
            </a:r>
          </a:p>
          <a:p>
            <a:pPr marL="285750" indent="-285750"/>
            <a:r>
              <a:rPr lang="en-US" sz="1600" dirty="0"/>
              <a:t>The current LFN CI pipeline continues to be used for the ONAP component builds. A common job will create all the ONAP charts. A separate job per component will be investigated for the future releases. Do you agree to this plan? Yes / No</a:t>
            </a:r>
          </a:p>
          <a:p>
            <a:pPr marL="285750" indent="-285750"/>
            <a:r>
              <a:rPr lang="en-US" sz="1600" dirty="0"/>
              <a:t>The ONAP component charts will be decoupled from the ONAP master chart. So, the ONAP components can be deployed individually. Do you agree to this plan? Yes / No</a:t>
            </a:r>
          </a:p>
          <a:p>
            <a:pPr marL="285750" indent="-285750"/>
            <a:r>
              <a:rPr lang="en-US" sz="1600" dirty="0"/>
              <a:t>Do you agree to these new configuration rules for handling ONAP helm chart dependencies? Yes / No</a:t>
            </a:r>
          </a:p>
          <a:p>
            <a:pPr marL="285750" indent="-285750"/>
            <a:r>
              <a:rPr lang="en-US" sz="1600" dirty="0"/>
              <a:t> Do you agree to the short-term and long-term plans for handling ONAP version controlling? Yes / No</a:t>
            </a:r>
          </a:p>
          <a:p>
            <a:pPr marL="285750" indent="-285750"/>
            <a:r>
              <a:rPr lang="en-US" sz="1600" dirty="0"/>
              <a:t>Do you agree to the plan for component interface abstraction and LFN de facto standardization? Yes / No</a:t>
            </a:r>
          </a:p>
          <a:p>
            <a:pPr marL="285750" indent="-285750"/>
            <a:r>
              <a:rPr lang="en-US" sz="1600" dirty="0"/>
              <a:t>Expose the ONAP component service API models and interfaces, as LFN de facto APIs for network automation. Do you agree to this plan? Yes / No</a:t>
            </a:r>
          </a:p>
          <a:p>
            <a:pPr marL="285750" indent="-285750"/>
            <a:r>
              <a:rPr lang="en-US" sz="1600" dirty="0"/>
              <a:t>ONAP provides security reference implementation and configuration by leveraging service mesh (Istio), ingress (Istio GA) and IdAM (</a:t>
            </a:r>
            <a:r>
              <a:rPr lang="en-US" sz="1600" dirty="0" err="1"/>
              <a:t>Keycloak</a:t>
            </a:r>
            <a:r>
              <a:rPr lang="en-US" sz="1600" dirty="0"/>
              <a:t>). The reference implementation and configuration can be replaced by the vendor/operator-provided security mechanism. Do you agree to this plan? Yes / No</a:t>
            </a:r>
          </a:p>
          <a:p>
            <a:pPr marL="285750" indent="-285750"/>
            <a:r>
              <a:rPr lang="en-US" sz="1600" dirty="0"/>
              <a:t>ONAP provides security reference implementation and configuration for logging. Vendors / operators can realize and configure with their own logging ecosystem. Do you agree to this plan? Yes / No</a:t>
            </a:r>
            <a:endParaRPr lang="en-US" sz="1100" dirty="0"/>
          </a:p>
          <a:p>
            <a:pPr marL="285750" indent="-285750"/>
            <a:endParaRPr lang="en-US" sz="1600" dirty="0"/>
          </a:p>
          <a:p>
            <a:pPr marL="285750" indent="-285750"/>
            <a:endParaRPr lang="en-US" sz="1600" dirty="0"/>
          </a:p>
          <a:p>
            <a:pPr marL="285750" indent="-285750">
              <a:buFont typeface="Arial" panose="020B0604020202020204" pitchFamily="34" charset="0"/>
              <a:buChar char="•"/>
            </a:pPr>
            <a:endParaRPr lang="en-US" sz="1600" dirty="0"/>
          </a:p>
          <a:p>
            <a:pPr>
              <a:lnSpc>
                <a:spcPct val="120000"/>
              </a:lnSpc>
            </a:pPr>
            <a:endParaRPr lang="en-US" sz="1800" dirty="0"/>
          </a:p>
        </p:txBody>
      </p:sp>
    </p:spTree>
    <p:extLst>
      <p:ext uri="{BB962C8B-B14F-4D97-AF65-F5344CB8AC3E}">
        <p14:creationId xmlns:p14="http://schemas.microsoft.com/office/powerpoint/2010/main" val="308054163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2</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Streamlining - Proposal</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2" y="1134406"/>
            <a:ext cx="4670634" cy="5156147"/>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buFont typeface="Arial" panose="020B0604020202020204" pitchFamily="34" charset="0"/>
              <a:buChar char="•"/>
            </a:pPr>
            <a:r>
              <a:rPr lang="en-US" sz="1400" b="0" i="0" u="sng" dirty="0">
                <a:solidFill>
                  <a:srgbClr val="172B4D"/>
                </a:solidFill>
                <a:effectLst/>
              </a:rPr>
              <a:t>Modularity</a:t>
            </a:r>
            <a:r>
              <a:rPr lang="en-US" sz="1400" b="0" i="0" dirty="0">
                <a:solidFill>
                  <a:srgbClr val="172B4D"/>
                </a:solidFill>
                <a:effectLst/>
              </a:rPr>
              <a:t> &amp; </a:t>
            </a:r>
            <a:r>
              <a:rPr lang="en-US" sz="1400" b="0" i="0" u="sng" dirty="0">
                <a:solidFill>
                  <a:srgbClr val="172B4D"/>
                </a:solidFill>
                <a:effectLst/>
              </a:rPr>
              <a:t>independent</a:t>
            </a:r>
            <a:r>
              <a:rPr lang="en-US" sz="1400" b="0" i="0" dirty="0">
                <a:solidFill>
                  <a:srgbClr val="172B4D"/>
                </a:solidFill>
                <a:effectLst/>
              </a:rPr>
              <a:t> management</a:t>
            </a:r>
          </a:p>
          <a:p>
            <a:pPr marL="458788" lvl="1" indent="-227013" algn="l">
              <a:buFont typeface="Arial" panose="020B0604020202020204" pitchFamily="34" charset="0"/>
              <a:buChar char="•"/>
            </a:pPr>
            <a:r>
              <a:rPr lang="en-US" sz="1400" b="0" i="0" dirty="0">
                <a:solidFill>
                  <a:srgbClr val="172B4D"/>
                </a:solidFill>
                <a:effectLst/>
              </a:rPr>
              <a:t>Stand-alone component</a:t>
            </a:r>
          </a:p>
          <a:p>
            <a:pPr algn="l">
              <a:buFont typeface="Arial" panose="020B0604020202020204" pitchFamily="34" charset="0"/>
              <a:buChar char="•"/>
            </a:pPr>
            <a:r>
              <a:rPr lang="en-US" sz="1400" b="0" i="0" u="sng" dirty="0">
                <a:solidFill>
                  <a:srgbClr val="172B4D"/>
                </a:solidFill>
                <a:effectLst/>
              </a:rPr>
              <a:t>Interface abstraction </a:t>
            </a:r>
            <a:r>
              <a:rPr lang="en-US" sz="1400" b="0" i="0" dirty="0">
                <a:solidFill>
                  <a:srgbClr val="172B4D"/>
                </a:solidFill>
                <a:effectLst/>
              </a:rPr>
              <a:t>&amp; </a:t>
            </a:r>
            <a:r>
              <a:rPr lang="en-US" sz="1400" b="0" i="0" u="sng" dirty="0">
                <a:solidFill>
                  <a:srgbClr val="172B4D"/>
                </a:solidFill>
                <a:effectLst/>
              </a:rPr>
              <a:t>loose coupling</a:t>
            </a:r>
            <a:endParaRPr lang="en-US" sz="1400" b="0" i="0" dirty="0">
              <a:solidFill>
                <a:srgbClr val="172B4D"/>
              </a:solidFill>
              <a:effectLst/>
            </a:endParaRPr>
          </a:p>
          <a:p>
            <a:pPr marL="458788" lvl="1" indent="-227013" algn="l">
              <a:buFont typeface="Arial" panose="020B0604020202020204" pitchFamily="34" charset="0"/>
              <a:buChar char="•"/>
            </a:pPr>
            <a:r>
              <a:rPr lang="en-US" sz="1400" b="0" i="0" dirty="0">
                <a:solidFill>
                  <a:srgbClr val="172B4D"/>
                </a:solidFill>
                <a:effectLst/>
              </a:rPr>
              <a:t>Including standardization where possible</a:t>
            </a:r>
          </a:p>
          <a:p>
            <a:pPr algn="l">
              <a:buFont typeface="Arial" panose="020B0604020202020204" pitchFamily="34" charset="0"/>
              <a:buChar char="•"/>
            </a:pPr>
            <a:r>
              <a:rPr lang="en-US" sz="1400" b="0" i="0" dirty="0">
                <a:solidFill>
                  <a:srgbClr val="172B4D"/>
                </a:solidFill>
                <a:effectLst/>
              </a:rPr>
              <a:t>Extensibility &amp; </a:t>
            </a:r>
            <a:r>
              <a:rPr lang="en-US" sz="1400" b="0" i="0" u="sng" dirty="0">
                <a:solidFill>
                  <a:srgbClr val="172B4D"/>
                </a:solidFill>
                <a:effectLst/>
              </a:rPr>
              <a:t>interchangeability</a:t>
            </a:r>
            <a:endParaRPr lang="en-US" sz="1400" b="0" i="0" dirty="0">
              <a:solidFill>
                <a:srgbClr val="172B4D"/>
              </a:solidFill>
              <a:effectLst/>
            </a:endParaRPr>
          </a:p>
          <a:p>
            <a:pPr algn="l">
              <a:buFont typeface="Arial" panose="020B0604020202020204" pitchFamily="34" charset="0"/>
              <a:buChar char="•"/>
            </a:pPr>
            <a:r>
              <a:rPr lang="en-US" sz="1400" b="0" i="0" u="sng" dirty="0">
                <a:solidFill>
                  <a:srgbClr val="172B4D"/>
                </a:solidFill>
                <a:effectLst/>
              </a:rPr>
              <a:t>Scalability</a:t>
            </a:r>
            <a:r>
              <a:rPr lang="en-US" sz="1400" b="0" i="0" dirty="0">
                <a:solidFill>
                  <a:srgbClr val="172B4D"/>
                </a:solidFill>
                <a:effectLst/>
              </a:rPr>
              <a:t> (component addition, update and deletion without disruption) – native Cloud-based</a:t>
            </a:r>
          </a:p>
          <a:p>
            <a:pPr algn="l">
              <a:buFont typeface="Arial" panose="020B0604020202020204" pitchFamily="34" charset="0"/>
              <a:buChar char="•"/>
            </a:pPr>
            <a:r>
              <a:rPr lang="en-US" sz="1400" b="0" i="0" u="sng" dirty="0">
                <a:solidFill>
                  <a:srgbClr val="172B4D"/>
                </a:solidFill>
                <a:effectLst/>
              </a:rPr>
              <a:t>Autonomous</a:t>
            </a:r>
            <a:r>
              <a:rPr lang="en-US" sz="1400" b="0" i="0" dirty="0">
                <a:solidFill>
                  <a:srgbClr val="172B4D"/>
                </a:solidFill>
                <a:effectLst/>
              </a:rPr>
              <a:t> self management</a:t>
            </a:r>
          </a:p>
          <a:p>
            <a:pPr algn="l">
              <a:buFont typeface="Arial" panose="020B0604020202020204" pitchFamily="34" charset="0"/>
              <a:buChar char="•"/>
            </a:pPr>
            <a:r>
              <a:rPr lang="en-US" sz="1400" b="0" i="0" dirty="0">
                <a:solidFill>
                  <a:srgbClr val="172B4D"/>
                </a:solidFill>
                <a:effectLst/>
              </a:rPr>
              <a:t>Design for </a:t>
            </a:r>
            <a:r>
              <a:rPr lang="en-US" sz="1400" b="0" i="0" u="sng" dirty="0">
                <a:solidFill>
                  <a:srgbClr val="172B4D"/>
                </a:solidFill>
                <a:effectLst/>
              </a:rPr>
              <a:t>general use </a:t>
            </a:r>
            <a:r>
              <a:rPr lang="en-US" sz="1400" b="0" i="0" dirty="0">
                <a:solidFill>
                  <a:srgbClr val="172B4D"/>
                </a:solidFill>
                <a:effectLst/>
              </a:rPr>
              <a:t>(ONAP &amp; non-ONAP consumers)</a:t>
            </a:r>
          </a:p>
          <a:p>
            <a:pPr algn="l">
              <a:buFont typeface="Arial" panose="020B0604020202020204" pitchFamily="34" charset="0"/>
              <a:buChar char="•"/>
            </a:pPr>
            <a:r>
              <a:rPr lang="en-US" sz="1400" b="0" i="0" dirty="0">
                <a:solidFill>
                  <a:srgbClr val="172B4D"/>
                </a:solidFill>
                <a:effectLst/>
              </a:rPr>
              <a:t>Conformance to </a:t>
            </a:r>
            <a:r>
              <a:rPr lang="en-US" sz="1400" b="0" i="0" u="sng" dirty="0">
                <a:solidFill>
                  <a:srgbClr val="172B4D"/>
                </a:solidFill>
                <a:effectLst/>
              </a:rPr>
              <a:t>industry security </a:t>
            </a:r>
            <a:r>
              <a:rPr lang="en-US" sz="1400" b="0" i="0" dirty="0">
                <a:solidFill>
                  <a:srgbClr val="172B4D"/>
                </a:solidFill>
                <a:effectLst/>
              </a:rPr>
              <a:t>&amp; </a:t>
            </a:r>
            <a:r>
              <a:rPr lang="en-US" sz="1400" b="0" i="0" u="sng" dirty="0">
                <a:solidFill>
                  <a:srgbClr val="172B4D"/>
                </a:solidFill>
                <a:effectLst/>
              </a:rPr>
              <a:t>logging</a:t>
            </a:r>
            <a:endParaRPr lang="en-US" sz="1400" b="0" i="0" dirty="0">
              <a:solidFill>
                <a:srgbClr val="172B4D"/>
              </a:solidFill>
              <a:effectLst/>
            </a:endParaRPr>
          </a:p>
          <a:p>
            <a:pPr algn="l">
              <a:buFont typeface="Arial" panose="020B0604020202020204" pitchFamily="34" charset="0"/>
              <a:buChar char="•"/>
            </a:pPr>
            <a:r>
              <a:rPr lang="en-US" sz="1400" b="0" i="0" u="sng" dirty="0">
                <a:solidFill>
                  <a:srgbClr val="172B4D"/>
                </a:solidFill>
                <a:effectLst/>
              </a:rPr>
              <a:t>Clustering components </a:t>
            </a:r>
            <a:r>
              <a:rPr lang="en-US" sz="1400" b="0" i="0" dirty="0">
                <a:solidFill>
                  <a:srgbClr val="172B4D"/>
                </a:solidFill>
                <a:effectLst/>
              </a:rPr>
              <a:t>by use cases</a:t>
            </a:r>
          </a:p>
          <a:p>
            <a:pPr marL="458788" lvl="1" indent="-227013" algn="l">
              <a:buFont typeface="Arial" panose="020B0604020202020204" pitchFamily="34" charset="0"/>
              <a:buChar char="•"/>
            </a:pPr>
            <a:r>
              <a:rPr lang="en-US" sz="1400" b="0" i="0" dirty="0">
                <a:solidFill>
                  <a:srgbClr val="172B4D"/>
                </a:solidFill>
                <a:effectLst/>
              </a:rPr>
              <a:t>Selection of the best components for a particular task in systems</a:t>
            </a:r>
          </a:p>
          <a:p>
            <a:pPr marL="458788" lvl="1" indent="-227013" algn="l">
              <a:buFont typeface="Arial" panose="020B0604020202020204" pitchFamily="34" charset="0"/>
              <a:buChar char="•"/>
            </a:pPr>
            <a:r>
              <a:rPr lang="en-US" sz="1400" b="0" i="0" dirty="0">
                <a:solidFill>
                  <a:srgbClr val="172B4D"/>
                </a:solidFill>
                <a:effectLst/>
              </a:rPr>
              <a:t>Responsive integration and delivery</a:t>
            </a:r>
          </a:p>
          <a:p>
            <a:pPr marL="458788" lvl="1" indent="-227013" algn="l">
              <a:buFont typeface="Arial" panose="020B0604020202020204" pitchFamily="34" charset="0"/>
              <a:buChar char="•"/>
            </a:pPr>
            <a:r>
              <a:rPr lang="en-US" sz="1400" b="0" i="0" dirty="0">
                <a:solidFill>
                  <a:srgbClr val="172B4D"/>
                </a:solidFill>
                <a:effectLst/>
              </a:rPr>
              <a:t>ONAP still can provide reference automation for coordination</a:t>
            </a:r>
          </a:p>
          <a:p>
            <a:pPr marL="231775" indent="-225425"/>
            <a:r>
              <a:rPr lang="en-US" sz="1400" b="0" i="0" dirty="0">
                <a:solidFill>
                  <a:srgbClr val="172B4D"/>
                </a:solidFill>
                <a:effectLst/>
              </a:rPr>
              <a:t>OOM is not a stand-alone product under "by ONAP". It is collection of scripts for component build, configuration and deployment. Also, it configures for security such as Ingress, oauth2-proxy and Istio.</a:t>
            </a:r>
          </a:p>
          <a:p>
            <a:pPr marL="1588" indent="-227013"/>
            <a:endParaRPr lang="en-US" sz="1600" b="0" i="0" dirty="0">
              <a:solidFill>
                <a:srgbClr val="172B4D"/>
              </a:solidFill>
              <a:effectLst/>
            </a:endParaRPr>
          </a:p>
          <a:p>
            <a:endParaRPr lang="en-US" sz="1800" dirty="0"/>
          </a:p>
        </p:txBody>
      </p:sp>
      <p:pic>
        <p:nvPicPr>
          <p:cNvPr id="4" name="Picture 3">
            <a:extLst>
              <a:ext uri="{FF2B5EF4-FFF2-40B4-BE49-F238E27FC236}">
                <a16:creationId xmlns:a16="http://schemas.microsoft.com/office/drawing/2014/main" id="{4ADC8190-0259-09B0-37B0-82F55FD3EF01}"/>
              </a:ext>
            </a:extLst>
          </p:cNvPr>
          <p:cNvPicPr>
            <a:picLocks noChangeAspect="1"/>
          </p:cNvPicPr>
          <p:nvPr/>
        </p:nvPicPr>
        <p:blipFill>
          <a:blip r:embed="rId2"/>
          <a:stretch>
            <a:fillRect/>
          </a:stretch>
        </p:blipFill>
        <p:spPr>
          <a:xfrm>
            <a:off x="5276356" y="1206229"/>
            <a:ext cx="6852413" cy="3216613"/>
          </a:xfrm>
          <a:prstGeom prst="rect">
            <a:avLst/>
          </a:prstGeom>
        </p:spPr>
      </p:pic>
      <p:sp>
        <p:nvSpPr>
          <p:cNvPr id="6" name="TextBox 5">
            <a:extLst>
              <a:ext uri="{FF2B5EF4-FFF2-40B4-BE49-F238E27FC236}">
                <a16:creationId xmlns:a16="http://schemas.microsoft.com/office/drawing/2014/main" id="{22F5EC11-EF88-C3F2-6F0F-90E62BFB8719}"/>
              </a:ext>
            </a:extLst>
          </p:cNvPr>
          <p:cNvSpPr txBox="1"/>
          <p:nvPr/>
        </p:nvSpPr>
        <p:spPr>
          <a:xfrm>
            <a:off x="6399899" y="4422842"/>
            <a:ext cx="6121940" cy="276999"/>
          </a:xfrm>
          <a:prstGeom prst="rect">
            <a:avLst/>
          </a:prstGeom>
          <a:noFill/>
        </p:spPr>
        <p:txBody>
          <a:bodyPr wrap="square">
            <a:spAutoFit/>
          </a:bodyPr>
          <a:lstStyle/>
          <a:p>
            <a:r>
              <a:rPr lang="en-US" sz="1200" dirty="0">
                <a:hlinkClick r:id="rId3"/>
              </a:rPr>
              <a:t>https://wiki.onap.org/display/DW/ONAP+Streamlining+-+The+Process</a:t>
            </a:r>
            <a:r>
              <a:rPr lang="en-US" sz="1200" dirty="0"/>
              <a:t> </a:t>
            </a:r>
          </a:p>
        </p:txBody>
      </p:sp>
      <p:sp>
        <p:nvSpPr>
          <p:cNvPr id="7" name="TextBox 6">
            <a:extLst>
              <a:ext uri="{FF2B5EF4-FFF2-40B4-BE49-F238E27FC236}">
                <a16:creationId xmlns:a16="http://schemas.microsoft.com/office/drawing/2014/main" id="{C2EDC278-C0F4-1FA2-17B5-0A675D5E1621}"/>
              </a:ext>
            </a:extLst>
          </p:cNvPr>
          <p:cNvSpPr txBox="1"/>
          <p:nvPr/>
        </p:nvSpPr>
        <p:spPr>
          <a:xfrm>
            <a:off x="5406189" y="5140315"/>
            <a:ext cx="6573159" cy="1077218"/>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Is this ONAP Streamlining proposal reasonable? Yes / No</a:t>
            </a:r>
          </a:p>
          <a:p>
            <a:pPr marL="285750" indent="-285750">
              <a:buFont typeface="Arial" panose="020B0604020202020204" pitchFamily="34" charset="0"/>
              <a:buChar char="•"/>
            </a:pPr>
            <a:r>
              <a:rPr lang="en-US" sz="1600" dirty="0"/>
              <a:t>Is it reasonable that OOM continues to support the “by ONAP” level common scripts, build, deployment, security &amp; logging configurations? Yes / No</a:t>
            </a:r>
          </a:p>
        </p:txBody>
      </p:sp>
    </p:spTree>
    <p:extLst>
      <p:ext uri="{BB962C8B-B14F-4D97-AF65-F5344CB8AC3E}">
        <p14:creationId xmlns:p14="http://schemas.microsoft.com/office/powerpoint/2010/main" val="403753580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3</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Streamlining – Component Build</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5020830" cy="525990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buFont typeface="Arial" panose="020B0604020202020204" pitchFamily="34" charset="0"/>
              <a:buChar char="•"/>
            </a:pPr>
            <a:r>
              <a:rPr lang="en-US" sz="1200" b="0" i="0" dirty="0">
                <a:solidFill>
                  <a:srgbClr val="172B4D"/>
                </a:solidFill>
                <a:effectLst/>
              </a:rPr>
              <a:t>Leveraging the existing </a:t>
            </a:r>
            <a:r>
              <a:rPr lang="en-US" sz="1200" b="0" i="0" u="sng" dirty="0">
                <a:solidFill>
                  <a:srgbClr val="172B4D"/>
                </a:solidFill>
                <a:effectLst/>
              </a:rPr>
              <a:t>LF-based CI pipeline</a:t>
            </a:r>
            <a:r>
              <a:rPr lang="en-US" sz="1200" b="0" i="0" dirty="0">
                <a:solidFill>
                  <a:srgbClr val="172B4D"/>
                </a:solidFill>
                <a:effectLst/>
              </a:rPr>
              <a:t>, builds ONAP components</a:t>
            </a:r>
          </a:p>
          <a:p>
            <a:pPr marL="458788" lvl="1" indent="-227013" algn="l">
              <a:buFont typeface="Arial" panose="020B0604020202020204" pitchFamily="34" charset="0"/>
              <a:buChar char="•"/>
            </a:pPr>
            <a:r>
              <a:rPr lang="en-US" sz="1200" b="0" i="0" dirty="0">
                <a:solidFill>
                  <a:srgbClr val="172B4D"/>
                </a:solidFill>
                <a:effectLst/>
              </a:rPr>
              <a:t>Check-in ONAP component code and triggering build processes</a:t>
            </a:r>
          </a:p>
          <a:p>
            <a:pPr marL="458788" lvl="1" indent="-227013" algn="l">
              <a:buFont typeface="Arial" panose="020B0604020202020204" pitchFamily="34" charset="0"/>
              <a:buChar char="•"/>
            </a:pPr>
            <a:r>
              <a:rPr lang="en-US" sz="1200" b="0" i="0" dirty="0">
                <a:solidFill>
                  <a:srgbClr val="172B4D"/>
                </a:solidFill>
                <a:effectLst/>
              </a:rPr>
              <a:t>Thru the CI pipeline, each ONAP component will be built by scripts (e.g., modified OOM, or project-own scripts), along with SBOM</a:t>
            </a:r>
          </a:p>
          <a:p>
            <a:pPr algn="l">
              <a:buFont typeface="Arial" panose="020B0604020202020204" pitchFamily="34" charset="0"/>
              <a:buChar char="•"/>
            </a:pPr>
            <a:r>
              <a:rPr lang="en-US" sz="1200" b="0" i="0" dirty="0">
                <a:solidFill>
                  <a:srgbClr val="172B4D"/>
                </a:solidFill>
                <a:effectLst/>
              </a:rPr>
              <a:t>Helm chart separation, versioning concept and release management</a:t>
            </a:r>
          </a:p>
          <a:p>
            <a:pPr marL="458788" lvl="1" indent="-227013" algn="l">
              <a:buFont typeface="Arial" panose="020B0604020202020204" pitchFamily="34" charset="0"/>
              <a:buChar char="•"/>
            </a:pPr>
            <a:r>
              <a:rPr lang="en-US" sz="1200" b="0" i="0" dirty="0">
                <a:solidFill>
                  <a:srgbClr val="172B4D"/>
                </a:solidFill>
                <a:effectLst/>
              </a:rPr>
              <a:t>Currently, all the ONAP component helm charts have the same version number (e.g., 13.0.0). for a start,</a:t>
            </a:r>
          </a:p>
          <a:p>
            <a:pPr marL="685800" lvl="2" indent="-227013" algn="l">
              <a:buFont typeface="Arial" panose="020B0604020202020204" pitchFamily="34" charset="0"/>
              <a:buChar char="•"/>
            </a:pPr>
            <a:r>
              <a:rPr lang="en-US" sz="1200" b="0" i="0" dirty="0">
                <a:solidFill>
                  <a:srgbClr val="172B4D"/>
                </a:solidFill>
                <a:effectLst/>
              </a:rPr>
              <a:t>e.g., projects with PTLs can start with 13.0.0. as the major Montreal release, and they can play with minor version(s) based on their release cycle, e.g., 13.0.1, 13.1.0… Projects without PTLs (or no improvement) will have the major Montreal version, e.g., 13.0.0</a:t>
            </a:r>
          </a:p>
          <a:p>
            <a:pPr marL="685800" lvl="2" indent="-227013" algn="l">
              <a:buFont typeface="Arial" panose="020B0604020202020204" pitchFamily="34" charset="0"/>
              <a:buChar char="•"/>
            </a:pPr>
            <a:r>
              <a:rPr lang="en-US" sz="1200" b="0" i="0" dirty="0">
                <a:solidFill>
                  <a:srgbClr val="172B4D"/>
                </a:solidFill>
                <a:effectLst/>
              </a:rPr>
              <a:t>Other options: see, Break ONAP’s monolithic version schema (by Florian Bachmann), </a:t>
            </a:r>
            <a:r>
              <a:rPr lang="en-US" sz="1200" b="0" i="0" u="sng" dirty="0">
                <a:solidFill>
                  <a:srgbClr val="0052CC"/>
                </a:solidFill>
                <a:effectLst/>
                <a:hlinkClick r:id="rId2"/>
              </a:rPr>
              <a:t>https://wiki.onap.org/display/DW/Proposal%3A+Break+ONAP%27s+monolithic+version+schema</a:t>
            </a:r>
            <a:endParaRPr lang="en-US" sz="1200" b="0" i="0" dirty="0">
              <a:solidFill>
                <a:srgbClr val="172B4D"/>
              </a:solidFill>
              <a:effectLst/>
            </a:endParaRPr>
          </a:p>
          <a:p>
            <a:pPr algn="l">
              <a:buFont typeface="Arial" panose="020B0604020202020204" pitchFamily="34" charset="0"/>
              <a:buChar char="•"/>
            </a:pPr>
            <a:r>
              <a:rPr lang="en-US" sz="1200" b="0" i="0" dirty="0">
                <a:solidFill>
                  <a:srgbClr val="172B4D"/>
                </a:solidFill>
                <a:effectLst/>
              </a:rPr>
              <a:t>PTLs need to determine granularities of project function exposures since a project can have multiple sub-components</a:t>
            </a:r>
          </a:p>
          <a:p>
            <a:pPr marL="458788" lvl="1" indent="-227013" algn="l">
              <a:buFont typeface="Arial" panose="020B0604020202020204" pitchFamily="34" charset="0"/>
              <a:buChar char="•"/>
            </a:pPr>
            <a:r>
              <a:rPr lang="en-US" sz="1200" b="0" i="0" dirty="0">
                <a:solidFill>
                  <a:srgbClr val="172B4D"/>
                </a:solidFill>
                <a:effectLst/>
              </a:rPr>
              <a:t>e.g., SO, SO-NFVO, SO-CNFM…</a:t>
            </a:r>
          </a:p>
          <a:p>
            <a:pPr marL="458788" lvl="1" indent="-227013" algn="l">
              <a:buFont typeface="Arial" panose="020B0604020202020204" pitchFamily="34" charset="0"/>
              <a:buChar char="•"/>
            </a:pPr>
            <a:r>
              <a:rPr lang="en-US" sz="1200" b="0" i="0" dirty="0">
                <a:solidFill>
                  <a:srgbClr val="172B4D"/>
                </a:solidFill>
                <a:effectLst/>
              </a:rPr>
              <a:t>In OOM, there are flags for the sub-component installation. As a result, exposed component scopes can be adjusted, as needed.</a:t>
            </a:r>
          </a:p>
          <a:p>
            <a:pPr marL="1588" indent="-227013"/>
            <a:r>
              <a:rPr lang="en-US" sz="1400" dirty="0">
                <a:solidFill>
                  <a:srgbClr val="172B4D"/>
                </a:solidFill>
              </a:rPr>
              <a:t>A common job will create all the ONAP charts.</a:t>
            </a:r>
          </a:p>
          <a:p>
            <a:pPr marL="1588" indent="-227013"/>
            <a:r>
              <a:rPr lang="en-US" sz="1400" dirty="0">
                <a:solidFill>
                  <a:srgbClr val="172B4D"/>
                </a:solidFill>
              </a:rPr>
              <a:t>Having a separate job per component will be investigated</a:t>
            </a:r>
          </a:p>
          <a:p>
            <a:pPr marL="0" indent="0">
              <a:buNone/>
            </a:pPr>
            <a:r>
              <a:rPr lang="en-US" sz="1400" dirty="0">
                <a:solidFill>
                  <a:srgbClr val="172B4D"/>
                </a:solidFill>
              </a:rPr>
              <a:t> </a:t>
            </a:r>
            <a:endParaRPr lang="en-US" sz="1400" b="0" i="0" dirty="0">
              <a:solidFill>
                <a:srgbClr val="172B4D"/>
              </a:solidFill>
              <a:effectLst/>
            </a:endParaRPr>
          </a:p>
        </p:txBody>
      </p:sp>
      <p:pic>
        <p:nvPicPr>
          <p:cNvPr id="3" name="Picture 2">
            <a:extLst>
              <a:ext uri="{FF2B5EF4-FFF2-40B4-BE49-F238E27FC236}">
                <a16:creationId xmlns:a16="http://schemas.microsoft.com/office/drawing/2014/main" id="{1783D9E3-2926-AE47-6320-FFD96B876946}"/>
              </a:ext>
            </a:extLst>
          </p:cNvPr>
          <p:cNvPicPr>
            <a:picLocks noChangeAspect="1"/>
          </p:cNvPicPr>
          <p:nvPr/>
        </p:nvPicPr>
        <p:blipFill>
          <a:blip r:embed="rId3"/>
          <a:stretch>
            <a:fillRect/>
          </a:stretch>
        </p:blipFill>
        <p:spPr>
          <a:xfrm>
            <a:off x="5301880" y="1134406"/>
            <a:ext cx="6677468" cy="2911814"/>
          </a:xfrm>
          <a:prstGeom prst="rect">
            <a:avLst/>
          </a:prstGeom>
        </p:spPr>
      </p:pic>
      <p:sp>
        <p:nvSpPr>
          <p:cNvPr id="5" name="TextBox 4">
            <a:extLst>
              <a:ext uri="{FF2B5EF4-FFF2-40B4-BE49-F238E27FC236}">
                <a16:creationId xmlns:a16="http://schemas.microsoft.com/office/drawing/2014/main" id="{180B8ED3-0DD1-EA11-622E-B4B9E3FD699E}"/>
              </a:ext>
            </a:extLst>
          </p:cNvPr>
          <p:cNvSpPr txBox="1"/>
          <p:nvPr/>
        </p:nvSpPr>
        <p:spPr>
          <a:xfrm>
            <a:off x="5406189" y="4675094"/>
            <a:ext cx="6573159" cy="1077218"/>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The current LFN CI pipeline continues to be used for the ONAP component builds. A common job will create all the ONAP charts. A separate job per component will be investigated for the future release. Do you agree to this plan? Yes / No</a:t>
            </a:r>
          </a:p>
        </p:txBody>
      </p:sp>
    </p:spTree>
    <p:extLst>
      <p:ext uri="{BB962C8B-B14F-4D97-AF65-F5344CB8AC3E}">
        <p14:creationId xmlns:p14="http://schemas.microsoft.com/office/powerpoint/2010/main" val="376853456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4</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Deployment Dependencies</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4702249" cy="259156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At ARCCOM, Andreas Geissler (DT) presented:</a:t>
            </a:r>
          </a:p>
          <a:p>
            <a:pPr marL="458788" lvl="1" indent="-225425"/>
            <a:r>
              <a:rPr lang="en-US" sz="1400" b="1" i="0" dirty="0">
                <a:solidFill>
                  <a:srgbClr val="172B4D"/>
                </a:solidFill>
                <a:effectLst/>
              </a:rPr>
              <a:t>ONAP deployment dependencies</a:t>
            </a:r>
            <a:r>
              <a:rPr lang="en-US" sz="1400" b="0" i="0" dirty="0">
                <a:solidFill>
                  <a:srgbClr val="172B4D"/>
                </a:solidFill>
                <a:effectLst/>
              </a:rPr>
              <a:t>, </a:t>
            </a:r>
            <a:r>
              <a:rPr lang="en-US" sz="1400" b="0" i="0" dirty="0">
                <a:solidFill>
                  <a:srgbClr val="0052CC"/>
                </a:solidFill>
                <a:effectLst/>
                <a:hlinkClick r:id="rId3" tooltip="Follow link"/>
              </a:rPr>
              <a:t>https://wiki.onap.org/display/DW/ONAP+deployment+dependencies</a:t>
            </a:r>
            <a:r>
              <a:rPr lang="en-US" sz="1400" b="0" i="0" dirty="0">
                <a:solidFill>
                  <a:srgbClr val="172B4D"/>
                </a:solidFill>
                <a:effectLst/>
              </a:rPr>
              <a:t> </a:t>
            </a:r>
          </a:p>
          <a:p>
            <a:pPr marL="685800" lvl="2" indent="-227013"/>
            <a:r>
              <a:rPr lang="en-US" sz="1400" dirty="0">
                <a:solidFill>
                  <a:srgbClr val="172B4D"/>
                </a:solidFill>
              </a:rPr>
              <a:t>Proposed a solution for individual component deployment by creating local roles for each ONAP component </a:t>
            </a:r>
          </a:p>
          <a:p>
            <a:pPr marL="685800" lvl="2" indent="-227013"/>
            <a:r>
              <a:rPr lang="en-US" sz="1400" dirty="0">
                <a:solidFill>
                  <a:srgbClr val="172B4D"/>
                </a:solidFill>
              </a:rPr>
              <a:t>As a result, ONAP components can be deployed without the ONAP master helm charts</a:t>
            </a:r>
          </a:p>
          <a:p>
            <a:pPr marL="685800" lvl="2" indent="-227013"/>
            <a:r>
              <a:rPr lang="en-US" sz="1400" b="0" i="0" dirty="0">
                <a:solidFill>
                  <a:srgbClr val="172B4D"/>
                </a:solidFill>
                <a:effectLst/>
              </a:rPr>
              <a:t>Andre</a:t>
            </a:r>
            <a:r>
              <a:rPr lang="en-US" sz="1400" dirty="0">
                <a:solidFill>
                  <a:srgbClr val="172B4D"/>
                </a:solidFill>
              </a:rPr>
              <a:t>as configured and tested this new configuration</a:t>
            </a:r>
            <a:endParaRPr lang="en-US" sz="1400" b="0" i="0" dirty="0">
              <a:solidFill>
                <a:srgbClr val="172B4D"/>
              </a:solidFill>
              <a:effectLst/>
            </a:endParaRPr>
          </a:p>
          <a:p>
            <a:endParaRPr lang="en-US" sz="1800" dirty="0"/>
          </a:p>
        </p:txBody>
      </p:sp>
      <p:pic>
        <p:nvPicPr>
          <p:cNvPr id="3" name="Picture 2">
            <a:extLst>
              <a:ext uri="{FF2B5EF4-FFF2-40B4-BE49-F238E27FC236}">
                <a16:creationId xmlns:a16="http://schemas.microsoft.com/office/drawing/2014/main" id="{F5E4935B-C81B-EADD-34C7-A54823020E24}"/>
              </a:ext>
            </a:extLst>
          </p:cNvPr>
          <p:cNvPicPr>
            <a:picLocks noChangeAspect="1"/>
          </p:cNvPicPr>
          <p:nvPr/>
        </p:nvPicPr>
        <p:blipFill>
          <a:blip r:embed="rId4"/>
          <a:stretch>
            <a:fillRect/>
          </a:stretch>
        </p:blipFill>
        <p:spPr>
          <a:xfrm>
            <a:off x="5693260" y="1050125"/>
            <a:ext cx="6286089" cy="5244360"/>
          </a:xfrm>
          <a:prstGeom prst="rect">
            <a:avLst/>
          </a:prstGeom>
        </p:spPr>
      </p:pic>
      <p:sp>
        <p:nvSpPr>
          <p:cNvPr id="4" name="TextBox 3">
            <a:extLst>
              <a:ext uri="{FF2B5EF4-FFF2-40B4-BE49-F238E27FC236}">
                <a16:creationId xmlns:a16="http://schemas.microsoft.com/office/drawing/2014/main" id="{A6B23A57-75ED-2030-82D6-133A5CF1434B}"/>
              </a:ext>
            </a:extLst>
          </p:cNvPr>
          <p:cNvSpPr txBox="1"/>
          <p:nvPr/>
        </p:nvSpPr>
        <p:spPr>
          <a:xfrm>
            <a:off x="342470" y="4219074"/>
            <a:ext cx="5015594" cy="1077218"/>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The ONAP component charts will be decoupled from the ONAP master chart. So, the ONAP components can be deployed individually. Do you agree to this plan? Yes / No </a:t>
            </a:r>
          </a:p>
        </p:txBody>
      </p:sp>
    </p:spTree>
    <p:extLst>
      <p:ext uri="{BB962C8B-B14F-4D97-AF65-F5344CB8AC3E}">
        <p14:creationId xmlns:p14="http://schemas.microsoft.com/office/powerpoint/2010/main" val="1826461970"/>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5</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Helm Chart Dependencies</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129541" y="1081066"/>
            <a:ext cx="4587240" cy="51978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8788" lvl="1" indent="-225425"/>
            <a:r>
              <a:rPr lang="en-US" sz="1200" b="1" i="0" dirty="0">
                <a:solidFill>
                  <a:srgbClr val="172B4D"/>
                </a:solidFill>
                <a:effectLst/>
              </a:rPr>
              <a:t>ONAP helm chart dependencies</a:t>
            </a:r>
            <a:r>
              <a:rPr lang="en-US" sz="1200" b="0" i="0" dirty="0">
                <a:solidFill>
                  <a:srgbClr val="172B4D"/>
                </a:solidFill>
                <a:effectLst/>
              </a:rPr>
              <a:t>, </a:t>
            </a:r>
            <a:r>
              <a:rPr lang="en-US" sz="1200" b="0" i="0" dirty="0">
                <a:solidFill>
                  <a:srgbClr val="0052CC"/>
                </a:solidFill>
                <a:effectLst/>
                <a:hlinkClick r:id="rId2" tooltip="Follow link"/>
              </a:rPr>
              <a:t>https://wiki.onap.org/display/DW/ONAP+Helm+chart+dependencies</a:t>
            </a:r>
            <a:r>
              <a:rPr lang="en-US" sz="1200" b="0" i="0" dirty="0">
                <a:solidFill>
                  <a:srgbClr val="172B4D"/>
                </a:solidFill>
                <a:effectLst/>
              </a:rPr>
              <a:t> </a:t>
            </a:r>
          </a:p>
          <a:p>
            <a:pPr marL="685800" lvl="2" indent="-227013"/>
            <a:r>
              <a:rPr lang="en-US" sz="1200" dirty="0">
                <a:solidFill>
                  <a:srgbClr val="172B4D"/>
                </a:solidFill>
              </a:rPr>
              <a:t>As a start, all ONAP charts, excluding unmaintained ones, of each release will start with “&lt;</a:t>
            </a:r>
            <a:r>
              <a:rPr lang="en-US" sz="1200" dirty="0" err="1">
                <a:solidFill>
                  <a:srgbClr val="172B4D"/>
                </a:solidFill>
              </a:rPr>
              <a:t>rel</a:t>
            </a:r>
            <a:r>
              <a:rPr lang="en-US" sz="1200" dirty="0">
                <a:solidFill>
                  <a:srgbClr val="172B4D"/>
                </a:solidFill>
              </a:rPr>
              <a:t>&gt;.0.0” (e.g., 13.0.0), then, </a:t>
            </a:r>
            <a:r>
              <a:rPr lang="en-US" sz="1200" b="0" i="0" dirty="0">
                <a:solidFill>
                  <a:srgbClr val="172B4D"/>
                </a:solidFill>
                <a:effectLst/>
              </a:rPr>
              <a:t>the component minor and patch versions can be changed individually</a:t>
            </a:r>
          </a:p>
          <a:p>
            <a:pPr marL="919163" lvl="3" indent="-233363"/>
            <a:r>
              <a:rPr lang="en-US" sz="1200" dirty="0">
                <a:solidFill>
                  <a:srgbClr val="172B4D"/>
                </a:solidFill>
              </a:rPr>
              <a:t>For additional options, see the </a:t>
            </a:r>
            <a:r>
              <a:rPr lang="en-US" sz="1200" u="sng" dirty="0">
                <a:solidFill>
                  <a:srgbClr val="172B4D"/>
                </a:solidFill>
              </a:rPr>
              <a:t>ONAP version Schema </a:t>
            </a:r>
            <a:r>
              <a:rPr lang="en-US" sz="1200" dirty="0">
                <a:solidFill>
                  <a:srgbClr val="172B4D"/>
                </a:solidFill>
              </a:rPr>
              <a:t>options below</a:t>
            </a:r>
            <a:endParaRPr lang="en-US" sz="1200" b="0" i="0" dirty="0">
              <a:solidFill>
                <a:srgbClr val="172B4D"/>
              </a:solidFill>
              <a:effectLst/>
            </a:endParaRPr>
          </a:p>
          <a:p>
            <a:pPr marL="685800" lvl="2" indent="-227013"/>
            <a:r>
              <a:rPr lang="en-US" sz="1200" dirty="0">
                <a:solidFill>
                  <a:srgbClr val="172B4D"/>
                </a:solidFill>
              </a:rPr>
              <a:t>In the normal setup, wildcards in dependencies will be used to pick up the latest version, but a project can set a specific target version</a:t>
            </a:r>
          </a:p>
          <a:p>
            <a:pPr marL="685800" lvl="2" indent="-227013"/>
            <a:r>
              <a:rPr lang="en-US" sz="1200" b="0" i="0" dirty="0">
                <a:solidFill>
                  <a:srgbClr val="172B4D"/>
                </a:solidFill>
                <a:effectLst/>
              </a:rPr>
              <a:t>If a new version of the “common” chart is introduced, each component chart (if wildcard is used) will add the new common chart</a:t>
            </a:r>
          </a:p>
          <a:p>
            <a:pPr marL="685800" lvl="2" indent="-227013"/>
            <a:r>
              <a:rPr lang="en-US" sz="1200" dirty="0">
                <a:solidFill>
                  <a:srgbClr val="172B4D"/>
                </a:solidFill>
              </a:rPr>
              <a:t>The common chart upgrade needs to be carefully designed to minimize impacts to other ONAP components which depend on the common chart</a:t>
            </a:r>
          </a:p>
          <a:p>
            <a:pPr marL="685800" lvl="2" indent="-227013"/>
            <a:r>
              <a:rPr lang="en-US" sz="1200" b="0" i="0" dirty="0">
                <a:solidFill>
                  <a:srgbClr val="172B4D"/>
                </a:solidFill>
                <a:effectLst/>
              </a:rPr>
              <a:t>I</a:t>
            </a:r>
            <a:r>
              <a:rPr lang="en-US" sz="1200" dirty="0">
                <a:solidFill>
                  <a:srgbClr val="172B4D"/>
                </a:solidFill>
              </a:rPr>
              <a:t>t is assumed that version update of a component and its sub-component(s) happens all together. </a:t>
            </a:r>
          </a:p>
          <a:p>
            <a:pPr marL="685800" lvl="2" indent="-227013"/>
            <a:r>
              <a:rPr lang="en-US" sz="1200" b="0" i="0" dirty="0">
                <a:solidFill>
                  <a:srgbClr val="172B4D"/>
                </a:solidFill>
                <a:effectLst/>
              </a:rPr>
              <a:t>For Montreal, a common Jenkins merge job will create </a:t>
            </a:r>
            <a:r>
              <a:rPr lang="en-US" sz="1200" dirty="0">
                <a:solidFill>
                  <a:srgbClr val="172B4D"/>
                </a:solidFill>
              </a:rPr>
              <a:t>all the ONAP </a:t>
            </a:r>
            <a:r>
              <a:rPr lang="en-US" sz="1200" u="sng" dirty="0">
                <a:solidFill>
                  <a:srgbClr val="172B4D"/>
                </a:solidFill>
              </a:rPr>
              <a:t>compiled</a:t>
            </a:r>
            <a:r>
              <a:rPr lang="en-US" sz="1200" dirty="0">
                <a:solidFill>
                  <a:srgbClr val="172B4D"/>
                </a:solidFill>
              </a:rPr>
              <a:t> charts. A separate job option per component can be considered (to be investigated)</a:t>
            </a:r>
            <a:endParaRPr lang="en-US" sz="1200" b="0" i="0" dirty="0">
              <a:solidFill>
                <a:srgbClr val="172B4D"/>
              </a:solidFill>
              <a:effectLst/>
            </a:endParaRPr>
          </a:p>
          <a:p>
            <a:endParaRPr lang="en-US" sz="1800" dirty="0"/>
          </a:p>
        </p:txBody>
      </p:sp>
      <p:pic>
        <p:nvPicPr>
          <p:cNvPr id="3" name="Picture 2">
            <a:extLst>
              <a:ext uri="{FF2B5EF4-FFF2-40B4-BE49-F238E27FC236}">
                <a16:creationId xmlns:a16="http://schemas.microsoft.com/office/drawing/2014/main" id="{E24E11B9-897E-B85B-91DA-446D88A3F1A8}"/>
              </a:ext>
            </a:extLst>
          </p:cNvPr>
          <p:cNvPicPr>
            <a:picLocks noChangeAspect="1"/>
          </p:cNvPicPr>
          <p:nvPr/>
        </p:nvPicPr>
        <p:blipFill>
          <a:blip r:embed="rId3"/>
          <a:stretch>
            <a:fillRect/>
          </a:stretch>
        </p:blipFill>
        <p:spPr>
          <a:xfrm>
            <a:off x="4822339" y="1081066"/>
            <a:ext cx="7240120" cy="3372111"/>
          </a:xfrm>
          <a:prstGeom prst="rect">
            <a:avLst/>
          </a:prstGeom>
        </p:spPr>
      </p:pic>
      <p:sp>
        <p:nvSpPr>
          <p:cNvPr id="4" name="TextBox 3">
            <a:extLst>
              <a:ext uri="{FF2B5EF4-FFF2-40B4-BE49-F238E27FC236}">
                <a16:creationId xmlns:a16="http://schemas.microsoft.com/office/drawing/2014/main" id="{F9550226-31F1-5879-1867-EA0797853F73}"/>
              </a:ext>
            </a:extLst>
          </p:cNvPr>
          <p:cNvSpPr txBox="1"/>
          <p:nvPr/>
        </p:nvSpPr>
        <p:spPr>
          <a:xfrm>
            <a:off x="4822338" y="4739984"/>
            <a:ext cx="7240119" cy="584775"/>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Do you agree to these new configuration rules for handling ONAP helm chart dependencies? Yes / No</a:t>
            </a:r>
          </a:p>
        </p:txBody>
      </p:sp>
    </p:spTree>
    <p:extLst>
      <p:ext uri="{BB962C8B-B14F-4D97-AF65-F5344CB8AC3E}">
        <p14:creationId xmlns:p14="http://schemas.microsoft.com/office/powerpoint/2010/main" val="139243215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6</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Version Schema Options</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11608309" cy="278989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588" indent="-225425"/>
            <a:r>
              <a:rPr lang="en-US" sz="1200" dirty="0">
                <a:solidFill>
                  <a:srgbClr val="172B4D"/>
                </a:solidFill>
              </a:rPr>
              <a:t>At ARCCOM, Florian Bachmann (DT) presented:</a:t>
            </a:r>
          </a:p>
          <a:p>
            <a:pPr marL="458788" lvl="1" indent="-225425"/>
            <a:r>
              <a:rPr lang="en-US" sz="1200" b="1" i="0" dirty="0">
                <a:solidFill>
                  <a:srgbClr val="172B4D"/>
                </a:solidFill>
                <a:effectLst/>
              </a:rPr>
              <a:t>ONAP version Schema options</a:t>
            </a:r>
            <a:r>
              <a:rPr lang="en-US" sz="1200" b="0" i="0" dirty="0">
                <a:solidFill>
                  <a:srgbClr val="172B4D"/>
                </a:solidFill>
                <a:effectLst/>
              </a:rPr>
              <a:t>, </a:t>
            </a:r>
            <a:r>
              <a:rPr lang="en-US" sz="1200" b="0" i="0" dirty="0">
                <a:solidFill>
                  <a:srgbClr val="0052CC"/>
                </a:solidFill>
                <a:effectLst/>
                <a:hlinkClick r:id="rId2" tooltip="Follow link"/>
              </a:rPr>
              <a:t>https://wiki.onap.org/display/DW/Proposal%3A+Break+ONAP%27s+monolithic+version+schema</a:t>
            </a:r>
            <a:endParaRPr lang="en-US" sz="1200" b="0" i="0" dirty="0">
              <a:solidFill>
                <a:srgbClr val="0052CC"/>
              </a:solidFill>
              <a:effectLst/>
            </a:endParaRPr>
          </a:p>
          <a:p>
            <a:pPr marL="685800" lvl="2" indent="-227013"/>
            <a:r>
              <a:rPr lang="en-US" sz="1200" dirty="0"/>
              <a:t>Three possible solutions were proposed</a:t>
            </a:r>
          </a:p>
          <a:p>
            <a:pPr marL="685800" lvl="2" indent="-227013"/>
            <a:r>
              <a:rPr lang="en-US" sz="1200" dirty="0"/>
              <a:t>Option 1: Separate Marketing version (e.g., Montreal / 13) and component version</a:t>
            </a:r>
          </a:p>
          <a:p>
            <a:pPr marL="1262063" lvl="4" indent="-233363"/>
            <a:r>
              <a:rPr lang="en-US" sz="1200" dirty="0"/>
              <a:t>The component version can be evolved based on the component feature / API changes individually, by following the </a:t>
            </a:r>
            <a:r>
              <a:rPr lang="en-US" sz="1200" dirty="0" err="1"/>
              <a:t>SemVer</a:t>
            </a:r>
            <a:r>
              <a:rPr lang="en-US" sz="1200" dirty="0"/>
              <a:t> scheme (</a:t>
            </a:r>
            <a:r>
              <a:rPr lang="en-US" sz="1200" b="0" i="0" u="none" strike="noStrike" dirty="0">
                <a:solidFill>
                  <a:srgbClr val="0052CC"/>
                </a:solidFill>
                <a:effectLst/>
                <a:hlinkClick r:id="rId3" tooltip="Follow link"/>
              </a:rPr>
              <a:t>SemVer.org</a:t>
            </a:r>
            <a:r>
              <a:rPr lang="en-US" sz="1200" b="0" i="0" u="none" strike="noStrike" dirty="0">
                <a:solidFill>
                  <a:srgbClr val="0052CC"/>
                </a:solidFill>
                <a:effectLst/>
              </a:rPr>
              <a:t>)</a:t>
            </a:r>
            <a:endParaRPr lang="en-US" sz="1200" dirty="0"/>
          </a:p>
          <a:p>
            <a:pPr marL="1262063" lvl="4" indent="-233363"/>
            <a:r>
              <a:rPr lang="en-US" sz="1200" dirty="0"/>
              <a:t>It could be a target goal, but </a:t>
            </a:r>
            <a:r>
              <a:rPr lang="en-US" sz="1200" u="sng" dirty="0"/>
              <a:t>considering ONAP build impacts, the Option 2 is preferred for Montreal</a:t>
            </a:r>
          </a:p>
          <a:p>
            <a:pPr marL="685800" lvl="2" indent="-227013"/>
            <a:r>
              <a:rPr lang="en-US" sz="1200" dirty="0">
                <a:solidFill>
                  <a:srgbClr val="0070C0"/>
                </a:solidFill>
              </a:rPr>
              <a:t>Option 2</a:t>
            </a:r>
            <a:r>
              <a:rPr lang="en-US" sz="1200" dirty="0"/>
              <a:t>: Use Marketing version as the MAJOR version</a:t>
            </a:r>
          </a:p>
          <a:p>
            <a:pPr marL="1262063" lvl="3" indent="-233363"/>
            <a:r>
              <a:rPr lang="en-US" sz="1200" dirty="0"/>
              <a:t>The Marketing/Major version will represent the usual ONAP update cycle, e.g., Montreal/13</a:t>
            </a:r>
          </a:p>
          <a:p>
            <a:pPr marL="1262063" lvl="3" indent="-233363"/>
            <a:r>
              <a:rPr lang="en-US" sz="1200" dirty="0"/>
              <a:t>All ONAP components excluding unmaintained ones will start with the same Marketing/</a:t>
            </a:r>
            <a:r>
              <a:rPr lang="en-US" sz="1200" dirty="0" err="1"/>
              <a:t>Major.Minor.Patch</a:t>
            </a:r>
            <a:r>
              <a:rPr lang="en-US" sz="1200" dirty="0"/>
              <a:t> version (e.g., 13.0.0) at the beginning</a:t>
            </a:r>
          </a:p>
          <a:p>
            <a:pPr marL="1262063" lvl="3" indent="-233363"/>
            <a:r>
              <a:rPr lang="en-US" sz="1200" dirty="0"/>
              <a:t>Within the marketing/major release, each ONAP component can have multiple minor / patch versions depending on its development cycle(s)</a:t>
            </a:r>
          </a:p>
          <a:p>
            <a:pPr marL="685800" lvl="2" indent="-227013"/>
            <a:r>
              <a:rPr lang="en-US" sz="1200" dirty="0"/>
              <a:t>Option 3: Leave it as is.  - this is “not” applicable for ONAP Streamlining</a:t>
            </a:r>
          </a:p>
          <a:p>
            <a:pPr marL="685800" lvl="2" indent="-227013"/>
            <a:r>
              <a:rPr lang="en-US" sz="1200" dirty="0"/>
              <a:t>It would be a study item for migrating from the Option 2 to the Option 1 in the future</a:t>
            </a:r>
          </a:p>
          <a:p>
            <a:pPr marL="0" indent="0">
              <a:buNone/>
            </a:pPr>
            <a:endParaRPr lang="en-US" sz="1800" dirty="0"/>
          </a:p>
        </p:txBody>
      </p:sp>
      <p:pic>
        <p:nvPicPr>
          <p:cNvPr id="3" name="Picture 2">
            <a:extLst>
              <a:ext uri="{FF2B5EF4-FFF2-40B4-BE49-F238E27FC236}">
                <a16:creationId xmlns:a16="http://schemas.microsoft.com/office/drawing/2014/main" id="{676A01A0-E49A-DB21-0246-383F478E0A27}"/>
              </a:ext>
            </a:extLst>
          </p:cNvPr>
          <p:cNvPicPr>
            <a:picLocks noChangeAspect="1"/>
          </p:cNvPicPr>
          <p:nvPr/>
        </p:nvPicPr>
        <p:blipFill>
          <a:blip r:embed="rId4"/>
          <a:stretch>
            <a:fillRect/>
          </a:stretch>
        </p:blipFill>
        <p:spPr>
          <a:xfrm>
            <a:off x="212651" y="5042944"/>
            <a:ext cx="4752520" cy="1278554"/>
          </a:xfrm>
          <a:prstGeom prst="rect">
            <a:avLst/>
          </a:prstGeom>
          <a:ln>
            <a:solidFill>
              <a:schemeClr val="tx1"/>
            </a:solidFill>
          </a:ln>
          <a:effectLst>
            <a:outerShdw blurRad="50800" dist="38100" dir="2700000" algn="tl" rotWithShape="0">
              <a:prstClr val="black">
                <a:alpha val="40000"/>
              </a:prstClr>
            </a:outerShdw>
          </a:effectLst>
        </p:spPr>
      </p:pic>
      <p:sp>
        <p:nvSpPr>
          <p:cNvPr id="5" name="Right Arrow 4">
            <a:extLst>
              <a:ext uri="{FF2B5EF4-FFF2-40B4-BE49-F238E27FC236}">
                <a16:creationId xmlns:a16="http://schemas.microsoft.com/office/drawing/2014/main" id="{12E97AEE-5F38-4A0D-0B98-32D7D83E5531}"/>
              </a:ext>
            </a:extLst>
          </p:cNvPr>
          <p:cNvSpPr/>
          <p:nvPr/>
        </p:nvSpPr>
        <p:spPr>
          <a:xfrm>
            <a:off x="5187241" y="544519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01CA1FC-D50A-6E9E-707E-44F55736C5A8}"/>
              </a:ext>
            </a:extLst>
          </p:cNvPr>
          <p:cNvSpPr txBox="1"/>
          <p:nvPr/>
        </p:nvSpPr>
        <p:spPr>
          <a:xfrm>
            <a:off x="798121" y="4605212"/>
            <a:ext cx="3403496" cy="369332"/>
          </a:xfrm>
          <a:prstGeom prst="rect">
            <a:avLst/>
          </a:prstGeom>
          <a:noFill/>
        </p:spPr>
        <p:txBody>
          <a:bodyPr wrap="none" rtlCol="0">
            <a:spAutoFit/>
          </a:bodyPr>
          <a:lstStyle/>
          <a:p>
            <a:r>
              <a:rPr lang="en-US" dirty="0"/>
              <a:t>Short-term plan (e.g., Montreal)</a:t>
            </a:r>
          </a:p>
        </p:txBody>
      </p:sp>
      <p:sp>
        <p:nvSpPr>
          <p:cNvPr id="7" name="TextBox 6">
            <a:extLst>
              <a:ext uri="{FF2B5EF4-FFF2-40B4-BE49-F238E27FC236}">
                <a16:creationId xmlns:a16="http://schemas.microsoft.com/office/drawing/2014/main" id="{38376AA6-74A0-C1D8-80D4-FD1050B8BCBC}"/>
              </a:ext>
            </a:extLst>
          </p:cNvPr>
          <p:cNvSpPr txBox="1"/>
          <p:nvPr/>
        </p:nvSpPr>
        <p:spPr>
          <a:xfrm>
            <a:off x="6829950" y="4605212"/>
            <a:ext cx="1736373" cy="369332"/>
          </a:xfrm>
          <a:prstGeom prst="rect">
            <a:avLst/>
          </a:prstGeom>
          <a:noFill/>
        </p:spPr>
        <p:txBody>
          <a:bodyPr wrap="none" rtlCol="0">
            <a:spAutoFit/>
          </a:bodyPr>
          <a:lstStyle/>
          <a:p>
            <a:r>
              <a:rPr lang="en-US" dirty="0"/>
              <a:t>Long-term plan</a:t>
            </a:r>
          </a:p>
        </p:txBody>
      </p:sp>
      <p:sp>
        <p:nvSpPr>
          <p:cNvPr id="8" name="TextBox 7">
            <a:extLst>
              <a:ext uri="{FF2B5EF4-FFF2-40B4-BE49-F238E27FC236}">
                <a16:creationId xmlns:a16="http://schemas.microsoft.com/office/drawing/2014/main" id="{FA03CA3B-B29D-05F0-FCEE-203926D2CE41}"/>
              </a:ext>
            </a:extLst>
          </p:cNvPr>
          <p:cNvSpPr txBox="1"/>
          <p:nvPr/>
        </p:nvSpPr>
        <p:spPr>
          <a:xfrm>
            <a:off x="6980195" y="3647682"/>
            <a:ext cx="4999154" cy="830997"/>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Do you agree to the short-term and long-term plans for handling ONAP version controlling? Yes / No</a:t>
            </a:r>
          </a:p>
        </p:txBody>
      </p:sp>
      <p:grpSp>
        <p:nvGrpSpPr>
          <p:cNvPr id="11" name="Group 10">
            <a:extLst>
              <a:ext uri="{FF2B5EF4-FFF2-40B4-BE49-F238E27FC236}">
                <a16:creationId xmlns:a16="http://schemas.microsoft.com/office/drawing/2014/main" id="{4A349DB7-47A7-5ED9-59D0-2A942698D973}"/>
              </a:ext>
            </a:extLst>
          </p:cNvPr>
          <p:cNvGrpSpPr/>
          <p:nvPr/>
        </p:nvGrpSpPr>
        <p:grpSpPr>
          <a:xfrm>
            <a:off x="6304841" y="5042945"/>
            <a:ext cx="2786592" cy="1278554"/>
            <a:chOff x="6304841" y="5042945"/>
            <a:chExt cx="2786592" cy="1278554"/>
          </a:xfrm>
        </p:grpSpPr>
        <p:pic>
          <p:nvPicPr>
            <p:cNvPr id="4" name="Picture 3">
              <a:extLst>
                <a:ext uri="{FF2B5EF4-FFF2-40B4-BE49-F238E27FC236}">
                  <a16:creationId xmlns:a16="http://schemas.microsoft.com/office/drawing/2014/main" id="{F7536D46-0C54-A750-0989-0FD0016D9B68}"/>
                </a:ext>
              </a:extLst>
            </p:cNvPr>
            <p:cNvPicPr>
              <a:picLocks noChangeAspect="1"/>
            </p:cNvPicPr>
            <p:nvPr/>
          </p:nvPicPr>
          <p:blipFill>
            <a:blip r:embed="rId5"/>
            <a:stretch>
              <a:fillRect/>
            </a:stretch>
          </p:blipFill>
          <p:spPr>
            <a:xfrm>
              <a:off x="6304841" y="5042945"/>
              <a:ext cx="2786592" cy="1278554"/>
            </a:xfrm>
            <a:prstGeom prst="rect">
              <a:avLst/>
            </a:prstGeom>
            <a:ln>
              <a:solidFill>
                <a:schemeClr val="tx1"/>
              </a:solidFill>
            </a:ln>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A5A22D04-D2E8-57DA-ED54-E6F917C7DD38}"/>
                </a:ext>
              </a:extLst>
            </p:cNvPr>
            <p:cNvSpPr txBox="1"/>
            <p:nvPr/>
          </p:nvSpPr>
          <p:spPr>
            <a:xfrm>
              <a:off x="6399054" y="5060372"/>
              <a:ext cx="2611612" cy="184989"/>
            </a:xfrm>
            <a:prstGeom prst="rect">
              <a:avLst/>
            </a:prstGeom>
            <a:solidFill>
              <a:schemeClr val="bg1"/>
            </a:solidFill>
          </p:spPr>
          <p:txBody>
            <a:bodyPr wrap="none" rtlCol="0" anchor="ctr">
              <a:spAutoFit/>
            </a:bodyPr>
            <a:lstStyle/>
            <a:p>
              <a:pPr algn="ctr"/>
              <a:r>
                <a:rPr lang="en-US" sz="1000" dirty="0"/>
                <a:t>for a future release (Marketing version </a:t>
              </a:r>
              <a:r>
                <a:rPr lang="en-US" sz="1000" dirty="0" err="1"/>
                <a:t>xyz</a:t>
              </a:r>
              <a:r>
                <a:rPr lang="en-US" sz="1000" dirty="0"/>
                <a:t>)</a:t>
              </a:r>
            </a:p>
          </p:txBody>
        </p:sp>
      </p:grpSp>
    </p:spTree>
    <p:extLst>
      <p:ext uri="{BB962C8B-B14F-4D97-AF65-F5344CB8AC3E}">
        <p14:creationId xmlns:p14="http://schemas.microsoft.com/office/powerpoint/2010/main" val="4186771120"/>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7</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Component Interface Abstraction 1/2</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6526687" cy="524436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1300" dirty="0"/>
              <a:t>ONAP component functions should be designed/used for/by not only ONAP but also non-ONAP.</a:t>
            </a:r>
          </a:p>
          <a:p>
            <a:pPr>
              <a:buFont typeface="Arial" panose="020B0604020202020204" pitchFamily="34" charset="0"/>
              <a:buChar char="•"/>
            </a:pPr>
            <a:r>
              <a:rPr lang="en-US" sz="1300" dirty="0"/>
              <a:t>ONAP component functions can be substituted and/or extended by vendors/operators</a:t>
            </a:r>
          </a:p>
          <a:p>
            <a:pPr>
              <a:buFont typeface="Arial" panose="020B0604020202020204" pitchFamily="34" charset="0"/>
              <a:buChar char="•"/>
            </a:pPr>
            <a:r>
              <a:rPr lang="en-US" sz="1300" dirty="0"/>
              <a:t>Component dependencies and couplings to other ONAP components should be removed.</a:t>
            </a:r>
          </a:p>
          <a:p>
            <a:pPr marL="742950" lvl="1" indent="-285750">
              <a:buFont typeface="Arial" panose="020B0604020202020204" pitchFamily="34" charset="0"/>
              <a:buChar char="•"/>
            </a:pPr>
            <a:r>
              <a:rPr lang="en-US" sz="1300" dirty="0"/>
              <a:t>Those dependencies and couplings could be both syntactic and semantic</a:t>
            </a:r>
          </a:p>
          <a:p>
            <a:pPr marL="742950" lvl="1" indent="-285750">
              <a:buFont typeface="Arial" panose="020B0604020202020204" pitchFamily="34" charset="0"/>
              <a:buChar char="•"/>
            </a:pPr>
            <a:r>
              <a:rPr lang="en-US" sz="1300" dirty="0"/>
              <a:t>Intra-ONAP component interfaces and communications should not be ONAP-specific.</a:t>
            </a:r>
          </a:p>
          <a:p>
            <a:pPr marL="742950" lvl="1" indent="-285750">
              <a:buFont typeface="Arial" panose="020B0604020202020204" pitchFamily="34" charset="0"/>
              <a:buChar char="•"/>
            </a:pPr>
            <a:r>
              <a:rPr lang="en-US" sz="1300" dirty="0"/>
              <a:t>Aligning with standards where possible (e.g., ETSI NFV MANO, ASD, 3GPP SA5…) should be global requirements</a:t>
            </a:r>
          </a:p>
          <a:p>
            <a:pPr marL="742950" lvl="1" indent="-285750">
              <a:buFont typeface="Arial" panose="020B0604020202020204" pitchFamily="34" charset="0"/>
              <a:buChar char="•"/>
            </a:pPr>
            <a:r>
              <a:rPr lang="en-US" sz="1300" dirty="0"/>
              <a:t>If there must be a deviation, that can be done in an extensible way that enables the standard-based approach</a:t>
            </a:r>
          </a:p>
          <a:p>
            <a:pPr>
              <a:buFont typeface="Arial" panose="020B0604020202020204" pitchFamily="34" charset="0"/>
              <a:buChar char="•"/>
            </a:pPr>
            <a:r>
              <a:rPr lang="en-US" sz="1300" dirty="0"/>
              <a:t>The exposed service interfaces should be for both ONAP and non-ONAP; promote ONAP component interfaces as LFN de facto standards</a:t>
            </a:r>
          </a:p>
          <a:p>
            <a:pPr marL="742950" lvl="1" indent="-285750">
              <a:buFont typeface="Arial" panose="020B0604020202020204" pitchFamily="34" charset="0"/>
              <a:buChar char="•"/>
            </a:pPr>
            <a:r>
              <a:rPr lang="en-US" sz="1300" dirty="0"/>
              <a:t>If exposed service interfaces conform to industry standards (e.g., ETSI SOL005, ETSI SOL003, 3GPP SA5), the interactions between the service provider and consumer would be simplified (e.g., VFC case in this diagram)</a:t>
            </a:r>
          </a:p>
          <a:p>
            <a:pPr>
              <a:buFont typeface="Arial" panose="020B0604020202020204" pitchFamily="34" charset="0"/>
              <a:buChar char="•"/>
            </a:pPr>
            <a:r>
              <a:rPr lang="en-US" sz="1300" dirty="0"/>
              <a:t>For now, the service consumers can use “adapters” which choose a desired service interface</a:t>
            </a:r>
          </a:p>
          <a:p>
            <a:r>
              <a:rPr lang="en-US" sz="1300" dirty="0"/>
              <a:t>Action Points:</a:t>
            </a:r>
          </a:p>
          <a:p>
            <a:pPr lvl="1"/>
            <a:r>
              <a:rPr lang="en-US" sz="1300" dirty="0"/>
              <a:t>Promote ONAP Component API models and interfaces as open-source de facto APIs</a:t>
            </a:r>
          </a:p>
          <a:p>
            <a:endParaRPr lang="en-US" sz="1400" dirty="0"/>
          </a:p>
          <a:p>
            <a:endParaRPr lang="en-US" sz="1800" dirty="0"/>
          </a:p>
        </p:txBody>
      </p:sp>
      <p:pic>
        <p:nvPicPr>
          <p:cNvPr id="3" name="Picture 2">
            <a:extLst>
              <a:ext uri="{FF2B5EF4-FFF2-40B4-BE49-F238E27FC236}">
                <a16:creationId xmlns:a16="http://schemas.microsoft.com/office/drawing/2014/main" id="{4A5385F8-3D23-5B56-FCE4-8B05B28BBF6F}"/>
              </a:ext>
            </a:extLst>
          </p:cNvPr>
          <p:cNvPicPr>
            <a:picLocks noChangeAspect="1"/>
          </p:cNvPicPr>
          <p:nvPr/>
        </p:nvPicPr>
        <p:blipFill>
          <a:blip r:embed="rId2"/>
          <a:stretch>
            <a:fillRect/>
          </a:stretch>
        </p:blipFill>
        <p:spPr>
          <a:xfrm>
            <a:off x="6739338" y="1134406"/>
            <a:ext cx="5132742" cy="3491416"/>
          </a:xfrm>
          <a:prstGeom prst="rect">
            <a:avLst/>
          </a:prstGeom>
        </p:spPr>
      </p:pic>
      <p:sp>
        <p:nvSpPr>
          <p:cNvPr id="4" name="TextBox 3">
            <a:extLst>
              <a:ext uri="{FF2B5EF4-FFF2-40B4-BE49-F238E27FC236}">
                <a16:creationId xmlns:a16="http://schemas.microsoft.com/office/drawing/2014/main" id="{98124A51-DA2D-14CC-861F-3F7058146AAC}"/>
              </a:ext>
            </a:extLst>
          </p:cNvPr>
          <p:cNvSpPr txBox="1"/>
          <p:nvPr/>
        </p:nvSpPr>
        <p:spPr>
          <a:xfrm>
            <a:off x="6963755" y="4826307"/>
            <a:ext cx="5015594" cy="830997"/>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Do you agree to the plan for component interface abstraction and LFN-level de facto standardization? Yes / No</a:t>
            </a:r>
          </a:p>
        </p:txBody>
      </p:sp>
    </p:spTree>
    <p:extLst>
      <p:ext uri="{BB962C8B-B14F-4D97-AF65-F5344CB8AC3E}">
        <p14:creationId xmlns:p14="http://schemas.microsoft.com/office/powerpoint/2010/main" val="153015556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8</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Component Interface Abstraction 2/2</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0" y="1134405"/>
            <a:ext cx="9740951" cy="776231"/>
          </a:xfrm>
          <a:prstGeom prst="rect">
            <a:avLst/>
          </a:prstGeom>
          <a:solidFill>
            <a:schemeClr val="accent4"/>
          </a:solidFill>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1600" dirty="0"/>
              <a:t>Expose the ONAP component service API models and interfaces, as LFN-level de facto APIs for network automation.</a:t>
            </a:r>
          </a:p>
          <a:p>
            <a:pPr lvl="1"/>
            <a:r>
              <a:rPr lang="en-US" sz="1600" dirty="0">
                <a:solidFill>
                  <a:srgbClr val="172B4D"/>
                </a:solidFill>
              </a:rPr>
              <a:t>Create catalog of APIs for each ONAP project</a:t>
            </a:r>
            <a:r>
              <a:rPr lang="en-US" sz="1600" dirty="0"/>
              <a:t> (Information Model, Data Model, </a:t>
            </a:r>
            <a:r>
              <a:rPr lang="en-US" sz="1600" dirty="0" err="1"/>
              <a:t>OpenAPI</a:t>
            </a:r>
            <a:r>
              <a:rPr lang="en-US" sz="1600" dirty="0"/>
              <a:t>)</a:t>
            </a:r>
          </a:p>
          <a:p>
            <a:pPr>
              <a:buFont typeface="Arial" panose="020B0604020202020204" pitchFamily="34" charset="0"/>
              <a:buChar char="•"/>
            </a:pPr>
            <a:r>
              <a:rPr lang="en-US" sz="1600" dirty="0"/>
              <a:t>Do you agree to this plan? Yes / No</a:t>
            </a:r>
          </a:p>
          <a:p>
            <a:endParaRPr lang="en-US" sz="1400" dirty="0"/>
          </a:p>
          <a:p>
            <a:endParaRPr lang="en-US" sz="1800" dirty="0"/>
          </a:p>
        </p:txBody>
      </p:sp>
      <p:pic>
        <p:nvPicPr>
          <p:cNvPr id="4" name="Picture 3">
            <a:extLst>
              <a:ext uri="{FF2B5EF4-FFF2-40B4-BE49-F238E27FC236}">
                <a16:creationId xmlns:a16="http://schemas.microsoft.com/office/drawing/2014/main" id="{A2BE8F5F-1865-087D-7420-E59F3DA803D1}"/>
              </a:ext>
            </a:extLst>
          </p:cNvPr>
          <p:cNvPicPr>
            <a:picLocks noChangeAspect="1"/>
          </p:cNvPicPr>
          <p:nvPr/>
        </p:nvPicPr>
        <p:blipFill>
          <a:blip r:embed="rId2"/>
          <a:stretch>
            <a:fillRect/>
          </a:stretch>
        </p:blipFill>
        <p:spPr>
          <a:xfrm>
            <a:off x="315000" y="1980854"/>
            <a:ext cx="1873091" cy="1176127"/>
          </a:xfrm>
          <a:prstGeom prst="rect">
            <a:avLst/>
          </a:prstGeom>
          <a:ln>
            <a:solidFill>
              <a:schemeClr val="tx1"/>
            </a:solidFill>
          </a:ln>
        </p:spPr>
      </p:pic>
      <p:pic>
        <p:nvPicPr>
          <p:cNvPr id="5" name="Picture 4">
            <a:extLst>
              <a:ext uri="{FF2B5EF4-FFF2-40B4-BE49-F238E27FC236}">
                <a16:creationId xmlns:a16="http://schemas.microsoft.com/office/drawing/2014/main" id="{882768CB-A1D8-C9C5-815D-FEFB7F50B91A}"/>
              </a:ext>
            </a:extLst>
          </p:cNvPr>
          <p:cNvPicPr>
            <a:picLocks noChangeAspect="1"/>
          </p:cNvPicPr>
          <p:nvPr/>
        </p:nvPicPr>
        <p:blipFill>
          <a:blip r:embed="rId3"/>
          <a:stretch>
            <a:fillRect/>
          </a:stretch>
        </p:blipFill>
        <p:spPr>
          <a:xfrm>
            <a:off x="315000" y="3336757"/>
            <a:ext cx="1880741" cy="611407"/>
          </a:xfrm>
          <a:prstGeom prst="rect">
            <a:avLst/>
          </a:prstGeom>
          <a:ln>
            <a:solidFill>
              <a:schemeClr val="tx1"/>
            </a:solidFill>
          </a:ln>
        </p:spPr>
      </p:pic>
      <p:pic>
        <p:nvPicPr>
          <p:cNvPr id="6" name="Picture 5">
            <a:extLst>
              <a:ext uri="{FF2B5EF4-FFF2-40B4-BE49-F238E27FC236}">
                <a16:creationId xmlns:a16="http://schemas.microsoft.com/office/drawing/2014/main" id="{BF580D90-380E-4835-7C43-0D8CD5FDD91D}"/>
              </a:ext>
            </a:extLst>
          </p:cNvPr>
          <p:cNvPicPr>
            <a:picLocks noChangeAspect="1"/>
          </p:cNvPicPr>
          <p:nvPr/>
        </p:nvPicPr>
        <p:blipFill>
          <a:blip r:embed="rId4"/>
          <a:stretch>
            <a:fillRect/>
          </a:stretch>
        </p:blipFill>
        <p:spPr>
          <a:xfrm>
            <a:off x="314999" y="4127939"/>
            <a:ext cx="1873091" cy="637508"/>
          </a:xfrm>
          <a:prstGeom prst="rect">
            <a:avLst/>
          </a:prstGeom>
          <a:ln>
            <a:solidFill>
              <a:schemeClr val="tx1"/>
            </a:solidFill>
          </a:ln>
        </p:spPr>
      </p:pic>
      <p:pic>
        <p:nvPicPr>
          <p:cNvPr id="7" name="Picture 6">
            <a:extLst>
              <a:ext uri="{FF2B5EF4-FFF2-40B4-BE49-F238E27FC236}">
                <a16:creationId xmlns:a16="http://schemas.microsoft.com/office/drawing/2014/main" id="{146D847A-2538-69A9-85B8-901480C731C2}"/>
              </a:ext>
            </a:extLst>
          </p:cNvPr>
          <p:cNvPicPr>
            <a:picLocks noChangeAspect="1"/>
          </p:cNvPicPr>
          <p:nvPr/>
        </p:nvPicPr>
        <p:blipFill>
          <a:blip r:embed="rId5"/>
          <a:stretch>
            <a:fillRect/>
          </a:stretch>
        </p:blipFill>
        <p:spPr>
          <a:xfrm>
            <a:off x="314999" y="4945223"/>
            <a:ext cx="1873091" cy="988576"/>
          </a:xfrm>
          <a:prstGeom prst="rect">
            <a:avLst/>
          </a:prstGeom>
          <a:ln>
            <a:solidFill>
              <a:schemeClr val="tx1"/>
            </a:solidFill>
          </a:ln>
        </p:spPr>
      </p:pic>
      <p:pic>
        <p:nvPicPr>
          <p:cNvPr id="8" name="Picture 7">
            <a:extLst>
              <a:ext uri="{FF2B5EF4-FFF2-40B4-BE49-F238E27FC236}">
                <a16:creationId xmlns:a16="http://schemas.microsoft.com/office/drawing/2014/main" id="{FABF8FC9-6EAE-0069-D716-CF935007AB52}"/>
              </a:ext>
            </a:extLst>
          </p:cNvPr>
          <p:cNvPicPr>
            <a:picLocks noChangeAspect="1"/>
          </p:cNvPicPr>
          <p:nvPr/>
        </p:nvPicPr>
        <p:blipFill>
          <a:blip r:embed="rId6"/>
          <a:stretch>
            <a:fillRect/>
          </a:stretch>
        </p:blipFill>
        <p:spPr>
          <a:xfrm>
            <a:off x="2434478" y="1980855"/>
            <a:ext cx="2221828" cy="1524064"/>
          </a:xfrm>
          <a:prstGeom prst="rect">
            <a:avLst/>
          </a:prstGeom>
          <a:ln>
            <a:solidFill>
              <a:schemeClr val="tx1"/>
            </a:solidFill>
          </a:ln>
        </p:spPr>
      </p:pic>
      <p:pic>
        <p:nvPicPr>
          <p:cNvPr id="9" name="Picture 8">
            <a:extLst>
              <a:ext uri="{FF2B5EF4-FFF2-40B4-BE49-F238E27FC236}">
                <a16:creationId xmlns:a16="http://schemas.microsoft.com/office/drawing/2014/main" id="{2BE7C8FD-2DC7-130A-8FF2-3039FE26FC6C}"/>
              </a:ext>
            </a:extLst>
          </p:cNvPr>
          <p:cNvPicPr>
            <a:picLocks noChangeAspect="1"/>
          </p:cNvPicPr>
          <p:nvPr/>
        </p:nvPicPr>
        <p:blipFill>
          <a:blip r:embed="rId7"/>
          <a:stretch>
            <a:fillRect/>
          </a:stretch>
        </p:blipFill>
        <p:spPr>
          <a:xfrm>
            <a:off x="2434478" y="3719564"/>
            <a:ext cx="2227064" cy="1104900"/>
          </a:xfrm>
          <a:prstGeom prst="rect">
            <a:avLst/>
          </a:prstGeom>
          <a:ln>
            <a:solidFill>
              <a:schemeClr val="tx1"/>
            </a:solidFill>
          </a:ln>
        </p:spPr>
      </p:pic>
      <p:pic>
        <p:nvPicPr>
          <p:cNvPr id="10" name="Picture 9">
            <a:extLst>
              <a:ext uri="{FF2B5EF4-FFF2-40B4-BE49-F238E27FC236}">
                <a16:creationId xmlns:a16="http://schemas.microsoft.com/office/drawing/2014/main" id="{32FCE8A7-53E4-1D70-F517-98D370689DAF}"/>
              </a:ext>
            </a:extLst>
          </p:cNvPr>
          <p:cNvPicPr>
            <a:picLocks noChangeAspect="1"/>
          </p:cNvPicPr>
          <p:nvPr/>
        </p:nvPicPr>
        <p:blipFill>
          <a:blip r:embed="rId8"/>
          <a:stretch>
            <a:fillRect/>
          </a:stretch>
        </p:blipFill>
        <p:spPr>
          <a:xfrm>
            <a:off x="2434478" y="5039109"/>
            <a:ext cx="2221828" cy="1170561"/>
          </a:xfrm>
          <a:prstGeom prst="rect">
            <a:avLst/>
          </a:prstGeom>
          <a:ln>
            <a:solidFill>
              <a:schemeClr val="tx1"/>
            </a:solidFill>
          </a:ln>
        </p:spPr>
      </p:pic>
      <p:pic>
        <p:nvPicPr>
          <p:cNvPr id="11" name="Picture 10">
            <a:extLst>
              <a:ext uri="{FF2B5EF4-FFF2-40B4-BE49-F238E27FC236}">
                <a16:creationId xmlns:a16="http://schemas.microsoft.com/office/drawing/2014/main" id="{E64DC7E3-D0B4-2ABE-7579-40931AC706E1}"/>
              </a:ext>
            </a:extLst>
          </p:cNvPr>
          <p:cNvPicPr>
            <a:picLocks noChangeAspect="1"/>
          </p:cNvPicPr>
          <p:nvPr/>
        </p:nvPicPr>
        <p:blipFill>
          <a:blip r:embed="rId9"/>
          <a:stretch>
            <a:fillRect/>
          </a:stretch>
        </p:blipFill>
        <p:spPr>
          <a:xfrm>
            <a:off x="4902693" y="1978504"/>
            <a:ext cx="2336307" cy="776232"/>
          </a:xfrm>
          <a:prstGeom prst="rect">
            <a:avLst/>
          </a:prstGeom>
          <a:ln>
            <a:solidFill>
              <a:schemeClr val="tx1"/>
            </a:solidFill>
          </a:ln>
        </p:spPr>
      </p:pic>
      <p:pic>
        <p:nvPicPr>
          <p:cNvPr id="12" name="Picture 11">
            <a:extLst>
              <a:ext uri="{FF2B5EF4-FFF2-40B4-BE49-F238E27FC236}">
                <a16:creationId xmlns:a16="http://schemas.microsoft.com/office/drawing/2014/main" id="{CA2BB49D-75CD-7304-B9C4-01F432F9A065}"/>
              </a:ext>
            </a:extLst>
          </p:cNvPr>
          <p:cNvPicPr>
            <a:picLocks noChangeAspect="1"/>
          </p:cNvPicPr>
          <p:nvPr/>
        </p:nvPicPr>
        <p:blipFill>
          <a:blip r:embed="rId10"/>
          <a:stretch>
            <a:fillRect/>
          </a:stretch>
        </p:blipFill>
        <p:spPr>
          <a:xfrm>
            <a:off x="4895043" y="2965589"/>
            <a:ext cx="2343957" cy="464327"/>
          </a:xfrm>
          <a:prstGeom prst="rect">
            <a:avLst/>
          </a:prstGeom>
          <a:ln>
            <a:solidFill>
              <a:schemeClr val="tx1"/>
            </a:solidFill>
          </a:ln>
        </p:spPr>
      </p:pic>
      <p:pic>
        <p:nvPicPr>
          <p:cNvPr id="13" name="Picture 12">
            <a:extLst>
              <a:ext uri="{FF2B5EF4-FFF2-40B4-BE49-F238E27FC236}">
                <a16:creationId xmlns:a16="http://schemas.microsoft.com/office/drawing/2014/main" id="{3077413F-5F77-2007-82FC-C86947F19A5A}"/>
              </a:ext>
            </a:extLst>
          </p:cNvPr>
          <p:cNvPicPr>
            <a:picLocks noChangeAspect="1"/>
          </p:cNvPicPr>
          <p:nvPr/>
        </p:nvPicPr>
        <p:blipFill>
          <a:blip r:embed="rId11"/>
          <a:stretch>
            <a:fillRect/>
          </a:stretch>
        </p:blipFill>
        <p:spPr>
          <a:xfrm>
            <a:off x="4895043" y="3719564"/>
            <a:ext cx="2343957" cy="563908"/>
          </a:xfrm>
          <a:prstGeom prst="rect">
            <a:avLst/>
          </a:prstGeom>
          <a:ln>
            <a:solidFill>
              <a:schemeClr val="tx1"/>
            </a:solidFill>
          </a:ln>
        </p:spPr>
      </p:pic>
      <p:pic>
        <p:nvPicPr>
          <p:cNvPr id="14" name="Picture 13">
            <a:extLst>
              <a:ext uri="{FF2B5EF4-FFF2-40B4-BE49-F238E27FC236}">
                <a16:creationId xmlns:a16="http://schemas.microsoft.com/office/drawing/2014/main" id="{D4BD652A-9F39-0C53-F11F-CE85B84522D7}"/>
              </a:ext>
            </a:extLst>
          </p:cNvPr>
          <p:cNvPicPr>
            <a:picLocks noChangeAspect="1"/>
          </p:cNvPicPr>
          <p:nvPr/>
        </p:nvPicPr>
        <p:blipFill>
          <a:blip r:embed="rId12"/>
          <a:stretch>
            <a:fillRect/>
          </a:stretch>
        </p:blipFill>
        <p:spPr>
          <a:xfrm>
            <a:off x="4895043" y="4495386"/>
            <a:ext cx="2343957" cy="479568"/>
          </a:xfrm>
          <a:prstGeom prst="rect">
            <a:avLst/>
          </a:prstGeom>
          <a:ln>
            <a:solidFill>
              <a:schemeClr val="tx1"/>
            </a:solidFill>
          </a:ln>
        </p:spPr>
      </p:pic>
      <p:pic>
        <p:nvPicPr>
          <p:cNvPr id="15" name="Picture 14">
            <a:extLst>
              <a:ext uri="{FF2B5EF4-FFF2-40B4-BE49-F238E27FC236}">
                <a16:creationId xmlns:a16="http://schemas.microsoft.com/office/drawing/2014/main" id="{89DC0CC6-1C4B-CF06-809F-6241B21ECE50}"/>
              </a:ext>
            </a:extLst>
          </p:cNvPr>
          <p:cNvPicPr>
            <a:picLocks noChangeAspect="1"/>
          </p:cNvPicPr>
          <p:nvPr/>
        </p:nvPicPr>
        <p:blipFill>
          <a:blip r:embed="rId13"/>
          <a:stretch>
            <a:fillRect/>
          </a:stretch>
        </p:blipFill>
        <p:spPr>
          <a:xfrm>
            <a:off x="4902693" y="5186868"/>
            <a:ext cx="2336307" cy="996263"/>
          </a:xfrm>
          <a:prstGeom prst="rect">
            <a:avLst/>
          </a:prstGeom>
          <a:ln>
            <a:solidFill>
              <a:schemeClr val="tx1"/>
            </a:solidFill>
          </a:ln>
        </p:spPr>
      </p:pic>
      <p:pic>
        <p:nvPicPr>
          <p:cNvPr id="16" name="Picture 15">
            <a:extLst>
              <a:ext uri="{FF2B5EF4-FFF2-40B4-BE49-F238E27FC236}">
                <a16:creationId xmlns:a16="http://schemas.microsoft.com/office/drawing/2014/main" id="{A7E88F78-24BF-6DE6-D27F-23006A7706D5}"/>
              </a:ext>
            </a:extLst>
          </p:cNvPr>
          <p:cNvPicPr>
            <a:picLocks noChangeAspect="1"/>
          </p:cNvPicPr>
          <p:nvPr/>
        </p:nvPicPr>
        <p:blipFill>
          <a:blip r:embed="rId14"/>
          <a:stretch>
            <a:fillRect/>
          </a:stretch>
        </p:blipFill>
        <p:spPr>
          <a:xfrm>
            <a:off x="7485387" y="1970912"/>
            <a:ext cx="2468215" cy="1247744"/>
          </a:xfrm>
          <a:prstGeom prst="rect">
            <a:avLst/>
          </a:prstGeom>
          <a:ln>
            <a:solidFill>
              <a:schemeClr val="tx1"/>
            </a:solidFill>
          </a:ln>
        </p:spPr>
      </p:pic>
      <p:pic>
        <p:nvPicPr>
          <p:cNvPr id="17" name="Picture 16">
            <a:extLst>
              <a:ext uri="{FF2B5EF4-FFF2-40B4-BE49-F238E27FC236}">
                <a16:creationId xmlns:a16="http://schemas.microsoft.com/office/drawing/2014/main" id="{A0DC2115-C6BC-0140-8C52-18244805D2AF}"/>
              </a:ext>
            </a:extLst>
          </p:cNvPr>
          <p:cNvPicPr>
            <a:picLocks noChangeAspect="1"/>
          </p:cNvPicPr>
          <p:nvPr/>
        </p:nvPicPr>
        <p:blipFill>
          <a:blip r:embed="rId15"/>
          <a:stretch>
            <a:fillRect/>
          </a:stretch>
        </p:blipFill>
        <p:spPr>
          <a:xfrm>
            <a:off x="7472501" y="3429916"/>
            <a:ext cx="2481101" cy="1047738"/>
          </a:xfrm>
          <a:prstGeom prst="rect">
            <a:avLst/>
          </a:prstGeom>
          <a:ln>
            <a:solidFill>
              <a:schemeClr val="tx1"/>
            </a:solidFill>
          </a:ln>
        </p:spPr>
      </p:pic>
      <p:pic>
        <p:nvPicPr>
          <p:cNvPr id="18" name="Picture 17">
            <a:extLst>
              <a:ext uri="{FF2B5EF4-FFF2-40B4-BE49-F238E27FC236}">
                <a16:creationId xmlns:a16="http://schemas.microsoft.com/office/drawing/2014/main" id="{A218AF63-86B3-8734-EB6D-AC5ED03A12B7}"/>
              </a:ext>
            </a:extLst>
          </p:cNvPr>
          <p:cNvPicPr>
            <a:picLocks noChangeAspect="1"/>
          </p:cNvPicPr>
          <p:nvPr/>
        </p:nvPicPr>
        <p:blipFill>
          <a:blip r:embed="rId16"/>
          <a:stretch>
            <a:fillRect/>
          </a:stretch>
        </p:blipFill>
        <p:spPr>
          <a:xfrm>
            <a:off x="7472501" y="4688914"/>
            <a:ext cx="2481101" cy="553753"/>
          </a:xfrm>
          <a:prstGeom prst="rect">
            <a:avLst/>
          </a:prstGeom>
          <a:ln>
            <a:solidFill>
              <a:schemeClr val="tx1"/>
            </a:solidFill>
          </a:ln>
        </p:spPr>
      </p:pic>
      <p:pic>
        <p:nvPicPr>
          <p:cNvPr id="20" name="Picture 19">
            <a:extLst>
              <a:ext uri="{FF2B5EF4-FFF2-40B4-BE49-F238E27FC236}">
                <a16:creationId xmlns:a16="http://schemas.microsoft.com/office/drawing/2014/main" id="{E268051D-6670-E768-7E41-100FBDCEEF80}"/>
              </a:ext>
            </a:extLst>
          </p:cNvPr>
          <p:cNvPicPr>
            <a:picLocks noChangeAspect="1"/>
          </p:cNvPicPr>
          <p:nvPr/>
        </p:nvPicPr>
        <p:blipFill>
          <a:blip r:embed="rId17"/>
          <a:stretch>
            <a:fillRect/>
          </a:stretch>
        </p:blipFill>
        <p:spPr>
          <a:xfrm>
            <a:off x="7472501" y="5439511"/>
            <a:ext cx="2488804" cy="929758"/>
          </a:xfrm>
          <a:prstGeom prst="rect">
            <a:avLst/>
          </a:prstGeom>
          <a:ln>
            <a:solidFill>
              <a:schemeClr val="tx1"/>
            </a:solidFill>
          </a:ln>
        </p:spPr>
      </p:pic>
      <p:pic>
        <p:nvPicPr>
          <p:cNvPr id="3" name="Picture 2">
            <a:extLst>
              <a:ext uri="{FF2B5EF4-FFF2-40B4-BE49-F238E27FC236}">
                <a16:creationId xmlns:a16="http://schemas.microsoft.com/office/drawing/2014/main" id="{303E05DA-1F6F-F63D-97CE-74DC4D11D612}"/>
              </a:ext>
            </a:extLst>
          </p:cNvPr>
          <p:cNvPicPr>
            <a:picLocks noChangeAspect="1"/>
          </p:cNvPicPr>
          <p:nvPr/>
        </p:nvPicPr>
        <p:blipFill>
          <a:blip r:embed="rId18"/>
          <a:stretch>
            <a:fillRect/>
          </a:stretch>
        </p:blipFill>
        <p:spPr>
          <a:xfrm>
            <a:off x="10118681" y="1970912"/>
            <a:ext cx="1974464" cy="592339"/>
          </a:xfrm>
          <a:prstGeom prst="rect">
            <a:avLst/>
          </a:prstGeom>
          <a:ln>
            <a:solidFill>
              <a:schemeClr val="tx1"/>
            </a:solidFill>
          </a:ln>
        </p:spPr>
      </p:pic>
      <p:pic>
        <p:nvPicPr>
          <p:cNvPr id="19" name="Picture 18">
            <a:extLst>
              <a:ext uri="{FF2B5EF4-FFF2-40B4-BE49-F238E27FC236}">
                <a16:creationId xmlns:a16="http://schemas.microsoft.com/office/drawing/2014/main" id="{CF79C2F9-FFF9-5D92-FF30-0401D891A511}"/>
              </a:ext>
            </a:extLst>
          </p:cNvPr>
          <p:cNvPicPr>
            <a:picLocks noChangeAspect="1"/>
          </p:cNvPicPr>
          <p:nvPr/>
        </p:nvPicPr>
        <p:blipFill>
          <a:blip r:embed="rId19"/>
          <a:stretch>
            <a:fillRect/>
          </a:stretch>
        </p:blipFill>
        <p:spPr>
          <a:xfrm>
            <a:off x="10118681" y="2755520"/>
            <a:ext cx="1974464" cy="749399"/>
          </a:xfrm>
          <a:prstGeom prst="rect">
            <a:avLst/>
          </a:prstGeom>
          <a:ln>
            <a:solidFill>
              <a:schemeClr val="tx1"/>
            </a:solidFill>
          </a:ln>
        </p:spPr>
      </p:pic>
      <p:pic>
        <p:nvPicPr>
          <p:cNvPr id="21" name="Picture 20">
            <a:extLst>
              <a:ext uri="{FF2B5EF4-FFF2-40B4-BE49-F238E27FC236}">
                <a16:creationId xmlns:a16="http://schemas.microsoft.com/office/drawing/2014/main" id="{8BFD70AF-3AB1-030E-9513-D01C4BC714AE}"/>
              </a:ext>
            </a:extLst>
          </p:cNvPr>
          <p:cNvPicPr>
            <a:picLocks noChangeAspect="1"/>
          </p:cNvPicPr>
          <p:nvPr/>
        </p:nvPicPr>
        <p:blipFill>
          <a:blip r:embed="rId20"/>
          <a:stretch>
            <a:fillRect/>
          </a:stretch>
        </p:blipFill>
        <p:spPr>
          <a:xfrm>
            <a:off x="10118682" y="3719565"/>
            <a:ext cx="1974464" cy="549990"/>
          </a:xfrm>
          <a:prstGeom prst="rect">
            <a:avLst/>
          </a:prstGeom>
          <a:ln>
            <a:solidFill>
              <a:schemeClr val="tx1"/>
            </a:solidFill>
          </a:ln>
        </p:spPr>
      </p:pic>
    </p:spTree>
    <p:extLst>
      <p:ext uri="{BB962C8B-B14F-4D97-AF65-F5344CB8AC3E}">
        <p14:creationId xmlns:p14="http://schemas.microsoft.com/office/powerpoint/2010/main" val="239101570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9</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SECURITY</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2" y="1134406"/>
            <a:ext cx="4114252" cy="5238114"/>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20000"/>
              </a:lnSpc>
              <a:spcBef>
                <a:spcPts val="600"/>
              </a:spcBef>
              <a:buFont typeface="Arial" panose="020B0604020202020204" pitchFamily="34" charset="0"/>
              <a:buChar char="•"/>
            </a:pPr>
            <a:r>
              <a:rPr lang="en-US" sz="2900" b="0" i="0" dirty="0">
                <a:solidFill>
                  <a:srgbClr val="172B4D"/>
                </a:solidFill>
                <a:effectLst/>
              </a:rPr>
              <a:t>ONAP components are protected by Ingress Controller, </a:t>
            </a:r>
            <a:r>
              <a:rPr lang="en-US" sz="2900" b="0" i="0" dirty="0" err="1">
                <a:solidFill>
                  <a:srgbClr val="172B4D"/>
                </a:solidFill>
                <a:effectLst/>
              </a:rPr>
              <a:t>Keycloak</a:t>
            </a:r>
            <a:r>
              <a:rPr lang="en-US" sz="2900" b="0" i="0" dirty="0">
                <a:solidFill>
                  <a:srgbClr val="172B4D"/>
                </a:solidFill>
                <a:effectLst/>
              </a:rPr>
              <a:t> (IdAM) and Istio (Service Mesh), with </a:t>
            </a:r>
            <a:r>
              <a:rPr lang="en-US" sz="2900" b="0" i="0" dirty="0" err="1">
                <a:solidFill>
                  <a:srgbClr val="172B4D"/>
                </a:solidFill>
                <a:effectLst/>
              </a:rPr>
              <a:t>AuthN</a:t>
            </a:r>
            <a:r>
              <a:rPr lang="en-US" sz="2900" b="0" i="0" dirty="0">
                <a:solidFill>
                  <a:srgbClr val="172B4D"/>
                </a:solidFill>
                <a:effectLst/>
              </a:rPr>
              <a:t>/</a:t>
            </a:r>
            <a:r>
              <a:rPr lang="en-US" sz="2900" b="0" i="0" dirty="0" err="1">
                <a:solidFill>
                  <a:srgbClr val="172B4D"/>
                </a:solidFill>
                <a:effectLst/>
              </a:rPr>
              <a:t>Authz</a:t>
            </a:r>
            <a:r>
              <a:rPr lang="en-US" sz="2900" b="0" i="0" dirty="0">
                <a:solidFill>
                  <a:srgbClr val="172B4D"/>
                </a:solidFill>
                <a:effectLst/>
              </a:rPr>
              <a:t>, intra-secure communications, external-secure communications.</a:t>
            </a:r>
          </a:p>
          <a:p>
            <a:pPr algn="l">
              <a:lnSpc>
                <a:spcPct val="120000"/>
              </a:lnSpc>
              <a:spcBef>
                <a:spcPts val="600"/>
              </a:spcBef>
              <a:buFont typeface="Arial" panose="020B0604020202020204" pitchFamily="34" charset="0"/>
              <a:buChar char="•"/>
            </a:pPr>
            <a:r>
              <a:rPr lang="en-US" sz="2900" b="0" i="0" dirty="0">
                <a:solidFill>
                  <a:srgbClr val="172B4D"/>
                </a:solidFill>
                <a:effectLst/>
              </a:rPr>
              <a:t>ONAP components themselves </a:t>
            </a:r>
            <a:r>
              <a:rPr lang="en-US" sz="2900" b="0" i="0" u="sng" dirty="0">
                <a:solidFill>
                  <a:srgbClr val="172B4D"/>
                </a:solidFill>
                <a:effectLst/>
              </a:rPr>
              <a:t>do not</a:t>
            </a:r>
            <a:r>
              <a:rPr lang="en-US" sz="2900" b="0" i="0" dirty="0">
                <a:solidFill>
                  <a:srgbClr val="172B4D"/>
                </a:solidFill>
                <a:effectLst/>
              </a:rPr>
              <a:t> have their own/ proprietary protection any longer (e.g., removal of HTTP Basic Authentication and HTTPs).</a:t>
            </a:r>
          </a:p>
          <a:p>
            <a:pPr algn="l">
              <a:lnSpc>
                <a:spcPct val="120000"/>
              </a:lnSpc>
              <a:spcBef>
                <a:spcPts val="600"/>
              </a:spcBef>
              <a:buFont typeface="Arial" panose="020B0604020202020204" pitchFamily="34" charset="0"/>
              <a:buChar char="•"/>
            </a:pPr>
            <a:r>
              <a:rPr lang="en-US" sz="2900" b="0" i="0" dirty="0">
                <a:solidFill>
                  <a:srgbClr val="172B4D"/>
                </a:solidFill>
                <a:effectLst/>
              </a:rPr>
              <a:t>Current OOM-provided security support as described above will be provided as ONAP reference security mechanism.</a:t>
            </a:r>
          </a:p>
          <a:p>
            <a:pPr algn="l">
              <a:lnSpc>
                <a:spcPct val="120000"/>
              </a:lnSpc>
              <a:spcBef>
                <a:spcPts val="600"/>
              </a:spcBef>
              <a:buFont typeface="Arial" panose="020B0604020202020204" pitchFamily="34" charset="0"/>
              <a:buChar char="•"/>
            </a:pPr>
            <a:r>
              <a:rPr lang="en-US" sz="2900" b="0" i="0" dirty="0">
                <a:solidFill>
                  <a:srgbClr val="172B4D"/>
                </a:solidFill>
                <a:effectLst/>
              </a:rPr>
              <a:t>It is assumed that vendors/operators support industry de facto security mechanism like ONAP security and imported ONAP components are protected by the security mechanism.</a:t>
            </a:r>
          </a:p>
          <a:p>
            <a:pPr algn="l">
              <a:lnSpc>
                <a:spcPct val="120000"/>
              </a:lnSpc>
              <a:spcBef>
                <a:spcPts val="600"/>
              </a:spcBef>
              <a:buFont typeface="Arial" panose="020B0604020202020204" pitchFamily="34" charset="0"/>
              <a:buChar char="•"/>
            </a:pPr>
            <a:r>
              <a:rPr lang="en-US" sz="2900" b="0" i="0" dirty="0">
                <a:solidFill>
                  <a:srgbClr val="172B4D"/>
                </a:solidFill>
                <a:effectLst/>
              </a:rPr>
              <a:t>ONAP will provide documentation of security architecture, global requirements and best practices, informing how to protect/secure selected ONAP components.</a:t>
            </a:r>
          </a:p>
          <a:p>
            <a:pPr marL="742950" lvl="1" indent="-285750" algn="l">
              <a:lnSpc>
                <a:spcPct val="120000"/>
              </a:lnSpc>
              <a:spcBef>
                <a:spcPts val="600"/>
              </a:spcBef>
              <a:buFont typeface="Arial" panose="020B0604020202020204" pitchFamily="34" charset="0"/>
              <a:buChar char="•"/>
            </a:pPr>
            <a:r>
              <a:rPr lang="en-US" sz="2900" b="0" i="0" dirty="0">
                <a:solidFill>
                  <a:srgbClr val="172B4D"/>
                </a:solidFill>
                <a:effectLst/>
              </a:rPr>
              <a:t>For secure external communications, Ingress Controller, aouth2-proxy and IdAM are used</a:t>
            </a:r>
          </a:p>
          <a:p>
            <a:pPr marL="742950" lvl="1" indent="-285750" algn="l">
              <a:lnSpc>
                <a:spcPct val="120000"/>
              </a:lnSpc>
              <a:spcBef>
                <a:spcPts val="600"/>
              </a:spcBef>
              <a:buFont typeface="Arial" panose="020B0604020202020204" pitchFamily="34" charset="0"/>
              <a:buChar char="•"/>
            </a:pPr>
            <a:r>
              <a:rPr lang="en-US" sz="2900" b="0" i="0" dirty="0">
                <a:solidFill>
                  <a:srgbClr val="172B4D"/>
                </a:solidFill>
                <a:effectLst/>
              </a:rPr>
              <a:t>For intra-secure communications, Istio is be used with Cert-Manager and policies</a:t>
            </a:r>
          </a:p>
          <a:p>
            <a:pPr marL="742950" lvl="1" indent="-285750" algn="l">
              <a:lnSpc>
                <a:spcPct val="120000"/>
              </a:lnSpc>
              <a:spcBef>
                <a:spcPts val="600"/>
              </a:spcBef>
              <a:buFont typeface="Arial" panose="020B0604020202020204" pitchFamily="34" charset="0"/>
              <a:buChar char="•"/>
            </a:pPr>
            <a:r>
              <a:rPr lang="en-US" sz="2900" b="0" i="0" dirty="0">
                <a:solidFill>
                  <a:srgbClr val="172B4D"/>
                </a:solidFill>
                <a:effectLst/>
              </a:rPr>
              <a:t>For user authentication and authorization, </a:t>
            </a:r>
            <a:r>
              <a:rPr lang="en-US" sz="2900" b="0" i="0" dirty="0" err="1">
                <a:solidFill>
                  <a:srgbClr val="172B4D"/>
                </a:solidFill>
                <a:effectLst/>
              </a:rPr>
              <a:t>KeyCloak</a:t>
            </a:r>
            <a:r>
              <a:rPr lang="en-US" sz="2900" b="0" i="0" dirty="0">
                <a:solidFill>
                  <a:srgbClr val="172B4D"/>
                </a:solidFill>
                <a:effectLst/>
              </a:rPr>
              <a:t> is used, with SSO support and OAuth2-based token generation and validation</a:t>
            </a:r>
          </a:p>
          <a:p>
            <a:pPr marL="0" indent="0">
              <a:lnSpc>
                <a:spcPct val="120000"/>
              </a:lnSpc>
              <a:buNone/>
            </a:pPr>
            <a:endParaRPr lang="en-US" sz="2900" dirty="0">
              <a:solidFill>
                <a:srgbClr val="172B4D"/>
              </a:solidFill>
            </a:endParaRPr>
          </a:p>
          <a:p>
            <a:pPr marL="742950" lvl="1" indent="-285750" algn="l">
              <a:lnSpc>
                <a:spcPct val="120000"/>
              </a:lnSpc>
              <a:buFont typeface="Arial" panose="020B0604020202020204" pitchFamily="34" charset="0"/>
              <a:buChar char="•"/>
            </a:pPr>
            <a:endParaRPr lang="en-US" b="0" i="0" dirty="0">
              <a:solidFill>
                <a:srgbClr val="172B4D"/>
              </a:solidFill>
              <a:effectLst/>
              <a:latin typeface="-apple-system"/>
            </a:endParaRPr>
          </a:p>
          <a:p>
            <a:pPr>
              <a:lnSpc>
                <a:spcPct val="120000"/>
              </a:lnSpc>
            </a:pPr>
            <a:endParaRPr lang="en-US" sz="1400" dirty="0"/>
          </a:p>
          <a:p>
            <a:pPr>
              <a:lnSpc>
                <a:spcPct val="120000"/>
              </a:lnSpc>
            </a:pPr>
            <a:endParaRPr lang="en-US" sz="1800" dirty="0"/>
          </a:p>
        </p:txBody>
      </p:sp>
      <p:pic>
        <p:nvPicPr>
          <p:cNvPr id="21" name="Picture 20">
            <a:extLst>
              <a:ext uri="{FF2B5EF4-FFF2-40B4-BE49-F238E27FC236}">
                <a16:creationId xmlns:a16="http://schemas.microsoft.com/office/drawing/2014/main" id="{69796FDA-3438-6CAF-448A-C6B8E8AA7AC0}"/>
              </a:ext>
            </a:extLst>
          </p:cNvPr>
          <p:cNvPicPr>
            <a:picLocks noChangeAspect="1"/>
          </p:cNvPicPr>
          <p:nvPr/>
        </p:nvPicPr>
        <p:blipFill>
          <a:blip r:embed="rId2"/>
          <a:stretch>
            <a:fillRect/>
          </a:stretch>
        </p:blipFill>
        <p:spPr>
          <a:xfrm>
            <a:off x="7725257" y="1134406"/>
            <a:ext cx="4466743" cy="3289952"/>
          </a:xfrm>
          <a:prstGeom prst="rect">
            <a:avLst/>
          </a:prstGeom>
        </p:spPr>
      </p:pic>
      <p:sp>
        <p:nvSpPr>
          <p:cNvPr id="20" name="Content Placeholder 1">
            <a:extLst>
              <a:ext uri="{FF2B5EF4-FFF2-40B4-BE49-F238E27FC236}">
                <a16:creationId xmlns:a16="http://schemas.microsoft.com/office/drawing/2014/main" id="{CAF808C0-7CB9-3A8D-609A-087BDED6908F}"/>
              </a:ext>
            </a:extLst>
          </p:cNvPr>
          <p:cNvSpPr txBox="1">
            <a:spLocks/>
          </p:cNvSpPr>
          <p:nvPr/>
        </p:nvSpPr>
        <p:spPr>
          <a:xfrm>
            <a:off x="4119800" y="1134406"/>
            <a:ext cx="3605457" cy="491760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sz="1200" dirty="0">
                <a:solidFill>
                  <a:srgbClr val="172B4D"/>
                </a:solidFill>
              </a:rPr>
              <a:t>SECCOM recommendations:</a:t>
            </a:r>
          </a:p>
          <a:p>
            <a:pPr marL="460375" lvl="1" indent="-225425"/>
            <a:r>
              <a:rPr lang="en-US" sz="1200" dirty="0">
                <a:solidFill>
                  <a:srgbClr val="172B4D"/>
                </a:solidFill>
              </a:rPr>
              <a:t>Create catalog of APIs for each ONAP project</a:t>
            </a:r>
          </a:p>
          <a:p>
            <a:pPr marL="460375" lvl="1" indent="-225425">
              <a:spcBef>
                <a:spcPts val="600"/>
              </a:spcBef>
            </a:pPr>
            <a:r>
              <a:rPr lang="en-US" sz="1200" dirty="0">
                <a:solidFill>
                  <a:srgbClr val="172B4D"/>
                </a:solidFill>
              </a:rPr>
              <a:t>Best practices and global requirements will still apply to each project</a:t>
            </a:r>
          </a:p>
          <a:p>
            <a:pPr marL="460375" lvl="1" indent="-225425"/>
            <a:r>
              <a:rPr lang="en-US" sz="1200" dirty="0">
                <a:solidFill>
                  <a:srgbClr val="172B4D"/>
                </a:solidFill>
              </a:rPr>
              <a:t>Keep SECCOM as a resource</a:t>
            </a:r>
          </a:p>
          <a:p>
            <a:pPr marL="460375" lvl="1" indent="-225425"/>
            <a:r>
              <a:rPr lang="en-US" sz="1200" dirty="0">
                <a:solidFill>
                  <a:srgbClr val="172B4D"/>
                </a:solidFill>
              </a:rPr>
              <a:t>ONAP becomes service-based on integration</a:t>
            </a:r>
          </a:p>
          <a:p>
            <a:pPr marL="460375" lvl="1" indent="-225425"/>
            <a:r>
              <a:rPr lang="en-US" sz="1200" dirty="0">
                <a:solidFill>
                  <a:srgbClr val="172B4D"/>
                </a:solidFill>
              </a:rPr>
              <a:t>Definition of the unmaintained project may have to be modified</a:t>
            </a:r>
          </a:p>
          <a:p>
            <a:pPr marL="460375" lvl="1" indent="-225425"/>
            <a:r>
              <a:rPr lang="en-US" sz="1200" dirty="0">
                <a:solidFill>
                  <a:srgbClr val="172B4D"/>
                </a:solidFill>
              </a:rPr>
              <a:t>TSC may have to decide on the bindings and projects</a:t>
            </a:r>
          </a:p>
          <a:p>
            <a:pPr marL="460375" lvl="1" indent="-225425"/>
            <a:r>
              <a:rPr lang="en-US" sz="1200" dirty="0">
                <a:solidFill>
                  <a:srgbClr val="172B4D"/>
                </a:solidFill>
              </a:rPr>
              <a:t>need a task force for disaggregation</a:t>
            </a:r>
          </a:p>
          <a:p>
            <a:pPr marL="460375" lvl="1" indent="-225425"/>
            <a:r>
              <a:rPr lang="en-US" sz="1200" dirty="0">
                <a:solidFill>
                  <a:srgbClr val="172B4D"/>
                </a:solidFill>
              </a:rPr>
              <a:t>Action Item: Create a best practice for documenting APIs for the Montreal release</a:t>
            </a:r>
          </a:p>
        </p:txBody>
      </p:sp>
      <p:sp>
        <p:nvSpPr>
          <p:cNvPr id="22" name="TextBox 21">
            <a:extLst>
              <a:ext uri="{FF2B5EF4-FFF2-40B4-BE49-F238E27FC236}">
                <a16:creationId xmlns:a16="http://schemas.microsoft.com/office/drawing/2014/main" id="{821C2296-B5EF-2E05-9A72-122DFB7885BC}"/>
              </a:ext>
            </a:extLst>
          </p:cNvPr>
          <p:cNvSpPr txBox="1"/>
          <p:nvPr/>
        </p:nvSpPr>
        <p:spPr>
          <a:xfrm>
            <a:off x="5133473" y="4822204"/>
            <a:ext cx="6845875" cy="1323439"/>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ONAP (OOM) provides security reference implementation and configuration by leveraging service mesh (Istio), ingress (Istio GA) and IdAM (</a:t>
            </a:r>
            <a:r>
              <a:rPr lang="en-US" sz="1600" dirty="0" err="1"/>
              <a:t>Keycloak</a:t>
            </a:r>
            <a:r>
              <a:rPr lang="en-US" sz="1600" dirty="0"/>
              <a:t>). The reference implementation and configuration can be replaced by the vendor/operator-provided security mechanism. Do you agree to this plan? Yes / No</a:t>
            </a:r>
          </a:p>
        </p:txBody>
      </p:sp>
    </p:spTree>
    <p:extLst>
      <p:ext uri="{BB962C8B-B14F-4D97-AF65-F5344CB8AC3E}">
        <p14:creationId xmlns:p14="http://schemas.microsoft.com/office/powerpoint/2010/main" val="344419863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53755</TotalTime>
  <Words>2558</Words>
  <Application>Microsoft Macintosh PowerPoint</Application>
  <PresentationFormat>Widescreen</PresentationFormat>
  <Paragraphs>190</Paragraphs>
  <Slides>14</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-apple-system</vt:lpstr>
      <vt:lpstr>.AppleSystemUIFont</vt:lpstr>
      <vt:lpstr>Arial</vt:lpstr>
      <vt:lpstr>Calibri</vt:lpstr>
      <vt:lpstr>Symbol</vt:lpstr>
      <vt:lpstr>Times New Roman</vt:lpstr>
      <vt:lpstr>Wingdings</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 Streamlining - the process Update</dc:title>
  <dc:subject>ONAP - Streamlining - the process Update</dc:subject>
  <dc:creator>Byung-Woo Jun</dc:creator>
  <cp:keywords/>
  <dc:description/>
  <cp:lastModifiedBy>ByungWoo Jun</cp:lastModifiedBy>
  <cp:revision>210</cp:revision>
  <dcterms:created xsi:type="dcterms:W3CDTF">2021-04-19T09:35:15Z</dcterms:created>
  <dcterms:modified xsi:type="dcterms:W3CDTF">2023-08-09T13:31:39Z</dcterms:modified>
  <cp:category/>
  <dc:language>en-IE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16.0016</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2</vt:i4>
  </property>
</Properties>
</file>