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Lst>
  <p:notesMasterIdLst>
    <p:notesMasterId r:id="rId22"/>
  </p:notesMasterIdLst>
  <p:handoutMasterIdLst>
    <p:handoutMasterId r:id="rId23"/>
  </p:handoutMasterIdLst>
  <p:sldIdLst>
    <p:sldId id="513" r:id="rId6"/>
    <p:sldId id="493" r:id="rId7"/>
    <p:sldId id="487" r:id="rId8"/>
    <p:sldId id="501" r:id="rId9"/>
    <p:sldId id="512" r:id="rId10"/>
    <p:sldId id="503" r:id="rId11"/>
    <p:sldId id="504" r:id="rId12"/>
    <p:sldId id="507" r:id="rId13"/>
    <p:sldId id="509" r:id="rId14"/>
    <p:sldId id="510" r:id="rId15"/>
    <p:sldId id="511" r:id="rId16"/>
    <p:sldId id="491" r:id="rId17"/>
    <p:sldId id="505" r:id="rId18"/>
    <p:sldId id="496" r:id="rId19"/>
    <p:sldId id="498" r:id="rId20"/>
    <p:sldId id="381" r:id="rId21"/>
  </p:sldIdLst>
  <p:sldSz cx="9144000" cy="6858000" type="screen4x3"/>
  <p:notesSz cx="6921500" cy="100838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i" initials="A"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98989"/>
    <a:srgbClr val="0000FF"/>
    <a:srgbClr val="FFFFFF"/>
    <a:srgbClr val="2A6EA8"/>
    <a:srgbClr val="1A4669"/>
    <a:srgbClr val="FF6600"/>
    <a:srgbClr val="C6D254"/>
    <a:srgbClr val="B1D254"/>
    <a:srgbClr val="0F5C77"/>
    <a:srgbClr val="127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93" autoAdjust="0"/>
    <p:restoredTop sz="99267" autoAdjust="0"/>
  </p:normalViewPr>
  <p:slideViewPr>
    <p:cSldViewPr snapToGrid="0">
      <p:cViewPr varScale="1">
        <p:scale>
          <a:sx n="92" d="100"/>
          <a:sy n="92" d="100"/>
        </p:scale>
        <p:origin x="1536"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1602"/>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19" name="Rectangle 3"/>
          <p:cNvSpPr>
            <a:spLocks noGrp="1" noChangeArrowheads="1"/>
          </p:cNvSpPr>
          <p:nvPr>
            <p:ph type="dt" sz="quarter"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9220" name="Rectangle 4"/>
          <p:cNvSpPr>
            <a:spLocks noGrp="1" noChangeArrowheads="1"/>
          </p:cNvSpPr>
          <p:nvPr>
            <p:ph type="ftr" sz="quarter" idx="2"/>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21" name="Rectangle 5"/>
          <p:cNvSpPr>
            <a:spLocks noGrp="1" noChangeArrowheads="1"/>
          </p:cNvSpPr>
          <p:nvPr>
            <p:ph type="sldNum" sz="quarter" idx="3"/>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3AF61E70-3C92-4305-93A1-D1BC0DBDF65C}" type="slidenum">
              <a:rPr lang="en-GB"/>
              <a:pPr>
                <a:defRPr/>
              </a:pPr>
              <a:t>‹#›</a:t>
            </a:fld>
            <a:endParaRPr lang="en-GB" dirty="0"/>
          </a:p>
        </p:txBody>
      </p:sp>
    </p:spTree>
    <p:extLst>
      <p:ext uri="{BB962C8B-B14F-4D97-AF65-F5344CB8AC3E}">
        <p14:creationId xmlns:p14="http://schemas.microsoft.com/office/powerpoint/2010/main" val="33549635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099" name="Rectangle 3"/>
          <p:cNvSpPr>
            <a:spLocks noGrp="1" noChangeArrowheads="1"/>
          </p:cNvSpPr>
          <p:nvPr>
            <p:ph type="dt"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23556" name="Rectangle 4"/>
          <p:cNvSpPr>
            <a:spLocks noGrp="1" noRot="1" noChangeAspect="1" noChangeArrowheads="1" noTextEdit="1"/>
          </p:cNvSpPr>
          <p:nvPr>
            <p:ph type="sldImg" idx="2"/>
          </p:nvPr>
        </p:nvSpPr>
        <p:spPr bwMode="auto">
          <a:xfrm>
            <a:off x="939800" y="755650"/>
            <a:ext cx="5041900" cy="3781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23925" y="4789488"/>
            <a:ext cx="5073650" cy="4538662"/>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103" name="Rectangle 7"/>
          <p:cNvSpPr>
            <a:spLocks noGrp="1" noChangeArrowheads="1"/>
          </p:cNvSpPr>
          <p:nvPr>
            <p:ph type="sldNum" sz="quarter" idx="5"/>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12CC9B7B-0B19-4054-90B9-54B96C23D280}" type="slidenum">
              <a:rPr lang="en-GB"/>
              <a:pPr>
                <a:defRPr/>
              </a:pPr>
              <a:t>‹#›</a:t>
            </a:fld>
            <a:endParaRPr lang="en-GB" dirty="0"/>
          </a:p>
        </p:txBody>
      </p:sp>
    </p:spTree>
    <p:extLst>
      <p:ext uri="{BB962C8B-B14F-4D97-AF65-F5344CB8AC3E}">
        <p14:creationId xmlns:p14="http://schemas.microsoft.com/office/powerpoint/2010/main" val="256552671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12CC9B7B-0B19-4054-90B9-54B96C23D280}" type="slidenum">
              <a:rPr lang="en-GB" smtClean="0"/>
              <a:pPr>
                <a:defRPr/>
              </a:pPr>
              <a:t>1</a:t>
            </a:fld>
            <a:endParaRPr lang="en-GB" dirty="0"/>
          </a:p>
        </p:txBody>
      </p:sp>
    </p:spTree>
    <p:extLst>
      <p:ext uri="{BB962C8B-B14F-4D97-AF65-F5344CB8AC3E}">
        <p14:creationId xmlns:p14="http://schemas.microsoft.com/office/powerpoint/2010/main" val="4147719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ChangeArrowheads="1" noTextEdit="1"/>
          </p:cNvSpPr>
          <p:nvPr>
            <p:ph type="sldImg"/>
          </p:nvPr>
        </p:nvSpPr>
        <p:spPr>
          <a:ln/>
        </p:spPr>
      </p:sp>
      <p:sp>
        <p:nvSpPr>
          <p:cNvPr id="8195"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196"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a:solidFill>
                  <a:schemeClr val="tx1"/>
                </a:solidFill>
                <a:latin typeface="Times New Roman" panose="02020603050405020304" pitchFamily="18" charset="0"/>
                <a:ea typeface="MS PGothic" panose="020B0600070205080204" pitchFamily="34" charset="-128"/>
              </a:defRPr>
            </a:lvl1pPr>
            <a:lvl2pPr marL="742950" indent="-285750" defTabSz="944563">
              <a:defRPr sz="2400">
                <a:solidFill>
                  <a:schemeClr val="tx1"/>
                </a:solidFill>
                <a:latin typeface="Times New Roman" panose="02020603050405020304" pitchFamily="18" charset="0"/>
                <a:ea typeface="MS PGothic" panose="020B0600070205080204" pitchFamily="34" charset="-128"/>
              </a:defRPr>
            </a:lvl2pPr>
            <a:lvl3pPr marL="1143000" indent="-228600" defTabSz="944563">
              <a:defRPr sz="2400">
                <a:solidFill>
                  <a:schemeClr val="tx1"/>
                </a:solidFill>
                <a:latin typeface="Times New Roman" panose="02020603050405020304" pitchFamily="18" charset="0"/>
                <a:ea typeface="MS PGothic" panose="020B0600070205080204" pitchFamily="34" charset="-128"/>
              </a:defRPr>
            </a:lvl3pPr>
            <a:lvl4pPr marL="1600200" indent="-228600" defTabSz="944563">
              <a:defRPr sz="2400">
                <a:solidFill>
                  <a:schemeClr val="tx1"/>
                </a:solidFill>
                <a:latin typeface="Times New Roman" panose="02020603050405020304" pitchFamily="18" charset="0"/>
                <a:ea typeface="MS PGothic" panose="020B0600070205080204" pitchFamily="34" charset="-128"/>
              </a:defRPr>
            </a:lvl4pPr>
            <a:lvl5pPr marL="2057400" indent="-228600" defTabSz="944563">
              <a:defRPr sz="2400">
                <a:solidFill>
                  <a:schemeClr val="tx1"/>
                </a:solidFill>
                <a:latin typeface="Times New Roman" panose="02020603050405020304" pitchFamily="18" charset="0"/>
                <a:ea typeface="MS PGothic" panose="020B0600070205080204" pitchFamily="34" charset="-128"/>
              </a:defRPr>
            </a:lvl5pPr>
            <a:lvl6pPr marL="2514600" indent="-228600" defTabSz="944563"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defTabSz="944563"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defTabSz="944563"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defTabSz="944563"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90694984-1F3C-49AA-8651-2B8014431E84}" type="slidenum">
              <a:rPr lang="en-US" altLang="en-US" sz="1200" smtClean="0"/>
              <a:pPr/>
              <a:t>4</a:t>
            </a:fld>
            <a:endParaRPr lang="en-US" altLang="en-US" sz="1200"/>
          </a:p>
        </p:txBody>
      </p:sp>
    </p:spTree>
    <p:extLst>
      <p:ext uri="{BB962C8B-B14F-4D97-AF65-F5344CB8AC3E}">
        <p14:creationId xmlns:p14="http://schemas.microsoft.com/office/powerpoint/2010/main" val="325985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359639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תמונה 6" descr="open-slide.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42950" y="4981193"/>
            <a:ext cx="8067675" cy="684277"/>
          </a:xfrm>
        </p:spPr>
        <p:txBody>
          <a:bodyPr anchor="t"/>
          <a:lstStyle>
            <a:lvl1pPr algn="l">
              <a:defRPr sz="2800" b="1" cap="all"/>
            </a:lvl1pPr>
          </a:lstStyle>
          <a:p>
            <a:r>
              <a:rPr lang="en-US"/>
              <a:t>Click to edit Master title style</a:t>
            </a:r>
            <a:endParaRPr lang="en-GB" dirty="0"/>
          </a:p>
        </p:txBody>
      </p:sp>
      <p:sp>
        <p:nvSpPr>
          <p:cNvPr id="8" name="Text Placeholder 2"/>
          <p:cNvSpPr>
            <a:spLocks noGrp="1"/>
          </p:cNvSpPr>
          <p:nvPr>
            <p:ph type="body" idx="1"/>
          </p:nvPr>
        </p:nvSpPr>
        <p:spPr>
          <a:xfrm>
            <a:off x="742949" y="5474970"/>
            <a:ext cx="8081011" cy="514350"/>
          </a:xfrm>
        </p:spPr>
        <p:txBody>
          <a:bodyPr anchor="ctr"/>
          <a:lstStyle>
            <a:lvl1pPr marL="0" indent="0" algn="l">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Text Placeholder 2"/>
          <p:cNvSpPr>
            <a:spLocks noGrp="1"/>
          </p:cNvSpPr>
          <p:nvPr>
            <p:ph type="body" idx="11"/>
          </p:nvPr>
        </p:nvSpPr>
        <p:spPr>
          <a:xfrm>
            <a:off x="742949" y="6000768"/>
            <a:ext cx="8088631" cy="514350"/>
          </a:xfrm>
        </p:spPr>
        <p:txBody>
          <a:bodyPr anchor="ctr"/>
          <a:lstStyle>
            <a:lvl1pPr marL="0" indent="0" algn="l">
              <a:buNone/>
              <a:defRPr sz="16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927201493"/>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4" name="תמונה 6" descr="Divider1.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2A084AC1-88D2-4108-8012-F191098717B2}" type="slidenum">
              <a:rPr lang="en-GB"/>
              <a:pPr>
                <a:defRPr/>
              </a:pPr>
              <a:t>‹#›</a:t>
            </a:fld>
            <a:endParaRPr lang="en-GB" dirty="0"/>
          </a:p>
        </p:txBody>
      </p:sp>
      <p:sp>
        <p:nvSpPr>
          <p:cNvPr id="10"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2977671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407D268B-57ED-42C3-9999-AF90E092D75B}"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11192197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5133E2DC-F7FA-46C8-898A-03D6F54CBF8C}"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950603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C2D64E82-519C-463D-ADD4-EF4D1EA98C21}"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89197774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1"/>
          </p:nvPr>
        </p:nvSpPr>
        <p:spPr/>
        <p:txBody>
          <a:bodyPr/>
          <a:lstStyle>
            <a:lvl1pPr>
              <a:defRPr/>
            </a:lvl1pPr>
          </a:lstStyle>
          <a:p>
            <a:pPr>
              <a:defRPr/>
            </a:pPr>
            <a:fld id="{64391CFD-BD98-4DFB-8227-CD1C58BD0BEE}" type="slidenum">
              <a:rPr lang="en-GB"/>
              <a:pPr>
                <a:defRPr/>
              </a:pPr>
              <a:t>‹#›</a:t>
            </a:fld>
            <a:endParaRPr lang="en-GB" dirty="0"/>
          </a:p>
        </p:txBody>
      </p:sp>
      <p:sp>
        <p:nvSpPr>
          <p:cNvPr id="7"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479553846"/>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4" name="תמונה 6" descr="open-slide.jpg"/>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5" name="Title 1"/>
          <p:cNvSpPr>
            <a:spLocks noGrp="1"/>
          </p:cNvSpPr>
          <p:nvPr>
            <p:ph type="title"/>
          </p:nvPr>
        </p:nvSpPr>
        <p:spPr>
          <a:xfrm>
            <a:off x="4686300" y="4268723"/>
            <a:ext cx="4124325" cy="1141478"/>
          </a:xfrm>
        </p:spPr>
        <p:txBody>
          <a:bodyPr anchor="t"/>
          <a:lstStyle>
            <a:lvl1pPr algn="ctr">
              <a:defRPr sz="3200" b="1" cap="all"/>
            </a:lvl1pPr>
          </a:lstStyle>
          <a:p>
            <a:r>
              <a:rPr lang="en-US" dirty="0"/>
              <a:t>Click to edit Master title style</a:t>
            </a:r>
            <a:endParaRPr lang="en-GB" dirty="0"/>
          </a:p>
        </p:txBody>
      </p:sp>
      <p:sp>
        <p:nvSpPr>
          <p:cNvPr id="6" name="Text Placeholder 2"/>
          <p:cNvSpPr>
            <a:spLocks noGrp="1"/>
          </p:cNvSpPr>
          <p:nvPr>
            <p:ph type="body" idx="1"/>
          </p:nvPr>
        </p:nvSpPr>
        <p:spPr>
          <a:xfrm>
            <a:off x="4686299" y="5457826"/>
            <a:ext cx="4124325" cy="990599"/>
          </a:xfrm>
        </p:spPr>
        <p:txBody>
          <a:bodyPr anchor="ct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Slide Number Placeholder 5">
            <a:extLst>
              <a:ext uri="{FF2B5EF4-FFF2-40B4-BE49-F238E27FC236}">
                <a16:creationId xmlns="" xmlns:a16="http://schemas.microsoft.com/office/drawing/2014/main" id="{02DE7938-02BE-4512-8583-236DD7131565}"/>
              </a:ext>
            </a:extLst>
          </p:cNvPr>
          <p:cNvSpPr>
            <a:spLocks noGrp="1"/>
          </p:cNvSpPr>
          <p:nvPr>
            <p:ph type="sldNum" sz="quarter" idx="10"/>
          </p:nvPr>
        </p:nvSpPr>
        <p:spPr/>
        <p:txBody>
          <a:bodyPr/>
          <a:lstStyle>
            <a:lvl1pPr>
              <a:defRPr/>
            </a:lvl1pPr>
          </a:lstStyle>
          <a:p>
            <a:pPr>
              <a:defRPr/>
            </a:pPr>
            <a:fld id="{E9E7FB26-2B1A-4290-9F95-F419FB0E342B}" type="slidenum">
              <a:rPr lang="en-GB" altLang="en-US"/>
              <a:pPr>
                <a:defRPr/>
              </a:pPr>
              <a:t>‹#›</a:t>
            </a:fld>
            <a:endParaRPr lang="en-GB" altLang="en-US"/>
          </a:p>
        </p:txBody>
      </p:sp>
    </p:spTree>
    <p:extLst>
      <p:ext uri="{BB962C8B-B14F-4D97-AF65-F5344CB8AC3E}">
        <p14:creationId xmlns:p14="http://schemas.microsoft.com/office/powerpoint/2010/main" val="1909783072"/>
      </p:ext>
    </p:extLst>
  </p:cSld>
  <p:clrMapOvr>
    <a:masterClrMapping/>
  </p:clrMapOvr>
  <p:transition advClick="0" advTm="10000">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1"/>
          </p:nvPr>
        </p:nvSpPr>
        <p:spPr/>
        <p:txBody>
          <a:bodyPr/>
          <a:lstStyle>
            <a:lvl1pPr>
              <a:defRPr/>
            </a:lvl1pPr>
          </a:lstStyle>
          <a:p>
            <a:pPr>
              <a:defRPr/>
            </a:pPr>
            <a:fld id="{7994D5C2-550C-463D-8943-2F919CB44A39}" type="slidenum">
              <a:rPr lang="en-GB"/>
              <a:pPr>
                <a:defRPr/>
              </a:pPr>
              <a:t>‹#›</a:t>
            </a:fld>
            <a:endParaRPr lang="en-GB" dirty="0"/>
          </a:p>
        </p:txBody>
      </p:sp>
      <p:sp>
        <p:nvSpPr>
          <p:cNvPr id="6"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4732295"/>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91225" cy="4819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B1C3572-0287-470C-BEB8-31E911AAAE4C}"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16435991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73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D5FFF79F-9B57-4245-8B2A-61ACF4C773B2}"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349028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7692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6FEDA7C2-A1EF-4B03-B44E-DF229A1FFEA5}"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33469307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05500" cy="4610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2B391C79-C40E-4695-9E95-3CAA832E7EE7}"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886557945"/>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562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ABBF8DD2-BA12-41AE-933E-1B7B363E564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08590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86450" cy="4600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59965AE-DE34-4DBA-B670-1CA40BCF1A1B}"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399982118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15025" cy="4552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37018BDB-49D0-4F9A-9041-AF7515E0766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9513380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תמונה 6" descr="content-slide.jpg"/>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276225"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31800" y="6588125"/>
            <a:ext cx="52101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800">
                <a:solidFill>
                  <a:srgbClr val="898989"/>
                </a:solidFill>
                <a:latin typeface="Calibri" pitchFamily="34" charset="0"/>
                <a:cs typeface="Calibri" pitchFamily="34" charset="0"/>
              </a:defRPr>
            </a:lvl1pPr>
          </a:lstStyle>
          <a:p>
            <a:pPr>
              <a:defRPr/>
            </a:pPr>
            <a:r>
              <a:rPr lang="en-US" dirty="0"/>
              <a:t>© ETSI 2016. All rights reserved</a:t>
            </a:r>
          </a:p>
        </p:txBody>
      </p:sp>
      <p:sp>
        <p:nvSpPr>
          <p:cNvPr id="6" name="Slide Number Placeholder 5"/>
          <p:cNvSpPr>
            <a:spLocks noGrp="1"/>
          </p:cNvSpPr>
          <p:nvPr>
            <p:ph type="sldNum" sz="quarter" idx="4"/>
          </p:nvPr>
        </p:nvSpPr>
        <p:spPr>
          <a:xfrm>
            <a:off x="-95250" y="6588125"/>
            <a:ext cx="3810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EB4E3"/>
                </a:solidFill>
              </a:defRPr>
            </a:lvl1pPr>
          </a:lstStyle>
          <a:p>
            <a:pPr>
              <a:defRPr/>
            </a:pPr>
            <a:fld id="{08C686B7-8507-4B46-A4D3-6D474B6BB2D3}"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5240" r:id="rId1"/>
    <p:sldLayoutId id="2147485242" r:id="rId2"/>
    <p:sldLayoutId id="2147485243" r:id="rId3"/>
    <p:sldLayoutId id="2147485244" r:id="rId4"/>
    <p:sldLayoutId id="2147485245" r:id="rId5"/>
    <p:sldLayoutId id="2147485246" r:id="rId6"/>
    <p:sldLayoutId id="2147485247" r:id="rId7"/>
    <p:sldLayoutId id="2147485248" r:id="rId8"/>
    <p:sldLayoutId id="2147485249" r:id="rId9"/>
    <p:sldLayoutId id="2147485251" r:id="rId10"/>
    <p:sldLayoutId id="2147485252" r:id="rId11"/>
    <p:sldLayoutId id="2147485253" r:id="rId12"/>
    <p:sldLayoutId id="2147485255" r:id="rId13"/>
    <p:sldLayoutId id="2147485257" r:id="rId14"/>
    <p:sldLayoutId id="2147485262" r:id="rId15"/>
    <p:sldLayoutId id="2147485263" r:id="rId16"/>
  </p:sldLayoutIdLst>
  <p:transition>
    <p:wipe dir="r"/>
  </p:transition>
  <p:hf hdr="0" dt="0"/>
  <p:txStyles>
    <p:titleStyle>
      <a:lvl1pPr algn="l" rtl="0" eaLnBrk="1" fontAlgn="base" hangingPunct="1">
        <a:spcBef>
          <a:spcPct val="0"/>
        </a:spcBef>
        <a:spcAft>
          <a:spcPct val="0"/>
        </a:spcAft>
        <a:defRPr sz="2800" b="1" kern="1200">
          <a:solidFill>
            <a:schemeClr val="tx2"/>
          </a:solidFill>
          <a:latin typeface="Calibri" pitchFamily="34" charset="0"/>
          <a:ea typeface="+mj-ea"/>
          <a:cs typeface="+mj-cs"/>
        </a:defRPr>
      </a:lvl1pPr>
      <a:lvl2pPr algn="l" rtl="0" eaLnBrk="1" fontAlgn="base" hangingPunct="1">
        <a:spcBef>
          <a:spcPct val="0"/>
        </a:spcBef>
        <a:spcAft>
          <a:spcPct val="0"/>
        </a:spcAft>
        <a:defRPr sz="2800" b="1">
          <a:solidFill>
            <a:schemeClr val="tx2"/>
          </a:solidFill>
          <a:latin typeface="Calibri" pitchFamily="34" charset="0"/>
        </a:defRPr>
      </a:lvl2pPr>
      <a:lvl3pPr algn="l" rtl="0" eaLnBrk="1" fontAlgn="base" hangingPunct="1">
        <a:spcBef>
          <a:spcPct val="0"/>
        </a:spcBef>
        <a:spcAft>
          <a:spcPct val="0"/>
        </a:spcAft>
        <a:defRPr sz="2800" b="1">
          <a:solidFill>
            <a:schemeClr val="tx2"/>
          </a:solidFill>
          <a:latin typeface="Calibri" pitchFamily="34" charset="0"/>
        </a:defRPr>
      </a:lvl3pPr>
      <a:lvl4pPr algn="l" rtl="0" eaLnBrk="1" fontAlgn="base" hangingPunct="1">
        <a:spcBef>
          <a:spcPct val="0"/>
        </a:spcBef>
        <a:spcAft>
          <a:spcPct val="0"/>
        </a:spcAft>
        <a:defRPr sz="2800" b="1">
          <a:solidFill>
            <a:schemeClr val="tx2"/>
          </a:solidFill>
          <a:latin typeface="Calibri" pitchFamily="34" charset="0"/>
        </a:defRPr>
      </a:lvl4pPr>
      <a:lvl5pPr algn="l" rtl="0" eaLnBrk="1" fontAlgn="base" hangingPunct="1">
        <a:spcBef>
          <a:spcPct val="0"/>
        </a:spcBef>
        <a:spcAft>
          <a:spcPct val="0"/>
        </a:spcAft>
        <a:defRPr sz="2800" b="1">
          <a:solidFill>
            <a:schemeClr val="tx2"/>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SzPct val="90000"/>
        <a:buBlip>
          <a:blip r:embed="rId19"/>
        </a:buBlip>
        <a:defRPr sz="2400" kern="1200">
          <a:solidFill>
            <a:srgbClr val="404040"/>
          </a:solidFill>
          <a:latin typeface="Calibri" pitchFamily="34" charset="0"/>
          <a:ea typeface="+mn-ea"/>
          <a:cs typeface="+mn-cs"/>
        </a:defRPr>
      </a:lvl1pPr>
      <a:lvl2pPr marL="742950" indent="-285750" algn="l" rtl="0" eaLnBrk="1" fontAlgn="base" hangingPunct="1">
        <a:spcBef>
          <a:spcPct val="20000"/>
        </a:spcBef>
        <a:spcAft>
          <a:spcPct val="0"/>
        </a:spcAft>
        <a:buClr>
          <a:schemeClr val="tx2"/>
        </a:buClr>
        <a:buSzPct val="120000"/>
        <a:buFont typeface="Arial" panose="020B0604020202020204" pitchFamily="34" charset="0"/>
        <a:buChar char="•"/>
        <a:defRPr sz="2000" kern="1200">
          <a:solidFill>
            <a:srgbClr val="404040"/>
          </a:solidFill>
          <a:latin typeface="Calibri" pitchFamily="34" charset="0"/>
          <a:ea typeface="+mn-ea"/>
          <a:cs typeface="+mn-cs"/>
        </a:defRPr>
      </a:lvl2pPr>
      <a:lvl3pPr marL="11430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3pPr>
      <a:lvl4pPr marL="16002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4pPr>
      <a:lvl5pPr marL="20574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vendor_org.com/MRF/v4.1/scripts/scale/scale.sh" TargetMode="External"/><Relationship Id="rId2" Type="http://schemas.openxmlformats.org/officeDocument/2006/relationships/hyperlink" Target="https://www.iana.org/assignments/hash-function-text-names/hash-function-text-names.x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nfvwiki.etsi.org/index.php?title=NFV_Issue_Tracker" TargetMode="External"/><Relationship Id="rId3" Type="http://schemas.openxmlformats.org/officeDocument/2006/relationships/hyperlink" Target="http://www.etsi.org/nfv" TargetMode="External"/><Relationship Id="rId7" Type="http://schemas.openxmlformats.org/officeDocument/2006/relationships/hyperlink" Target="http://docbox.etsi.org/ISG/NFV/Open/Drafts/" TargetMode="Externa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hyperlink" Target="http://www.etsi.org/nfvplugtest" TargetMode="External"/><Relationship Id="rId5" Type="http://schemas.openxmlformats.org/officeDocument/2006/relationships/hyperlink" Target="http://www.etsi.org/nfv-poc" TargetMode="External"/><Relationship Id="rId4" Type="http://schemas.openxmlformats.org/officeDocument/2006/relationships/hyperlink" Target="http://portal.etsi.org/nfv" TargetMode="External"/><Relationship Id="rId9"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openxmlformats.org/officeDocument/2006/relationships/hyperlink" Target="http://www.etsi.org/deliver/etsi_gs/NFV-IFA/001_099/008/02.03.01_60/gs_nfv-ifa008v020301p.pdf" TargetMode="External"/><Relationship Id="rId13" Type="http://schemas.openxmlformats.org/officeDocument/2006/relationships/hyperlink" Target="https://docbox.etsi.org/ISG/NFV/OPen/Drafts/SOL001_TOSCA_desc" TargetMode="External"/><Relationship Id="rId18" Type="http://schemas.openxmlformats.org/officeDocument/2006/relationships/hyperlink" Target="http://www.etsi.org/deliver/etsi_gr/NFV-IFA/001_099/017/02.01.01_60/gr_nfv-ifa017v020101p.pdf" TargetMode="External"/><Relationship Id="rId3" Type="http://schemas.openxmlformats.org/officeDocument/2006/relationships/hyperlink" Target="http://www.etsi.org/deliver/etsi_gr/NFV-IFA/001_099/015/02.03.01_60/gr_nfv-ifa015v020301p0.zip" TargetMode="External"/><Relationship Id="rId7" Type="http://schemas.openxmlformats.org/officeDocument/2006/relationships/hyperlink" Target="http://www.etsi.org/deliver/etsi_gs/NFV-IFA/001_099/007/02.03.01_60/gs_nfv-ifa007v020301p.pdf" TargetMode="External"/><Relationship Id="rId12" Type="http://schemas.openxmlformats.org/officeDocument/2006/relationships/hyperlink" Target="http://www.etsi.org/deliver/etsi_gs/NFV-SOL/001_099/004/02.03.01_60/gs_nfv-sol004v020301p.pdf" TargetMode="External"/><Relationship Id="rId17" Type="http://schemas.openxmlformats.org/officeDocument/2006/relationships/hyperlink" Target="http://www.etsi.org/deliver/etsi_gr/NFV-IFA/001_099/016/02.01.01_60/gr_nfv-ifa016v020101p.pdf" TargetMode="External"/><Relationship Id="rId2" Type="http://schemas.openxmlformats.org/officeDocument/2006/relationships/notesSlide" Target="../notesSlides/notesSlide2.xml"/><Relationship Id="rId16" Type="http://schemas.openxmlformats.org/officeDocument/2006/relationships/hyperlink" Target="https://docbox.etsi.org/ISG/NFV/OPen/Drafts/SOL005_Os-Ma-nfvo_APIs" TargetMode="External"/><Relationship Id="rId1" Type="http://schemas.openxmlformats.org/officeDocument/2006/relationships/slideLayout" Target="../slideLayouts/slideLayout16.xml"/><Relationship Id="rId6" Type="http://schemas.openxmlformats.org/officeDocument/2006/relationships/hyperlink" Target="http://www.etsi.org/deliver/etsi_gs/NFV-IFA/001_099/014/02.03.01_60/gs_nfv-ifa014v020301p.pdf" TargetMode="External"/><Relationship Id="rId11" Type="http://schemas.openxmlformats.org/officeDocument/2006/relationships/hyperlink" Target="http://www.etsi.org/deliver/etsi_gr/NFV-IFA/001_099/024/02.01.01_60/gr_nfv-ifa024v020101p.pdf" TargetMode="External"/><Relationship Id="rId5" Type="http://schemas.openxmlformats.org/officeDocument/2006/relationships/hyperlink" Target="http://www.etsi.org/deliver/etsi_gr/NFV-IFA/001_099/024/02.01.01_60/gr_nfv-ifa024v020101p0.zip" TargetMode="External"/><Relationship Id="rId15" Type="http://schemas.openxmlformats.org/officeDocument/2006/relationships/hyperlink" Target="http://www.etsi.org/deliver/etsi_gs/NFV-SOL/001_099/002/02.03.01_60/gs_NFV-SOL002v020301p.pdf" TargetMode="External"/><Relationship Id="rId10" Type="http://schemas.openxmlformats.org/officeDocument/2006/relationships/hyperlink" Target="http://www.etsi.org/deliver/etsi_gr/NFV-IFA/001_099/015/02.03.01_60/gr_nfv-ifa015v020301p.pdf" TargetMode="External"/><Relationship Id="rId19" Type="http://schemas.openxmlformats.org/officeDocument/2006/relationships/hyperlink" Target="http://www.etsi.org/standards-search#page=1&amp;search=&amp;title=1&amp;etsiNumber=1&amp;content=0&amp;version=0&amp;onApproval=1&amp;published=1&amp;historical=0&amp;startDate=1988-01-15&amp;endDate=2017-12-04&amp;harmonized=0&amp;keyword=&amp;TB=789,,832,,831,,795,,796,,800,,798,,799,,848,,797,,828&amp;stdType=&amp;frequency=&amp;mandate=&amp;collection=&amp;sort=3" TargetMode="External"/><Relationship Id="rId4" Type="http://schemas.openxmlformats.org/officeDocument/2006/relationships/hyperlink" Target="http://www.etsi.org/deliver/etsi_gs/NFV-IFA/001_099/011/02.03.01_60/gs_NFV-IFA011v020301p.pdf" TargetMode="External"/><Relationship Id="rId9" Type="http://schemas.openxmlformats.org/officeDocument/2006/relationships/hyperlink" Target="http://www.etsi.org/deliver/etsi_gs/NFV-IFA/001_099/013/02.03.01_60/gs_nfv-ifa013v020301p.pdf" TargetMode="External"/><Relationship Id="rId14" Type="http://schemas.openxmlformats.org/officeDocument/2006/relationships/hyperlink" Target="http://www.etsi.org/deliver/etsi_gs/NFV-SOL/001_099/003/02.03.01_60/gs_NFV-SOL003v020301p.pdf"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1"/>
          </p:nvPr>
        </p:nvSpPr>
        <p:spPr>
          <a:xfrm>
            <a:off x="655861" y="6127530"/>
            <a:ext cx="7291779" cy="574605"/>
          </a:xfrm>
        </p:spPr>
        <p:txBody>
          <a:bodyPr/>
          <a:lstStyle/>
          <a:p>
            <a:r>
              <a:rPr lang="en-US" sz="2000" b="1" dirty="0" smtClean="0"/>
              <a:t>Andrei Kojukhov &amp; Shitao Li</a:t>
            </a:r>
          </a:p>
          <a:p>
            <a:r>
              <a:rPr lang="en-US" sz="2000" b="1" dirty="0" smtClean="0"/>
              <a:t>ETSI ISG NFV </a:t>
            </a:r>
            <a:endParaRPr lang="en-US" sz="2000" b="1" dirty="0"/>
          </a:p>
        </p:txBody>
      </p:sp>
      <p:sp>
        <p:nvSpPr>
          <p:cNvPr id="7" name="Title 6"/>
          <p:cNvSpPr>
            <a:spLocks noGrp="1"/>
          </p:cNvSpPr>
          <p:nvPr>
            <p:ph type="title"/>
          </p:nvPr>
        </p:nvSpPr>
        <p:spPr>
          <a:xfrm>
            <a:off x="576694" y="5116276"/>
            <a:ext cx="8401049" cy="1011254"/>
          </a:xfrm>
        </p:spPr>
        <p:txBody>
          <a:bodyPr/>
          <a:lstStyle/>
          <a:p>
            <a:r>
              <a:rPr lang="en-US" dirty="0" smtClean="0"/>
              <a:t>NFV specifications for VNFD/NSD, VNF package</a:t>
            </a:r>
            <a:br>
              <a:rPr lang="en-US" dirty="0" smtClean="0"/>
            </a:br>
            <a:r>
              <a:rPr lang="en-US" sz="2400" dirty="0" smtClean="0"/>
              <a:t>- ONAP Modeling workshop - </a:t>
            </a:r>
            <a:endParaRPr lang="en-US" dirty="0">
              <a:solidFill>
                <a:srgbClr val="FF0000"/>
              </a:solidFill>
            </a:endParaRPr>
          </a:p>
        </p:txBody>
      </p:sp>
    </p:spTree>
    <p:extLst>
      <p:ext uri="{BB962C8B-B14F-4D97-AF65-F5344CB8AC3E}">
        <p14:creationId xmlns:p14="http://schemas.microsoft.com/office/powerpoint/2010/main" val="1724094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37" y="0"/>
            <a:ext cx="8229600" cy="1143000"/>
          </a:xfrm>
        </p:spPr>
        <p:txBody>
          <a:bodyPr/>
          <a:lstStyle/>
          <a:p>
            <a:r>
              <a:rPr lang="en-GB" dirty="0"/>
              <a:t>Adding Security to VNF Package</a:t>
            </a:r>
            <a:br>
              <a:rPr lang="en-GB" dirty="0"/>
            </a:br>
            <a:r>
              <a:rPr lang="en-GB" dirty="0"/>
              <a:t>Public Key Based Integrity and Authenticity</a:t>
            </a:r>
          </a:p>
        </p:txBody>
      </p:sp>
      <p:sp>
        <p:nvSpPr>
          <p:cNvPr id="3" name="Content Placeholder 2"/>
          <p:cNvSpPr>
            <a:spLocks noGrp="1"/>
          </p:cNvSpPr>
          <p:nvPr>
            <p:ph idx="1"/>
          </p:nvPr>
        </p:nvSpPr>
        <p:spPr>
          <a:xfrm>
            <a:off x="323829" y="1330779"/>
            <a:ext cx="4221085" cy="4929387"/>
          </a:xfrm>
        </p:spPr>
        <p:txBody>
          <a:bodyPr/>
          <a:lstStyle/>
          <a:p>
            <a:pPr lvl="0" hangingPunct="0"/>
            <a:r>
              <a:rPr lang="en-GB" sz="1600" dirty="0"/>
              <a:t>Option 1:  </a:t>
            </a:r>
            <a:r>
              <a:rPr lang="en-GB" sz="1600" b="1" dirty="0"/>
              <a:t>Manifest file </a:t>
            </a:r>
            <a:r>
              <a:rPr lang="en-GB" sz="1600" dirty="0"/>
              <a:t>- based if there are both local and external artifacts</a:t>
            </a:r>
          </a:p>
          <a:p>
            <a:pPr lvl="1" hangingPunct="0"/>
            <a:r>
              <a:rPr lang="en-GB" sz="1400" dirty="0"/>
              <a:t>A Digest hash per each artifact</a:t>
            </a:r>
          </a:p>
          <a:p>
            <a:pPr lvl="1" hangingPunct="0"/>
            <a:r>
              <a:rPr lang="en-GB" sz="1400" dirty="0"/>
              <a:t>Manifest file is signed with VNF provider private key</a:t>
            </a:r>
          </a:p>
          <a:p>
            <a:pPr lvl="1" hangingPunct="0"/>
            <a:r>
              <a:rPr lang="en-GB" sz="1400" dirty="0"/>
              <a:t>VNF provider’s certificate includes a VNF provider public key</a:t>
            </a:r>
          </a:p>
          <a:p>
            <a:pPr lvl="1" hangingPunct="0"/>
            <a:r>
              <a:rPr lang="en-GB" sz="1400" dirty="0"/>
              <a:t>The certificate may be a separate artifact or included in the signature container, e.g. CMS</a:t>
            </a:r>
          </a:p>
          <a:p>
            <a:pPr marL="457200" lvl="1" indent="0" hangingPunct="0">
              <a:buNone/>
            </a:pPr>
            <a:endParaRPr lang="en-US" sz="1200" dirty="0"/>
          </a:p>
          <a:p>
            <a:pPr lvl="0" hangingPunct="0"/>
            <a:r>
              <a:rPr lang="en-GB" sz="1600" dirty="0"/>
              <a:t>Option 2: </a:t>
            </a:r>
            <a:r>
              <a:rPr lang="en-GB" sz="1600" b="1" dirty="0"/>
              <a:t>CSAR</a:t>
            </a:r>
            <a:r>
              <a:rPr lang="en-GB" sz="1600" dirty="0"/>
              <a:t>-based if all artifacts are located inside a CSAR</a:t>
            </a:r>
          </a:p>
          <a:p>
            <a:pPr lvl="1" hangingPunct="0"/>
            <a:r>
              <a:rPr lang="en-GB" sz="1400" dirty="0"/>
              <a:t>CSAR file is digitally signed with the VNF provider private key</a:t>
            </a:r>
          </a:p>
          <a:p>
            <a:pPr lvl="1" hangingPunct="0"/>
            <a:r>
              <a:rPr lang="en-GB" sz="1400" dirty="0"/>
              <a:t>VNF provider delivers one zip file containing a CSAR file, a signature file and a certificate file that includes a VNF provider public key</a:t>
            </a:r>
          </a:p>
          <a:p>
            <a:pPr lvl="1" hangingPunct="0"/>
            <a:r>
              <a:rPr lang="en-GB" sz="1400" dirty="0"/>
              <a:t>The certificate may be a separate artifact or included in the signature container, e.g. CMS</a:t>
            </a: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10</a:t>
            </a:fld>
            <a:endParaRPr lang="en-GB"/>
          </a:p>
        </p:txBody>
      </p:sp>
      <p:sp>
        <p:nvSpPr>
          <p:cNvPr id="12" name="Rectangle 11"/>
          <p:cNvSpPr/>
          <p:nvPr/>
        </p:nvSpPr>
        <p:spPr>
          <a:xfrm>
            <a:off x="4724402" y="4280671"/>
            <a:ext cx="1915898" cy="15984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23" name="Rectangle 22"/>
          <p:cNvSpPr/>
          <p:nvPr/>
        </p:nvSpPr>
        <p:spPr>
          <a:xfrm>
            <a:off x="4816589" y="4920342"/>
            <a:ext cx="1704871" cy="85135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VNFPackage.csar Signature</a:t>
            </a:r>
          </a:p>
        </p:txBody>
      </p:sp>
      <p:sp>
        <p:nvSpPr>
          <p:cNvPr id="24" name="Rectangle 23"/>
          <p:cNvSpPr/>
          <p:nvPr/>
        </p:nvSpPr>
        <p:spPr>
          <a:xfrm>
            <a:off x="4816589" y="4420653"/>
            <a:ext cx="1704871" cy="375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VNFPackage.csar</a:t>
            </a:r>
          </a:p>
        </p:txBody>
      </p:sp>
      <p:sp>
        <p:nvSpPr>
          <p:cNvPr id="28" name="Rectangle 27"/>
          <p:cNvSpPr/>
          <p:nvPr/>
        </p:nvSpPr>
        <p:spPr>
          <a:xfrm>
            <a:off x="4980489" y="5379078"/>
            <a:ext cx="1348696" cy="2619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29" name="Rectangle 28"/>
          <p:cNvSpPr/>
          <p:nvPr/>
        </p:nvSpPr>
        <p:spPr>
          <a:xfrm>
            <a:off x="7015464" y="4280668"/>
            <a:ext cx="1856398" cy="15984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30" name="Rectangle 29"/>
          <p:cNvSpPr/>
          <p:nvPr/>
        </p:nvSpPr>
        <p:spPr>
          <a:xfrm>
            <a:off x="7166179" y="4920340"/>
            <a:ext cx="1560119" cy="4913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VNFPackage.csar Signature</a:t>
            </a:r>
          </a:p>
        </p:txBody>
      </p:sp>
      <p:sp>
        <p:nvSpPr>
          <p:cNvPr id="31" name="Rectangle 30"/>
          <p:cNvSpPr/>
          <p:nvPr/>
        </p:nvSpPr>
        <p:spPr>
          <a:xfrm>
            <a:off x="7166179" y="4420650"/>
            <a:ext cx="1560119" cy="375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VNFPackage.csar</a:t>
            </a:r>
          </a:p>
        </p:txBody>
      </p:sp>
      <p:sp>
        <p:nvSpPr>
          <p:cNvPr id="32" name="Rectangle 31"/>
          <p:cNvSpPr/>
          <p:nvPr/>
        </p:nvSpPr>
        <p:spPr>
          <a:xfrm>
            <a:off x="7166179" y="5509701"/>
            <a:ext cx="1560119" cy="2619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5" name="TextBox 4"/>
          <p:cNvSpPr txBox="1"/>
          <p:nvPr/>
        </p:nvSpPr>
        <p:spPr>
          <a:xfrm>
            <a:off x="6023252" y="4005948"/>
            <a:ext cx="1422572" cy="276999"/>
          </a:xfrm>
          <a:prstGeom prst="rect">
            <a:avLst/>
          </a:prstGeom>
          <a:noFill/>
        </p:spPr>
        <p:txBody>
          <a:bodyPr wrap="square" rtlCol="0">
            <a:spAutoFit/>
          </a:bodyPr>
          <a:lstStyle/>
          <a:p>
            <a:r>
              <a:rPr lang="en-US" sz="1200" b="1" dirty="0"/>
              <a:t>VNF Package.zip</a:t>
            </a:r>
          </a:p>
        </p:txBody>
      </p:sp>
      <p:sp>
        <p:nvSpPr>
          <p:cNvPr id="6" name="TextBox 5"/>
          <p:cNvSpPr txBox="1"/>
          <p:nvPr/>
        </p:nvSpPr>
        <p:spPr>
          <a:xfrm>
            <a:off x="6627696" y="4889995"/>
            <a:ext cx="400211" cy="338554"/>
          </a:xfrm>
          <a:prstGeom prst="rect">
            <a:avLst/>
          </a:prstGeom>
          <a:noFill/>
        </p:spPr>
        <p:txBody>
          <a:bodyPr wrap="square" rtlCol="0">
            <a:spAutoFit/>
          </a:bodyPr>
          <a:lstStyle/>
          <a:p>
            <a:r>
              <a:rPr lang="en-US" sz="1600" dirty="0"/>
              <a:t>or</a:t>
            </a:r>
          </a:p>
        </p:txBody>
      </p:sp>
      <p:sp>
        <p:nvSpPr>
          <p:cNvPr id="33" name="Rectangle 32"/>
          <p:cNvSpPr/>
          <p:nvPr/>
        </p:nvSpPr>
        <p:spPr>
          <a:xfrm>
            <a:off x="5192481" y="1578432"/>
            <a:ext cx="2873829" cy="205244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34" name="Rectangle 33"/>
          <p:cNvSpPr/>
          <p:nvPr/>
        </p:nvSpPr>
        <p:spPr>
          <a:xfrm>
            <a:off x="5418349" y="2982680"/>
            <a:ext cx="2413794" cy="5506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Manifest file Signature</a:t>
            </a:r>
          </a:p>
        </p:txBody>
      </p:sp>
      <p:sp>
        <p:nvSpPr>
          <p:cNvPr id="35" name="Rectangle 34"/>
          <p:cNvSpPr/>
          <p:nvPr/>
        </p:nvSpPr>
        <p:spPr>
          <a:xfrm>
            <a:off x="5418349" y="1676401"/>
            <a:ext cx="2413794"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VNF Package metadata</a:t>
            </a:r>
          </a:p>
        </p:txBody>
      </p:sp>
      <p:sp>
        <p:nvSpPr>
          <p:cNvPr id="36" name="Rectangle 35"/>
          <p:cNvSpPr/>
          <p:nvPr/>
        </p:nvSpPr>
        <p:spPr>
          <a:xfrm>
            <a:off x="5868303" y="3254833"/>
            <a:ext cx="1664607" cy="1982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37" name="TextBox 36"/>
          <p:cNvSpPr txBox="1"/>
          <p:nvPr/>
        </p:nvSpPr>
        <p:spPr>
          <a:xfrm>
            <a:off x="6063332" y="1306293"/>
            <a:ext cx="1074333" cy="276999"/>
          </a:xfrm>
          <a:prstGeom prst="rect">
            <a:avLst/>
          </a:prstGeom>
          <a:noFill/>
        </p:spPr>
        <p:txBody>
          <a:bodyPr wrap="none" rtlCol="0">
            <a:spAutoFit/>
          </a:bodyPr>
          <a:lstStyle/>
          <a:p>
            <a:r>
              <a:rPr lang="en-US" sz="1200" b="1" dirty="0"/>
              <a:t>Manifest file</a:t>
            </a:r>
          </a:p>
        </p:txBody>
      </p:sp>
      <p:sp>
        <p:nvSpPr>
          <p:cNvPr id="38" name="Rectangle 37"/>
          <p:cNvSpPr/>
          <p:nvPr/>
        </p:nvSpPr>
        <p:spPr>
          <a:xfrm>
            <a:off x="5418349" y="2068287"/>
            <a:ext cx="840932"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Artifact 1</a:t>
            </a:r>
          </a:p>
        </p:txBody>
      </p:sp>
      <p:sp>
        <p:nvSpPr>
          <p:cNvPr id="39" name="Rectangle 38"/>
          <p:cNvSpPr/>
          <p:nvPr/>
        </p:nvSpPr>
        <p:spPr>
          <a:xfrm>
            <a:off x="6354522" y="2068283"/>
            <a:ext cx="775615"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Path/URI</a:t>
            </a:r>
          </a:p>
        </p:txBody>
      </p:sp>
      <p:sp>
        <p:nvSpPr>
          <p:cNvPr id="40" name="Rectangle 39"/>
          <p:cNvSpPr/>
          <p:nvPr/>
        </p:nvSpPr>
        <p:spPr>
          <a:xfrm>
            <a:off x="7225378" y="2068287"/>
            <a:ext cx="666760"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Hash</a:t>
            </a:r>
          </a:p>
        </p:txBody>
      </p:sp>
      <p:sp>
        <p:nvSpPr>
          <p:cNvPr id="41" name="Rectangle 40"/>
          <p:cNvSpPr/>
          <p:nvPr/>
        </p:nvSpPr>
        <p:spPr>
          <a:xfrm>
            <a:off x="5418349" y="2569032"/>
            <a:ext cx="830042"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Artifact N</a:t>
            </a:r>
          </a:p>
        </p:txBody>
      </p:sp>
      <p:sp>
        <p:nvSpPr>
          <p:cNvPr id="42" name="Rectangle 41"/>
          <p:cNvSpPr/>
          <p:nvPr/>
        </p:nvSpPr>
        <p:spPr>
          <a:xfrm>
            <a:off x="6343632" y="2569028"/>
            <a:ext cx="775615"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Path/URI</a:t>
            </a:r>
          </a:p>
        </p:txBody>
      </p:sp>
      <p:sp>
        <p:nvSpPr>
          <p:cNvPr id="43" name="Rectangle 42"/>
          <p:cNvSpPr/>
          <p:nvPr/>
        </p:nvSpPr>
        <p:spPr>
          <a:xfrm>
            <a:off x="7214488" y="2569032"/>
            <a:ext cx="666760"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Hash</a:t>
            </a:r>
          </a:p>
        </p:txBody>
      </p:sp>
      <p:sp>
        <p:nvSpPr>
          <p:cNvPr id="7" name="TextBox 6"/>
          <p:cNvSpPr txBox="1"/>
          <p:nvPr/>
        </p:nvSpPr>
        <p:spPr>
          <a:xfrm>
            <a:off x="6297361" y="2213017"/>
            <a:ext cx="761747" cy="369332"/>
          </a:xfrm>
          <a:prstGeom prst="rect">
            <a:avLst/>
          </a:prstGeom>
          <a:noFill/>
        </p:spPr>
        <p:txBody>
          <a:bodyPr wrap="none" rtlCol="0">
            <a:spAutoFit/>
          </a:bodyPr>
          <a:lstStyle/>
          <a:p>
            <a:r>
              <a:rPr lang="en-US" dirty="0"/>
              <a:t>. . . . .</a:t>
            </a:r>
          </a:p>
        </p:txBody>
      </p:sp>
      <p:sp>
        <p:nvSpPr>
          <p:cNvPr id="44" name="Rectangle 43"/>
          <p:cNvSpPr/>
          <p:nvPr/>
        </p:nvSpPr>
        <p:spPr>
          <a:xfrm>
            <a:off x="5857419" y="3712031"/>
            <a:ext cx="1664607" cy="198219"/>
          </a:xfrm>
          <a:prstGeom prst="rect">
            <a:avLst/>
          </a:prstGeom>
          <a:solidFill>
            <a:schemeClr val="bg1"/>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8" name="TextBox 7"/>
          <p:cNvSpPr txBox="1"/>
          <p:nvPr/>
        </p:nvSpPr>
        <p:spPr>
          <a:xfrm>
            <a:off x="336127" y="6118527"/>
            <a:ext cx="8535735" cy="584775"/>
          </a:xfrm>
          <a:prstGeom prst="rect">
            <a:avLst/>
          </a:prstGeom>
          <a:noFill/>
        </p:spPr>
        <p:txBody>
          <a:bodyPr wrap="square" rtlCol="0">
            <a:spAutoFit/>
          </a:bodyPr>
          <a:lstStyle/>
          <a:p>
            <a:pPr marL="342900" indent="-342900" eaLnBrk="1">
              <a:spcBef>
                <a:spcPct val="20000"/>
              </a:spcBef>
              <a:buSzPct val="90000"/>
              <a:buBlip>
                <a:blip r:embed="rId2"/>
              </a:buBlip>
            </a:pPr>
            <a:r>
              <a:rPr lang="en-GB" sz="1600" dirty="0">
                <a:solidFill>
                  <a:srgbClr val="404040"/>
                </a:solidFill>
                <a:latin typeface="Calibri" pitchFamily="34" charset="0"/>
                <a:cs typeface="+mn-cs"/>
              </a:rPr>
              <a:t>Both options rely on existence in the NFVO of a root certificate of a trusted certificate authority, delivered via a trusted channel separately from a VNF package</a:t>
            </a:r>
            <a:endParaRPr lang="en-US" sz="1600" dirty="0">
              <a:solidFill>
                <a:srgbClr val="404040"/>
              </a:solidFill>
              <a:latin typeface="Calibri" pitchFamily="34" charset="0"/>
              <a:cs typeface="+mn-cs"/>
            </a:endParaRPr>
          </a:p>
        </p:txBody>
      </p:sp>
      <p:sp>
        <p:nvSpPr>
          <p:cNvPr id="45" name="Espace réservé du pied de page 4"/>
          <p:cNvSpPr txBox="1">
            <a:spLocks/>
          </p:cNvSpPr>
          <p:nvPr/>
        </p:nvSpPr>
        <p:spPr>
          <a:xfrm>
            <a:off x="431801" y="6588125"/>
            <a:ext cx="1523124" cy="365125"/>
          </a:xfrm>
          <a:prstGeom prst="rect">
            <a:avLst/>
          </a:prstGeom>
        </p:spPr>
        <p:txBody>
          <a:bodyPr vert="horz" wrap="square" lIns="91440" tIns="45720" rIns="91440" bIns="45720" numCol="1" anchor="ctr" anchorCtr="0" compatLnSpc="1">
            <a:prstTxWarp prst="textNoShape">
              <a:avLst/>
            </a:prstTxWarp>
          </a:bodyPr>
          <a:lstStyle>
            <a:defPPr>
              <a:defRPr lang="en-GB"/>
            </a:defPPr>
            <a:lvl1pPr algn="r" rtl="0" eaLnBrk="1" fontAlgn="base" hangingPunct="1">
              <a:spcBef>
                <a:spcPct val="0"/>
              </a:spcBef>
              <a:spcAft>
                <a:spcPct val="0"/>
              </a:spcAft>
              <a:defRPr sz="900" kern="1200">
                <a:solidFill>
                  <a:srgbClr val="8EB4E3"/>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r>
              <a:rPr lang="en-US" sz="800" dirty="0" smtClean="0">
                <a:solidFill>
                  <a:srgbClr val="898989"/>
                </a:solidFill>
                <a:latin typeface="Calibri" charset="0"/>
                <a:ea typeface="Calibri" charset="0"/>
                <a:cs typeface="Calibri" charset="0"/>
              </a:rPr>
              <a:t>© ETSI 2017. All rights reserved</a:t>
            </a:r>
            <a:endParaRPr lang="en-US" sz="800" dirty="0">
              <a:solidFill>
                <a:srgbClr val="898989"/>
              </a:solidFill>
              <a:latin typeface="Calibri" charset="0"/>
              <a:ea typeface="Calibri" charset="0"/>
              <a:cs typeface="Calibri" charset="0"/>
            </a:endParaRPr>
          </a:p>
        </p:txBody>
      </p:sp>
    </p:spTree>
    <p:extLst>
      <p:ext uri="{BB962C8B-B14F-4D97-AF65-F5344CB8AC3E}">
        <p14:creationId xmlns:p14="http://schemas.microsoft.com/office/powerpoint/2010/main" val="1638591124"/>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37" y="0"/>
            <a:ext cx="8229600" cy="1143000"/>
          </a:xfrm>
        </p:spPr>
        <p:txBody>
          <a:bodyPr/>
          <a:lstStyle/>
          <a:p>
            <a:r>
              <a:rPr lang="en-GB" dirty="0"/>
              <a:t>VNF Package Data Model</a:t>
            </a:r>
            <a:br>
              <a:rPr lang="en-GB" dirty="0"/>
            </a:br>
            <a:r>
              <a:rPr lang="en-GB" dirty="0"/>
              <a:t>Manifest File with Security support</a:t>
            </a:r>
          </a:p>
        </p:txBody>
      </p:sp>
      <p:sp>
        <p:nvSpPr>
          <p:cNvPr id="3" name="Content Placeholder 2"/>
          <p:cNvSpPr>
            <a:spLocks noGrp="1"/>
          </p:cNvSpPr>
          <p:nvPr>
            <p:ph idx="1"/>
          </p:nvPr>
        </p:nvSpPr>
        <p:spPr>
          <a:xfrm>
            <a:off x="370113" y="1450520"/>
            <a:ext cx="2264229" cy="5213015"/>
          </a:xfrm>
        </p:spPr>
        <p:txBody>
          <a:bodyPr/>
          <a:lstStyle/>
          <a:p>
            <a:pPr marL="228600" indent="-228600"/>
            <a:r>
              <a:rPr lang="en-US" sz="1600" dirty="0"/>
              <a:t>VNF package </a:t>
            </a:r>
            <a:r>
              <a:rPr lang="en-US" sz="1600" b="1" dirty="0"/>
              <a:t>metadata </a:t>
            </a:r>
          </a:p>
          <a:p>
            <a:pPr marL="0" indent="0">
              <a:buNone/>
            </a:pPr>
            <a:endParaRPr lang="en-US" sz="1600" b="1" dirty="0"/>
          </a:p>
          <a:p>
            <a:pPr marL="228600" indent="-228600"/>
            <a:r>
              <a:rPr lang="en-US" sz="1600" dirty="0"/>
              <a:t>A list of blocks each is related to one file in the VNF package, including</a:t>
            </a:r>
          </a:p>
          <a:p>
            <a:pPr>
              <a:buFont typeface="Arial" panose="020B0604020202020204" pitchFamily="34" charset="0"/>
              <a:buChar char="•"/>
            </a:pPr>
            <a:r>
              <a:rPr lang="en-US" sz="1600" b="1" dirty="0"/>
              <a:t>Source</a:t>
            </a:r>
            <a:r>
              <a:rPr lang="en-US" sz="1600" dirty="0"/>
              <a:t>: artifact URI</a:t>
            </a:r>
          </a:p>
          <a:p>
            <a:pPr>
              <a:buFont typeface="Arial" panose="020B0604020202020204" pitchFamily="34" charset="0"/>
              <a:buChar char="•"/>
            </a:pPr>
            <a:r>
              <a:rPr lang="en-US" sz="1600" b="1" dirty="0"/>
              <a:t>Optional Algorithm</a:t>
            </a:r>
            <a:r>
              <a:rPr lang="en-US" sz="1600" dirty="0"/>
              <a:t>: name of an algorithm used to generate the hash</a:t>
            </a:r>
          </a:p>
          <a:p>
            <a:pPr>
              <a:buFont typeface="Arial" panose="020B0604020202020204" pitchFamily="34" charset="0"/>
              <a:buChar char="•"/>
            </a:pPr>
            <a:r>
              <a:rPr lang="en-US" sz="1600" b="1" dirty="0"/>
              <a:t>Optional Hash</a:t>
            </a:r>
            <a:r>
              <a:rPr lang="en-US" sz="1600" dirty="0"/>
              <a:t>: text string corresponding to the hexadecimal representation of the hash</a:t>
            </a:r>
          </a:p>
          <a:p>
            <a:pPr>
              <a:buFont typeface="Arial" panose="020B0604020202020204" pitchFamily="34" charset="0"/>
              <a:buChar char="•"/>
            </a:pPr>
            <a:endParaRPr lang="en-US" sz="1600" dirty="0"/>
          </a:p>
          <a:p>
            <a:pPr marL="228600" lvl="0" indent="-228600"/>
            <a:r>
              <a:rPr lang="en-US" sz="1600" b="1" dirty="0"/>
              <a:t>Optional Manifest file Signature</a:t>
            </a:r>
          </a:p>
          <a:p>
            <a:pPr marL="228600" indent="-228600"/>
            <a:endParaRPr lang="en-US" sz="1600" dirty="0"/>
          </a:p>
          <a:p>
            <a:pPr marL="0" indent="0">
              <a:buNone/>
            </a:pPr>
            <a:endParaRPr lang="en-US" sz="1600" dirty="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11</a:t>
            </a:fld>
            <a:endParaRPr lang="en-GB"/>
          </a:p>
        </p:txBody>
      </p:sp>
      <p:sp>
        <p:nvSpPr>
          <p:cNvPr id="8" name="Rectangle 7"/>
          <p:cNvSpPr/>
          <p:nvPr/>
        </p:nvSpPr>
        <p:spPr>
          <a:xfrm>
            <a:off x="2862944" y="1450521"/>
            <a:ext cx="6150428" cy="472325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9" name="TextBox 8"/>
          <p:cNvSpPr txBox="1"/>
          <p:nvPr/>
        </p:nvSpPr>
        <p:spPr>
          <a:xfrm>
            <a:off x="2895592" y="6184429"/>
            <a:ext cx="6120969" cy="577081"/>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GB" sz="1050" dirty="0"/>
              <a:t>IANA register for Hash Function Textual Names</a:t>
            </a:r>
            <a:br>
              <a:rPr lang="en-GB" sz="1050" dirty="0"/>
            </a:br>
            <a:r>
              <a:rPr lang="en-US" sz="1050" u="sng" dirty="0">
                <a:hlinkClick r:id="rId2"/>
              </a:rPr>
              <a:t>https://www.iana.org/assignments/hash-function-text-names/hash-function-text-names.xhtml</a:t>
            </a:r>
            <a:endParaRPr lang="en-US" sz="1050" dirty="0">
              <a:latin typeface="Calibri" panose="020F0502020204030204" pitchFamily="34" charset="0"/>
            </a:endParaRPr>
          </a:p>
        </p:txBody>
      </p:sp>
      <p:sp>
        <p:nvSpPr>
          <p:cNvPr id="10" name="Rectangle 9"/>
          <p:cNvSpPr/>
          <p:nvPr/>
        </p:nvSpPr>
        <p:spPr>
          <a:xfrm>
            <a:off x="2895592" y="1466278"/>
            <a:ext cx="6226628" cy="4555093"/>
          </a:xfrm>
          <a:prstGeom prst="rect">
            <a:avLst/>
          </a:prstGeom>
        </p:spPr>
        <p:txBody>
          <a:bodyPr wrap="square">
            <a:spAutoFit/>
          </a:bodyPr>
          <a:lstStyle/>
          <a:p>
            <a:r>
              <a:rPr lang="en-US" sz="1400" b="1" dirty="0"/>
              <a:t>metadata</a:t>
            </a:r>
            <a:r>
              <a:rPr lang="en-US" sz="1400" dirty="0"/>
              <a:t>:</a:t>
            </a:r>
          </a:p>
          <a:p>
            <a:r>
              <a:rPr lang="en-GB" sz="1200" dirty="0"/>
              <a:t>vnf_product_name: vMRF-1-0-0</a:t>
            </a:r>
            <a:endParaRPr lang="en-US" sz="1200" dirty="0"/>
          </a:p>
          <a:p>
            <a:r>
              <a:rPr lang="en-GB" sz="1200" dirty="0"/>
              <a:t>vnf_provider_id: Acme</a:t>
            </a:r>
            <a:endParaRPr lang="en-US" sz="1200" dirty="0"/>
          </a:p>
          <a:p>
            <a:r>
              <a:rPr lang="en-GB" sz="1200" dirty="0"/>
              <a:t>vnf_package_version: 1.0</a:t>
            </a:r>
            <a:endParaRPr lang="en-US" sz="1200" dirty="0"/>
          </a:p>
          <a:p>
            <a:r>
              <a:rPr lang="en-GB" sz="1200" dirty="0"/>
              <a:t>vnf_release_data_time: 2017.01.01T10:00+03:00</a:t>
            </a:r>
          </a:p>
          <a:p>
            <a:endParaRPr lang="en-GB" sz="1200" dirty="0"/>
          </a:p>
          <a:p>
            <a:r>
              <a:rPr lang="en-GB" sz="1200" b="1" dirty="0"/>
              <a:t>Source</a:t>
            </a:r>
            <a:r>
              <a:rPr lang="en-GB" sz="1200" dirty="0"/>
              <a:t>: MRF.yaml</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09e5a788acb180162c51679ae4c998039fa6644505db2415e35107d1ee213943</a:t>
            </a:r>
            <a:endParaRPr lang="en-US" sz="1200" dirty="0"/>
          </a:p>
          <a:p>
            <a:r>
              <a:rPr lang="en-GB" sz="1200" dirty="0"/>
              <a:t> </a:t>
            </a:r>
            <a:endParaRPr lang="en-US" sz="1200" dirty="0"/>
          </a:p>
          <a:p>
            <a:r>
              <a:rPr lang="en-GB" sz="1200" b="1" dirty="0"/>
              <a:t>Source</a:t>
            </a:r>
            <a:r>
              <a:rPr lang="en-GB" sz="1200" dirty="0"/>
              <a:t>: scripts/install.sh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dirty="0"/>
          </a:p>
          <a:p>
            <a:r>
              <a:rPr lang="es-ES_tradnl" sz="1200" dirty="0"/>
              <a:t> </a:t>
            </a:r>
            <a:endParaRPr lang="en-US" sz="1200" dirty="0"/>
          </a:p>
          <a:p>
            <a:r>
              <a:rPr lang="fr-FR" sz="1200" b="1" dirty="0"/>
              <a:t>Source</a:t>
            </a:r>
            <a:r>
              <a:rPr lang="fr-FR" sz="1200" dirty="0"/>
              <a:t>: </a:t>
            </a:r>
            <a:r>
              <a:rPr lang="es-ES_tradnl" sz="1200" u="sng" dirty="0">
                <a:hlinkClick r:id="rId3"/>
              </a:rPr>
              <a:t>https://www.vendor_org.com/MRF/v4.1/scripts/scale/scale.sh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36f945953929812aca2701b114b068c71bd8c95ceb3609711428c26325649165</a:t>
            </a:r>
            <a:endParaRPr lang="en-US" sz="1200" dirty="0"/>
          </a:p>
          <a:p>
            <a:r>
              <a:rPr lang="es-ES_tradnl" sz="1200" dirty="0"/>
              <a:t> </a:t>
            </a:r>
            <a:endParaRPr lang="en-US" sz="1200" dirty="0"/>
          </a:p>
          <a:p>
            <a:r>
              <a:rPr lang="es-ES_tradnl" sz="1200" b="1" dirty="0"/>
              <a:t>-----BEGIN CMS-----</a:t>
            </a:r>
            <a:endParaRPr lang="en-US" sz="1200" b="1" dirty="0"/>
          </a:p>
          <a:p>
            <a:r>
              <a:rPr lang="es-ES_tradnl" sz="1200" dirty="0"/>
              <a:t>MIGDBgsqhkiG9w0BCRABCaB0MHICAQAwDQYLKoZIhvcNAQkQAwgwXgYJKoZIhvcN</a:t>
            </a:r>
            <a:endParaRPr lang="en-US" sz="1200" dirty="0"/>
          </a:p>
          <a:p>
            <a:r>
              <a:rPr lang="es-ES_tradnl" sz="1200" dirty="0"/>
              <a:t>AQcBoFEET3icc87PK0nNK9ENqSxItVIoSa0o0S/ISczMs1ZIzkgsKk4tsQ0N1nUM</a:t>
            </a:r>
            <a:endParaRPr lang="en-US" sz="1200" dirty="0"/>
          </a:p>
          <a:p>
            <a:r>
              <a:rPr lang="es-ES_tradnl" sz="1200" dirty="0"/>
              <a:t>dvb05OXi5XLPLEtViMwvLVLwSE0sKlFIVHAqSk3MBkkBAJv0Fx0=</a:t>
            </a:r>
            <a:endParaRPr lang="en-US" sz="1200" dirty="0"/>
          </a:p>
          <a:p>
            <a:r>
              <a:rPr lang="es-ES_tradnl" sz="1200" b="1" dirty="0"/>
              <a:t>-----END CMS-----</a:t>
            </a:r>
            <a:endParaRPr lang="en-US" sz="1200" b="1" dirty="0"/>
          </a:p>
          <a:p>
            <a:endParaRPr lang="en-US" sz="1200" dirty="0"/>
          </a:p>
        </p:txBody>
      </p:sp>
      <p:sp>
        <p:nvSpPr>
          <p:cNvPr id="11" name="Espace réservé du pied de page 4"/>
          <p:cNvSpPr txBox="1">
            <a:spLocks/>
          </p:cNvSpPr>
          <p:nvPr/>
        </p:nvSpPr>
        <p:spPr>
          <a:xfrm>
            <a:off x="431801" y="6588125"/>
            <a:ext cx="1523124" cy="365125"/>
          </a:xfrm>
          <a:prstGeom prst="rect">
            <a:avLst/>
          </a:prstGeom>
        </p:spPr>
        <p:txBody>
          <a:bodyPr vert="horz" wrap="square" lIns="91440" tIns="45720" rIns="91440" bIns="45720" numCol="1" anchor="ctr" anchorCtr="0" compatLnSpc="1">
            <a:prstTxWarp prst="textNoShape">
              <a:avLst/>
            </a:prstTxWarp>
          </a:bodyPr>
          <a:lstStyle>
            <a:defPPr>
              <a:defRPr lang="en-GB"/>
            </a:defPPr>
            <a:lvl1pPr algn="r" rtl="0" eaLnBrk="1" fontAlgn="base" hangingPunct="1">
              <a:spcBef>
                <a:spcPct val="0"/>
              </a:spcBef>
              <a:spcAft>
                <a:spcPct val="0"/>
              </a:spcAft>
              <a:defRPr sz="900" kern="1200">
                <a:solidFill>
                  <a:srgbClr val="8EB4E3"/>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r>
              <a:rPr lang="en-US" sz="800" dirty="0" smtClean="0">
                <a:solidFill>
                  <a:srgbClr val="898989"/>
                </a:solidFill>
                <a:latin typeface="Calibri" charset="0"/>
                <a:ea typeface="Calibri" charset="0"/>
                <a:cs typeface="Calibri" charset="0"/>
              </a:rPr>
              <a:t>© ETSI 2017. All rights reserved</a:t>
            </a:r>
            <a:endParaRPr lang="en-US" sz="800" dirty="0">
              <a:solidFill>
                <a:srgbClr val="898989"/>
              </a:solidFill>
              <a:latin typeface="Calibri" charset="0"/>
              <a:ea typeface="Calibri" charset="0"/>
              <a:cs typeface="Calibri" charset="0"/>
            </a:endParaRPr>
          </a:p>
        </p:txBody>
      </p:sp>
    </p:spTree>
    <p:extLst>
      <p:ext uri="{BB962C8B-B14F-4D97-AF65-F5344CB8AC3E}">
        <p14:creationId xmlns:p14="http://schemas.microsoft.com/office/powerpoint/2010/main" val="1258188954"/>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part 3: The VNFD / NSD SPECIFICATION</a:t>
            </a:r>
          </a:p>
        </p:txBody>
      </p:sp>
      <p:sp>
        <p:nvSpPr>
          <p:cNvPr id="4" name="Espace réservé du numéro de diapositive 3"/>
          <p:cNvSpPr>
            <a:spLocks noGrp="1"/>
          </p:cNvSpPr>
          <p:nvPr>
            <p:ph type="sldNum" sz="quarter" idx="10"/>
          </p:nvPr>
        </p:nvSpPr>
        <p:spPr/>
        <p:txBody>
          <a:bodyPr/>
          <a:lstStyle/>
          <a:p>
            <a:pPr>
              <a:defRPr/>
            </a:pPr>
            <a:fld id="{407D268B-57ED-42C3-9999-AF90E092D75B}" type="slidenum">
              <a:rPr lang="en-GB" smtClean="0"/>
              <a:pPr>
                <a:defRPr/>
              </a:pPr>
              <a:t>12</a:t>
            </a:fld>
            <a:endParaRPr lang="en-GB" dirty="0"/>
          </a:p>
        </p:txBody>
      </p:sp>
      <p:sp>
        <p:nvSpPr>
          <p:cNvPr id="5" name="Espace réservé du pied de page 4"/>
          <p:cNvSpPr>
            <a:spLocks noGrp="1"/>
          </p:cNvSpPr>
          <p:nvPr>
            <p:ph type="ftr" sz="quarter" idx="11"/>
          </p:nvPr>
        </p:nvSpPr>
        <p:spPr/>
        <p:txBody>
          <a:bodyPr/>
          <a:lstStyle/>
          <a:p>
            <a:pPr>
              <a:defRPr/>
            </a:pPr>
            <a:r>
              <a:rPr lang="en-US" dirty="0"/>
              <a:t>© ETSI </a:t>
            </a:r>
            <a:r>
              <a:rPr lang="en-US" dirty="0" smtClean="0"/>
              <a:t>2017. </a:t>
            </a:r>
            <a:r>
              <a:rPr lang="en-US" dirty="0"/>
              <a:t>All rights reserved</a:t>
            </a:r>
          </a:p>
        </p:txBody>
      </p:sp>
    </p:spTree>
    <p:extLst>
      <p:ext uri="{BB962C8B-B14F-4D97-AF65-F5344CB8AC3E}">
        <p14:creationId xmlns:p14="http://schemas.microsoft.com/office/powerpoint/2010/main" val="3909173933"/>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VNFD Info Model</a:t>
            </a:r>
          </a:p>
        </p:txBody>
      </p:sp>
      <p:sp>
        <p:nvSpPr>
          <p:cNvPr id="3" name="Content Placeholder 2"/>
          <p:cNvSpPr>
            <a:spLocks noGrp="1"/>
          </p:cNvSpPr>
          <p:nvPr>
            <p:ph idx="1"/>
          </p:nvPr>
        </p:nvSpPr>
        <p:spPr>
          <a:xfrm>
            <a:off x="457200" y="1428750"/>
            <a:ext cx="5889812" cy="5159375"/>
          </a:xfrm>
        </p:spPr>
        <p:txBody>
          <a:bodyPr/>
          <a:lstStyle/>
          <a:p>
            <a:pPr marL="228600" indent="-228600"/>
            <a:r>
              <a:rPr lang="en-US" sz="1800" dirty="0"/>
              <a:t>The </a:t>
            </a:r>
            <a:r>
              <a:rPr lang="en-US" sz="1800" dirty="0">
                <a:solidFill>
                  <a:srgbClr val="C00000"/>
                </a:solidFill>
              </a:rPr>
              <a:t>VNFD</a:t>
            </a:r>
            <a:r>
              <a:rPr lang="en-US" sz="1800" dirty="0"/>
              <a:t> defines </a:t>
            </a:r>
            <a:r>
              <a:rPr lang="en-US" sz="1800" dirty="0">
                <a:solidFill>
                  <a:srgbClr val="C00000"/>
                </a:solidFill>
              </a:rPr>
              <a:t>VNF properties and requirements</a:t>
            </a:r>
            <a:r>
              <a:rPr lang="en-US" sz="1800" dirty="0"/>
              <a:t>, such as:</a:t>
            </a:r>
          </a:p>
          <a:p>
            <a:pPr marL="538163" lvl="1"/>
            <a:r>
              <a:rPr lang="en-US" sz="1600" dirty="0"/>
              <a:t>Resources needed (amount and type of Virtual Compute, Storage, Networking),</a:t>
            </a:r>
          </a:p>
          <a:p>
            <a:pPr marL="538163" lvl="1"/>
            <a:r>
              <a:rPr lang="en-US" sz="1600" dirty="0"/>
              <a:t>Connectivity: </a:t>
            </a:r>
          </a:p>
          <a:p>
            <a:pPr marL="995363" lvl="3" indent="-285750"/>
            <a:r>
              <a:rPr lang="en-US" sz="1400" dirty="0"/>
              <a:t>External Connection Points </a:t>
            </a:r>
            <a:r>
              <a:rPr lang="pt-BR" sz="1400" dirty="0"/>
              <a:t>(described via CP Descriptors, CPD).</a:t>
            </a:r>
            <a:endParaRPr lang="en-US" sz="1400" dirty="0"/>
          </a:p>
          <a:p>
            <a:pPr marL="995363" lvl="3" indent="-285750"/>
            <a:r>
              <a:rPr lang="en-US" sz="1400" dirty="0"/>
              <a:t>Internal Virtual Links </a:t>
            </a:r>
            <a:r>
              <a:rPr lang="pt-BR" sz="1400" dirty="0"/>
              <a:t>(described via VL Descriptors, VLD)</a:t>
            </a:r>
            <a:endParaRPr lang="en-US" sz="1400" dirty="0"/>
          </a:p>
          <a:p>
            <a:pPr marL="995363" lvl="3" indent="-285750"/>
            <a:r>
              <a:rPr lang="en-US" sz="1400" dirty="0"/>
              <a:t>Internal Connection Points </a:t>
            </a:r>
            <a:r>
              <a:rPr lang="pt-BR" sz="1400" dirty="0"/>
              <a:t>(described via CP Descriptors, CPD)</a:t>
            </a:r>
            <a:endParaRPr lang="en-US" sz="1400" dirty="0"/>
          </a:p>
          <a:p>
            <a:pPr marL="538163" lvl="1"/>
            <a:r>
              <a:rPr lang="en-US" sz="1600" dirty="0"/>
              <a:t>LCM behavior (e.g. scaling, instantiation), operations, and configuration</a:t>
            </a:r>
          </a:p>
          <a:p>
            <a:pPr marL="538163" lvl="1"/>
            <a:r>
              <a:rPr lang="en-US" sz="1600" dirty="0"/>
              <a:t>References to SW images, LCM scripts and other files located or referred in VNF package</a:t>
            </a:r>
          </a:p>
          <a:p>
            <a:pPr marL="538163" lvl="1"/>
            <a:r>
              <a:rPr lang="en-US" sz="1600" dirty="0"/>
              <a:t>Affinity / anti-affinity and other policy rules</a:t>
            </a:r>
          </a:p>
          <a:p>
            <a:pPr marL="538163" lvl="1"/>
            <a:r>
              <a:rPr lang="en-US" sz="1600" dirty="0">
                <a:solidFill>
                  <a:schemeClr val="tx1">
                    <a:lumMod val="75000"/>
                    <a:lumOff val="25000"/>
                  </a:schemeClr>
                </a:solidFill>
              </a:rPr>
              <a:t>Deployment flavours </a:t>
            </a:r>
            <a:r>
              <a:rPr lang="en-US" sz="1600" dirty="0"/>
              <a:t>(size-bounded deployment configurations, e.g. related to capacity).</a:t>
            </a:r>
          </a:p>
          <a:p>
            <a:pPr marL="538163" lvl="1"/>
            <a:endParaRPr lang="en-US" sz="1600" dirty="0"/>
          </a:p>
          <a:p>
            <a:pPr indent="-228600"/>
            <a:r>
              <a:rPr lang="en-US" sz="1800" dirty="0"/>
              <a:t>The </a:t>
            </a:r>
            <a:r>
              <a:rPr lang="en-US" sz="1800" dirty="0">
                <a:solidFill>
                  <a:srgbClr val="C00000"/>
                </a:solidFill>
              </a:rPr>
              <a:t>VNFD</a:t>
            </a:r>
            <a:r>
              <a:rPr lang="en-US" sz="1800" dirty="0"/>
              <a:t> </a:t>
            </a:r>
            <a:r>
              <a:rPr lang="en-GB" sz="1800" dirty="0"/>
              <a:t>is the main input to VNF instances lifecycle management</a:t>
            </a:r>
            <a:endParaRPr lang="en-US" sz="1800" dirty="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13</a:t>
            </a:fld>
            <a:endParaRPr lang="en-GB"/>
          </a:p>
        </p:txBody>
      </p:sp>
      <p:grpSp>
        <p:nvGrpSpPr>
          <p:cNvPr id="25" name="Group 24"/>
          <p:cNvGrpSpPr/>
          <p:nvPr/>
        </p:nvGrpSpPr>
        <p:grpSpPr>
          <a:xfrm>
            <a:off x="6757261" y="1428750"/>
            <a:ext cx="2162014" cy="4428642"/>
            <a:chOff x="6757261" y="1600200"/>
            <a:chExt cx="2162014" cy="4428642"/>
          </a:xfrm>
        </p:grpSpPr>
        <p:sp>
          <p:nvSpPr>
            <p:cNvPr id="26" name="Rectangle 25"/>
            <p:cNvSpPr/>
            <p:nvPr/>
          </p:nvSpPr>
          <p:spPr>
            <a:xfrm>
              <a:off x="6757261" y="1600200"/>
              <a:ext cx="2162014" cy="442864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2"/>
                  </a:solidFill>
                </a:rPr>
                <a:t>VNFD</a:t>
              </a:r>
              <a:endParaRPr lang="en-GB" sz="1400" b="1" dirty="0">
                <a:solidFill>
                  <a:schemeClr val="tx2"/>
                </a:solidFill>
              </a:endParaRPr>
            </a:p>
          </p:txBody>
        </p:sp>
        <p:grpSp>
          <p:nvGrpSpPr>
            <p:cNvPr id="27" name="Group 26"/>
            <p:cNvGrpSpPr/>
            <p:nvPr/>
          </p:nvGrpSpPr>
          <p:grpSpPr>
            <a:xfrm>
              <a:off x="6908756" y="5324902"/>
              <a:ext cx="1858709" cy="527912"/>
              <a:chOff x="6890986" y="2049836"/>
              <a:chExt cx="1858709" cy="527912"/>
            </a:xfrm>
          </p:grpSpPr>
          <p:sp>
            <p:nvSpPr>
              <p:cNvPr id="41" name="Rectangle 40"/>
              <p:cNvSpPr/>
              <p:nvPr/>
            </p:nvSpPr>
            <p:spPr>
              <a:xfrm>
                <a:off x="6962387" y="2105552"/>
                <a:ext cx="1787308" cy="4721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2" name="Rectangle 41"/>
              <p:cNvSpPr/>
              <p:nvPr/>
            </p:nvSpPr>
            <p:spPr>
              <a:xfrm>
                <a:off x="6890986" y="2049836"/>
                <a:ext cx="1787308" cy="4721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2"/>
                    </a:solidFill>
                  </a:rPr>
                  <a:t>Deployment Flavour</a:t>
                </a:r>
              </a:p>
            </p:txBody>
          </p:sp>
        </p:grpSp>
        <p:grpSp>
          <p:nvGrpSpPr>
            <p:cNvPr id="28" name="Group 27"/>
            <p:cNvGrpSpPr/>
            <p:nvPr/>
          </p:nvGrpSpPr>
          <p:grpSpPr>
            <a:xfrm>
              <a:off x="6908756" y="4044392"/>
              <a:ext cx="1840859" cy="381304"/>
              <a:chOff x="6951496" y="4772813"/>
              <a:chExt cx="1840859" cy="381304"/>
            </a:xfrm>
          </p:grpSpPr>
          <p:sp>
            <p:nvSpPr>
              <p:cNvPr id="39" name="Rectangle 38"/>
              <p:cNvSpPr/>
              <p:nvPr/>
            </p:nvSpPr>
            <p:spPr>
              <a:xfrm>
                <a:off x="7005047" y="4820568"/>
                <a:ext cx="1787308" cy="3335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0" name="Rectangle 39"/>
              <p:cNvSpPr/>
              <p:nvPr/>
            </p:nvSpPr>
            <p:spPr>
              <a:xfrm>
                <a:off x="6951496" y="4772813"/>
                <a:ext cx="1787308" cy="3335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2"/>
                    </a:solidFill>
                  </a:rPr>
                  <a:t>Internal VLD</a:t>
                </a:r>
              </a:p>
            </p:txBody>
          </p:sp>
        </p:grpSp>
        <p:grpSp>
          <p:nvGrpSpPr>
            <p:cNvPr id="29" name="Group 28"/>
            <p:cNvGrpSpPr/>
            <p:nvPr/>
          </p:nvGrpSpPr>
          <p:grpSpPr>
            <a:xfrm>
              <a:off x="6908756" y="4578735"/>
              <a:ext cx="1840860" cy="359281"/>
              <a:chOff x="6951496" y="5307156"/>
              <a:chExt cx="1840860" cy="359281"/>
            </a:xfrm>
          </p:grpSpPr>
          <p:sp>
            <p:nvSpPr>
              <p:cNvPr id="37" name="Rectangle 36"/>
              <p:cNvSpPr/>
              <p:nvPr/>
            </p:nvSpPr>
            <p:spPr>
              <a:xfrm>
                <a:off x="7005048" y="5354914"/>
                <a:ext cx="1787308" cy="3115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8" name="Rectangle 37"/>
              <p:cNvSpPr/>
              <p:nvPr/>
            </p:nvSpPr>
            <p:spPr>
              <a:xfrm>
                <a:off x="6951496" y="5307156"/>
                <a:ext cx="1787308" cy="3115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2"/>
                    </a:solidFill>
                  </a:rPr>
                  <a:t>External CPD</a:t>
                </a:r>
              </a:p>
            </p:txBody>
          </p:sp>
        </p:grpSp>
        <p:grpSp>
          <p:nvGrpSpPr>
            <p:cNvPr id="30" name="Group 29"/>
            <p:cNvGrpSpPr/>
            <p:nvPr/>
          </p:nvGrpSpPr>
          <p:grpSpPr>
            <a:xfrm>
              <a:off x="6908756" y="2069631"/>
              <a:ext cx="1856439" cy="1798906"/>
              <a:chOff x="6893257" y="2798052"/>
              <a:chExt cx="1856439" cy="1798906"/>
            </a:xfrm>
          </p:grpSpPr>
          <p:sp>
            <p:nvSpPr>
              <p:cNvPr id="31" name="Rectangle 30"/>
              <p:cNvSpPr/>
              <p:nvPr/>
            </p:nvSpPr>
            <p:spPr>
              <a:xfrm>
                <a:off x="6964658" y="2853768"/>
                <a:ext cx="1785038" cy="1743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dirty="0">
                  <a:solidFill>
                    <a:schemeClr val="tx2"/>
                  </a:solidFill>
                </a:endParaRPr>
              </a:p>
            </p:txBody>
          </p:sp>
          <p:sp>
            <p:nvSpPr>
              <p:cNvPr id="32" name="Rectangle 31"/>
              <p:cNvSpPr/>
              <p:nvPr/>
            </p:nvSpPr>
            <p:spPr>
              <a:xfrm>
                <a:off x="6893257" y="2798052"/>
                <a:ext cx="1785038" cy="1743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400" dirty="0">
                    <a:solidFill>
                      <a:schemeClr val="tx2"/>
                    </a:solidFill>
                  </a:rPr>
                  <a:t>VDU</a:t>
                </a:r>
              </a:p>
            </p:txBody>
          </p:sp>
          <p:sp>
            <p:nvSpPr>
              <p:cNvPr id="33" name="Rectangle 32"/>
              <p:cNvSpPr/>
              <p:nvPr/>
            </p:nvSpPr>
            <p:spPr>
              <a:xfrm>
                <a:off x="7011855" y="3082256"/>
                <a:ext cx="291960" cy="13714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chorCtr="1"/>
              <a:lstStyle/>
              <a:p>
                <a:pPr algn="ctr"/>
                <a:r>
                  <a:rPr lang="en-GB" sz="1300" dirty="0">
                    <a:solidFill>
                      <a:schemeClr val="tx2"/>
                    </a:solidFill>
                  </a:rPr>
                  <a:t>Compute</a:t>
                </a:r>
              </a:p>
            </p:txBody>
          </p:sp>
          <p:sp>
            <p:nvSpPr>
              <p:cNvPr id="34" name="Rectangle 33"/>
              <p:cNvSpPr/>
              <p:nvPr/>
            </p:nvSpPr>
            <p:spPr>
              <a:xfrm>
                <a:off x="7431037" y="3082256"/>
                <a:ext cx="291960" cy="13714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chorCtr="1"/>
              <a:lstStyle/>
              <a:p>
                <a:pPr algn="ctr"/>
                <a:r>
                  <a:rPr lang="en-GB" sz="1300" dirty="0">
                    <a:solidFill>
                      <a:schemeClr val="tx2"/>
                    </a:solidFill>
                  </a:rPr>
                  <a:t>Storage</a:t>
                </a:r>
              </a:p>
            </p:txBody>
          </p:sp>
          <p:sp>
            <p:nvSpPr>
              <p:cNvPr id="35" name="Rectangle 34"/>
              <p:cNvSpPr/>
              <p:nvPr/>
            </p:nvSpPr>
            <p:spPr>
              <a:xfrm>
                <a:off x="7850219" y="3082256"/>
                <a:ext cx="291960" cy="13714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chorCtr="1"/>
              <a:lstStyle/>
              <a:p>
                <a:pPr algn="ctr"/>
                <a:r>
                  <a:rPr lang="en-GB" sz="1300" dirty="0">
                    <a:solidFill>
                      <a:schemeClr val="tx2"/>
                    </a:solidFill>
                  </a:rPr>
                  <a:t>Internal CPD</a:t>
                </a:r>
              </a:p>
            </p:txBody>
          </p:sp>
          <p:sp>
            <p:nvSpPr>
              <p:cNvPr id="36" name="Rectangle 35"/>
              <p:cNvSpPr/>
              <p:nvPr/>
            </p:nvSpPr>
            <p:spPr>
              <a:xfrm>
                <a:off x="8269400" y="3082255"/>
                <a:ext cx="291960" cy="13714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chorCtr="1"/>
              <a:lstStyle/>
              <a:p>
                <a:pPr algn="ctr"/>
                <a:r>
                  <a:rPr lang="en-GB" sz="1300" dirty="0">
                    <a:solidFill>
                      <a:schemeClr val="tx2"/>
                    </a:solidFill>
                  </a:rPr>
                  <a:t>SW image </a:t>
                </a:r>
                <a:r>
                  <a:rPr lang="en-GB" sz="1300" dirty="0" err="1">
                    <a:solidFill>
                      <a:schemeClr val="tx2"/>
                    </a:solidFill>
                  </a:rPr>
                  <a:t>Descr</a:t>
                </a:r>
                <a:endParaRPr lang="en-GB" sz="1300" dirty="0">
                  <a:solidFill>
                    <a:schemeClr val="tx2"/>
                  </a:solidFill>
                </a:endParaRPr>
              </a:p>
            </p:txBody>
          </p:sp>
        </p:grpSp>
      </p:grpSp>
      <p:sp>
        <p:nvSpPr>
          <p:cNvPr id="23" name="TextBox 22"/>
          <p:cNvSpPr txBox="1"/>
          <p:nvPr/>
        </p:nvSpPr>
        <p:spPr>
          <a:xfrm>
            <a:off x="6142756" y="5957491"/>
            <a:ext cx="3001244" cy="577081"/>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US" sz="1050" dirty="0">
                <a:latin typeface="Calibri" panose="020F0502020204030204" pitchFamily="34" charset="0"/>
              </a:rPr>
              <a:t>ETSI GS NFV-IFA 011</a:t>
            </a:r>
          </a:p>
          <a:p>
            <a:pPr marL="171450" indent="-171450">
              <a:buFontTx/>
              <a:buChar char="-"/>
            </a:pPr>
            <a:r>
              <a:rPr lang="en-US" sz="1050" dirty="0">
                <a:latin typeface="Calibri" panose="020F0502020204030204" pitchFamily="34" charset="0"/>
              </a:rPr>
              <a:t>ETSI GS NFV-SOL 001</a:t>
            </a:r>
          </a:p>
        </p:txBody>
      </p:sp>
      <p:sp>
        <p:nvSpPr>
          <p:cNvPr id="24" name="Espace réservé du pied de page 4"/>
          <p:cNvSpPr txBox="1">
            <a:spLocks/>
          </p:cNvSpPr>
          <p:nvPr/>
        </p:nvSpPr>
        <p:spPr>
          <a:xfrm>
            <a:off x="431801" y="6588125"/>
            <a:ext cx="1523124" cy="365125"/>
          </a:xfrm>
          <a:prstGeom prst="rect">
            <a:avLst/>
          </a:prstGeom>
        </p:spPr>
        <p:txBody>
          <a:bodyPr vert="horz" wrap="square" lIns="91440" tIns="45720" rIns="91440" bIns="45720" numCol="1" anchor="ctr" anchorCtr="0" compatLnSpc="1">
            <a:prstTxWarp prst="textNoShape">
              <a:avLst/>
            </a:prstTxWarp>
          </a:bodyPr>
          <a:lstStyle>
            <a:defPPr>
              <a:defRPr lang="en-GB"/>
            </a:defPPr>
            <a:lvl1pPr algn="r" rtl="0" eaLnBrk="1" fontAlgn="base" hangingPunct="1">
              <a:spcBef>
                <a:spcPct val="0"/>
              </a:spcBef>
              <a:spcAft>
                <a:spcPct val="0"/>
              </a:spcAft>
              <a:defRPr sz="900" kern="1200">
                <a:solidFill>
                  <a:srgbClr val="8EB4E3"/>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r>
              <a:rPr lang="en-US" sz="800" dirty="0" smtClean="0">
                <a:solidFill>
                  <a:srgbClr val="898989"/>
                </a:solidFill>
                <a:latin typeface="Calibri" charset="0"/>
                <a:ea typeface="Calibri" charset="0"/>
                <a:cs typeface="Calibri" charset="0"/>
              </a:rPr>
              <a:t>© ETSI 2017. All rights reserved</a:t>
            </a:r>
            <a:endParaRPr lang="en-US" sz="800" dirty="0">
              <a:solidFill>
                <a:srgbClr val="898989"/>
              </a:solidFill>
              <a:latin typeface="Calibri" charset="0"/>
              <a:ea typeface="Calibri" charset="0"/>
              <a:cs typeface="Calibri" charset="0"/>
            </a:endParaRPr>
          </a:p>
        </p:txBody>
      </p:sp>
    </p:spTree>
    <p:extLst>
      <p:ext uri="{BB962C8B-B14F-4D97-AF65-F5344CB8AC3E}">
        <p14:creationId xmlns:p14="http://schemas.microsoft.com/office/powerpoint/2010/main" val="2906798052"/>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736" y="0"/>
            <a:ext cx="8717973" cy="831273"/>
          </a:xfrm>
        </p:spPr>
        <p:txBody>
          <a:bodyPr/>
          <a:lstStyle/>
          <a:p>
            <a:r>
              <a:rPr lang="en-GB" altLang="zh-CN" dirty="0"/>
              <a:t>Mapping VNFD Info Model elements to TOSCA constructs</a:t>
            </a:r>
            <a:br>
              <a:rPr lang="en-GB" altLang="zh-CN" dirty="0"/>
            </a:br>
            <a:r>
              <a:rPr lang="en-GB" altLang="zh-CN" dirty="0"/>
              <a:t>(In progress)</a:t>
            </a:r>
            <a:endParaRPr lang="zh-CN" altLang="en-US" dirty="0"/>
          </a:p>
        </p:txBody>
      </p:sp>
      <p:sp>
        <p:nvSpPr>
          <p:cNvPr id="4" name="灯片编号占位符 3"/>
          <p:cNvSpPr>
            <a:spLocks noGrp="1"/>
          </p:cNvSpPr>
          <p:nvPr>
            <p:ph type="sldNum" sz="quarter" idx="11"/>
          </p:nvPr>
        </p:nvSpPr>
        <p:spPr/>
        <p:txBody>
          <a:bodyPr/>
          <a:lstStyle/>
          <a:p>
            <a:pPr>
              <a:defRPr/>
            </a:pPr>
            <a:fld id="{7994D5C2-550C-463D-8943-2F919CB44A39}" type="slidenum">
              <a:rPr lang="en-GB" smtClean="0"/>
              <a:pPr>
                <a:defRPr/>
              </a:pPr>
              <a:t>14</a:t>
            </a:fld>
            <a:endParaRPr lang="en-GB" dirty="0"/>
          </a:p>
        </p:txBody>
      </p:sp>
      <p:pic>
        <p:nvPicPr>
          <p:cNvPr id="7" name="Picture 54"/>
          <p:cNvPicPr/>
          <p:nvPr/>
        </p:nvPicPr>
        <p:blipFill>
          <a:blip r:embed="rId2">
            <a:extLst>
              <a:ext uri="{28A0092B-C50C-407E-A947-70E740481C1C}">
                <a14:useLocalDpi xmlns:a14="http://schemas.microsoft.com/office/drawing/2010/main" val="0"/>
              </a:ext>
            </a:extLst>
          </a:blip>
          <a:srcRect/>
          <a:stretch>
            <a:fillRect/>
          </a:stretch>
        </p:blipFill>
        <p:spPr bwMode="auto">
          <a:xfrm>
            <a:off x="2701664" y="1399222"/>
            <a:ext cx="6169025" cy="2466340"/>
          </a:xfrm>
          <a:prstGeom prst="rect">
            <a:avLst/>
          </a:prstGeom>
          <a:noFill/>
        </p:spPr>
      </p:pic>
      <p:sp>
        <p:nvSpPr>
          <p:cNvPr id="8" name="文本框 7"/>
          <p:cNvSpPr txBox="1"/>
          <p:nvPr/>
        </p:nvSpPr>
        <p:spPr>
          <a:xfrm>
            <a:off x="187409" y="1702996"/>
            <a:ext cx="2252350" cy="4013406"/>
          </a:xfrm>
          <a:prstGeom prst="rect">
            <a:avLst/>
          </a:prstGeom>
          <a:noFill/>
        </p:spPr>
        <p:txBody>
          <a:bodyPr wrap="square" rtlCol="0">
            <a:spAutoFit/>
          </a:bodyPr>
          <a:lstStyle/>
          <a:p>
            <a:pPr marL="342900" indent="-342900" eaLnBrk="1" fontAlgn="auto" hangingPunct="1">
              <a:spcBef>
                <a:spcPct val="20000"/>
              </a:spcBef>
              <a:buSzPct val="90000"/>
              <a:buBlip>
                <a:blip r:embed="rId3"/>
              </a:buBlip>
            </a:pPr>
            <a:r>
              <a:rPr lang="en-US" altLang="zh-CN" sz="1400" dirty="0">
                <a:solidFill>
                  <a:srgbClr val="404040"/>
                </a:solidFill>
                <a:latin typeface="Calibri" pitchFamily="34" charset="0"/>
                <a:cs typeface="+mn-cs"/>
              </a:rPr>
              <a:t>A VNFD represents as one or multiple TOSCA service templates, including: </a:t>
            </a:r>
          </a:p>
          <a:p>
            <a:pPr marL="800100" lvl="1" indent="-342900" eaLnBrk="1" fontAlgn="auto" hangingPunct="1">
              <a:spcBef>
                <a:spcPct val="20000"/>
              </a:spcBef>
              <a:buSzPct val="90000"/>
              <a:buBlip>
                <a:blip r:embed="rId3"/>
              </a:buBlip>
            </a:pPr>
            <a:r>
              <a:rPr lang="en-US" altLang="zh-CN" sz="1400" dirty="0">
                <a:solidFill>
                  <a:srgbClr val="404040"/>
                </a:solidFill>
                <a:latin typeface="Calibri" pitchFamily="34" charset="0"/>
                <a:cs typeface="+mn-cs"/>
              </a:rPr>
              <a:t>Node templates: VDU, VL, CP</a:t>
            </a:r>
          </a:p>
          <a:p>
            <a:pPr marL="800100" lvl="1" indent="-342900" eaLnBrk="1" fontAlgn="auto" hangingPunct="1">
              <a:spcBef>
                <a:spcPct val="20000"/>
              </a:spcBef>
              <a:buSzPct val="90000"/>
              <a:buBlip>
                <a:blip r:embed="rId3"/>
              </a:buBlip>
            </a:pPr>
            <a:r>
              <a:rPr lang="en-US" altLang="zh-CN" sz="1400" dirty="0">
                <a:solidFill>
                  <a:srgbClr val="404040"/>
                </a:solidFill>
                <a:latin typeface="Calibri" pitchFamily="34" charset="0"/>
                <a:cs typeface="+mn-cs"/>
              </a:rPr>
              <a:t>Policies: anti/Affinity</a:t>
            </a:r>
          </a:p>
          <a:p>
            <a:pPr marL="800100" lvl="1" indent="-342900" eaLnBrk="1" fontAlgn="auto" hangingPunct="1">
              <a:spcBef>
                <a:spcPct val="20000"/>
              </a:spcBef>
              <a:buSzPct val="90000"/>
              <a:buBlip>
                <a:blip r:embed="rId3"/>
              </a:buBlip>
            </a:pPr>
            <a:r>
              <a:rPr lang="en-US" altLang="zh-CN" sz="1400" dirty="0">
                <a:solidFill>
                  <a:srgbClr val="404040"/>
                </a:solidFill>
                <a:latin typeface="Calibri" pitchFamily="34" charset="0"/>
                <a:cs typeface="+mn-cs"/>
              </a:rPr>
              <a:t>Interface: LCM operation</a:t>
            </a:r>
          </a:p>
          <a:p>
            <a:pPr marL="800100" lvl="1" indent="-342900" eaLnBrk="1" fontAlgn="auto" hangingPunct="1">
              <a:spcBef>
                <a:spcPct val="20000"/>
              </a:spcBef>
              <a:buSzPct val="90000"/>
              <a:buBlip>
                <a:blip r:embed="rId3"/>
              </a:buBlip>
            </a:pPr>
            <a:r>
              <a:rPr lang="en-US" altLang="zh-CN" sz="1400" dirty="0">
                <a:solidFill>
                  <a:srgbClr val="404040"/>
                </a:solidFill>
                <a:latin typeface="Calibri" pitchFamily="34" charset="0"/>
                <a:cs typeface="+mn-cs"/>
              </a:rPr>
              <a:t>Capabilities: VirtualBindable, Metric, VirtualLinkable, VirtualCompute</a:t>
            </a:r>
          </a:p>
          <a:p>
            <a:pPr marL="800100" lvl="1" indent="-342900" eaLnBrk="1" fontAlgn="auto" hangingPunct="1">
              <a:spcBef>
                <a:spcPct val="20000"/>
              </a:spcBef>
              <a:buSzPct val="90000"/>
              <a:buBlip>
                <a:blip r:embed="rId3"/>
              </a:buBlip>
            </a:pPr>
            <a:endParaRPr lang="en-US" altLang="zh-CN" sz="1400" dirty="0">
              <a:solidFill>
                <a:srgbClr val="404040"/>
              </a:solidFill>
              <a:latin typeface="Calibri" pitchFamily="34" charset="0"/>
              <a:cs typeface="+mn-cs"/>
            </a:endParaRPr>
          </a:p>
          <a:p>
            <a:pPr lvl="1" eaLnBrk="1" fontAlgn="auto" hangingPunct="1">
              <a:spcBef>
                <a:spcPct val="20000"/>
              </a:spcBef>
              <a:buSzPct val="90000"/>
            </a:pPr>
            <a:endParaRPr lang="zh-CN" altLang="en-US" sz="1400" dirty="0">
              <a:solidFill>
                <a:srgbClr val="404040"/>
              </a:solidFill>
              <a:latin typeface="Calibri" pitchFamily="34" charset="0"/>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1896936732"/>
              </p:ext>
            </p:extLst>
          </p:nvPr>
        </p:nvGraphicFramePr>
        <p:xfrm>
          <a:off x="2369128" y="3979863"/>
          <a:ext cx="6629400" cy="2659774"/>
        </p:xfrm>
        <a:graphic>
          <a:graphicData uri="http://schemas.openxmlformats.org/drawingml/2006/table">
            <a:tbl>
              <a:tblPr firstRow="1" firstCol="1" bandRow="1">
                <a:tableStyleId>{5C22544A-7EE6-4342-B048-85BDC9FD1C3A}</a:tableStyleId>
              </a:tblPr>
              <a:tblGrid>
                <a:gridCol w="2462645"/>
                <a:gridCol w="2296391"/>
                <a:gridCol w="1870364"/>
              </a:tblGrid>
              <a:tr h="412027">
                <a:tc>
                  <a:txBody>
                    <a:bodyPr/>
                    <a:lstStyle/>
                    <a:p>
                      <a:pPr marL="0" marR="0" hangingPunct="0">
                        <a:spcBef>
                          <a:spcPts val="0"/>
                        </a:spcBef>
                        <a:spcAft>
                          <a:spcPts val="900"/>
                        </a:spcAft>
                      </a:pPr>
                      <a:r>
                        <a:rPr lang="en-GB" sz="900" dirty="0">
                          <a:effectLst/>
                        </a:rPr>
                        <a:t>ETSI NFV </a:t>
                      </a:r>
                      <a:r>
                        <a:rPr lang="en-GB" sz="900" dirty="0" smtClean="0">
                          <a:effectLst/>
                        </a:rPr>
                        <a:t>Element</a:t>
                      </a:r>
                      <a:endParaRPr lang="en-US" sz="1000" dirty="0" smtClean="0">
                        <a:effectLst/>
                      </a:endParaRPr>
                    </a:p>
                    <a:p>
                      <a:pPr marL="0" marR="0" hangingPunct="0">
                        <a:spcBef>
                          <a:spcPts val="0"/>
                        </a:spcBef>
                        <a:spcAft>
                          <a:spcPts val="900"/>
                        </a:spcAft>
                      </a:pPr>
                      <a:r>
                        <a:rPr lang="en-GB" sz="900" dirty="0" smtClean="0">
                          <a:effectLst/>
                        </a:rPr>
                        <a:t>[IFA011]</a:t>
                      </a:r>
                      <a:endParaRPr lang="en-US" sz="10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dirty="0">
                          <a:effectLst/>
                        </a:rPr>
                        <a:t>TOSCA VNFD</a:t>
                      </a:r>
                      <a:endParaRPr lang="en-US" sz="1000" dirty="0">
                        <a:effectLst/>
                      </a:endParaRPr>
                    </a:p>
                    <a:p>
                      <a:pPr marL="0" marR="0" hangingPunct="0">
                        <a:spcBef>
                          <a:spcPts val="0"/>
                        </a:spcBef>
                        <a:spcAft>
                          <a:spcPts val="900"/>
                        </a:spcAft>
                      </a:pPr>
                      <a:r>
                        <a:rPr lang="en-GB" sz="900" dirty="0">
                          <a:effectLst/>
                        </a:rPr>
                        <a:t>[TOSCA-Simple-Profile-NFV-v1.0]</a:t>
                      </a:r>
                      <a:endParaRPr lang="en-US" sz="10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Derived from</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dirty="0">
                          <a:effectLst/>
                        </a:rPr>
                        <a:t>VNF</a:t>
                      </a:r>
                      <a:endParaRPr lang="en-US" sz="10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tosca.nodes.nfv.VNF</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tosca.nodes.Root</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a:effectLst/>
                        </a:rPr>
                        <a:t>VDU</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tosca.nodes.nfv.VDU</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tosca.nodes.Root</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a:effectLst/>
                        </a:rPr>
                        <a:t>Cpd (Connection Point)</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tosca.nodes.nfv.Cpd</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tosca.nodes.Root</a:t>
                      </a:r>
                      <a:endParaRPr lang="en-US" sz="1000">
                        <a:effectLst/>
                        <a:latin typeface="Times New Roman" panose="02020603050405020304" pitchFamily="18" charset="0"/>
                        <a:ea typeface="SimSun" panose="02010600030101010101" pitchFamily="2" charset="-122"/>
                      </a:endParaRPr>
                    </a:p>
                  </a:txBody>
                  <a:tcPr marL="68580" marR="68580" marT="0" marB="0"/>
                </a:tc>
              </a:tr>
              <a:tr h="278452">
                <a:tc>
                  <a:txBody>
                    <a:bodyPr/>
                    <a:lstStyle/>
                    <a:p>
                      <a:pPr marL="0" marR="0" hangingPunct="0">
                        <a:spcBef>
                          <a:spcPts val="0"/>
                        </a:spcBef>
                        <a:spcAft>
                          <a:spcPts val="900"/>
                        </a:spcAft>
                      </a:pPr>
                      <a:r>
                        <a:rPr lang="en-GB" sz="900">
                          <a:effectLst/>
                        </a:rPr>
                        <a:t>VduCpd (internal connection point)</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tosca.nodes.nfv.VduCpd</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tosca.nodes.nfv.Cpd</a:t>
                      </a:r>
                      <a:endParaRPr lang="en-US" sz="1000">
                        <a:effectLst/>
                        <a:latin typeface="Times New Roman" panose="02020603050405020304" pitchFamily="18" charset="0"/>
                        <a:ea typeface="SimSun" panose="02010600030101010101" pitchFamily="2" charset="-122"/>
                      </a:endParaRPr>
                    </a:p>
                  </a:txBody>
                  <a:tcPr marL="68580" marR="68580" marT="0" marB="0"/>
                </a:tc>
              </a:tr>
              <a:tr h="192760">
                <a:tc>
                  <a:txBody>
                    <a:bodyPr/>
                    <a:lstStyle/>
                    <a:p>
                      <a:pPr marL="0" marR="0" hangingPunct="0">
                        <a:spcBef>
                          <a:spcPts val="0"/>
                        </a:spcBef>
                        <a:spcAft>
                          <a:spcPts val="900"/>
                        </a:spcAft>
                      </a:pPr>
                      <a:r>
                        <a:rPr lang="en-GB" sz="900">
                          <a:effectLst/>
                        </a:rPr>
                        <a:t>VnfVirtualLinkDesc (Virtual Link)</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tosca.nodes.nfv.VnfVirtualLinkDesc</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tosca.nodes.Root</a:t>
                      </a:r>
                      <a:endParaRPr lang="en-US" sz="1000">
                        <a:effectLst/>
                        <a:latin typeface="Times New Roman" panose="02020603050405020304" pitchFamily="18" charset="0"/>
                        <a:ea typeface="SimSun" panose="02010600030101010101" pitchFamily="2" charset="-122"/>
                      </a:endParaRPr>
                    </a:p>
                  </a:txBody>
                  <a:tcPr marL="68580" marR="68580" marT="0" marB="0"/>
                </a:tc>
              </a:tr>
              <a:tr h="207818">
                <a:tc>
                  <a:txBody>
                    <a:bodyPr/>
                    <a:lstStyle/>
                    <a:p>
                      <a:pPr marL="0" marR="0" hangingPunct="0">
                        <a:spcBef>
                          <a:spcPts val="0"/>
                        </a:spcBef>
                        <a:spcAft>
                          <a:spcPts val="900"/>
                        </a:spcAft>
                      </a:pPr>
                      <a:r>
                        <a:rPr lang="en-GB" sz="900">
                          <a:effectLst/>
                        </a:rPr>
                        <a:t>VnfExtCpd (External Connection Point)</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tosca.nodes.nfv.VnfExtCpd</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tosca.nodes.Root</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a:effectLst/>
                        </a:rPr>
                        <a:t>Virtual Storage</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 </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 </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a:effectLst/>
                        </a:rPr>
                        <a:t>Virtual Compute</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tosca.capabilities.nfv.VirtualCompute</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tosca.capabilities.Root</a:t>
                      </a:r>
                      <a:endParaRPr lang="en-US" sz="1000">
                        <a:effectLst/>
                        <a:latin typeface="Times New Roman" panose="02020603050405020304" pitchFamily="18" charset="0"/>
                        <a:ea typeface="SimSun" panose="02010600030101010101" pitchFamily="2" charset="-122"/>
                      </a:endParaRPr>
                    </a:p>
                  </a:txBody>
                  <a:tcPr marL="68580" marR="68580" marT="0" marB="0"/>
                </a:tc>
              </a:tr>
              <a:tr h="197531">
                <a:tc>
                  <a:txBody>
                    <a:bodyPr/>
                    <a:lstStyle/>
                    <a:p>
                      <a:pPr marL="0" marR="0" hangingPunct="0">
                        <a:spcBef>
                          <a:spcPts val="0"/>
                        </a:spcBef>
                        <a:spcAft>
                          <a:spcPts val="900"/>
                        </a:spcAft>
                      </a:pPr>
                      <a:r>
                        <a:rPr lang="en-GB" sz="900">
                          <a:effectLst/>
                        </a:rPr>
                        <a:t>Software Image</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tosca.artifacts.nfv.SwImage</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tosca.artifacts.Deployment.Image</a:t>
                      </a:r>
                      <a:endParaRPr lang="en-US" sz="1000">
                        <a:effectLst/>
                        <a:latin typeface="Times New Roman" panose="02020603050405020304" pitchFamily="18" charset="0"/>
                        <a:ea typeface="SimSun" panose="02010600030101010101" pitchFamily="2" charset="-122"/>
                      </a:endParaRPr>
                    </a:p>
                  </a:txBody>
                  <a:tcPr marL="68580" marR="68580" marT="0" marB="0"/>
                </a:tc>
              </a:tr>
              <a:tr h="207818">
                <a:tc>
                  <a:txBody>
                    <a:bodyPr/>
                    <a:lstStyle/>
                    <a:p>
                      <a:pPr marL="0" marR="0" hangingPunct="0">
                        <a:spcBef>
                          <a:spcPts val="0"/>
                        </a:spcBef>
                        <a:spcAft>
                          <a:spcPts val="900"/>
                        </a:spcAft>
                      </a:pPr>
                      <a:r>
                        <a:rPr lang="en-GB" sz="900">
                          <a:effectLst/>
                        </a:rPr>
                        <a:t>Deployment Flavour</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tosca.capabilities.nfv.DeploymentFlavour</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tosca.capabilities.Root</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a:effectLst/>
                        </a:rPr>
                        <a:t>Scaling Aspect</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tosca.datatypes.nfv.ScalingAspect</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tosca.datatypes.Root</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a:effectLst/>
                        </a:rPr>
                        <a:t>Element Group</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tosca.groups.nfv.ElementGroup</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tosca.groups.Root</a:t>
                      </a:r>
                      <a:endParaRPr lang="en-US" sz="1000">
                        <a:effectLst/>
                        <a:latin typeface="Times New Roman" panose="02020603050405020304" pitchFamily="18" charset="0"/>
                        <a:ea typeface="SimSun" panose="02010600030101010101" pitchFamily="2" charset="-122"/>
                      </a:endParaRPr>
                    </a:p>
                  </a:txBody>
                  <a:tcPr marL="68580" marR="68580" marT="0" marB="0"/>
                </a:tc>
              </a:tr>
              <a:tr h="145421">
                <a:tc>
                  <a:txBody>
                    <a:bodyPr/>
                    <a:lstStyle/>
                    <a:p>
                      <a:pPr marL="0" marR="0" hangingPunct="0">
                        <a:spcBef>
                          <a:spcPts val="0"/>
                        </a:spcBef>
                        <a:spcAft>
                          <a:spcPts val="900"/>
                        </a:spcAft>
                      </a:pPr>
                      <a:r>
                        <a:rPr lang="en-GB" sz="900">
                          <a:effectLst/>
                        </a:rPr>
                        <a:t>Instantiation Level</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a:effectLst/>
                        </a:rPr>
                        <a:t>tosca.datatypes.nfv.InstantiationLevel</a:t>
                      </a:r>
                      <a:endParaRPr lang="en-US" sz="10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hangingPunct="0">
                        <a:spcBef>
                          <a:spcPts val="0"/>
                        </a:spcBef>
                        <a:spcAft>
                          <a:spcPts val="900"/>
                        </a:spcAft>
                      </a:pPr>
                      <a:r>
                        <a:rPr lang="en-GB" sz="900" dirty="0">
                          <a:effectLst/>
                        </a:rPr>
                        <a:t>tosca.datatypes.Root</a:t>
                      </a:r>
                      <a:endParaRPr lang="en-US" sz="1000" dirty="0">
                        <a:effectLst/>
                        <a:latin typeface="Times New Roman" panose="02020603050405020304" pitchFamily="18" charset="0"/>
                        <a:ea typeface="SimSun" panose="02010600030101010101" pitchFamily="2" charset="-122"/>
                      </a:endParaRPr>
                    </a:p>
                  </a:txBody>
                  <a:tcPr marL="68580" marR="68580" marT="0" marB="0"/>
                </a:tc>
              </a:tr>
            </a:tbl>
          </a:graphicData>
        </a:graphic>
      </p:graphicFrame>
      <p:sp>
        <p:nvSpPr>
          <p:cNvPr id="9" name="Espace réservé du pied de page 4"/>
          <p:cNvSpPr>
            <a:spLocks noGrp="1"/>
          </p:cNvSpPr>
          <p:nvPr>
            <p:ph type="ftr" sz="quarter" idx="10"/>
          </p:nvPr>
        </p:nvSpPr>
        <p:spPr>
          <a:xfrm>
            <a:off x="431801" y="6588125"/>
            <a:ext cx="1523124" cy="365125"/>
          </a:xfrm>
        </p:spPr>
        <p:txBody>
          <a:bodyPr/>
          <a:lstStyle/>
          <a:p>
            <a:pPr>
              <a:defRPr/>
            </a:pPr>
            <a:r>
              <a:rPr lang="en-US"/>
              <a:t>© ETSI </a:t>
            </a:r>
            <a:r>
              <a:rPr lang="en-US" smtClean="0"/>
              <a:t>2017. </a:t>
            </a:r>
            <a:r>
              <a:rPr lang="en-US" dirty="0"/>
              <a:t>All rights reserved</a:t>
            </a:r>
          </a:p>
        </p:txBody>
      </p:sp>
    </p:spTree>
    <p:extLst>
      <p:ext uri="{BB962C8B-B14F-4D97-AF65-F5344CB8AC3E}">
        <p14:creationId xmlns:p14="http://schemas.microsoft.com/office/powerpoint/2010/main" val="1921980759"/>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VNFD TOSCA Service Template - Example</a:t>
            </a:r>
            <a:endParaRPr lang="zh-CN" altLang="en-US" dirty="0"/>
          </a:p>
        </p:txBody>
      </p:sp>
      <p:sp>
        <p:nvSpPr>
          <p:cNvPr id="4" name="灯片编号占位符 3"/>
          <p:cNvSpPr>
            <a:spLocks noGrp="1"/>
          </p:cNvSpPr>
          <p:nvPr>
            <p:ph type="sldNum" sz="quarter" idx="11"/>
          </p:nvPr>
        </p:nvSpPr>
        <p:spPr/>
        <p:txBody>
          <a:bodyPr/>
          <a:lstStyle/>
          <a:p>
            <a:pPr>
              <a:defRPr/>
            </a:pPr>
            <a:fld id="{7994D5C2-550C-463D-8943-2F919CB44A39}" type="slidenum">
              <a:rPr lang="en-GB" smtClean="0"/>
              <a:pPr>
                <a:defRPr/>
              </a:pPr>
              <a:t>15</a:t>
            </a:fld>
            <a:endParaRPr lang="en-GB" dirty="0"/>
          </a:p>
        </p:txBody>
      </p:sp>
      <p:pic>
        <p:nvPicPr>
          <p:cNvPr id="6" name="Picture 880"/>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25566" y="1645495"/>
            <a:ext cx="8229600" cy="4230273"/>
          </a:xfrm>
          <a:prstGeom prst="rect">
            <a:avLst/>
          </a:prstGeom>
          <a:noFill/>
        </p:spPr>
      </p:pic>
      <p:sp>
        <p:nvSpPr>
          <p:cNvPr id="7" name="Espace réservé du pied de page 4"/>
          <p:cNvSpPr>
            <a:spLocks noGrp="1"/>
          </p:cNvSpPr>
          <p:nvPr>
            <p:ph type="ftr" sz="quarter" idx="10"/>
          </p:nvPr>
        </p:nvSpPr>
        <p:spPr>
          <a:xfrm>
            <a:off x="431801" y="6588125"/>
            <a:ext cx="1523124" cy="365125"/>
          </a:xfrm>
        </p:spPr>
        <p:txBody>
          <a:bodyPr/>
          <a:lstStyle/>
          <a:p>
            <a:pPr>
              <a:defRPr/>
            </a:pPr>
            <a:r>
              <a:rPr lang="en-US"/>
              <a:t>© ETSI </a:t>
            </a:r>
            <a:r>
              <a:rPr lang="en-US" smtClean="0"/>
              <a:t>2017. </a:t>
            </a:r>
            <a:r>
              <a:rPr lang="en-US" dirty="0"/>
              <a:t>All rights reserved</a:t>
            </a:r>
          </a:p>
        </p:txBody>
      </p:sp>
    </p:spTree>
    <p:extLst>
      <p:ext uri="{BB962C8B-B14F-4D97-AF65-F5344CB8AC3E}">
        <p14:creationId xmlns:p14="http://schemas.microsoft.com/office/powerpoint/2010/main" val="2082855734"/>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טקסט 2"/>
          <p:cNvSpPr txBox="1">
            <a:spLocks/>
          </p:cNvSpPr>
          <p:nvPr/>
        </p:nvSpPr>
        <p:spPr bwMode="auto">
          <a:xfrm>
            <a:off x="710546" y="3028950"/>
            <a:ext cx="8075612" cy="3736286"/>
          </a:xfrm>
          <a:prstGeom prst="rect">
            <a:avLst/>
          </a:prstGeom>
          <a:noFill/>
          <a:ln w="9525">
            <a:noFill/>
            <a:miter lim="800000"/>
            <a:headEnd/>
            <a:tailEnd/>
          </a:ln>
        </p:spPr>
        <p:txBody>
          <a:bodyPr anchor="ctr"/>
          <a:lstStyle/>
          <a:p>
            <a:pPr algn="r" eaLnBrk="0" hangingPunct="0">
              <a:spcBef>
                <a:spcPct val="20000"/>
              </a:spcBef>
              <a:buSzPct val="90000"/>
              <a:defRPr/>
            </a:pPr>
            <a:r>
              <a:rPr lang="en-US" sz="2400" b="1" dirty="0">
                <a:solidFill>
                  <a:schemeClr val="tx2"/>
                </a:solidFill>
                <a:latin typeface="+mj-lt"/>
                <a:ea typeface="Calibri" pitchFamily="34" charset="0"/>
                <a:cs typeface="+mj-cs"/>
              </a:rPr>
              <a:t>More information:</a:t>
            </a:r>
          </a:p>
          <a:p>
            <a:pPr algn="r" eaLnBrk="0" hangingPunct="0">
              <a:spcBef>
                <a:spcPct val="20000"/>
              </a:spcBef>
              <a:buSzPct val="90000"/>
              <a:defRPr/>
            </a:pPr>
            <a:r>
              <a:rPr lang="en-GB" altLang="en-US" sz="1600" dirty="0">
                <a:ea typeface="ＭＳ Ｐゴシック" pitchFamily="34" charset="-128"/>
              </a:rPr>
              <a:t>NFV Technology Page (information)</a:t>
            </a:r>
            <a:r>
              <a:rPr lang="en-US" sz="1400" b="1" dirty="0">
                <a:solidFill>
                  <a:schemeClr val="accent1"/>
                </a:solidFill>
                <a:latin typeface="+mn-lt"/>
                <a:ea typeface="Calibri" pitchFamily="34" charset="0"/>
                <a:cs typeface="+mn-cs"/>
                <a:hlinkClick r:id="rId3"/>
              </a:rPr>
              <a:t/>
            </a:r>
            <a:br>
              <a:rPr lang="en-US" sz="1400" b="1" dirty="0">
                <a:solidFill>
                  <a:schemeClr val="accent1"/>
                </a:solidFill>
                <a:latin typeface="+mn-lt"/>
                <a:ea typeface="Calibri" pitchFamily="34" charset="0"/>
                <a:cs typeface="+mn-cs"/>
                <a:hlinkClick r:id="rId3"/>
              </a:rPr>
            </a:br>
            <a:r>
              <a:rPr lang="en-US" sz="1400" b="1" dirty="0">
                <a:solidFill>
                  <a:srgbClr val="FF0000"/>
                </a:solidFill>
                <a:latin typeface="+mn-lt"/>
                <a:ea typeface="Calibri" pitchFamily="34" charset="0"/>
                <a:cs typeface="+mn-cs"/>
                <a:hlinkClick r:id="rId3"/>
              </a:rPr>
              <a:t>http://www.etsi.org/nfv</a:t>
            </a:r>
            <a:r>
              <a:rPr lang="en-US" sz="1400" b="1" dirty="0">
                <a:solidFill>
                  <a:srgbClr val="FF0000"/>
                </a:solidFill>
                <a:latin typeface="+mn-lt"/>
                <a:ea typeface="Calibri" pitchFamily="34" charset="0"/>
                <a:cs typeface="+mn-cs"/>
              </a:rPr>
              <a:t> </a:t>
            </a:r>
          </a:p>
          <a:p>
            <a:pPr algn="r" eaLnBrk="0" hangingPunct="0">
              <a:spcBef>
                <a:spcPct val="20000"/>
              </a:spcBef>
              <a:buSzPct val="90000"/>
              <a:defRPr/>
            </a:pPr>
            <a:r>
              <a:rPr lang="en-GB" altLang="en-US" sz="1600" dirty="0">
                <a:ea typeface="ＭＳ Ｐゴシック" pitchFamily="34" charset="-128"/>
              </a:rPr>
              <a:t>NFV Portal (working area)</a:t>
            </a:r>
            <a:br>
              <a:rPr lang="en-GB" altLang="en-US" sz="1600" dirty="0">
                <a:ea typeface="ＭＳ Ｐゴシック" pitchFamily="34" charset="-128"/>
              </a:rPr>
            </a:br>
            <a:r>
              <a:rPr lang="en-US" sz="1400" b="1" dirty="0">
                <a:solidFill>
                  <a:srgbClr val="FF0000"/>
                </a:solidFill>
                <a:latin typeface="+mn-lt"/>
                <a:ea typeface="Calibri" pitchFamily="34" charset="0"/>
                <a:cs typeface="+mn-cs"/>
                <a:hlinkClick r:id="rId4"/>
              </a:rPr>
              <a:t>http://portal.etsi.org/nfv</a:t>
            </a:r>
            <a:endParaRPr lang="en-US" sz="1400" b="1" dirty="0">
              <a:solidFill>
                <a:srgbClr val="FF0000"/>
              </a:solidFill>
              <a:latin typeface="+mn-lt"/>
              <a:ea typeface="Calibri" pitchFamily="34" charset="0"/>
              <a:cs typeface="+mn-cs"/>
            </a:endParaRPr>
          </a:p>
          <a:p>
            <a:pPr algn="r" eaLnBrk="0" hangingPunct="0">
              <a:spcBef>
                <a:spcPct val="20000"/>
              </a:spcBef>
              <a:buSzPct val="90000"/>
              <a:defRPr/>
            </a:pPr>
            <a:r>
              <a:rPr lang="en-GB" altLang="en-US" sz="1600" dirty="0">
                <a:ea typeface="ＭＳ Ｐゴシック" pitchFamily="34" charset="-128"/>
              </a:rPr>
              <a:t>NFV Proofs of Concept (information)</a:t>
            </a:r>
            <a:br>
              <a:rPr lang="en-GB" altLang="en-US" sz="1600" dirty="0">
                <a:ea typeface="ＭＳ Ｐゴシック" pitchFamily="34" charset="-128"/>
              </a:rPr>
            </a:br>
            <a:r>
              <a:rPr lang="en-US" sz="1400" b="1" dirty="0">
                <a:solidFill>
                  <a:schemeClr val="accent1"/>
                </a:solidFill>
                <a:ea typeface="Calibri" pitchFamily="34" charset="0"/>
              </a:rPr>
              <a:t> </a:t>
            </a:r>
            <a:r>
              <a:rPr lang="en-US" sz="1400" b="1" dirty="0">
                <a:solidFill>
                  <a:schemeClr val="accent1"/>
                </a:solidFill>
                <a:ea typeface="Calibri" pitchFamily="34" charset="0"/>
                <a:hlinkClick r:id="rId5"/>
              </a:rPr>
              <a:t>http://www.etsi.org/nfv-poc</a:t>
            </a:r>
            <a:endParaRPr lang="en-US" sz="1400" b="1" dirty="0">
              <a:solidFill>
                <a:schemeClr val="accent1"/>
              </a:solidFill>
              <a:ea typeface="Calibri" pitchFamily="34" charset="0"/>
            </a:endParaRPr>
          </a:p>
          <a:p>
            <a:pPr algn="r">
              <a:spcBef>
                <a:spcPct val="20000"/>
              </a:spcBef>
              <a:buSzPct val="90000"/>
              <a:defRPr/>
            </a:pPr>
            <a:r>
              <a:rPr lang="en-GB" altLang="en-US" sz="1600" dirty="0">
                <a:ea typeface="ＭＳ Ｐゴシック" pitchFamily="34" charset="-128"/>
              </a:rPr>
              <a:t>NFV Plugtest (information &amp; registration)</a:t>
            </a:r>
            <a:br>
              <a:rPr lang="en-GB" altLang="en-US" sz="1600" dirty="0">
                <a:ea typeface="ＭＳ Ｐゴシック" pitchFamily="34" charset="-128"/>
              </a:rPr>
            </a:br>
            <a:r>
              <a:rPr lang="en-US" sz="1400" b="1" dirty="0">
                <a:solidFill>
                  <a:schemeClr val="accent1"/>
                </a:solidFill>
                <a:ea typeface="Calibri" pitchFamily="34" charset="0"/>
              </a:rPr>
              <a:t> </a:t>
            </a:r>
            <a:r>
              <a:rPr lang="en-US" sz="1400" b="1" dirty="0">
                <a:solidFill>
                  <a:schemeClr val="accent1"/>
                </a:solidFill>
                <a:ea typeface="Calibri" pitchFamily="34" charset="0"/>
                <a:hlinkClick r:id="rId6"/>
              </a:rPr>
              <a:t>http://www.etsi.org/nfvplugtest</a:t>
            </a:r>
            <a:endParaRPr lang="en-US" sz="1400" b="1" dirty="0">
              <a:solidFill>
                <a:schemeClr val="accent1"/>
              </a:solidFill>
              <a:ea typeface="Calibri" pitchFamily="34" charset="0"/>
            </a:endParaRPr>
          </a:p>
          <a:p>
            <a:pPr algn="r" eaLnBrk="0" hangingPunct="0">
              <a:spcBef>
                <a:spcPct val="20000"/>
              </a:spcBef>
              <a:buSzPct val="90000"/>
              <a:defRPr/>
            </a:pPr>
            <a:r>
              <a:rPr lang="en-US" altLang="en-US" sz="1600" dirty="0">
                <a:ea typeface="ＭＳ Ｐゴシック" pitchFamily="34" charset="-128"/>
              </a:rPr>
              <a:t>Open Area:</a:t>
            </a:r>
          </a:p>
          <a:p>
            <a:pPr marL="800100" lvl="1" indent="-342900" algn="r"/>
            <a:r>
              <a:rPr lang="en-US" dirty="0">
                <a:solidFill>
                  <a:prstClr val="black"/>
                </a:solidFill>
                <a:latin typeface="Calibri" pitchFamily="34" charset="0"/>
              </a:rPr>
              <a:t>Drafts </a:t>
            </a:r>
            <a:r>
              <a:rPr lang="en-GB" sz="1400" u="sng" dirty="0">
                <a:solidFill>
                  <a:prstClr val="black"/>
                </a:solidFill>
                <a:hlinkClick r:id="rId7"/>
              </a:rPr>
              <a:t>http://docbox.etsi.org/ISG/NFV/Open/Drafts/</a:t>
            </a:r>
            <a:endParaRPr lang="en-US" sz="1400" dirty="0">
              <a:solidFill>
                <a:prstClr val="black"/>
              </a:solidFill>
              <a:latin typeface="Calibri" pitchFamily="34" charset="0"/>
            </a:endParaRPr>
          </a:p>
          <a:p>
            <a:pPr marL="800100" lvl="1" indent="-342900" algn="r"/>
            <a:r>
              <a:rPr lang="en-US" dirty="0">
                <a:solidFill>
                  <a:prstClr val="black"/>
                </a:solidFill>
                <a:latin typeface="Calibri" pitchFamily="34" charset="0"/>
              </a:rPr>
              <a:t>Issue tracker</a:t>
            </a:r>
            <a:r>
              <a:rPr lang="en-US" dirty="0">
                <a:solidFill>
                  <a:prstClr val="black"/>
                </a:solidFill>
              </a:rPr>
              <a:t> </a:t>
            </a:r>
            <a:r>
              <a:rPr lang="en-GB" sz="1400" u="sng" dirty="0">
                <a:solidFill>
                  <a:prstClr val="black"/>
                </a:solidFill>
                <a:hlinkClick r:id="rId8"/>
              </a:rPr>
              <a:t>http://nfvwiki.etsi.org/index.php?title=NFV_Issue_Tracker</a:t>
            </a:r>
            <a:endParaRPr lang="en-GB" sz="1400" u="sng" dirty="0">
              <a:solidFill>
                <a:prstClr val="black"/>
              </a:solidFill>
            </a:endParaRPr>
          </a:p>
          <a:p>
            <a:pPr algn="r" eaLnBrk="0" hangingPunct="0">
              <a:spcBef>
                <a:spcPct val="20000"/>
              </a:spcBef>
              <a:buSzPct val="90000"/>
              <a:defRPr/>
            </a:pPr>
            <a:endParaRPr lang="en-US" sz="1400" b="1" dirty="0">
              <a:solidFill>
                <a:schemeClr val="accent1"/>
              </a:solidFill>
              <a:ea typeface="Calibri" pitchFamily="34" charset="0"/>
            </a:endParaRPr>
          </a:p>
        </p:txBody>
      </p:sp>
      <p:pic>
        <p:nvPicPr>
          <p:cNvPr id="5" name="Picture 3"/>
          <p:cNvPicPr>
            <a:picLocks noChangeAspect="1" noChangeArrowheads="1"/>
          </p:cNvPicPr>
          <p:nvPr/>
        </p:nvPicPr>
        <p:blipFill>
          <a:blip r:embed="rId9" cstate="print"/>
          <a:srcRect/>
          <a:stretch>
            <a:fillRect/>
          </a:stretch>
        </p:blipFill>
        <p:spPr bwMode="auto">
          <a:xfrm>
            <a:off x="151253" y="4463201"/>
            <a:ext cx="2748793" cy="1486358"/>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Agenda</a:t>
            </a:r>
          </a:p>
        </p:txBody>
      </p:sp>
      <p:sp>
        <p:nvSpPr>
          <p:cNvPr id="3" name="Espace réservé du contenu 2"/>
          <p:cNvSpPr>
            <a:spLocks noGrp="1"/>
          </p:cNvSpPr>
          <p:nvPr>
            <p:ph idx="1"/>
          </p:nvPr>
        </p:nvSpPr>
        <p:spPr/>
        <p:txBody>
          <a:bodyPr/>
          <a:lstStyle/>
          <a:p>
            <a:r>
              <a:rPr lang="en-GB" dirty="0"/>
              <a:t>VNFD and NSD Info Models Specifications – IFA specs</a:t>
            </a:r>
          </a:p>
          <a:p>
            <a:endParaRPr lang="en-GB" dirty="0"/>
          </a:p>
          <a:p>
            <a:r>
              <a:rPr lang="en-GB" dirty="0"/>
              <a:t>VNFD/NSD and VNF Package </a:t>
            </a:r>
            <a:r>
              <a:rPr lang="en-GB" dirty="0">
                <a:solidFill>
                  <a:srgbClr val="C00000"/>
                </a:solidFill>
              </a:rPr>
              <a:t>TOSCA YAML </a:t>
            </a:r>
            <a:r>
              <a:rPr lang="en-GB" dirty="0"/>
              <a:t>Data Model Specifications – SOL001 and SOL004</a:t>
            </a:r>
          </a:p>
        </p:txBody>
      </p:sp>
      <p:sp>
        <p:nvSpPr>
          <p:cNvPr id="4" name="Espace réservé du numéro de diapositive 3"/>
          <p:cNvSpPr>
            <a:spLocks noGrp="1"/>
          </p:cNvSpPr>
          <p:nvPr>
            <p:ph type="sldNum" sz="quarter" idx="11"/>
          </p:nvPr>
        </p:nvSpPr>
        <p:spPr/>
        <p:txBody>
          <a:bodyPr/>
          <a:lstStyle/>
          <a:p>
            <a:pPr>
              <a:defRPr/>
            </a:pPr>
            <a:fld id="{7994D5C2-550C-463D-8943-2F919CB44A39}" type="slidenum">
              <a:rPr lang="en-GB" smtClean="0"/>
              <a:pPr>
                <a:defRPr/>
              </a:pPr>
              <a:t>2</a:t>
            </a:fld>
            <a:endParaRPr lang="en-GB" dirty="0"/>
          </a:p>
        </p:txBody>
      </p:sp>
      <p:sp>
        <p:nvSpPr>
          <p:cNvPr id="5" name="Espace réservé du pied de page 4"/>
          <p:cNvSpPr>
            <a:spLocks noGrp="1"/>
          </p:cNvSpPr>
          <p:nvPr>
            <p:ph type="ftr" sz="quarter" idx="10"/>
          </p:nvPr>
        </p:nvSpPr>
        <p:spPr>
          <a:xfrm>
            <a:off x="431801" y="6588125"/>
            <a:ext cx="1523124" cy="365125"/>
          </a:xfrm>
        </p:spPr>
        <p:txBody>
          <a:bodyPr/>
          <a:lstStyle/>
          <a:p>
            <a:pPr>
              <a:defRPr/>
            </a:pPr>
            <a:r>
              <a:rPr lang="en-US"/>
              <a:t>© ETSI </a:t>
            </a:r>
            <a:r>
              <a:rPr lang="en-US" smtClean="0"/>
              <a:t>2017. </a:t>
            </a:r>
            <a:r>
              <a:rPr lang="en-US" dirty="0"/>
              <a:t>All rights reserved</a:t>
            </a:r>
          </a:p>
        </p:txBody>
      </p:sp>
    </p:spTree>
    <p:extLst>
      <p:ext uri="{BB962C8B-B14F-4D97-AF65-F5344CB8AC3E}">
        <p14:creationId xmlns:p14="http://schemas.microsoft.com/office/powerpoint/2010/main" val="1276288774"/>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28209" y="5349876"/>
            <a:ext cx="8719700" cy="1092488"/>
          </a:xfrm>
        </p:spPr>
        <p:txBody>
          <a:bodyPr/>
          <a:lstStyle/>
          <a:p>
            <a:r>
              <a:rPr lang="en-GB" sz="2800" dirty="0"/>
              <a:t>part 1: The ETSI NFV Information model in context </a:t>
            </a:r>
            <a:br>
              <a:rPr lang="en-GB" sz="2800" dirty="0"/>
            </a:br>
            <a:r>
              <a:rPr lang="en-GB" sz="2800" dirty="0"/>
              <a:t>of IFA and SOL specifications</a:t>
            </a:r>
          </a:p>
        </p:txBody>
      </p:sp>
      <p:sp>
        <p:nvSpPr>
          <p:cNvPr id="4" name="Espace réservé du numéro de diapositive 3"/>
          <p:cNvSpPr>
            <a:spLocks noGrp="1"/>
          </p:cNvSpPr>
          <p:nvPr>
            <p:ph type="sldNum" sz="quarter" idx="10"/>
          </p:nvPr>
        </p:nvSpPr>
        <p:spPr/>
        <p:txBody>
          <a:bodyPr/>
          <a:lstStyle/>
          <a:p>
            <a:pPr>
              <a:defRPr/>
            </a:pPr>
            <a:fld id="{407D268B-57ED-42C3-9999-AF90E092D75B}" type="slidenum">
              <a:rPr lang="en-GB" smtClean="0"/>
              <a:pPr>
                <a:defRPr/>
              </a:pPr>
              <a:t>3</a:t>
            </a:fld>
            <a:endParaRPr lang="en-GB" dirty="0"/>
          </a:p>
        </p:txBody>
      </p:sp>
      <p:sp>
        <p:nvSpPr>
          <p:cNvPr id="5" name="Espace réservé du pied de page 4"/>
          <p:cNvSpPr>
            <a:spLocks noGrp="1"/>
          </p:cNvSpPr>
          <p:nvPr>
            <p:ph type="ftr" sz="quarter" idx="11"/>
          </p:nvPr>
        </p:nvSpPr>
        <p:spPr>
          <a:xfrm>
            <a:off x="431801" y="6588125"/>
            <a:ext cx="1533634" cy="365125"/>
          </a:xfrm>
        </p:spPr>
        <p:txBody>
          <a:bodyPr/>
          <a:lstStyle/>
          <a:p>
            <a:pPr>
              <a:defRPr/>
            </a:pPr>
            <a:r>
              <a:rPr lang="en-US" dirty="0"/>
              <a:t>© ETSI </a:t>
            </a:r>
            <a:r>
              <a:rPr lang="en-US" dirty="0" smtClean="0"/>
              <a:t>2017. </a:t>
            </a:r>
            <a:r>
              <a:rPr lang="en-US" dirty="0"/>
              <a:t>All rights reserved</a:t>
            </a:r>
          </a:p>
        </p:txBody>
      </p:sp>
    </p:spTree>
    <p:extLst>
      <p:ext uri="{BB962C8B-B14F-4D97-AF65-F5344CB8AC3E}">
        <p14:creationId xmlns:p14="http://schemas.microsoft.com/office/powerpoint/2010/main" val="3154707915"/>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p:txBody>
          <a:bodyPr/>
          <a:lstStyle/>
          <a:p>
            <a:r>
              <a:rPr lang="en-US" altLang="en-US" dirty="0"/>
              <a:t>High Level Overview</a:t>
            </a:r>
          </a:p>
        </p:txBody>
      </p:sp>
      <p:sp>
        <p:nvSpPr>
          <p:cNvPr id="7" name="Rectangle: Folded Corner 6">
            <a:extLst>
              <a:ext uri="{FF2B5EF4-FFF2-40B4-BE49-F238E27FC236}">
                <a16:creationId xmlns="" xmlns:a16="http://schemas.microsoft.com/office/drawing/2014/main" id="{323529F6-68B6-47E1-95E4-4C41FB091F64}"/>
              </a:ext>
            </a:extLst>
          </p:cNvPr>
          <p:cNvSpPr/>
          <p:nvPr/>
        </p:nvSpPr>
        <p:spPr bwMode="auto">
          <a:xfrm>
            <a:off x="4678363" y="1671638"/>
            <a:ext cx="1077912" cy="1243012"/>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NFV-IFA015</a:t>
            </a:r>
            <a:br>
              <a:rPr lang="en-US" sz="1200" dirty="0">
                <a:solidFill>
                  <a:srgbClr val="FFFFFF"/>
                </a:solidFill>
                <a:latin typeface="+mn-lt"/>
              </a:rPr>
            </a:br>
            <a:r>
              <a:rPr lang="en-US" sz="1200" dirty="0">
                <a:solidFill>
                  <a:srgbClr val="FFFFFF"/>
                </a:solidFill>
                <a:latin typeface="+mn-lt"/>
              </a:rPr>
              <a:t>Information</a:t>
            </a:r>
            <a:br>
              <a:rPr lang="en-US" sz="1200" dirty="0">
                <a:solidFill>
                  <a:srgbClr val="FFFFFF"/>
                </a:solidFill>
                <a:latin typeface="+mn-lt"/>
              </a:rPr>
            </a:br>
            <a:r>
              <a:rPr lang="en-US" sz="1200" dirty="0">
                <a:solidFill>
                  <a:srgbClr val="FFFFFF"/>
                </a:solidFill>
                <a:latin typeface="+mn-lt"/>
              </a:rPr>
              <a:t>Model (UML)</a:t>
            </a:r>
          </a:p>
        </p:txBody>
      </p:sp>
      <p:grpSp>
        <p:nvGrpSpPr>
          <p:cNvPr id="7172" name="Group 7"/>
          <p:cNvGrpSpPr>
            <a:grpSpLocks/>
          </p:cNvGrpSpPr>
          <p:nvPr/>
        </p:nvGrpSpPr>
        <p:grpSpPr bwMode="auto">
          <a:xfrm>
            <a:off x="4867275" y="2470150"/>
            <a:ext cx="460375" cy="309563"/>
            <a:chOff x="9171296" y="3502422"/>
            <a:chExt cx="641510" cy="429385"/>
          </a:xfrm>
        </p:grpSpPr>
        <p:sp>
          <p:nvSpPr>
            <p:cNvPr id="9" name="Rectangle 8">
              <a:extLst>
                <a:ext uri="{FF2B5EF4-FFF2-40B4-BE49-F238E27FC236}">
                  <a16:creationId xmlns="" xmlns:a16="http://schemas.microsoft.com/office/drawing/2014/main" id="{F667A313-4C86-4D67-B21C-CC0CFBD72F66}"/>
                </a:ext>
              </a:extLst>
            </p:cNvPr>
            <p:cNvSpPr/>
            <p:nvPr/>
          </p:nvSpPr>
          <p:spPr bwMode="auto">
            <a:xfrm>
              <a:off x="9171296" y="3768861"/>
              <a:ext cx="272089" cy="162946"/>
            </a:xfrm>
            <a:prstGeom prst="rect">
              <a:avLst/>
            </a:prstGeom>
            <a:noFill/>
            <a:ln w="12700" cap="flat" cmpd="sng" algn="ctr">
              <a:solidFill>
                <a:schemeClr val="bg1"/>
              </a:solidFill>
              <a:prstDash val="solid"/>
              <a:round/>
              <a:headEnd type="none" w="med" len="med"/>
              <a:tailEnd type="none" w="med" len="med"/>
            </a:ln>
            <a:effectLst/>
          </p:spPr>
          <p:txBody>
            <a:bodyPr wrap="none" lIns="72000" rIns="72000"/>
            <a:lstStyle/>
            <a:p>
              <a:pPr eaLnBrk="1" hangingPunct="1">
                <a:spcBef>
                  <a:spcPct val="50000"/>
                </a:spcBef>
                <a:defRPr/>
              </a:pPr>
              <a:endParaRPr lang="en-US" sz="2000">
                <a:latin typeface="+mn-lt"/>
              </a:endParaRPr>
            </a:p>
          </p:txBody>
        </p:sp>
        <p:sp>
          <p:nvSpPr>
            <p:cNvPr id="10" name="Rectangle 9">
              <a:extLst>
                <a:ext uri="{FF2B5EF4-FFF2-40B4-BE49-F238E27FC236}">
                  <a16:creationId xmlns="" xmlns:a16="http://schemas.microsoft.com/office/drawing/2014/main" id="{BE6E06D2-B49E-4AAF-8093-549356AFAEEF}"/>
                </a:ext>
              </a:extLst>
            </p:cNvPr>
            <p:cNvSpPr/>
            <p:nvPr/>
          </p:nvSpPr>
          <p:spPr bwMode="auto">
            <a:xfrm>
              <a:off x="9359325" y="3502422"/>
              <a:ext cx="272088" cy="162946"/>
            </a:xfrm>
            <a:prstGeom prst="rect">
              <a:avLst/>
            </a:prstGeom>
            <a:noFill/>
            <a:ln w="12700" cap="flat" cmpd="sng" algn="ctr">
              <a:solidFill>
                <a:schemeClr val="bg1"/>
              </a:solidFill>
              <a:prstDash val="solid"/>
              <a:round/>
              <a:headEnd type="none" w="med" len="med"/>
              <a:tailEnd type="none" w="med" len="med"/>
            </a:ln>
            <a:effectLst/>
          </p:spPr>
          <p:txBody>
            <a:bodyPr wrap="none" lIns="72000" rIns="72000"/>
            <a:lstStyle/>
            <a:p>
              <a:pPr eaLnBrk="1" hangingPunct="1">
                <a:spcBef>
                  <a:spcPct val="50000"/>
                </a:spcBef>
                <a:defRPr/>
              </a:pPr>
              <a:endParaRPr lang="en-US" sz="2000">
                <a:latin typeface="+mn-lt"/>
              </a:endParaRPr>
            </a:p>
          </p:txBody>
        </p:sp>
        <p:sp>
          <p:nvSpPr>
            <p:cNvPr id="11" name="Rectangle 10">
              <a:extLst>
                <a:ext uri="{FF2B5EF4-FFF2-40B4-BE49-F238E27FC236}">
                  <a16:creationId xmlns="" xmlns:a16="http://schemas.microsoft.com/office/drawing/2014/main" id="{B8FE5E39-023B-40A7-8CFC-0E32980EF0F2}"/>
                </a:ext>
              </a:extLst>
            </p:cNvPr>
            <p:cNvSpPr/>
            <p:nvPr/>
          </p:nvSpPr>
          <p:spPr bwMode="auto">
            <a:xfrm>
              <a:off x="9540718" y="3768861"/>
              <a:ext cx="272088" cy="162946"/>
            </a:xfrm>
            <a:prstGeom prst="rect">
              <a:avLst/>
            </a:prstGeom>
            <a:noFill/>
            <a:ln w="12700" cap="flat" cmpd="sng" algn="ctr">
              <a:solidFill>
                <a:schemeClr val="bg1"/>
              </a:solidFill>
              <a:prstDash val="solid"/>
              <a:round/>
              <a:headEnd type="none" w="med" len="med"/>
              <a:tailEnd type="none" w="med" len="med"/>
            </a:ln>
            <a:effectLst/>
          </p:spPr>
          <p:txBody>
            <a:bodyPr wrap="none" lIns="72000" rIns="72000"/>
            <a:lstStyle/>
            <a:p>
              <a:pPr eaLnBrk="1" hangingPunct="1">
                <a:spcBef>
                  <a:spcPct val="50000"/>
                </a:spcBef>
                <a:defRPr/>
              </a:pPr>
              <a:endParaRPr lang="en-US" sz="2000">
                <a:latin typeface="+mn-lt"/>
              </a:endParaRPr>
            </a:p>
          </p:txBody>
        </p:sp>
        <p:cxnSp>
          <p:nvCxnSpPr>
            <p:cNvPr id="7233" name="Connector: Elbow 11"/>
            <p:cNvCxnSpPr>
              <a:cxnSpLocks noChangeShapeType="1"/>
              <a:stCxn id="10" idx="2"/>
              <a:endCxn id="9" idx="0"/>
            </p:cNvCxnSpPr>
            <p:nvPr/>
          </p:nvCxnSpPr>
          <p:spPr bwMode="auto">
            <a:xfrm rot="5400000">
              <a:off x="9350733" y="3623236"/>
              <a:ext cx="101839" cy="187756"/>
            </a:xfrm>
            <a:prstGeom prst="bentConnector3">
              <a:avLst>
                <a:gd name="adj1" fmla="val 50000"/>
              </a:avLst>
            </a:prstGeom>
            <a:noFill/>
            <a:ln w="12700" algn="ctr">
              <a:solidFill>
                <a:schemeClr val="bg1"/>
              </a:solidFill>
              <a:round/>
              <a:headEnd/>
              <a:tailEnd/>
            </a:ln>
            <a:extLst>
              <a:ext uri="{909E8E84-426E-40DD-AFC4-6F175D3DCCD1}">
                <a14:hiddenFill xmlns:a14="http://schemas.microsoft.com/office/drawing/2010/main">
                  <a:noFill/>
                </a14:hiddenFill>
              </a:ext>
            </a:extLst>
          </p:spPr>
        </p:cxnSp>
        <p:cxnSp>
          <p:nvCxnSpPr>
            <p:cNvPr id="7234" name="Connector: Elbow 12"/>
            <p:cNvCxnSpPr>
              <a:cxnSpLocks noChangeShapeType="1"/>
              <a:stCxn id="10" idx="2"/>
              <a:endCxn id="11" idx="0"/>
            </p:cNvCxnSpPr>
            <p:nvPr/>
          </p:nvCxnSpPr>
          <p:spPr bwMode="auto">
            <a:xfrm rot="16200000" flipH="1">
              <a:off x="9535010" y="3626714"/>
              <a:ext cx="101838" cy="180799"/>
            </a:xfrm>
            <a:prstGeom prst="bentConnector3">
              <a:avLst>
                <a:gd name="adj1" fmla="val 50000"/>
              </a:avLst>
            </a:prstGeom>
            <a:noFill/>
            <a:ln w="12700" algn="ctr">
              <a:solidFill>
                <a:schemeClr val="bg1"/>
              </a:solidFill>
              <a:round/>
              <a:headEnd/>
              <a:tailEnd/>
            </a:ln>
            <a:extLst>
              <a:ext uri="{909E8E84-426E-40DD-AFC4-6F175D3DCCD1}">
                <a14:hiddenFill xmlns:a14="http://schemas.microsoft.com/office/drawing/2010/main">
                  <a:noFill/>
                </a14:hiddenFill>
              </a:ext>
            </a:extLst>
          </p:spPr>
        </p:cxnSp>
      </p:grpSp>
      <p:sp>
        <p:nvSpPr>
          <p:cNvPr id="14" name="Rectangle: Folded Corner 13">
            <a:extLst>
              <a:ext uri="{FF2B5EF4-FFF2-40B4-BE49-F238E27FC236}">
                <a16:creationId xmlns="" xmlns:a16="http://schemas.microsoft.com/office/drawing/2014/main" id="{6CFA5C7A-70F9-4F80-A1A3-B62AE25CC940}"/>
              </a:ext>
            </a:extLst>
          </p:cNvPr>
          <p:cNvSpPr/>
          <p:nvPr/>
        </p:nvSpPr>
        <p:spPr bwMode="auto">
          <a:xfrm>
            <a:off x="1928813" y="3429000"/>
            <a:ext cx="1077912" cy="1241425"/>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NFV-IFA011</a:t>
            </a:r>
            <a:br>
              <a:rPr lang="en-US" sz="1200" dirty="0">
                <a:solidFill>
                  <a:srgbClr val="FFFFFF"/>
                </a:solidFill>
                <a:latin typeface="+mn-lt"/>
              </a:rPr>
            </a:br>
            <a:r>
              <a:rPr lang="en-US" sz="1200" dirty="0">
                <a:solidFill>
                  <a:srgbClr val="FFFFFF"/>
                </a:solidFill>
              </a:rPr>
              <a:t/>
            </a:r>
            <a:br>
              <a:rPr lang="en-US" sz="1200" dirty="0">
                <a:solidFill>
                  <a:srgbClr val="FFFFFF"/>
                </a:solidFill>
              </a:rPr>
            </a:br>
            <a:r>
              <a:rPr lang="en-US" sz="1200" dirty="0">
                <a:solidFill>
                  <a:srgbClr val="FFFFFF"/>
                </a:solidFill>
                <a:latin typeface="+mn-lt"/>
              </a:rPr>
              <a:t>VNF Descriptor</a:t>
            </a:r>
            <a:br>
              <a:rPr lang="en-US" sz="1200" dirty="0">
                <a:solidFill>
                  <a:srgbClr val="FFFFFF"/>
                </a:solidFill>
                <a:latin typeface="+mn-lt"/>
              </a:rPr>
            </a:br>
            <a:r>
              <a:rPr lang="en-US" sz="1200" dirty="0">
                <a:solidFill>
                  <a:srgbClr val="FFFFFF"/>
                </a:solidFill>
                <a:latin typeface="+mn-lt"/>
              </a:rPr>
              <a:t>&amp; VNF Package</a:t>
            </a:r>
          </a:p>
        </p:txBody>
      </p:sp>
      <p:sp>
        <p:nvSpPr>
          <p:cNvPr id="15" name="Rectangle: Folded Corner 14">
            <a:extLst>
              <a:ext uri="{FF2B5EF4-FFF2-40B4-BE49-F238E27FC236}">
                <a16:creationId xmlns="" xmlns:a16="http://schemas.microsoft.com/office/drawing/2014/main" id="{80709076-C3AF-4BFD-8F40-AAF57E8C60FE}"/>
              </a:ext>
            </a:extLst>
          </p:cNvPr>
          <p:cNvSpPr/>
          <p:nvPr/>
        </p:nvSpPr>
        <p:spPr bwMode="auto">
          <a:xfrm>
            <a:off x="1928813" y="5300663"/>
            <a:ext cx="1077912" cy="1243012"/>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NFV-SOL004</a:t>
            </a:r>
            <a:br>
              <a:rPr lang="en-US" sz="1200" dirty="0">
                <a:solidFill>
                  <a:srgbClr val="FFFFFF"/>
                </a:solidFill>
                <a:latin typeface="+mn-lt"/>
              </a:rPr>
            </a:br>
            <a:r>
              <a:rPr lang="en-US" sz="1200" dirty="0">
                <a:solidFill>
                  <a:srgbClr val="FFFFFF"/>
                </a:solidFill>
                <a:latin typeface="+mn-lt"/>
              </a:rPr>
              <a:t/>
            </a:r>
            <a:br>
              <a:rPr lang="en-US" sz="1200" dirty="0">
                <a:solidFill>
                  <a:srgbClr val="FFFFFF"/>
                </a:solidFill>
                <a:latin typeface="+mn-lt"/>
              </a:rPr>
            </a:br>
            <a:r>
              <a:rPr lang="en-US" sz="1200" dirty="0">
                <a:solidFill>
                  <a:srgbClr val="FFFFFF"/>
                </a:solidFill>
                <a:latin typeface="+mn-lt"/>
              </a:rPr>
              <a:t>VNF Package</a:t>
            </a:r>
            <a:br>
              <a:rPr lang="en-US" sz="1200" dirty="0">
                <a:solidFill>
                  <a:srgbClr val="FFFFFF"/>
                </a:solidFill>
                <a:latin typeface="+mn-lt"/>
              </a:rPr>
            </a:br>
            <a:r>
              <a:rPr lang="en-US" sz="1200" dirty="0">
                <a:solidFill>
                  <a:srgbClr val="FFFFFF"/>
                </a:solidFill>
                <a:latin typeface="+mn-lt"/>
              </a:rPr>
              <a:t>(TOSCA CSAR)</a:t>
            </a:r>
          </a:p>
        </p:txBody>
      </p:sp>
      <p:sp>
        <p:nvSpPr>
          <p:cNvPr id="16" name="Rectangle: Folded Corner 15">
            <a:extLst>
              <a:ext uri="{FF2B5EF4-FFF2-40B4-BE49-F238E27FC236}">
                <a16:creationId xmlns="" xmlns:a16="http://schemas.microsoft.com/office/drawing/2014/main" id="{7FBCCF54-F77F-45DE-811B-5D9F183F9E03}"/>
              </a:ext>
            </a:extLst>
          </p:cNvPr>
          <p:cNvSpPr/>
          <p:nvPr/>
        </p:nvSpPr>
        <p:spPr bwMode="auto">
          <a:xfrm>
            <a:off x="3303588" y="3429000"/>
            <a:ext cx="1077912" cy="1241425"/>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NFV-IFA014</a:t>
            </a:r>
            <a:br>
              <a:rPr lang="en-US" sz="1200" dirty="0">
                <a:solidFill>
                  <a:srgbClr val="FFFFFF"/>
                </a:solidFill>
                <a:latin typeface="+mn-lt"/>
              </a:rPr>
            </a:br>
            <a:r>
              <a:rPr lang="en-US" sz="1200" dirty="0">
                <a:solidFill>
                  <a:srgbClr val="FFFFFF"/>
                </a:solidFill>
              </a:rPr>
              <a:t/>
            </a:r>
            <a:br>
              <a:rPr lang="en-US" sz="1200" dirty="0">
                <a:solidFill>
                  <a:srgbClr val="FFFFFF"/>
                </a:solidFill>
              </a:rPr>
            </a:br>
            <a:r>
              <a:rPr lang="en-US" sz="1200" dirty="0">
                <a:solidFill>
                  <a:srgbClr val="FFFFFF"/>
                </a:solidFill>
                <a:latin typeface="+mn-lt"/>
              </a:rPr>
              <a:t>Network</a:t>
            </a:r>
            <a:br>
              <a:rPr lang="en-US" sz="1200" dirty="0">
                <a:solidFill>
                  <a:srgbClr val="FFFFFF"/>
                </a:solidFill>
                <a:latin typeface="+mn-lt"/>
              </a:rPr>
            </a:br>
            <a:r>
              <a:rPr lang="en-US" sz="1200" dirty="0">
                <a:solidFill>
                  <a:srgbClr val="FFFFFF"/>
                </a:solidFill>
                <a:latin typeface="+mn-lt"/>
              </a:rPr>
              <a:t>Service</a:t>
            </a:r>
            <a:br>
              <a:rPr lang="en-US" sz="1200" dirty="0">
                <a:solidFill>
                  <a:srgbClr val="FFFFFF"/>
                </a:solidFill>
                <a:latin typeface="+mn-lt"/>
              </a:rPr>
            </a:br>
            <a:r>
              <a:rPr lang="en-US" sz="1200" dirty="0">
                <a:solidFill>
                  <a:srgbClr val="FFFFFF"/>
                </a:solidFill>
                <a:latin typeface="+mn-lt"/>
              </a:rPr>
              <a:t>Descriptor</a:t>
            </a:r>
          </a:p>
        </p:txBody>
      </p:sp>
      <p:sp>
        <p:nvSpPr>
          <p:cNvPr id="17" name="Rectangle: Folded Corner 16">
            <a:extLst>
              <a:ext uri="{FF2B5EF4-FFF2-40B4-BE49-F238E27FC236}">
                <a16:creationId xmlns="" xmlns:a16="http://schemas.microsoft.com/office/drawing/2014/main" id="{B61427AE-88FA-4C61-83ED-C802130DB0B4}"/>
              </a:ext>
            </a:extLst>
          </p:cNvPr>
          <p:cNvSpPr/>
          <p:nvPr/>
        </p:nvSpPr>
        <p:spPr bwMode="auto">
          <a:xfrm>
            <a:off x="4678363" y="3429000"/>
            <a:ext cx="1077912" cy="1241425"/>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NFV-IFA007</a:t>
            </a:r>
            <a:br>
              <a:rPr lang="en-US" sz="1200" dirty="0">
                <a:solidFill>
                  <a:srgbClr val="FFFFFF"/>
                </a:solidFill>
                <a:latin typeface="+mn-lt"/>
              </a:rPr>
            </a:br>
            <a:r>
              <a:rPr lang="en-US" sz="1200" dirty="0">
                <a:solidFill>
                  <a:srgbClr val="FFFFFF"/>
                </a:solidFill>
              </a:rPr>
              <a:t/>
            </a:r>
            <a:br>
              <a:rPr lang="en-US" sz="1200" dirty="0">
                <a:solidFill>
                  <a:srgbClr val="FFFFFF"/>
                </a:solidFill>
              </a:rPr>
            </a:br>
            <a:r>
              <a:rPr lang="en-US" sz="1200" dirty="0">
                <a:solidFill>
                  <a:srgbClr val="FFFFFF"/>
                </a:solidFill>
                <a:latin typeface="+mn-lt"/>
              </a:rPr>
              <a:t>Or-</a:t>
            </a:r>
            <a:r>
              <a:rPr lang="en-US" sz="1200" dirty="0" err="1">
                <a:solidFill>
                  <a:srgbClr val="FFFFFF"/>
                </a:solidFill>
                <a:latin typeface="+mn-lt"/>
              </a:rPr>
              <a:t>Vnfm</a:t>
            </a:r>
            <a:endParaRPr lang="en-US" sz="1200" dirty="0">
              <a:solidFill>
                <a:srgbClr val="FFFFFF"/>
              </a:solidFill>
              <a:latin typeface="+mn-lt"/>
            </a:endParaRPr>
          </a:p>
        </p:txBody>
      </p:sp>
      <p:sp>
        <p:nvSpPr>
          <p:cNvPr id="18" name="Rectangle: Folded Corner 17">
            <a:extLst>
              <a:ext uri="{FF2B5EF4-FFF2-40B4-BE49-F238E27FC236}">
                <a16:creationId xmlns="" xmlns:a16="http://schemas.microsoft.com/office/drawing/2014/main" id="{8E246FCD-0E7E-48C7-A08A-E7B765940555}"/>
              </a:ext>
            </a:extLst>
          </p:cNvPr>
          <p:cNvSpPr/>
          <p:nvPr/>
        </p:nvSpPr>
        <p:spPr bwMode="auto">
          <a:xfrm>
            <a:off x="6053138" y="3429000"/>
            <a:ext cx="1077912" cy="1241425"/>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NFV-IFA008</a:t>
            </a:r>
            <a:br>
              <a:rPr lang="en-US" sz="1200" dirty="0">
                <a:solidFill>
                  <a:srgbClr val="FFFFFF"/>
                </a:solidFill>
                <a:latin typeface="+mn-lt"/>
              </a:rPr>
            </a:br>
            <a:r>
              <a:rPr lang="en-US" sz="1200" dirty="0">
                <a:solidFill>
                  <a:srgbClr val="FFFFFF"/>
                </a:solidFill>
              </a:rPr>
              <a:t/>
            </a:r>
            <a:br>
              <a:rPr lang="en-US" sz="1200" dirty="0">
                <a:solidFill>
                  <a:srgbClr val="FFFFFF"/>
                </a:solidFill>
              </a:rPr>
            </a:br>
            <a:r>
              <a:rPr lang="en-US" sz="1200" dirty="0" err="1">
                <a:solidFill>
                  <a:srgbClr val="FFFFFF"/>
                </a:solidFill>
                <a:latin typeface="+mn-lt"/>
              </a:rPr>
              <a:t>Ve-Vnfm</a:t>
            </a:r>
            <a:endParaRPr lang="en-US" sz="1200" dirty="0">
              <a:solidFill>
                <a:srgbClr val="FFFFFF"/>
              </a:solidFill>
              <a:latin typeface="+mn-lt"/>
            </a:endParaRPr>
          </a:p>
        </p:txBody>
      </p:sp>
      <p:sp>
        <p:nvSpPr>
          <p:cNvPr id="20" name="Rectangle: Folded Corner 19">
            <a:extLst>
              <a:ext uri="{FF2B5EF4-FFF2-40B4-BE49-F238E27FC236}">
                <a16:creationId xmlns="" xmlns:a16="http://schemas.microsoft.com/office/drawing/2014/main" id="{0B863894-46BE-469F-BA7F-DA671F1DC1EA}"/>
              </a:ext>
            </a:extLst>
          </p:cNvPr>
          <p:cNvSpPr/>
          <p:nvPr/>
        </p:nvSpPr>
        <p:spPr bwMode="auto">
          <a:xfrm>
            <a:off x="3303588" y="5300663"/>
            <a:ext cx="1077912" cy="1243012"/>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NFV-SOL001</a:t>
            </a:r>
            <a:br>
              <a:rPr lang="en-US" sz="1200" dirty="0">
                <a:solidFill>
                  <a:srgbClr val="FFFFFF"/>
                </a:solidFill>
                <a:latin typeface="+mn-lt"/>
              </a:rPr>
            </a:br>
            <a:r>
              <a:rPr lang="en-US" sz="1200" dirty="0">
                <a:solidFill>
                  <a:srgbClr val="FFFFFF"/>
                </a:solidFill>
                <a:latin typeface="+mn-lt"/>
              </a:rPr>
              <a:t/>
            </a:r>
            <a:br>
              <a:rPr lang="en-US" sz="1200" dirty="0">
                <a:solidFill>
                  <a:srgbClr val="FFFFFF"/>
                </a:solidFill>
                <a:latin typeface="+mn-lt"/>
              </a:rPr>
            </a:br>
            <a:r>
              <a:rPr lang="en-US" sz="1200" dirty="0">
                <a:solidFill>
                  <a:srgbClr val="FFFFFF"/>
                </a:solidFill>
                <a:latin typeface="+mn-lt"/>
              </a:rPr>
              <a:t>VNF &amp; NS</a:t>
            </a:r>
            <a:br>
              <a:rPr lang="en-US" sz="1200" dirty="0">
                <a:solidFill>
                  <a:srgbClr val="FFFFFF"/>
                </a:solidFill>
                <a:latin typeface="+mn-lt"/>
              </a:rPr>
            </a:br>
            <a:r>
              <a:rPr lang="en-US" sz="1200" dirty="0">
                <a:solidFill>
                  <a:srgbClr val="FFFFFF"/>
                </a:solidFill>
                <a:latin typeface="+mn-lt"/>
              </a:rPr>
              <a:t>Descriptor</a:t>
            </a:r>
            <a:br>
              <a:rPr lang="en-US" sz="1200" dirty="0">
                <a:solidFill>
                  <a:srgbClr val="FFFFFF"/>
                </a:solidFill>
                <a:latin typeface="+mn-lt"/>
              </a:rPr>
            </a:br>
            <a:r>
              <a:rPr lang="en-US" sz="1200" dirty="0">
                <a:solidFill>
                  <a:srgbClr val="FFFFFF"/>
                </a:solidFill>
                <a:latin typeface="+mn-lt"/>
              </a:rPr>
              <a:t>(TOSCA)</a:t>
            </a:r>
          </a:p>
        </p:txBody>
      </p:sp>
      <p:sp>
        <p:nvSpPr>
          <p:cNvPr id="21" name="Rectangle: Folded Corner 20">
            <a:extLst>
              <a:ext uri="{FF2B5EF4-FFF2-40B4-BE49-F238E27FC236}">
                <a16:creationId xmlns="" xmlns:a16="http://schemas.microsoft.com/office/drawing/2014/main" id="{C922AE15-B42F-40E8-B380-7CBF42F1AC22}"/>
              </a:ext>
            </a:extLst>
          </p:cNvPr>
          <p:cNvSpPr/>
          <p:nvPr/>
        </p:nvSpPr>
        <p:spPr bwMode="auto">
          <a:xfrm>
            <a:off x="4678363" y="5300663"/>
            <a:ext cx="1077912" cy="1243012"/>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NFV-SOL003</a:t>
            </a:r>
            <a:br>
              <a:rPr lang="en-US" sz="1200" dirty="0">
                <a:solidFill>
                  <a:srgbClr val="FFFFFF"/>
                </a:solidFill>
                <a:latin typeface="+mn-lt"/>
              </a:rPr>
            </a:br>
            <a:r>
              <a:rPr lang="en-US" sz="1200" dirty="0">
                <a:solidFill>
                  <a:srgbClr val="FFFFFF"/>
                </a:solidFill>
                <a:latin typeface="+mn-lt"/>
              </a:rPr>
              <a:t/>
            </a:r>
            <a:br>
              <a:rPr lang="en-US" sz="1200" dirty="0">
                <a:solidFill>
                  <a:srgbClr val="FFFFFF"/>
                </a:solidFill>
                <a:latin typeface="+mn-lt"/>
              </a:rPr>
            </a:br>
            <a:r>
              <a:rPr lang="en-US" sz="1200" dirty="0">
                <a:solidFill>
                  <a:srgbClr val="FFFFFF"/>
                </a:solidFill>
                <a:latin typeface="+mn-lt"/>
              </a:rPr>
              <a:t>Or-</a:t>
            </a:r>
            <a:r>
              <a:rPr lang="en-US" sz="1200" dirty="0" err="1">
                <a:solidFill>
                  <a:srgbClr val="FFFFFF"/>
                </a:solidFill>
                <a:latin typeface="+mn-lt"/>
              </a:rPr>
              <a:t>Vnfm</a:t>
            </a:r>
            <a:r>
              <a:rPr lang="en-US" sz="1200" dirty="0">
                <a:solidFill>
                  <a:srgbClr val="FFFFFF"/>
                </a:solidFill>
                <a:latin typeface="+mn-lt"/>
              </a:rPr>
              <a:t/>
            </a:r>
            <a:br>
              <a:rPr lang="en-US" sz="1200" dirty="0">
                <a:solidFill>
                  <a:srgbClr val="FFFFFF"/>
                </a:solidFill>
                <a:latin typeface="+mn-lt"/>
              </a:rPr>
            </a:br>
            <a:r>
              <a:rPr lang="en-US" sz="1200" dirty="0">
                <a:solidFill>
                  <a:srgbClr val="FFFFFF"/>
                </a:solidFill>
                <a:latin typeface="+mn-lt"/>
              </a:rPr>
              <a:t>(REST)</a:t>
            </a:r>
          </a:p>
        </p:txBody>
      </p:sp>
      <p:cxnSp>
        <p:nvCxnSpPr>
          <p:cNvPr id="23" name="Connector: Elbow 22">
            <a:extLst>
              <a:ext uri="{FF2B5EF4-FFF2-40B4-BE49-F238E27FC236}">
                <a16:creationId xmlns="" xmlns:a16="http://schemas.microsoft.com/office/drawing/2014/main" id="{0C718BCE-0DA4-4757-BB60-31417C8010C1}"/>
              </a:ext>
            </a:extLst>
          </p:cNvPr>
          <p:cNvCxnSpPr>
            <a:stCxn id="7" idx="2"/>
            <a:endCxn id="14" idx="0"/>
          </p:cNvCxnSpPr>
          <p:nvPr/>
        </p:nvCxnSpPr>
        <p:spPr>
          <a:xfrm rot="5400000">
            <a:off x="3586163" y="1797050"/>
            <a:ext cx="514350" cy="274955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 xmlns:a16="http://schemas.microsoft.com/office/drawing/2014/main" id="{E18362C3-9A89-431A-BF51-8C5D54826F1D}"/>
              </a:ext>
            </a:extLst>
          </p:cNvPr>
          <p:cNvCxnSpPr>
            <a:stCxn id="7" idx="2"/>
            <a:endCxn id="16" idx="0"/>
          </p:cNvCxnSpPr>
          <p:nvPr/>
        </p:nvCxnSpPr>
        <p:spPr>
          <a:xfrm rot="5400000">
            <a:off x="4273551" y="2484437"/>
            <a:ext cx="514350" cy="137477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 xmlns:a16="http://schemas.microsoft.com/office/drawing/2014/main" id="{E18384B5-E9C3-486B-A10A-D8EB89C27402}"/>
              </a:ext>
            </a:extLst>
          </p:cNvPr>
          <p:cNvCxnSpPr>
            <a:stCxn id="7" idx="2"/>
            <a:endCxn id="17" idx="0"/>
          </p:cNvCxnSpPr>
          <p:nvPr/>
        </p:nvCxnSpPr>
        <p:spPr>
          <a:xfrm rot="5400000">
            <a:off x="4960938" y="3171825"/>
            <a:ext cx="514350" cy="127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 xmlns:a16="http://schemas.microsoft.com/office/drawing/2014/main" id="{C3408C19-6188-4D60-8888-29E23B172408}"/>
              </a:ext>
            </a:extLst>
          </p:cNvPr>
          <p:cNvCxnSpPr>
            <a:stCxn id="7" idx="2"/>
            <a:endCxn id="18" idx="0"/>
          </p:cNvCxnSpPr>
          <p:nvPr/>
        </p:nvCxnSpPr>
        <p:spPr>
          <a:xfrm rot="16200000" flipH="1">
            <a:off x="5647532" y="2485231"/>
            <a:ext cx="514350" cy="137318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 xmlns:a16="http://schemas.microsoft.com/office/drawing/2014/main" id="{DFD4C94C-EF28-4688-ACC4-07E46306A935}"/>
              </a:ext>
            </a:extLst>
          </p:cNvPr>
          <p:cNvCxnSpPr>
            <a:cxnSpLocks/>
          </p:cNvCxnSpPr>
          <p:nvPr/>
        </p:nvCxnSpPr>
        <p:spPr>
          <a:xfrm>
            <a:off x="2265363" y="4670425"/>
            <a:ext cx="0" cy="630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Rectangle: Folded Corner 40">
            <a:extLst>
              <a:ext uri="{FF2B5EF4-FFF2-40B4-BE49-F238E27FC236}">
                <a16:creationId xmlns="" xmlns:a16="http://schemas.microsoft.com/office/drawing/2014/main" id="{FD1A85C0-5715-4F5D-B75C-8894856743AB}"/>
              </a:ext>
            </a:extLst>
          </p:cNvPr>
          <p:cNvSpPr/>
          <p:nvPr/>
        </p:nvSpPr>
        <p:spPr bwMode="auto">
          <a:xfrm>
            <a:off x="6053138" y="5300663"/>
            <a:ext cx="1077912" cy="1243012"/>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NFV-SOL002</a:t>
            </a:r>
            <a:br>
              <a:rPr lang="en-US" sz="1200" dirty="0">
                <a:solidFill>
                  <a:srgbClr val="FFFFFF"/>
                </a:solidFill>
                <a:latin typeface="+mn-lt"/>
              </a:rPr>
            </a:br>
            <a:r>
              <a:rPr lang="en-US" sz="1200" dirty="0">
                <a:solidFill>
                  <a:srgbClr val="FFFFFF"/>
                </a:solidFill>
                <a:latin typeface="+mn-lt"/>
              </a:rPr>
              <a:t/>
            </a:r>
            <a:br>
              <a:rPr lang="en-US" sz="1200" dirty="0">
                <a:solidFill>
                  <a:srgbClr val="FFFFFF"/>
                </a:solidFill>
                <a:latin typeface="+mn-lt"/>
              </a:rPr>
            </a:br>
            <a:r>
              <a:rPr lang="en-US" sz="1200" dirty="0" err="1">
                <a:solidFill>
                  <a:srgbClr val="FFFFFF"/>
                </a:solidFill>
                <a:latin typeface="+mn-lt"/>
              </a:rPr>
              <a:t>Ve-Vnfm</a:t>
            </a:r>
            <a:r>
              <a:rPr lang="en-US" sz="1200" dirty="0">
                <a:solidFill>
                  <a:srgbClr val="FFFFFF"/>
                </a:solidFill>
                <a:latin typeface="+mn-lt"/>
              </a:rPr>
              <a:t/>
            </a:r>
            <a:br>
              <a:rPr lang="en-US" sz="1200" dirty="0">
                <a:solidFill>
                  <a:srgbClr val="FFFFFF"/>
                </a:solidFill>
                <a:latin typeface="+mn-lt"/>
              </a:rPr>
            </a:br>
            <a:r>
              <a:rPr lang="en-US" sz="1200" dirty="0">
                <a:solidFill>
                  <a:srgbClr val="FFFFFF"/>
                </a:solidFill>
                <a:latin typeface="+mn-lt"/>
              </a:rPr>
              <a:t>(REST)</a:t>
            </a:r>
          </a:p>
        </p:txBody>
      </p:sp>
      <p:cxnSp>
        <p:nvCxnSpPr>
          <p:cNvPr id="46" name="Straight Arrow Connector 45">
            <a:extLst>
              <a:ext uri="{FF2B5EF4-FFF2-40B4-BE49-F238E27FC236}">
                <a16:creationId xmlns="" xmlns:a16="http://schemas.microsoft.com/office/drawing/2014/main" id="{63267583-9038-4587-817A-9D5F629030B6}"/>
              </a:ext>
            </a:extLst>
          </p:cNvPr>
          <p:cNvCxnSpPr>
            <a:stCxn id="16" idx="2"/>
            <a:endCxn id="20" idx="0"/>
          </p:cNvCxnSpPr>
          <p:nvPr/>
        </p:nvCxnSpPr>
        <p:spPr>
          <a:xfrm>
            <a:off x="3843338" y="4670425"/>
            <a:ext cx="0" cy="630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 xmlns:a16="http://schemas.microsoft.com/office/drawing/2014/main" id="{B63B4AE3-995E-40A4-8519-3502DB2E13A7}"/>
              </a:ext>
            </a:extLst>
          </p:cNvPr>
          <p:cNvCxnSpPr>
            <a:stCxn id="17" idx="2"/>
            <a:endCxn id="21" idx="0"/>
          </p:cNvCxnSpPr>
          <p:nvPr/>
        </p:nvCxnSpPr>
        <p:spPr>
          <a:xfrm>
            <a:off x="5218113" y="4670425"/>
            <a:ext cx="0" cy="630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 xmlns:a16="http://schemas.microsoft.com/office/drawing/2014/main" id="{67C2AEE6-CD87-4550-802E-07D4E3B75157}"/>
              </a:ext>
            </a:extLst>
          </p:cNvPr>
          <p:cNvCxnSpPr>
            <a:stCxn id="18" idx="2"/>
            <a:endCxn id="41" idx="0"/>
          </p:cNvCxnSpPr>
          <p:nvPr/>
        </p:nvCxnSpPr>
        <p:spPr>
          <a:xfrm>
            <a:off x="6591300" y="4670425"/>
            <a:ext cx="0" cy="630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Rectangle: Folded Corner 52">
            <a:extLst>
              <a:ext uri="{FF2B5EF4-FFF2-40B4-BE49-F238E27FC236}">
                <a16:creationId xmlns="" xmlns:a16="http://schemas.microsoft.com/office/drawing/2014/main" id="{7B106057-29C9-4BDA-A9DF-53A756E6486F}"/>
              </a:ext>
            </a:extLst>
          </p:cNvPr>
          <p:cNvSpPr/>
          <p:nvPr/>
        </p:nvSpPr>
        <p:spPr bwMode="auto">
          <a:xfrm>
            <a:off x="7427913" y="3429000"/>
            <a:ext cx="1077912" cy="1241425"/>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NFV-IFA013</a:t>
            </a:r>
            <a:br>
              <a:rPr lang="en-US" sz="1200" dirty="0">
                <a:solidFill>
                  <a:srgbClr val="FFFFFF"/>
                </a:solidFill>
                <a:latin typeface="+mn-lt"/>
              </a:rPr>
            </a:br>
            <a:r>
              <a:rPr lang="en-US" sz="1200" dirty="0">
                <a:solidFill>
                  <a:srgbClr val="FFFFFF"/>
                </a:solidFill>
              </a:rPr>
              <a:t/>
            </a:r>
            <a:br>
              <a:rPr lang="en-US" sz="1200" dirty="0">
                <a:solidFill>
                  <a:srgbClr val="FFFFFF"/>
                </a:solidFill>
              </a:rPr>
            </a:br>
            <a:r>
              <a:rPr lang="en-US" sz="1200" dirty="0" err="1">
                <a:solidFill>
                  <a:srgbClr val="FFFFFF"/>
                </a:solidFill>
                <a:latin typeface="+mn-lt"/>
              </a:rPr>
              <a:t>Os</a:t>
            </a:r>
            <a:r>
              <a:rPr lang="en-US" sz="1200" dirty="0">
                <a:solidFill>
                  <a:srgbClr val="FFFFFF"/>
                </a:solidFill>
                <a:latin typeface="+mn-lt"/>
              </a:rPr>
              <a:t>-Ma-</a:t>
            </a:r>
            <a:r>
              <a:rPr lang="en-US" sz="1200" dirty="0" err="1">
                <a:solidFill>
                  <a:srgbClr val="FFFFFF"/>
                </a:solidFill>
                <a:latin typeface="+mn-lt"/>
              </a:rPr>
              <a:t>Nfvo</a:t>
            </a:r>
            <a:endParaRPr lang="en-US" sz="1200" dirty="0">
              <a:solidFill>
                <a:srgbClr val="FFFFFF"/>
              </a:solidFill>
              <a:latin typeface="+mn-lt"/>
            </a:endParaRPr>
          </a:p>
        </p:txBody>
      </p:sp>
      <p:sp>
        <p:nvSpPr>
          <p:cNvPr id="55" name="Rectangle: Folded Corner 54">
            <a:extLst>
              <a:ext uri="{FF2B5EF4-FFF2-40B4-BE49-F238E27FC236}">
                <a16:creationId xmlns="" xmlns:a16="http://schemas.microsoft.com/office/drawing/2014/main" id="{5279F39F-8E00-4B76-BA68-FD28488CA013}"/>
              </a:ext>
            </a:extLst>
          </p:cNvPr>
          <p:cNvSpPr/>
          <p:nvPr/>
        </p:nvSpPr>
        <p:spPr bwMode="auto">
          <a:xfrm>
            <a:off x="7427913" y="5300663"/>
            <a:ext cx="1077912" cy="1243012"/>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NFV-SOL005</a:t>
            </a:r>
            <a:br>
              <a:rPr lang="en-US" sz="1200" dirty="0">
                <a:solidFill>
                  <a:srgbClr val="FFFFFF"/>
                </a:solidFill>
                <a:latin typeface="+mn-lt"/>
              </a:rPr>
            </a:br>
            <a:r>
              <a:rPr lang="en-US" sz="1200" dirty="0">
                <a:solidFill>
                  <a:srgbClr val="FFFFFF"/>
                </a:solidFill>
                <a:latin typeface="+mn-lt"/>
              </a:rPr>
              <a:t/>
            </a:r>
            <a:br>
              <a:rPr lang="en-US" sz="1200" dirty="0">
                <a:solidFill>
                  <a:srgbClr val="FFFFFF"/>
                </a:solidFill>
                <a:latin typeface="+mn-lt"/>
              </a:rPr>
            </a:br>
            <a:r>
              <a:rPr lang="en-US" sz="1200" dirty="0" err="1">
                <a:solidFill>
                  <a:srgbClr val="FFFFFF"/>
                </a:solidFill>
                <a:latin typeface="+mn-lt"/>
              </a:rPr>
              <a:t>Os</a:t>
            </a:r>
            <a:r>
              <a:rPr lang="en-US" sz="1200" dirty="0">
                <a:solidFill>
                  <a:srgbClr val="FFFFFF"/>
                </a:solidFill>
                <a:latin typeface="+mn-lt"/>
              </a:rPr>
              <a:t>-Ma-</a:t>
            </a:r>
            <a:r>
              <a:rPr lang="en-US" sz="1200" dirty="0" err="1">
                <a:solidFill>
                  <a:srgbClr val="FFFFFF"/>
                </a:solidFill>
                <a:latin typeface="+mn-lt"/>
              </a:rPr>
              <a:t>Nfvo</a:t>
            </a:r>
            <a:r>
              <a:rPr lang="en-US" sz="1200" dirty="0">
                <a:solidFill>
                  <a:srgbClr val="FFFFFF"/>
                </a:solidFill>
                <a:latin typeface="+mn-lt"/>
              </a:rPr>
              <a:t/>
            </a:r>
            <a:br>
              <a:rPr lang="en-US" sz="1200" dirty="0">
                <a:solidFill>
                  <a:srgbClr val="FFFFFF"/>
                </a:solidFill>
                <a:latin typeface="+mn-lt"/>
              </a:rPr>
            </a:br>
            <a:r>
              <a:rPr lang="en-US" sz="1200" dirty="0">
                <a:solidFill>
                  <a:srgbClr val="FFFFFF"/>
                </a:solidFill>
                <a:latin typeface="+mn-lt"/>
              </a:rPr>
              <a:t>(REST)</a:t>
            </a:r>
          </a:p>
        </p:txBody>
      </p:sp>
      <p:cxnSp>
        <p:nvCxnSpPr>
          <p:cNvPr id="56" name="Straight Arrow Connector 55">
            <a:extLst>
              <a:ext uri="{FF2B5EF4-FFF2-40B4-BE49-F238E27FC236}">
                <a16:creationId xmlns="" xmlns:a16="http://schemas.microsoft.com/office/drawing/2014/main" id="{E17D1D26-DAAC-4DC9-99CF-62E6194BAA17}"/>
              </a:ext>
            </a:extLst>
          </p:cNvPr>
          <p:cNvCxnSpPr>
            <a:cxnSpLocks/>
            <a:stCxn id="53" idx="2"/>
            <a:endCxn id="55" idx="0"/>
          </p:cNvCxnSpPr>
          <p:nvPr/>
        </p:nvCxnSpPr>
        <p:spPr>
          <a:xfrm flipH="1">
            <a:off x="7966075" y="4670425"/>
            <a:ext cx="0" cy="630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nector: Elbow 59">
            <a:extLst>
              <a:ext uri="{FF2B5EF4-FFF2-40B4-BE49-F238E27FC236}">
                <a16:creationId xmlns="" xmlns:a16="http://schemas.microsoft.com/office/drawing/2014/main" id="{369C86A9-3A47-413C-9419-6BF6F469AA5E}"/>
              </a:ext>
            </a:extLst>
          </p:cNvPr>
          <p:cNvCxnSpPr>
            <a:stCxn id="7" idx="2"/>
            <a:endCxn id="53" idx="0"/>
          </p:cNvCxnSpPr>
          <p:nvPr/>
        </p:nvCxnSpPr>
        <p:spPr>
          <a:xfrm rot="16200000" flipH="1">
            <a:off x="6334919" y="1797844"/>
            <a:ext cx="514350" cy="274796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 xmlns:a16="http://schemas.microsoft.com/office/drawing/2014/main" id="{0A0EA350-D729-42E9-ACFD-143FD6D9F579}"/>
              </a:ext>
            </a:extLst>
          </p:cNvPr>
          <p:cNvCxnSpPr/>
          <p:nvPr/>
        </p:nvCxnSpPr>
        <p:spPr>
          <a:xfrm>
            <a:off x="595313" y="4935538"/>
            <a:ext cx="818515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 xmlns:a16="http://schemas.microsoft.com/office/drawing/2014/main" id="{9C7B8347-5407-4EAF-AB69-0CD63BEA37A4}"/>
              </a:ext>
            </a:extLst>
          </p:cNvPr>
          <p:cNvCxnSpPr/>
          <p:nvPr/>
        </p:nvCxnSpPr>
        <p:spPr>
          <a:xfrm>
            <a:off x="595313" y="3055938"/>
            <a:ext cx="818515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Rectangle: Folded Corner 65">
            <a:extLst>
              <a:ext uri="{FF2B5EF4-FFF2-40B4-BE49-F238E27FC236}">
                <a16:creationId xmlns="" xmlns:a16="http://schemas.microsoft.com/office/drawing/2014/main" id="{BD6CD3FB-634F-4CAE-9E93-02301A398E6F}"/>
              </a:ext>
            </a:extLst>
          </p:cNvPr>
          <p:cNvSpPr/>
          <p:nvPr/>
        </p:nvSpPr>
        <p:spPr bwMode="auto">
          <a:xfrm>
            <a:off x="6702425" y="1666875"/>
            <a:ext cx="1079500" cy="1241425"/>
          </a:xfrm>
          <a:prstGeom prst="foldedCorner">
            <a:avLst>
              <a:gd name="adj" fmla="val 30752"/>
            </a:avLst>
          </a:prstGeom>
          <a:solidFill>
            <a:srgbClr val="549895"/>
          </a:solidFill>
          <a:ln w="12700" cap="flat" cmpd="sng" algn="ctr">
            <a:solidFill>
              <a:srgbClr val="00625F"/>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NFV-IFA024</a:t>
            </a:r>
            <a:br>
              <a:rPr lang="en-US" sz="1200" dirty="0">
                <a:solidFill>
                  <a:srgbClr val="FFFFFF"/>
                </a:solidFill>
                <a:latin typeface="+mn-lt"/>
              </a:rPr>
            </a:br>
            <a:r>
              <a:rPr lang="en-US" sz="1200" dirty="0">
                <a:solidFill>
                  <a:srgbClr val="FFFFFF"/>
                </a:solidFill>
                <a:latin typeface="+mn-lt"/>
              </a:rPr>
              <a:t>External IM</a:t>
            </a:r>
            <a:br>
              <a:rPr lang="en-US" sz="1200" dirty="0">
                <a:solidFill>
                  <a:srgbClr val="FFFFFF"/>
                </a:solidFill>
                <a:latin typeface="+mn-lt"/>
              </a:rPr>
            </a:br>
            <a:r>
              <a:rPr lang="en-US" sz="1200" dirty="0">
                <a:solidFill>
                  <a:srgbClr val="FFFFFF"/>
                </a:solidFill>
                <a:latin typeface="+mn-lt"/>
              </a:rPr>
              <a:t>Touchpoints</a:t>
            </a:r>
          </a:p>
        </p:txBody>
      </p:sp>
      <p:grpSp>
        <p:nvGrpSpPr>
          <p:cNvPr id="7196" name="Group 66"/>
          <p:cNvGrpSpPr>
            <a:grpSpLocks/>
          </p:cNvGrpSpPr>
          <p:nvPr/>
        </p:nvGrpSpPr>
        <p:grpSpPr bwMode="auto">
          <a:xfrm>
            <a:off x="6892925" y="2465388"/>
            <a:ext cx="460375" cy="307975"/>
            <a:chOff x="9171296" y="3502422"/>
            <a:chExt cx="641510" cy="429385"/>
          </a:xfrm>
        </p:grpSpPr>
        <p:sp>
          <p:nvSpPr>
            <p:cNvPr id="68" name="Rectangle 67">
              <a:extLst>
                <a:ext uri="{FF2B5EF4-FFF2-40B4-BE49-F238E27FC236}">
                  <a16:creationId xmlns="" xmlns:a16="http://schemas.microsoft.com/office/drawing/2014/main" id="{9DFD44D6-2B5D-4EFE-BAF9-B8A556CF1BF8}"/>
                </a:ext>
              </a:extLst>
            </p:cNvPr>
            <p:cNvSpPr/>
            <p:nvPr/>
          </p:nvSpPr>
          <p:spPr bwMode="auto">
            <a:xfrm>
              <a:off x="9171296" y="3768021"/>
              <a:ext cx="272089" cy="163786"/>
            </a:xfrm>
            <a:prstGeom prst="rect">
              <a:avLst/>
            </a:prstGeom>
            <a:noFill/>
            <a:ln w="12700" cap="flat" cmpd="sng" algn="ctr">
              <a:solidFill>
                <a:schemeClr val="bg1"/>
              </a:solidFill>
              <a:prstDash val="solid"/>
              <a:round/>
              <a:headEnd type="none" w="med" len="med"/>
              <a:tailEnd type="none" w="med" len="med"/>
            </a:ln>
            <a:effectLst/>
          </p:spPr>
          <p:txBody>
            <a:bodyPr wrap="none" lIns="72000" rIns="72000"/>
            <a:lstStyle/>
            <a:p>
              <a:pPr eaLnBrk="1" hangingPunct="1">
                <a:spcBef>
                  <a:spcPct val="50000"/>
                </a:spcBef>
                <a:defRPr/>
              </a:pPr>
              <a:endParaRPr lang="en-US" sz="2000">
                <a:latin typeface="+mn-lt"/>
              </a:endParaRPr>
            </a:p>
          </p:txBody>
        </p:sp>
        <p:sp>
          <p:nvSpPr>
            <p:cNvPr id="69" name="Rectangle 68">
              <a:extLst>
                <a:ext uri="{FF2B5EF4-FFF2-40B4-BE49-F238E27FC236}">
                  <a16:creationId xmlns="" xmlns:a16="http://schemas.microsoft.com/office/drawing/2014/main" id="{B694A6B6-4D8E-4CB0-92CE-DAAD961F7A6F}"/>
                </a:ext>
              </a:extLst>
            </p:cNvPr>
            <p:cNvSpPr/>
            <p:nvPr/>
          </p:nvSpPr>
          <p:spPr bwMode="auto">
            <a:xfrm>
              <a:off x="9359325" y="3502422"/>
              <a:ext cx="272088" cy="163786"/>
            </a:xfrm>
            <a:prstGeom prst="rect">
              <a:avLst/>
            </a:prstGeom>
            <a:noFill/>
            <a:ln w="12700" cap="flat" cmpd="sng" algn="ctr">
              <a:solidFill>
                <a:schemeClr val="bg1"/>
              </a:solidFill>
              <a:prstDash val="solid"/>
              <a:round/>
              <a:headEnd type="none" w="med" len="med"/>
              <a:tailEnd type="none" w="med" len="med"/>
            </a:ln>
            <a:effectLst/>
          </p:spPr>
          <p:txBody>
            <a:bodyPr wrap="none" lIns="72000" rIns="72000"/>
            <a:lstStyle/>
            <a:p>
              <a:pPr eaLnBrk="1" hangingPunct="1">
                <a:spcBef>
                  <a:spcPct val="50000"/>
                </a:spcBef>
                <a:defRPr/>
              </a:pPr>
              <a:endParaRPr lang="en-US" sz="2000">
                <a:latin typeface="+mn-lt"/>
              </a:endParaRPr>
            </a:p>
          </p:txBody>
        </p:sp>
        <p:sp>
          <p:nvSpPr>
            <p:cNvPr id="70" name="Rectangle 69">
              <a:extLst>
                <a:ext uri="{FF2B5EF4-FFF2-40B4-BE49-F238E27FC236}">
                  <a16:creationId xmlns="" xmlns:a16="http://schemas.microsoft.com/office/drawing/2014/main" id="{0BFA6BBC-CA11-4416-B922-373E74628112}"/>
                </a:ext>
              </a:extLst>
            </p:cNvPr>
            <p:cNvSpPr/>
            <p:nvPr/>
          </p:nvSpPr>
          <p:spPr bwMode="auto">
            <a:xfrm>
              <a:off x="9540718" y="3768021"/>
              <a:ext cx="272088" cy="163786"/>
            </a:xfrm>
            <a:prstGeom prst="rect">
              <a:avLst/>
            </a:prstGeom>
            <a:noFill/>
            <a:ln w="12700" cap="flat" cmpd="sng" algn="ctr">
              <a:solidFill>
                <a:schemeClr val="bg1"/>
              </a:solidFill>
              <a:prstDash val="solid"/>
              <a:round/>
              <a:headEnd type="none" w="med" len="med"/>
              <a:tailEnd type="none" w="med" len="med"/>
            </a:ln>
            <a:effectLst/>
          </p:spPr>
          <p:txBody>
            <a:bodyPr wrap="none" lIns="72000" rIns="72000"/>
            <a:lstStyle/>
            <a:p>
              <a:pPr eaLnBrk="1" hangingPunct="1">
                <a:spcBef>
                  <a:spcPct val="50000"/>
                </a:spcBef>
                <a:defRPr/>
              </a:pPr>
              <a:endParaRPr lang="en-US" sz="2000">
                <a:latin typeface="+mn-lt"/>
              </a:endParaRPr>
            </a:p>
          </p:txBody>
        </p:sp>
        <p:cxnSp>
          <p:nvCxnSpPr>
            <p:cNvPr id="7228" name="Connector: Elbow 70"/>
            <p:cNvCxnSpPr>
              <a:cxnSpLocks noChangeShapeType="1"/>
              <a:stCxn id="69" idx="2"/>
              <a:endCxn id="68" idx="0"/>
            </p:cNvCxnSpPr>
            <p:nvPr/>
          </p:nvCxnSpPr>
          <p:spPr bwMode="auto">
            <a:xfrm rot="5400000">
              <a:off x="9350733" y="3623236"/>
              <a:ext cx="101839" cy="187756"/>
            </a:xfrm>
            <a:prstGeom prst="bentConnector3">
              <a:avLst>
                <a:gd name="adj1" fmla="val 50000"/>
              </a:avLst>
            </a:prstGeom>
            <a:noFill/>
            <a:ln w="12700" algn="ctr">
              <a:solidFill>
                <a:schemeClr val="bg1"/>
              </a:solidFill>
              <a:round/>
              <a:headEnd/>
              <a:tailEnd/>
            </a:ln>
            <a:extLst>
              <a:ext uri="{909E8E84-426E-40DD-AFC4-6F175D3DCCD1}">
                <a14:hiddenFill xmlns:a14="http://schemas.microsoft.com/office/drawing/2010/main">
                  <a:noFill/>
                </a14:hiddenFill>
              </a:ext>
            </a:extLst>
          </p:spPr>
        </p:cxnSp>
        <p:cxnSp>
          <p:nvCxnSpPr>
            <p:cNvPr id="7229" name="Connector: Elbow 71"/>
            <p:cNvCxnSpPr>
              <a:cxnSpLocks noChangeShapeType="1"/>
              <a:stCxn id="69" idx="2"/>
              <a:endCxn id="70" idx="0"/>
            </p:cNvCxnSpPr>
            <p:nvPr/>
          </p:nvCxnSpPr>
          <p:spPr bwMode="auto">
            <a:xfrm rot="16200000" flipH="1">
              <a:off x="9535010" y="3626714"/>
              <a:ext cx="101838" cy="180799"/>
            </a:xfrm>
            <a:prstGeom prst="bentConnector3">
              <a:avLst>
                <a:gd name="adj1" fmla="val 50000"/>
              </a:avLst>
            </a:prstGeom>
            <a:noFill/>
            <a:ln w="12700" algn="ctr">
              <a:solidFill>
                <a:schemeClr val="bg1"/>
              </a:solidFill>
              <a:round/>
              <a:headEnd/>
              <a:tailEnd/>
            </a:ln>
            <a:extLst>
              <a:ext uri="{909E8E84-426E-40DD-AFC4-6F175D3DCCD1}">
                <a14:hiddenFill xmlns:a14="http://schemas.microsoft.com/office/drawing/2010/main">
                  <a:noFill/>
                </a14:hiddenFill>
              </a:ext>
            </a:extLst>
          </p:spPr>
        </p:cxnSp>
      </p:grpSp>
      <p:cxnSp>
        <p:nvCxnSpPr>
          <p:cNvPr id="74" name="Straight Connector 73">
            <a:extLst>
              <a:ext uri="{FF2B5EF4-FFF2-40B4-BE49-F238E27FC236}">
                <a16:creationId xmlns="" xmlns:a16="http://schemas.microsoft.com/office/drawing/2014/main" id="{F725D74A-6125-4A69-B52B-6A0676EBAF45}"/>
              </a:ext>
            </a:extLst>
          </p:cNvPr>
          <p:cNvCxnSpPr>
            <a:stCxn id="7" idx="3"/>
            <a:endCxn id="66" idx="1"/>
          </p:cNvCxnSpPr>
          <p:nvPr/>
        </p:nvCxnSpPr>
        <p:spPr>
          <a:xfrm flipV="1">
            <a:off x="5756275" y="2287588"/>
            <a:ext cx="94615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 xmlns:a16="http://schemas.microsoft.com/office/drawing/2014/main" id="{A07473B4-C3F4-4FC8-BCF6-8236A34B0536}"/>
              </a:ext>
            </a:extLst>
          </p:cNvPr>
          <p:cNvSpPr txBox="1"/>
          <p:nvPr/>
        </p:nvSpPr>
        <p:spPr>
          <a:xfrm>
            <a:off x="477838" y="3371850"/>
            <a:ext cx="1270000" cy="1077913"/>
          </a:xfrm>
          <a:prstGeom prst="rect">
            <a:avLst/>
          </a:prstGeom>
          <a:noFill/>
        </p:spPr>
        <p:txBody>
          <a:bodyPr wrap="none">
            <a:spAutoFit/>
          </a:bodyPr>
          <a:lstStyle/>
          <a:p>
            <a:pPr>
              <a:defRPr/>
            </a:pPr>
            <a:r>
              <a:rPr lang="en-US" sz="1600" dirty="0">
                <a:solidFill>
                  <a:schemeClr val="bg1">
                    <a:lumMod val="50000"/>
                  </a:schemeClr>
                </a:solidFill>
                <a:latin typeface="+mn-lt"/>
              </a:rPr>
              <a:t>“Paper”</a:t>
            </a:r>
            <a:br>
              <a:rPr lang="en-US" sz="1600" dirty="0">
                <a:solidFill>
                  <a:schemeClr val="bg1">
                    <a:lumMod val="50000"/>
                  </a:schemeClr>
                </a:solidFill>
                <a:latin typeface="+mn-lt"/>
              </a:rPr>
            </a:br>
            <a:r>
              <a:rPr lang="en-US" sz="1600" dirty="0">
                <a:solidFill>
                  <a:schemeClr val="bg1">
                    <a:lumMod val="50000"/>
                  </a:schemeClr>
                </a:solidFill>
                <a:latin typeface="+mn-lt"/>
              </a:rPr>
              <a:t>Requirement</a:t>
            </a:r>
            <a:br>
              <a:rPr lang="en-US" sz="1600" dirty="0">
                <a:solidFill>
                  <a:schemeClr val="bg1">
                    <a:lumMod val="50000"/>
                  </a:schemeClr>
                </a:solidFill>
                <a:latin typeface="+mn-lt"/>
              </a:rPr>
            </a:br>
            <a:r>
              <a:rPr lang="en-US" sz="1600" dirty="0">
                <a:solidFill>
                  <a:schemeClr val="bg1">
                    <a:lumMod val="50000"/>
                  </a:schemeClr>
                </a:solidFill>
                <a:latin typeface="+mn-lt"/>
              </a:rPr>
              <a:t>Specification</a:t>
            </a:r>
            <a:br>
              <a:rPr lang="en-US" sz="1600" dirty="0">
                <a:solidFill>
                  <a:schemeClr val="bg1">
                    <a:lumMod val="50000"/>
                  </a:schemeClr>
                </a:solidFill>
                <a:latin typeface="+mn-lt"/>
              </a:rPr>
            </a:br>
            <a:r>
              <a:rPr lang="en-US" sz="1600" dirty="0">
                <a:solidFill>
                  <a:schemeClr val="bg1">
                    <a:lumMod val="50000"/>
                  </a:schemeClr>
                </a:solidFill>
                <a:latin typeface="+mn-lt"/>
              </a:rPr>
              <a:t>(Stage 2)</a:t>
            </a:r>
          </a:p>
        </p:txBody>
      </p:sp>
      <p:sp>
        <p:nvSpPr>
          <p:cNvPr id="76" name="TextBox 75">
            <a:extLst>
              <a:ext uri="{FF2B5EF4-FFF2-40B4-BE49-F238E27FC236}">
                <a16:creationId xmlns="" xmlns:a16="http://schemas.microsoft.com/office/drawing/2014/main" id="{14917BF0-FEB7-4F53-B05D-0E1839444F77}"/>
              </a:ext>
            </a:extLst>
          </p:cNvPr>
          <p:cNvSpPr txBox="1"/>
          <p:nvPr/>
        </p:nvSpPr>
        <p:spPr>
          <a:xfrm>
            <a:off x="511175" y="5383213"/>
            <a:ext cx="1244600" cy="1077912"/>
          </a:xfrm>
          <a:prstGeom prst="rect">
            <a:avLst/>
          </a:prstGeom>
          <a:noFill/>
        </p:spPr>
        <p:txBody>
          <a:bodyPr wrap="none">
            <a:spAutoFit/>
          </a:bodyPr>
          <a:lstStyle/>
          <a:p>
            <a:pPr>
              <a:defRPr/>
            </a:pPr>
            <a:r>
              <a:rPr lang="en-US" sz="1600" dirty="0">
                <a:solidFill>
                  <a:schemeClr val="bg1">
                    <a:lumMod val="50000"/>
                  </a:schemeClr>
                </a:solidFill>
                <a:latin typeface="+mn-lt"/>
              </a:rPr>
              <a:t>Protocol &amp;</a:t>
            </a:r>
            <a:br>
              <a:rPr lang="en-US" sz="1600" dirty="0">
                <a:solidFill>
                  <a:schemeClr val="bg1">
                    <a:lumMod val="50000"/>
                  </a:schemeClr>
                </a:solidFill>
                <a:latin typeface="+mn-lt"/>
              </a:rPr>
            </a:br>
            <a:r>
              <a:rPr lang="en-US" sz="1600" dirty="0" err="1">
                <a:solidFill>
                  <a:schemeClr val="bg1">
                    <a:lumMod val="50000"/>
                  </a:schemeClr>
                </a:solidFill>
                <a:latin typeface="+mn-lt"/>
              </a:rPr>
              <a:t>Datamodel</a:t>
            </a:r>
            <a:r>
              <a:rPr lang="en-US" sz="1600" dirty="0">
                <a:solidFill>
                  <a:schemeClr val="bg1">
                    <a:lumMod val="50000"/>
                  </a:schemeClr>
                </a:solidFill>
                <a:latin typeface="+mn-lt"/>
              </a:rPr>
              <a:t/>
            </a:r>
            <a:br>
              <a:rPr lang="en-US" sz="1600" dirty="0">
                <a:solidFill>
                  <a:schemeClr val="bg1">
                    <a:lumMod val="50000"/>
                  </a:schemeClr>
                </a:solidFill>
                <a:latin typeface="+mn-lt"/>
              </a:rPr>
            </a:br>
            <a:r>
              <a:rPr lang="en-US" sz="1600" dirty="0">
                <a:solidFill>
                  <a:schemeClr val="bg1">
                    <a:lumMod val="50000"/>
                  </a:schemeClr>
                </a:solidFill>
                <a:latin typeface="+mn-lt"/>
              </a:rPr>
              <a:t>Specification</a:t>
            </a:r>
            <a:br>
              <a:rPr lang="en-US" sz="1600" dirty="0">
                <a:solidFill>
                  <a:schemeClr val="bg1">
                    <a:lumMod val="50000"/>
                  </a:schemeClr>
                </a:solidFill>
                <a:latin typeface="+mn-lt"/>
              </a:rPr>
            </a:br>
            <a:r>
              <a:rPr lang="en-US" sz="1600" dirty="0">
                <a:solidFill>
                  <a:schemeClr val="bg1">
                    <a:lumMod val="50000"/>
                  </a:schemeClr>
                </a:solidFill>
                <a:latin typeface="+mn-lt"/>
              </a:rPr>
              <a:t>(Stage 3)</a:t>
            </a:r>
          </a:p>
        </p:txBody>
      </p:sp>
      <p:sp>
        <p:nvSpPr>
          <p:cNvPr id="77" name="TextBox 76">
            <a:extLst>
              <a:ext uri="{FF2B5EF4-FFF2-40B4-BE49-F238E27FC236}">
                <a16:creationId xmlns="" xmlns:a16="http://schemas.microsoft.com/office/drawing/2014/main" id="{BC7955D8-A6BD-443F-A67B-31A3FB3EF596}"/>
              </a:ext>
            </a:extLst>
          </p:cNvPr>
          <p:cNvSpPr txBox="1"/>
          <p:nvPr/>
        </p:nvSpPr>
        <p:spPr>
          <a:xfrm>
            <a:off x="511175" y="2014538"/>
            <a:ext cx="1173163" cy="585787"/>
          </a:xfrm>
          <a:prstGeom prst="rect">
            <a:avLst/>
          </a:prstGeom>
          <a:noFill/>
        </p:spPr>
        <p:txBody>
          <a:bodyPr wrap="none">
            <a:spAutoFit/>
          </a:bodyPr>
          <a:lstStyle/>
          <a:p>
            <a:pPr>
              <a:defRPr/>
            </a:pPr>
            <a:r>
              <a:rPr lang="en-US" sz="1600" dirty="0">
                <a:solidFill>
                  <a:schemeClr val="bg1">
                    <a:lumMod val="50000"/>
                  </a:schemeClr>
                </a:solidFill>
                <a:latin typeface="+mn-lt"/>
              </a:rPr>
              <a:t>Information</a:t>
            </a:r>
            <a:br>
              <a:rPr lang="en-US" sz="1600" dirty="0">
                <a:solidFill>
                  <a:schemeClr val="bg1">
                    <a:lumMod val="50000"/>
                  </a:schemeClr>
                </a:solidFill>
                <a:latin typeface="+mn-lt"/>
              </a:rPr>
            </a:br>
            <a:r>
              <a:rPr lang="en-US" sz="1600" dirty="0">
                <a:solidFill>
                  <a:schemeClr val="bg1">
                    <a:lumMod val="50000"/>
                  </a:schemeClr>
                </a:solidFill>
                <a:latin typeface="+mn-lt"/>
              </a:rPr>
              <a:t>Model</a:t>
            </a:r>
          </a:p>
        </p:txBody>
      </p:sp>
      <p:sp>
        <p:nvSpPr>
          <p:cNvPr id="78" name="Rectangle: Folded Corner 77">
            <a:extLst>
              <a:ext uri="{FF2B5EF4-FFF2-40B4-BE49-F238E27FC236}">
                <a16:creationId xmlns="" xmlns:a16="http://schemas.microsoft.com/office/drawing/2014/main" id="{A1F777BF-BD98-493F-AFD1-D8E8DB9BD12B}"/>
              </a:ext>
            </a:extLst>
          </p:cNvPr>
          <p:cNvSpPr/>
          <p:nvPr/>
        </p:nvSpPr>
        <p:spPr bwMode="auto">
          <a:xfrm>
            <a:off x="1928813" y="1682750"/>
            <a:ext cx="1077912" cy="1241425"/>
          </a:xfrm>
          <a:prstGeom prst="foldedCorner">
            <a:avLst>
              <a:gd name="adj" fmla="val 30752"/>
            </a:avLst>
          </a:prstGeom>
          <a:solidFill>
            <a:srgbClr val="D1D2D4"/>
          </a:solidFill>
          <a:ln w="12700" cap="flat" cmpd="sng" algn="ctr">
            <a:solidFill>
              <a:srgbClr val="B1B3B4"/>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NFV-IFA016</a:t>
            </a:r>
            <a:br>
              <a:rPr lang="en-US" sz="1200" dirty="0">
                <a:solidFill>
                  <a:srgbClr val="FFFFFF"/>
                </a:solidFill>
                <a:latin typeface="+mn-lt"/>
              </a:rPr>
            </a:br>
            <a:r>
              <a:rPr lang="en-US" sz="1200" dirty="0">
                <a:solidFill>
                  <a:srgbClr val="FFFFFF"/>
                </a:solidFill>
                <a:latin typeface="+mn-lt"/>
              </a:rPr>
              <a:t>Papyrus</a:t>
            </a:r>
            <a:br>
              <a:rPr lang="en-US" sz="1200" dirty="0">
                <a:solidFill>
                  <a:srgbClr val="FFFFFF"/>
                </a:solidFill>
                <a:latin typeface="+mn-lt"/>
              </a:rPr>
            </a:br>
            <a:r>
              <a:rPr lang="en-US" sz="1200" dirty="0">
                <a:solidFill>
                  <a:srgbClr val="FFFFFF"/>
                </a:solidFill>
                <a:latin typeface="+mn-lt"/>
              </a:rPr>
              <a:t>Guidelines</a:t>
            </a:r>
          </a:p>
        </p:txBody>
      </p:sp>
      <p:sp>
        <p:nvSpPr>
          <p:cNvPr id="79" name="Rectangle: Folded Corner 78">
            <a:extLst>
              <a:ext uri="{FF2B5EF4-FFF2-40B4-BE49-F238E27FC236}">
                <a16:creationId xmlns="" xmlns:a16="http://schemas.microsoft.com/office/drawing/2014/main" id="{6775C69F-3DB1-4358-9A49-23DD8FDF057F}"/>
              </a:ext>
            </a:extLst>
          </p:cNvPr>
          <p:cNvSpPr/>
          <p:nvPr/>
        </p:nvSpPr>
        <p:spPr bwMode="auto">
          <a:xfrm>
            <a:off x="3300413" y="1677988"/>
            <a:ext cx="1077912" cy="1241425"/>
          </a:xfrm>
          <a:prstGeom prst="foldedCorner">
            <a:avLst>
              <a:gd name="adj" fmla="val 30752"/>
            </a:avLst>
          </a:prstGeom>
          <a:solidFill>
            <a:srgbClr val="D1D2D4"/>
          </a:solidFill>
          <a:ln w="12700" cap="flat" cmpd="sng" algn="ctr">
            <a:solidFill>
              <a:srgbClr val="B1B3B4"/>
            </a:solidFill>
            <a:prstDash val="solid"/>
            <a:round/>
            <a:headEnd type="none" w="med" len="med"/>
            <a:tailEnd type="none" w="med" len="med"/>
          </a:ln>
          <a:effectLst/>
        </p:spPr>
        <p:txBody>
          <a:bodyPr wrap="none" lIns="72000" rIns="72000"/>
          <a:lstStyle/>
          <a:p>
            <a:pPr eaLnBrk="1" hangingPunct="1">
              <a:spcBef>
                <a:spcPct val="50000"/>
              </a:spcBef>
              <a:defRPr/>
            </a:pPr>
            <a:r>
              <a:rPr lang="en-US" sz="1200" dirty="0">
                <a:solidFill>
                  <a:srgbClr val="FFFFFF"/>
                </a:solidFill>
                <a:latin typeface="+mn-lt"/>
              </a:rPr>
              <a:t>NFV-IFA017</a:t>
            </a:r>
            <a:br>
              <a:rPr lang="en-US" sz="1200" dirty="0">
                <a:solidFill>
                  <a:srgbClr val="FFFFFF"/>
                </a:solidFill>
                <a:latin typeface="+mn-lt"/>
              </a:rPr>
            </a:br>
            <a:r>
              <a:rPr lang="en-US" sz="1200" dirty="0">
                <a:solidFill>
                  <a:srgbClr val="FFFFFF"/>
                </a:solidFill>
                <a:latin typeface="+mn-lt"/>
              </a:rPr>
              <a:t>UML Modeling</a:t>
            </a:r>
            <a:br>
              <a:rPr lang="en-US" sz="1200" dirty="0">
                <a:solidFill>
                  <a:srgbClr val="FFFFFF"/>
                </a:solidFill>
                <a:latin typeface="+mn-lt"/>
              </a:rPr>
            </a:br>
            <a:r>
              <a:rPr lang="en-US" sz="1200" dirty="0">
                <a:solidFill>
                  <a:srgbClr val="FFFFFF"/>
                </a:solidFill>
                <a:latin typeface="+mn-lt"/>
              </a:rPr>
              <a:t>Guidelines</a:t>
            </a:r>
          </a:p>
        </p:txBody>
      </p:sp>
      <p:cxnSp>
        <p:nvCxnSpPr>
          <p:cNvPr id="81" name="Connector: Elbow 80">
            <a:extLst>
              <a:ext uri="{FF2B5EF4-FFF2-40B4-BE49-F238E27FC236}">
                <a16:creationId xmlns="" xmlns:a16="http://schemas.microsoft.com/office/drawing/2014/main" id="{60B6902F-D621-49AB-930A-CF73857B607E}"/>
              </a:ext>
            </a:extLst>
          </p:cNvPr>
          <p:cNvCxnSpPr>
            <a:stCxn id="78" idx="0"/>
            <a:endCxn id="7" idx="0"/>
          </p:cNvCxnSpPr>
          <p:nvPr/>
        </p:nvCxnSpPr>
        <p:spPr>
          <a:xfrm rot="5400000" flipH="1" flipV="1">
            <a:off x="3837782" y="302419"/>
            <a:ext cx="11112" cy="2749550"/>
          </a:xfrm>
          <a:prstGeom prst="bentConnector3">
            <a:avLst>
              <a:gd name="adj1" fmla="val 3098537"/>
            </a:avLst>
          </a:prstGeom>
          <a:ln w="9525" cap="flat" cmpd="sng" algn="ctr">
            <a:solidFill>
              <a:srgbClr val="B1B3B4"/>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 xmlns:a16="http://schemas.microsoft.com/office/drawing/2014/main" id="{79E75C3D-7264-4652-B827-690C41D39CED}"/>
              </a:ext>
            </a:extLst>
          </p:cNvPr>
          <p:cNvCxnSpPr>
            <a:stCxn id="79" idx="0"/>
            <a:endCxn id="7" idx="0"/>
          </p:cNvCxnSpPr>
          <p:nvPr/>
        </p:nvCxnSpPr>
        <p:spPr>
          <a:xfrm rot="5400000" flipH="1" flipV="1">
            <a:off x="4525963" y="985838"/>
            <a:ext cx="6350" cy="1377950"/>
          </a:xfrm>
          <a:prstGeom prst="bentConnector3">
            <a:avLst>
              <a:gd name="adj1" fmla="val 4442705"/>
            </a:avLst>
          </a:prstGeom>
          <a:ln w="9525" cap="flat" cmpd="sng" algn="ctr">
            <a:solidFill>
              <a:srgbClr val="B1B3B4"/>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 xmlns:a16="http://schemas.microsoft.com/office/drawing/2014/main" id="{8F0417FB-1176-4BC3-8524-23A0DB0D1E66}"/>
              </a:ext>
            </a:extLst>
          </p:cNvPr>
          <p:cNvCxnSpPr>
            <a:cxnSpLocks/>
          </p:cNvCxnSpPr>
          <p:nvPr/>
        </p:nvCxnSpPr>
        <p:spPr>
          <a:xfrm rot="16200000" flipH="1">
            <a:off x="2739232" y="4298156"/>
            <a:ext cx="630238" cy="13747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 xmlns:a16="http://schemas.microsoft.com/office/drawing/2014/main" id="{7DF867F6-E4A4-4700-9B4B-D444BDD2451B}"/>
              </a:ext>
            </a:extLst>
          </p:cNvPr>
          <p:cNvSpPr/>
          <p:nvPr/>
        </p:nvSpPr>
        <p:spPr>
          <a:xfrm rot="19800000">
            <a:off x="8190984" y="6214412"/>
            <a:ext cx="586806" cy="2841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FF0000"/>
                </a:solidFill>
              </a:rPr>
              <a:t>Draft</a:t>
            </a:r>
          </a:p>
        </p:txBody>
      </p:sp>
      <p:sp>
        <p:nvSpPr>
          <p:cNvPr id="92" name="Rectangle 91">
            <a:extLst>
              <a:ext uri="{FF2B5EF4-FFF2-40B4-BE49-F238E27FC236}">
                <a16:creationId xmlns="" xmlns:a16="http://schemas.microsoft.com/office/drawing/2014/main" id="{399504AA-FF38-41BD-8C2E-674EDEC88067}"/>
              </a:ext>
            </a:extLst>
          </p:cNvPr>
          <p:cNvSpPr/>
          <p:nvPr/>
        </p:nvSpPr>
        <p:spPr>
          <a:xfrm rot="19800000">
            <a:off x="4005993" y="6224990"/>
            <a:ext cx="544492" cy="2841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FF0000"/>
                </a:solidFill>
              </a:rPr>
              <a:t>Draft</a:t>
            </a:r>
          </a:p>
        </p:txBody>
      </p:sp>
      <p:sp>
        <p:nvSpPr>
          <p:cNvPr id="54" name="Rectangle: Rounded Corners 53">
            <a:hlinkClick r:id="rId3"/>
            <a:extLst>
              <a:ext uri="{FF2B5EF4-FFF2-40B4-BE49-F238E27FC236}">
                <a16:creationId xmlns="" xmlns:a16="http://schemas.microsoft.com/office/drawing/2014/main" id="{BEB660E2-87BE-4D36-818E-F0F3FFC31AD5}"/>
              </a:ext>
            </a:extLst>
          </p:cNvPr>
          <p:cNvSpPr/>
          <p:nvPr/>
        </p:nvSpPr>
        <p:spPr bwMode="auto">
          <a:xfrm>
            <a:off x="5591175" y="1446213"/>
            <a:ext cx="358775" cy="298450"/>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UML</a:t>
            </a:r>
          </a:p>
        </p:txBody>
      </p:sp>
      <p:sp>
        <p:nvSpPr>
          <p:cNvPr id="57" name="Rectangle: Rounded Corners 56">
            <a:hlinkClick r:id="rId4"/>
            <a:extLst>
              <a:ext uri="{FF2B5EF4-FFF2-40B4-BE49-F238E27FC236}">
                <a16:creationId xmlns="" xmlns:a16="http://schemas.microsoft.com/office/drawing/2014/main" id="{043DD43C-890A-48CA-A182-66FFCA620917}"/>
              </a:ext>
            </a:extLst>
          </p:cNvPr>
          <p:cNvSpPr/>
          <p:nvPr/>
        </p:nvSpPr>
        <p:spPr bwMode="auto">
          <a:xfrm>
            <a:off x="1714500" y="4513263"/>
            <a:ext cx="327025"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58" name="Rectangle: Rounded Corners 57">
            <a:hlinkClick r:id="rId5"/>
            <a:extLst>
              <a:ext uri="{FF2B5EF4-FFF2-40B4-BE49-F238E27FC236}">
                <a16:creationId xmlns="" xmlns:a16="http://schemas.microsoft.com/office/drawing/2014/main" id="{9E013D27-E791-4471-8635-888D08595281}"/>
              </a:ext>
            </a:extLst>
          </p:cNvPr>
          <p:cNvSpPr/>
          <p:nvPr/>
        </p:nvSpPr>
        <p:spPr bwMode="auto">
          <a:xfrm>
            <a:off x="7637463" y="1446213"/>
            <a:ext cx="357187" cy="298450"/>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UML</a:t>
            </a:r>
          </a:p>
        </p:txBody>
      </p:sp>
      <p:sp>
        <p:nvSpPr>
          <p:cNvPr id="59" name="Rectangle: Rounded Corners 58">
            <a:hlinkClick r:id="rId6"/>
            <a:extLst>
              <a:ext uri="{FF2B5EF4-FFF2-40B4-BE49-F238E27FC236}">
                <a16:creationId xmlns="" xmlns:a16="http://schemas.microsoft.com/office/drawing/2014/main" id="{AC82B359-6D72-46BA-89C7-A1E1E8F26FB1}"/>
              </a:ext>
            </a:extLst>
          </p:cNvPr>
          <p:cNvSpPr/>
          <p:nvPr/>
        </p:nvSpPr>
        <p:spPr bwMode="auto">
          <a:xfrm>
            <a:off x="3136900" y="4538663"/>
            <a:ext cx="327025" cy="244475"/>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61" name="Rectangle: Rounded Corners 60">
            <a:hlinkClick r:id="rId7"/>
            <a:extLst>
              <a:ext uri="{FF2B5EF4-FFF2-40B4-BE49-F238E27FC236}">
                <a16:creationId xmlns="" xmlns:a16="http://schemas.microsoft.com/office/drawing/2014/main" id="{B5FE2028-E080-4723-84F5-CBF3ACF1A6BE}"/>
              </a:ext>
            </a:extLst>
          </p:cNvPr>
          <p:cNvSpPr/>
          <p:nvPr/>
        </p:nvSpPr>
        <p:spPr bwMode="auto">
          <a:xfrm>
            <a:off x="4510088" y="4519613"/>
            <a:ext cx="327025"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62" name="Rectangle: Rounded Corners 61">
            <a:hlinkClick r:id="rId8"/>
            <a:extLst>
              <a:ext uri="{FF2B5EF4-FFF2-40B4-BE49-F238E27FC236}">
                <a16:creationId xmlns="" xmlns:a16="http://schemas.microsoft.com/office/drawing/2014/main" id="{DDEDB7F2-686B-41DC-B002-787CE9A28B04}"/>
              </a:ext>
            </a:extLst>
          </p:cNvPr>
          <p:cNvSpPr/>
          <p:nvPr/>
        </p:nvSpPr>
        <p:spPr bwMode="auto">
          <a:xfrm>
            <a:off x="5900738" y="4519613"/>
            <a:ext cx="328612"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65" name="Rectangle: Rounded Corners 64">
            <a:hlinkClick r:id="rId9"/>
            <a:extLst>
              <a:ext uri="{FF2B5EF4-FFF2-40B4-BE49-F238E27FC236}">
                <a16:creationId xmlns="" xmlns:a16="http://schemas.microsoft.com/office/drawing/2014/main" id="{9C5A09B7-2B69-49C6-99FF-72FFB95061A3}"/>
              </a:ext>
            </a:extLst>
          </p:cNvPr>
          <p:cNvSpPr/>
          <p:nvPr/>
        </p:nvSpPr>
        <p:spPr bwMode="auto">
          <a:xfrm>
            <a:off x="7308850" y="4519613"/>
            <a:ext cx="328613"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67" name="Rectangle: Rounded Corners 66">
            <a:hlinkClick r:id="rId10"/>
            <a:extLst>
              <a:ext uri="{FF2B5EF4-FFF2-40B4-BE49-F238E27FC236}">
                <a16:creationId xmlns="" xmlns:a16="http://schemas.microsoft.com/office/drawing/2014/main" id="{83BAD8C7-2172-430B-AA34-700700B8C259}"/>
              </a:ext>
            </a:extLst>
          </p:cNvPr>
          <p:cNvSpPr/>
          <p:nvPr/>
        </p:nvSpPr>
        <p:spPr bwMode="auto">
          <a:xfrm>
            <a:off x="5610225" y="2678113"/>
            <a:ext cx="328613" cy="244475"/>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71" name="Rectangle: Rounded Corners 70">
            <a:hlinkClick r:id="rId11"/>
            <a:extLst>
              <a:ext uri="{FF2B5EF4-FFF2-40B4-BE49-F238E27FC236}">
                <a16:creationId xmlns="" xmlns:a16="http://schemas.microsoft.com/office/drawing/2014/main" id="{7D7A20AA-1FC9-45C8-A96C-7068E3F8B369}"/>
              </a:ext>
            </a:extLst>
          </p:cNvPr>
          <p:cNvSpPr/>
          <p:nvPr/>
        </p:nvSpPr>
        <p:spPr bwMode="auto">
          <a:xfrm>
            <a:off x="7564438" y="2678113"/>
            <a:ext cx="328612" cy="244475"/>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72" name="Rectangle: Rounded Corners 71">
            <a:hlinkClick r:id="rId12"/>
            <a:extLst>
              <a:ext uri="{FF2B5EF4-FFF2-40B4-BE49-F238E27FC236}">
                <a16:creationId xmlns="" xmlns:a16="http://schemas.microsoft.com/office/drawing/2014/main" id="{458E0409-680C-4570-9C6E-E752B8FBF1B8}"/>
              </a:ext>
            </a:extLst>
          </p:cNvPr>
          <p:cNvSpPr/>
          <p:nvPr/>
        </p:nvSpPr>
        <p:spPr bwMode="auto">
          <a:xfrm>
            <a:off x="1851025" y="6392863"/>
            <a:ext cx="328613"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73" name="Rectangle: Rounded Corners 72">
            <a:hlinkClick r:id="rId13"/>
            <a:extLst>
              <a:ext uri="{FF2B5EF4-FFF2-40B4-BE49-F238E27FC236}">
                <a16:creationId xmlns="" xmlns:a16="http://schemas.microsoft.com/office/drawing/2014/main" id="{86D17115-BC4C-47CF-BFB9-683D0726181B}"/>
              </a:ext>
            </a:extLst>
          </p:cNvPr>
          <p:cNvSpPr/>
          <p:nvPr/>
        </p:nvSpPr>
        <p:spPr bwMode="auto">
          <a:xfrm>
            <a:off x="3232150" y="6392863"/>
            <a:ext cx="328613"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80" name="Rectangle: Rounded Corners 79">
            <a:hlinkClick r:id="rId14"/>
            <a:extLst>
              <a:ext uri="{FF2B5EF4-FFF2-40B4-BE49-F238E27FC236}">
                <a16:creationId xmlns="" xmlns:a16="http://schemas.microsoft.com/office/drawing/2014/main" id="{52B8964D-E11D-42CF-A492-F8B9E89D2296}"/>
              </a:ext>
            </a:extLst>
          </p:cNvPr>
          <p:cNvSpPr/>
          <p:nvPr/>
        </p:nvSpPr>
        <p:spPr bwMode="auto">
          <a:xfrm>
            <a:off x="4597400" y="6399213"/>
            <a:ext cx="328613"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82" name="Rectangle: Rounded Corners 81">
            <a:hlinkClick r:id="rId15"/>
            <a:extLst>
              <a:ext uri="{FF2B5EF4-FFF2-40B4-BE49-F238E27FC236}">
                <a16:creationId xmlns="" xmlns:a16="http://schemas.microsoft.com/office/drawing/2014/main" id="{EA05CE64-4E0F-4D2E-9DED-3B099AA427E2}"/>
              </a:ext>
            </a:extLst>
          </p:cNvPr>
          <p:cNvSpPr/>
          <p:nvPr/>
        </p:nvSpPr>
        <p:spPr bwMode="auto">
          <a:xfrm>
            <a:off x="5965825" y="6403975"/>
            <a:ext cx="328613" cy="246063"/>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83" name="Rectangle: Rounded Corners 82">
            <a:hlinkClick r:id="rId16"/>
            <a:extLst>
              <a:ext uri="{FF2B5EF4-FFF2-40B4-BE49-F238E27FC236}">
                <a16:creationId xmlns="" xmlns:a16="http://schemas.microsoft.com/office/drawing/2014/main" id="{0738619F-6240-4472-96C6-75FF1FBF1F19}"/>
              </a:ext>
            </a:extLst>
          </p:cNvPr>
          <p:cNvSpPr/>
          <p:nvPr/>
        </p:nvSpPr>
        <p:spPr bwMode="auto">
          <a:xfrm>
            <a:off x="7353300" y="6392863"/>
            <a:ext cx="328613"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84" name="Rectangle: Rounded Corners 83">
            <a:hlinkClick r:id="rId17"/>
            <a:extLst>
              <a:ext uri="{FF2B5EF4-FFF2-40B4-BE49-F238E27FC236}">
                <a16:creationId xmlns="" xmlns:a16="http://schemas.microsoft.com/office/drawing/2014/main" id="{261F08BD-122F-42BF-9851-2E84B889650C}"/>
              </a:ext>
            </a:extLst>
          </p:cNvPr>
          <p:cNvSpPr/>
          <p:nvPr/>
        </p:nvSpPr>
        <p:spPr bwMode="auto">
          <a:xfrm>
            <a:off x="1844675" y="2682875"/>
            <a:ext cx="328613" cy="246063"/>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86" name="Rectangle: Rounded Corners 85">
            <a:hlinkClick r:id="rId18"/>
            <a:extLst>
              <a:ext uri="{FF2B5EF4-FFF2-40B4-BE49-F238E27FC236}">
                <a16:creationId xmlns="" xmlns:a16="http://schemas.microsoft.com/office/drawing/2014/main" id="{39F95C52-6657-40ED-B351-A0DEE33AFF1D}"/>
              </a:ext>
            </a:extLst>
          </p:cNvPr>
          <p:cNvSpPr/>
          <p:nvPr/>
        </p:nvSpPr>
        <p:spPr bwMode="auto">
          <a:xfrm>
            <a:off x="3203575" y="2690813"/>
            <a:ext cx="328613" cy="246062"/>
          </a:xfrm>
          <a:prstGeom prst="roundRect">
            <a:avLst/>
          </a:prstGeom>
          <a:solidFill>
            <a:srgbClr val="92CCE5"/>
          </a:solidFill>
          <a:ln w="12700" cap="flat" cmpd="sng" algn="ctr">
            <a:solidFill>
              <a:srgbClr val="00A9D4"/>
            </a:solidFill>
            <a:prstDash val="solid"/>
            <a:round/>
            <a:headEnd type="none" w="med" len="med"/>
            <a:tailEnd type="none" w="med" len="med"/>
          </a:ln>
          <a:effectLst/>
        </p:spPr>
        <p:txBody>
          <a:bodyPr wrap="none" lIns="72000" rIns="72000" anchor="ctr"/>
          <a:lstStyle/>
          <a:p>
            <a:pPr algn="ctr" eaLnBrk="1" hangingPunct="1">
              <a:spcBef>
                <a:spcPct val="50000"/>
              </a:spcBef>
              <a:defRPr/>
            </a:pPr>
            <a:r>
              <a:rPr lang="en-US" sz="1000" b="1" dirty="0">
                <a:solidFill>
                  <a:srgbClr val="FFFFFF"/>
                </a:solidFill>
                <a:latin typeface="+mn-lt"/>
              </a:rPr>
              <a:t>doc</a:t>
            </a:r>
          </a:p>
        </p:txBody>
      </p:sp>
      <p:sp>
        <p:nvSpPr>
          <p:cNvPr id="87" name="Rectangle: Rounded Corners 86">
            <a:hlinkClick r:id="rId19"/>
            <a:extLst>
              <a:ext uri="{FF2B5EF4-FFF2-40B4-BE49-F238E27FC236}">
                <a16:creationId xmlns="" xmlns:a16="http://schemas.microsoft.com/office/drawing/2014/main" id="{189E162A-3C13-4DBE-84E6-29A05865CFA8}"/>
              </a:ext>
            </a:extLst>
          </p:cNvPr>
          <p:cNvSpPr/>
          <p:nvPr/>
        </p:nvSpPr>
        <p:spPr bwMode="auto">
          <a:xfrm>
            <a:off x="6280150" y="249238"/>
            <a:ext cx="747713" cy="687387"/>
          </a:xfrm>
          <a:prstGeom prst="roundRect">
            <a:avLst>
              <a:gd name="adj" fmla="val 4612"/>
            </a:avLst>
          </a:prstGeom>
          <a:solidFill>
            <a:srgbClr val="92CCE5"/>
          </a:solidFill>
          <a:ln w="12700" cap="flat" cmpd="sng" algn="ctr">
            <a:solidFill>
              <a:srgbClr val="00A9D4"/>
            </a:solidFill>
            <a:prstDash val="solid"/>
            <a:round/>
            <a:headEnd type="none" w="med" len="med"/>
            <a:tailEnd type="none" w="med" len="med"/>
          </a:ln>
          <a:effectLst/>
        </p:spPr>
        <p:txBody>
          <a:bodyPr lIns="72000" rIns="72000" anchor="ctr"/>
          <a:lstStyle/>
          <a:p>
            <a:pPr algn="ctr" eaLnBrk="1" hangingPunct="1">
              <a:spcBef>
                <a:spcPct val="50000"/>
              </a:spcBef>
              <a:defRPr/>
            </a:pPr>
            <a:r>
              <a:rPr lang="en-US" sz="1000" dirty="0">
                <a:solidFill>
                  <a:srgbClr val="FFFFFF"/>
                </a:solidFill>
                <a:latin typeface="+mn-lt"/>
              </a:rPr>
              <a:t>Link to latest published document</a:t>
            </a:r>
          </a:p>
        </p:txBody>
      </p:sp>
      <p:sp>
        <p:nvSpPr>
          <p:cNvPr id="90" name="Espace réservé du pied de page 4"/>
          <p:cNvSpPr txBox="1">
            <a:spLocks/>
          </p:cNvSpPr>
          <p:nvPr/>
        </p:nvSpPr>
        <p:spPr>
          <a:xfrm>
            <a:off x="431801" y="6588125"/>
            <a:ext cx="1523124" cy="365125"/>
          </a:xfrm>
          <a:prstGeom prst="rect">
            <a:avLst/>
          </a:prstGeom>
        </p:spPr>
        <p:txBody>
          <a:bodyPr vert="horz" wrap="square" lIns="91440" tIns="45720" rIns="91440" bIns="45720" numCol="1" anchor="ctr" anchorCtr="0" compatLnSpc="1">
            <a:prstTxWarp prst="textNoShape">
              <a:avLst/>
            </a:prstTxWarp>
          </a:bodyPr>
          <a:lstStyle>
            <a:defPPr>
              <a:defRPr lang="en-GB"/>
            </a:defPPr>
            <a:lvl1pPr algn="r" rtl="0" eaLnBrk="1" fontAlgn="base" hangingPunct="1">
              <a:spcBef>
                <a:spcPct val="0"/>
              </a:spcBef>
              <a:spcAft>
                <a:spcPct val="0"/>
              </a:spcAft>
              <a:defRPr sz="900" kern="1200">
                <a:solidFill>
                  <a:srgbClr val="8EB4E3"/>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r>
              <a:rPr lang="en-US" sz="800" dirty="0" smtClean="0">
                <a:solidFill>
                  <a:srgbClr val="898989"/>
                </a:solidFill>
                <a:latin typeface="Calibri" charset="0"/>
                <a:ea typeface="Calibri" charset="0"/>
                <a:cs typeface="Calibri" charset="0"/>
              </a:rPr>
              <a:t>© ETSI 2017. All rights reserved</a:t>
            </a:r>
            <a:endParaRPr lang="en-US" sz="800" dirty="0">
              <a:solidFill>
                <a:srgbClr val="898989"/>
              </a:solidFill>
              <a:latin typeface="Calibri" charset="0"/>
              <a:ea typeface="Calibri" charset="0"/>
              <a:cs typeface="Calibri" charset="0"/>
            </a:endParaRPr>
          </a:p>
        </p:txBody>
      </p:sp>
    </p:spTree>
    <p:extLst>
      <p:ext uri="{BB962C8B-B14F-4D97-AF65-F5344CB8AC3E}">
        <p14:creationId xmlns:p14="http://schemas.microsoft.com/office/powerpoint/2010/main" val="1422289179"/>
      </p:ext>
    </p:extLst>
  </p:cSld>
  <p:clrMapOvr>
    <a:masterClrMapping/>
  </p:clrMapOvr>
  <p:transition advClick="0"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ETSI NFV IM and DM standards</a:t>
            </a:r>
            <a:endParaRPr lang="en-GB" dirty="0"/>
          </a:p>
        </p:txBody>
      </p:sp>
      <p:sp>
        <p:nvSpPr>
          <p:cNvPr id="3" name="Espace réservé du contenu 2"/>
          <p:cNvSpPr>
            <a:spLocks noGrp="1"/>
          </p:cNvSpPr>
          <p:nvPr>
            <p:ph idx="1"/>
          </p:nvPr>
        </p:nvSpPr>
        <p:spPr>
          <a:xfrm>
            <a:off x="521281" y="3522517"/>
            <a:ext cx="8229600" cy="2977717"/>
          </a:xfrm>
        </p:spPr>
        <p:txBody>
          <a:bodyPr/>
          <a:lstStyle/>
          <a:p>
            <a:r>
              <a:rPr lang="en-GB" dirty="0"/>
              <a:t>ETSI NFV-SOL 001 specifies a </a:t>
            </a:r>
            <a:r>
              <a:rPr lang="en-GB" dirty="0">
                <a:solidFill>
                  <a:schemeClr val="accent2"/>
                </a:solidFill>
              </a:rPr>
              <a:t>TOSCA-based </a:t>
            </a:r>
            <a:r>
              <a:rPr lang="en-GB" dirty="0"/>
              <a:t>representation for a VNFD and </a:t>
            </a:r>
            <a:r>
              <a:rPr lang="en-GB" dirty="0" smtClean="0"/>
              <a:t>NSD</a:t>
            </a:r>
            <a:endParaRPr lang="en-GB" dirty="0"/>
          </a:p>
          <a:p>
            <a:r>
              <a:rPr lang="en-GB" dirty="0" smtClean="0"/>
              <a:t>ETSI NFV-SOL 004 specifies a </a:t>
            </a:r>
            <a:r>
              <a:rPr lang="en-GB" dirty="0">
                <a:solidFill>
                  <a:schemeClr val="accent2"/>
                </a:solidFill>
              </a:rPr>
              <a:t>TOSCA</a:t>
            </a:r>
            <a:r>
              <a:rPr lang="en-GB" dirty="0" smtClean="0"/>
              <a:t> </a:t>
            </a:r>
            <a:r>
              <a:rPr lang="en-GB" dirty="0" smtClean="0">
                <a:solidFill>
                  <a:schemeClr val="accent2"/>
                </a:solidFill>
              </a:rPr>
              <a:t>CSAR-based</a:t>
            </a:r>
            <a:r>
              <a:rPr lang="en-GB" dirty="0" smtClean="0"/>
              <a:t> format applicable to a VNF package</a:t>
            </a:r>
          </a:p>
          <a:p>
            <a:r>
              <a:rPr lang="en-GB" dirty="0" smtClean="0"/>
              <a:t>ETSI </a:t>
            </a:r>
            <a:r>
              <a:rPr lang="en-GB" dirty="0"/>
              <a:t>NFV-SOL 006 specifies a </a:t>
            </a:r>
            <a:r>
              <a:rPr lang="en-GB" dirty="0">
                <a:solidFill>
                  <a:schemeClr val="accent2"/>
                </a:solidFill>
              </a:rPr>
              <a:t>YANG-based </a:t>
            </a:r>
            <a:r>
              <a:rPr lang="en-GB" dirty="0"/>
              <a:t>representation for a VNFD and NSD (just starting</a:t>
            </a:r>
            <a:r>
              <a:rPr lang="en-GB" dirty="0" smtClean="0"/>
              <a:t>)</a:t>
            </a:r>
          </a:p>
          <a:p>
            <a:pPr lvl="1"/>
            <a:endParaRPr lang="en-GB" dirty="0"/>
          </a:p>
          <a:p>
            <a:endParaRPr lang="en-GB" dirty="0" smtClean="0"/>
          </a:p>
          <a:p>
            <a:pPr lvl="1"/>
            <a:endParaRPr lang="en-GB" dirty="0"/>
          </a:p>
        </p:txBody>
      </p:sp>
      <p:sp>
        <p:nvSpPr>
          <p:cNvPr id="4" name="Espace réservé du numéro de diapositive 3"/>
          <p:cNvSpPr>
            <a:spLocks noGrp="1"/>
          </p:cNvSpPr>
          <p:nvPr>
            <p:ph type="sldNum" sz="quarter" idx="11"/>
          </p:nvPr>
        </p:nvSpPr>
        <p:spPr/>
        <p:txBody>
          <a:bodyPr/>
          <a:lstStyle/>
          <a:p>
            <a:pPr>
              <a:defRPr/>
            </a:pPr>
            <a:fld id="{7994D5C2-550C-463D-8943-2F919CB44A39}" type="slidenum">
              <a:rPr lang="en-GB" smtClean="0"/>
              <a:pPr>
                <a:defRPr/>
              </a:pPr>
              <a:t>5</a:t>
            </a:fld>
            <a:endParaRPr lang="en-GB" dirty="0"/>
          </a:p>
        </p:txBody>
      </p:sp>
      <p:sp>
        <p:nvSpPr>
          <p:cNvPr id="5" name="Espace réservé du pied de page 4"/>
          <p:cNvSpPr>
            <a:spLocks noGrp="1"/>
          </p:cNvSpPr>
          <p:nvPr>
            <p:ph type="ftr" sz="quarter" idx="10"/>
          </p:nvPr>
        </p:nvSpPr>
        <p:spPr/>
        <p:txBody>
          <a:bodyPr/>
          <a:lstStyle/>
          <a:p>
            <a:pPr>
              <a:defRPr/>
            </a:pPr>
            <a:r>
              <a:rPr lang="en-US" dirty="0" smtClean="0"/>
              <a:t>© ETSI 2017. All rights reserved</a:t>
            </a:r>
            <a:endParaRPr lang="en-US" dirty="0"/>
          </a:p>
        </p:txBody>
      </p:sp>
      <p:sp>
        <p:nvSpPr>
          <p:cNvPr id="6" name="Espace réservé du contenu 2"/>
          <p:cNvSpPr txBox="1">
            <a:spLocks/>
          </p:cNvSpPr>
          <p:nvPr/>
        </p:nvSpPr>
        <p:spPr bwMode="auto">
          <a:xfrm>
            <a:off x="529936" y="1381994"/>
            <a:ext cx="8447809" cy="1184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SzPct val="90000"/>
              <a:buBlip>
                <a:blip r:embed="rId2"/>
              </a:buBlip>
              <a:defRPr sz="2400" kern="1200">
                <a:solidFill>
                  <a:srgbClr val="404040"/>
                </a:solidFill>
                <a:latin typeface="Calibri" pitchFamily="34" charset="0"/>
                <a:ea typeface="+mn-ea"/>
                <a:cs typeface="+mn-cs"/>
              </a:defRPr>
            </a:lvl1pPr>
            <a:lvl2pPr marL="742950" indent="-285750" algn="l" rtl="0" eaLnBrk="1" fontAlgn="base" hangingPunct="1">
              <a:spcBef>
                <a:spcPct val="20000"/>
              </a:spcBef>
              <a:spcAft>
                <a:spcPct val="0"/>
              </a:spcAft>
              <a:buClr>
                <a:schemeClr val="tx2"/>
              </a:buClr>
              <a:buSzPct val="120000"/>
              <a:buFont typeface="Arial" panose="020B0604020202020204" pitchFamily="34" charset="0"/>
              <a:buChar char="•"/>
              <a:defRPr sz="2000" kern="1200">
                <a:solidFill>
                  <a:srgbClr val="404040"/>
                </a:solidFill>
                <a:latin typeface="Calibri" pitchFamily="34" charset="0"/>
                <a:ea typeface="+mn-ea"/>
                <a:cs typeface="+mn-cs"/>
              </a:defRPr>
            </a:lvl2pPr>
            <a:lvl3pPr marL="11430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3pPr>
            <a:lvl4pPr marL="16002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4pPr>
            <a:lvl5pPr marL="20574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dirty="0" smtClean="0"/>
              <a:t>ETSI NFV-IFA 011 specifies the functional requirements applicable to a VNFD and VNF Package</a:t>
            </a:r>
          </a:p>
          <a:p>
            <a:r>
              <a:rPr lang="en-GB" sz="2000" dirty="0" smtClean="0"/>
              <a:t>ETSI NFV-IFA 014 specifies the functional requirements applicable to a NSD</a:t>
            </a:r>
            <a:endParaRPr lang="en-GB" dirty="0" smtClean="0"/>
          </a:p>
          <a:p>
            <a:pPr lvl="1"/>
            <a:endParaRPr lang="en-GB" dirty="0"/>
          </a:p>
        </p:txBody>
      </p:sp>
      <p:sp>
        <p:nvSpPr>
          <p:cNvPr id="8" name="Down Arrow 7"/>
          <p:cNvSpPr/>
          <p:nvPr/>
        </p:nvSpPr>
        <p:spPr>
          <a:xfrm>
            <a:off x="4166757" y="2836721"/>
            <a:ext cx="561109" cy="3325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264137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28209" y="5349876"/>
            <a:ext cx="8719700" cy="1092488"/>
          </a:xfrm>
        </p:spPr>
        <p:txBody>
          <a:bodyPr/>
          <a:lstStyle/>
          <a:p>
            <a:r>
              <a:rPr lang="en-GB" sz="2800" dirty="0"/>
              <a:t>part 2: VNF Package Data Model</a:t>
            </a:r>
          </a:p>
        </p:txBody>
      </p:sp>
      <p:sp>
        <p:nvSpPr>
          <p:cNvPr id="4" name="Espace réservé du numéro de diapositive 3"/>
          <p:cNvSpPr>
            <a:spLocks noGrp="1"/>
          </p:cNvSpPr>
          <p:nvPr>
            <p:ph type="sldNum" sz="quarter" idx="10"/>
          </p:nvPr>
        </p:nvSpPr>
        <p:spPr/>
        <p:txBody>
          <a:bodyPr/>
          <a:lstStyle/>
          <a:p>
            <a:pPr>
              <a:defRPr/>
            </a:pPr>
            <a:fld id="{407D268B-57ED-42C3-9999-AF90E092D75B}" type="slidenum">
              <a:rPr lang="en-GB" smtClean="0"/>
              <a:pPr>
                <a:defRPr/>
              </a:pPr>
              <a:t>6</a:t>
            </a:fld>
            <a:endParaRPr lang="en-GB" dirty="0"/>
          </a:p>
        </p:txBody>
      </p:sp>
      <p:sp>
        <p:nvSpPr>
          <p:cNvPr id="5" name="Espace réservé du pied de page 4"/>
          <p:cNvSpPr>
            <a:spLocks noGrp="1"/>
          </p:cNvSpPr>
          <p:nvPr>
            <p:ph type="ftr" sz="quarter" idx="11"/>
          </p:nvPr>
        </p:nvSpPr>
        <p:spPr/>
        <p:txBody>
          <a:bodyPr/>
          <a:lstStyle/>
          <a:p>
            <a:pPr>
              <a:defRPr/>
            </a:pPr>
            <a:r>
              <a:rPr lang="en-US" dirty="0"/>
              <a:t>© ETSI </a:t>
            </a:r>
            <a:r>
              <a:rPr lang="en-US" dirty="0" smtClean="0"/>
              <a:t>2017. </a:t>
            </a:r>
            <a:r>
              <a:rPr lang="en-US" dirty="0"/>
              <a:t>All rights reserved</a:t>
            </a:r>
          </a:p>
        </p:txBody>
      </p:sp>
    </p:spTree>
    <p:extLst>
      <p:ext uri="{BB962C8B-B14F-4D97-AF65-F5344CB8AC3E}">
        <p14:creationId xmlns:p14="http://schemas.microsoft.com/office/powerpoint/2010/main" val="2324665217"/>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VNF Package Info Model</a:t>
            </a:r>
          </a:p>
        </p:txBody>
      </p:sp>
      <p:sp>
        <p:nvSpPr>
          <p:cNvPr id="3" name="Content Placeholder 2"/>
          <p:cNvSpPr>
            <a:spLocks noGrp="1"/>
          </p:cNvSpPr>
          <p:nvPr>
            <p:ph idx="1"/>
          </p:nvPr>
        </p:nvSpPr>
        <p:spPr>
          <a:xfrm>
            <a:off x="457200" y="1600200"/>
            <a:ext cx="6278342" cy="4525963"/>
          </a:xfrm>
        </p:spPr>
        <p:txBody>
          <a:bodyPr/>
          <a:lstStyle/>
          <a:p>
            <a:r>
              <a:rPr lang="en-US" sz="1600" dirty="0"/>
              <a:t>The </a:t>
            </a:r>
            <a:r>
              <a:rPr lang="en-US" sz="1600" dirty="0">
                <a:solidFill>
                  <a:srgbClr val="C00000"/>
                </a:solidFill>
              </a:rPr>
              <a:t>VNF Package </a:t>
            </a:r>
            <a:r>
              <a:rPr lang="en-US" sz="1600" dirty="0"/>
              <a:t>contains:</a:t>
            </a:r>
          </a:p>
          <a:p>
            <a:pPr lvl="1"/>
            <a:r>
              <a:rPr lang="en-US" sz="1600" dirty="0"/>
              <a:t>the </a:t>
            </a:r>
            <a:r>
              <a:rPr lang="en-US" sz="1600" dirty="0">
                <a:solidFill>
                  <a:srgbClr val="C00000"/>
                </a:solidFill>
              </a:rPr>
              <a:t>VNF descriptor (VNFD) </a:t>
            </a:r>
            <a:r>
              <a:rPr lang="en-US" sz="1600" dirty="0"/>
              <a:t>that defines metadata for package onboarding and VNF management,</a:t>
            </a:r>
          </a:p>
          <a:p>
            <a:pPr lvl="1"/>
            <a:r>
              <a:rPr lang="en-US" sz="1600" dirty="0"/>
              <a:t>the </a:t>
            </a:r>
            <a:r>
              <a:rPr lang="en-US" sz="1600" dirty="0">
                <a:solidFill>
                  <a:srgbClr val="C00000"/>
                </a:solidFill>
              </a:rPr>
              <a:t>software images </a:t>
            </a:r>
            <a:r>
              <a:rPr lang="en-US" sz="1600" dirty="0"/>
              <a:t>needed to run the VNF, and</a:t>
            </a:r>
          </a:p>
          <a:p>
            <a:pPr lvl="1"/>
            <a:r>
              <a:rPr lang="en-US" sz="1600" dirty="0">
                <a:solidFill>
                  <a:srgbClr val="C00000"/>
                </a:solidFill>
              </a:rPr>
              <a:t>Manifest file </a:t>
            </a:r>
            <a:r>
              <a:rPr lang="en-US" sz="1600" dirty="0"/>
              <a:t>that provides package integrity and authenticity</a:t>
            </a:r>
          </a:p>
          <a:p>
            <a:pPr lvl="1"/>
            <a:r>
              <a:rPr lang="en-US" sz="1600" dirty="0"/>
              <a:t>(optional) </a:t>
            </a:r>
            <a:r>
              <a:rPr lang="en-US" sz="1600" dirty="0">
                <a:solidFill>
                  <a:srgbClr val="C00000"/>
                </a:solidFill>
              </a:rPr>
              <a:t>additional files </a:t>
            </a:r>
            <a:r>
              <a:rPr lang="en-US" sz="1600" dirty="0"/>
              <a:t>to manage the VNF (e.g. scripts, vendor-specific files etc.).</a:t>
            </a:r>
          </a:p>
          <a:p>
            <a:endParaRPr lang="en-US" sz="1600" dirty="0"/>
          </a:p>
          <a:p>
            <a:r>
              <a:rPr lang="en-US" sz="1600" dirty="0"/>
              <a:t>The VNF Package is delivered by the VNF provider as a whole and is immutable (protected from modification).</a:t>
            </a:r>
          </a:p>
          <a:p>
            <a:endParaRPr lang="en-US" sz="1600" dirty="0"/>
          </a:p>
          <a:p>
            <a:r>
              <a:rPr lang="en-US" sz="1600" dirty="0">
                <a:solidFill>
                  <a:schemeClr val="tx1">
                    <a:lumMod val="75000"/>
                    <a:lumOff val="25000"/>
                  </a:schemeClr>
                </a:solidFill>
              </a:rPr>
              <a:t>The VNF Package or its Manifest file is </a:t>
            </a:r>
            <a:r>
              <a:rPr lang="en-US" sz="1600" dirty="0">
                <a:solidFill>
                  <a:srgbClr val="C00000"/>
                </a:solidFill>
              </a:rPr>
              <a:t>digitally signed</a:t>
            </a:r>
            <a:endParaRPr lang="en-US" sz="1600" dirty="0"/>
          </a:p>
          <a:p>
            <a:endParaRPr lang="en-US" sz="1600" dirty="0"/>
          </a:p>
          <a:p>
            <a:r>
              <a:rPr lang="en-US" sz="1600" dirty="0"/>
              <a:t>The VNF Package is </a:t>
            </a:r>
            <a:r>
              <a:rPr lang="en-US" sz="1600" dirty="0">
                <a:solidFill>
                  <a:srgbClr val="C00000"/>
                </a:solidFill>
              </a:rPr>
              <a:t>stored in a repository </a:t>
            </a:r>
            <a:r>
              <a:rPr lang="en-US" sz="1600" dirty="0"/>
              <a:t>by the NFVO.</a:t>
            </a:r>
          </a:p>
          <a:p>
            <a:endParaRPr lang="en-US" sz="1600" dirty="0"/>
          </a:p>
          <a:p>
            <a:r>
              <a:rPr lang="en-US" sz="1600" dirty="0"/>
              <a:t>The VNF Package </a:t>
            </a:r>
            <a:r>
              <a:rPr lang="en-US" sz="1600" dirty="0">
                <a:solidFill>
                  <a:srgbClr val="C00000"/>
                </a:solidFill>
              </a:rPr>
              <a:t>can be accessed by VNFM</a:t>
            </a:r>
            <a:r>
              <a:rPr lang="en-US" sz="1600" dirty="0"/>
              <a:t>.</a:t>
            </a:r>
          </a:p>
        </p:txBody>
      </p:sp>
      <p:sp>
        <p:nvSpPr>
          <p:cNvPr id="4" name="Slide Number Placeholder 3"/>
          <p:cNvSpPr>
            <a:spLocks noGrp="1"/>
          </p:cNvSpPr>
          <p:nvPr>
            <p:ph type="sldNum" sz="quarter" idx="11"/>
          </p:nvPr>
        </p:nvSpPr>
        <p:spPr/>
        <p:txBody>
          <a:bodyPr/>
          <a:lstStyle/>
          <a:p>
            <a:fld id="{7994D5C2-550C-463D-8943-2F919CB44A39}" type="slidenum">
              <a:rPr lang="en-GB" smtClean="0"/>
              <a:pPr/>
              <a:t>7</a:t>
            </a:fld>
            <a:endParaRPr lang="en-GB"/>
          </a:p>
        </p:txBody>
      </p:sp>
      <p:sp>
        <p:nvSpPr>
          <p:cNvPr id="6" name="Rectangle 5"/>
          <p:cNvSpPr/>
          <p:nvPr/>
        </p:nvSpPr>
        <p:spPr>
          <a:xfrm>
            <a:off x="6875930" y="1557760"/>
            <a:ext cx="1846729" cy="4309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2"/>
                </a:solidFill>
              </a:rPr>
              <a:t>VNF Package</a:t>
            </a:r>
          </a:p>
        </p:txBody>
      </p:sp>
      <p:sp>
        <p:nvSpPr>
          <p:cNvPr id="10" name="Flowchart: Magnetic Disk 9"/>
          <p:cNvSpPr/>
          <p:nvPr/>
        </p:nvSpPr>
        <p:spPr>
          <a:xfrm>
            <a:off x="7221071" y="4016834"/>
            <a:ext cx="1156447" cy="845489"/>
          </a:xfrm>
          <a:prstGeom prst="flowChartMagneticDisk">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solidFill>
              </a:rPr>
              <a:t>Software image(s)</a:t>
            </a:r>
          </a:p>
        </p:txBody>
      </p:sp>
      <p:sp>
        <p:nvSpPr>
          <p:cNvPr id="11" name="Wave 10"/>
          <p:cNvSpPr/>
          <p:nvPr/>
        </p:nvSpPr>
        <p:spPr>
          <a:xfrm>
            <a:off x="7324484" y="3165443"/>
            <a:ext cx="927848" cy="764959"/>
          </a:xfrm>
          <a:prstGeom prst="wav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solidFill>
              </a:rPr>
              <a:t>VNFD</a:t>
            </a:r>
          </a:p>
        </p:txBody>
      </p:sp>
      <p:sp>
        <p:nvSpPr>
          <p:cNvPr id="12" name="Flowchart: Multidocument 11"/>
          <p:cNvSpPr/>
          <p:nvPr/>
        </p:nvSpPr>
        <p:spPr>
          <a:xfrm>
            <a:off x="7080683" y="4990877"/>
            <a:ext cx="1437222" cy="758952"/>
          </a:xfrm>
          <a:prstGeom prst="flowChartMultidocumen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solidFill>
              </a:rPr>
              <a:t>Additional files</a:t>
            </a:r>
          </a:p>
        </p:txBody>
      </p:sp>
      <p:sp>
        <p:nvSpPr>
          <p:cNvPr id="9" name="TextBox 8"/>
          <p:cNvSpPr txBox="1"/>
          <p:nvPr/>
        </p:nvSpPr>
        <p:spPr>
          <a:xfrm>
            <a:off x="7229841" y="5957754"/>
            <a:ext cx="1834746" cy="738664"/>
          </a:xfrm>
          <a:prstGeom prst="rect">
            <a:avLst/>
          </a:prstGeom>
          <a:noFill/>
        </p:spPr>
        <p:txBody>
          <a:bodyPr wrap="square" rtlCol="0">
            <a:spAutoFit/>
          </a:bodyPr>
          <a:lstStyle/>
          <a:p>
            <a:r>
              <a:rPr lang="en-US" sz="1050" dirty="0">
                <a:latin typeface="Calibri" panose="020F0502020204030204" pitchFamily="34" charset="0"/>
              </a:rPr>
              <a:t>Reference: </a:t>
            </a:r>
          </a:p>
          <a:p>
            <a:pPr marL="171450" indent="-171450">
              <a:buFontTx/>
              <a:buChar char="-"/>
            </a:pPr>
            <a:r>
              <a:rPr lang="en-US" sz="1050" dirty="0">
                <a:latin typeface="Calibri" panose="020F0502020204030204" pitchFamily="34" charset="0"/>
              </a:rPr>
              <a:t>ETSI GS NFV-IFA 011</a:t>
            </a:r>
          </a:p>
          <a:p>
            <a:pPr marL="171450" indent="-171450">
              <a:buFontTx/>
              <a:buChar char="-"/>
            </a:pPr>
            <a:r>
              <a:rPr lang="en-US" sz="1050" dirty="0">
                <a:latin typeface="Calibri" panose="020F0502020204030204" pitchFamily="34" charset="0"/>
              </a:rPr>
              <a:t>ETSI GS NFV-SOL 004</a:t>
            </a:r>
          </a:p>
          <a:p>
            <a:endParaRPr lang="en-US" sz="1050" dirty="0">
              <a:latin typeface="Calibri" panose="020F0502020204030204" pitchFamily="34" charset="0"/>
            </a:endParaRPr>
          </a:p>
        </p:txBody>
      </p:sp>
      <p:pic>
        <p:nvPicPr>
          <p:cNvPr id="5" name="Picture 4"/>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966857" y="2042626"/>
            <a:ext cx="1632857" cy="994263"/>
          </a:xfrm>
          <a:prstGeom prst="rect">
            <a:avLst/>
          </a:prstGeom>
          <a:ln>
            <a:noFill/>
          </a:ln>
          <a:effectLst>
            <a:outerShdw blurRad="190500" algn="tl" rotWithShape="0">
              <a:srgbClr val="000000">
                <a:alpha val="70000"/>
              </a:srgbClr>
            </a:outerShdw>
          </a:effectLst>
        </p:spPr>
      </p:pic>
      <p:sp>
        <p:nvSpPr>
          <p:cNvPr id="8" name="TextBox 7"/>
          <p:cNvSpPr txBox="1"/>
          <p:nvPr/>
        </p:nvSpPr>
        <p:spPr>
          <a:xfrm>
            <a:off x="7307994" y="2352305"/>
            <a:ext cx="1018227" cy="584775"/>
          </a:xfrm>
          <a:prstGeom prst="rect">
            <a:avLst/>
          </a:prstGeom>
          <a:noFill/>
        </p:spPr>
        <p:txBody>
          <a:bodyPr wrap="none" rtlCol="0">
            <a:spAutoFit/>
          </a:bodyPr>
          <a:lstStyle/>
          <a:p>
            <a:pPr algn="ctr"/>
            <a:r>
              <a:rPr lang="en-US" sz="1600" dirty="0">
                <a:solidFill>
                  <a:schemeClr val="tx2"/>
                </a:solidFill>
              </a:rPr>
              <a:t>Manifest </a:t>
            </a:r>
          </a:p>
          <a:p>
            <a:pPr algn="ctr"/>
            <a:r>
              <a:rPr lang="en-US" sz="1600" dirty="0">
                <a:solidFill>
                  <a:schemeClr val="tx2"/>
                </a:solidFill>
              </a:rPr>
              <a:t>file</a:t>
            </a:r>
          </a:p>
        </p:txBody>
      </p:sp>
      <p:sp>
        <p:nvSpPr>
          <p:cNvPr id="13" name="Espace réservé du pied de page 4"/>
          <p:cNvSpPr txBox="1">
            <a:spLocks/>
          </p:cNvSpPr>
          <p:nvPr/>
        </p:nvSpPr>
        <p:spPr>
          <a:xfrm>
            <a:off x="431801" y="6588125"/>
            <a:ext cx="1523124" cy="365125"/>
          </a:xfrm>
          <a:prstGeom prst="rect">
            <a:avLst/>
          </a:prstGeom>
        </p:spPr>
        <p:txBody>
          <a:bodyPr vert="horz" wrap="square" lIns="91440" tIns="45720" rIns="91440" bIns="45720" numCol="1" anchor="ctr" anchorCtr="0" compatLnSpc="1">
            <a:prstTxWarp prst="textNoShape">
              <a:avLst/>
            </a:prstTxWarp>
          </a:bodyPr>
          <a:lstStyle>
            <a:defPPr>
              <a:defRPr lang="en-GB"/>
            </a:defPPr>
            <a:lvl1pPr algn="r" rtl="0" eaLnBrk="1" fontAlgn="base" hangingPunct="1">
              <a:spcBef>
                <a:spcPct val="0"/>
              </a:spcBef>
              <a:spcAft>
                <a:spcPct val="0"/>
              </a:spcAft>
              <a:defRPr sz="900" kern="1200">
                <a:solidFill>
                  <a:srgbClr val="8EB4E3"/>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r>
              <a:rPr lang="en-US" sz="800" dirty="0" smtClean="0">
                <a:solidFill>
                  <a:srgbClr val="898989"/>
                </a:solidFill>
                <a:latin typeface="Calibri" charset="0"/>
                <a:ea typeface="Calibri" charset="0"/>
                <a:cs typeface="Calibri" charset="0"/>
              </a:rPr>
              <a:t>© ETSI 2017. All rights reserved</a:t>
            </a:r>
            <a:endParaRPr lang="en-US" sz="800" dirty="0">
              <a:solidFill>
                <a:srgbClr val="898989"/>
              </a:solidFill>
              <a:latin typeface="Calibri" charset="0"/>
              <a:ea typeface="Calibri" charset="0"/>
              <a:cs typeface="Calibri" charset="0"/>
            </a:endParaRPr>
          </a:p>
        </p:txBody>
      </p:sp>
    </p:spTree>
    <p:extLst>
      <p:ext uri="{BB962C8B-B14F-4D97-AF65-F5344CB8AC3E}">
        <p14:creationId xmlns:p14="http://schemas.microsoft.com/office/powerpoint/2010/main" val="1403717117"/>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5382234" y="1428749"/>
            <a:ext cx="3663795" cy="477744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2" name="Title 1"/>
          <p:cNvSpPr>
            <a:spLocks noGrp="1"/>
          </p:cNvSpPr>
          <p:nvPr>
            <p:ph type="title"/>
          </p:nvPr>
        </p:nvSpPr>
        <p:spPr/>
        <p:txBody>
          <a:bodyPr/>
          <a:lstStyle/>
          <a:p>
            <a:r>
              <a:rPr lang="en-GB" dirty="0"/>
              <a:t>VNF Package Data Model (Option 1):</a:t>
            </a:r>
            <a:br>
              <a:rPr lang="en-GB" dirty="0"/>
            </a:br>
            <a:r>
              <a:rPr lang="en-GB" dirty="0"/>
              <a:t>TOSCA YAML CSAR with Metadata File</a:t>
            </a:r>
          </a:p>
        </p:txBody>
      </p:sp>
      <p:sp>
        <p:nvSpPr>
          <p:cNvPr id="3" name="Content Placeholder 2"/>
          <p:cNvSpPr>
            <a:spLocks noGrp="1"/>
          </p:cNvSpPr>
          <p:nvPr>
            <p:ph idx="1"/>
          </p:nvPr>
        </p:nvSpPr>
        <p:spPr>
          <a:xfrm>
            <a:off x="370114" y="1385206"/>
            <a:ext cx="5007429" cy="5342164"/>
          </a:xfrm>
        </p:spPr>
        <p:txBody>
          <a:bodyPr/>
          <a:lstStyle/>
          <a:p>
            <a:pPr marL="228600" indent="-228600"/>
            <a:r>
              <a:rPr lang="en-US" sz="1600" dirty="0"/>
              <a:t>The TOSCA.meta file includes block_0 with the Entry-Definitions keyword pointing to a TOSCA definitions YAML file used as entry for parsing the contents of the overall CSAR archive – MRF.yaml</a:t>
            </a:r>
          </a:p>
          <a:p>
            <a:pPr marL="0" indent="0">
              <a:buNone/>
            </a:pPr>
            <a:endParaRPr lang="en-US" sz="1400" dirty="0"/>
          </a:p>
          <a:p>
            <a:pPr marL="0" indent="0">
              <a:buNone/>
            </a:pPr>
            <a:r>
              <a:rPr lang="en-US" sz="1400" dirty="0"/>
              <a:t>      </a:t>
            </a:r>
            <a:r>
              <a:rPr lang="en-US" sz="1400" dirty="0">
                <a:solidFill>
                  <a:schemeClr val="tx2"/>
                </a:solidFill>
              </a:rPr>
              <a:t>TOSCA-Meta-File-Version: 1.0</a:t>
            </a:r>
          </a:p>
          <a:p>
            <a:pPr marL="0" indent="0">
              <a:buNone/>
            </a:pPr>
            <a:r>
              <a:rPr lang="en-US" sz="1400" dirty="0">
                <a:solidFill>
                  <a:schemeClr val="tx2"/>
                </a:solidFill>
              </a:rPr>
              <a:t>      CSAR-Version: 1.1</a:t>
            </a:r>
          </a:p>
          <a:p>
            <a:pPr marL="0" indent="0">
              <a:buNone/>
            </a:pPr>
            <a:r>
              <a:rPr lang="en-US" sz="1400" dirty="0">
                <a:solidFill>
                  <a:schemeClr val="tx2"/>
                </a:solidFill>
              </a:rPr>
              <a:t>      Created-by: Company Name</a:t>
            </a:r>
          </a:p>
          <a:p>
            <a:pPr marL="0" indent="0">
              <a:buNone/>
            </a:pPr>
            <a:r>
              <a:rPr lang="en-US" sz="1400" dirty="0">
                <a:solidFill>
                  <a:schemeClr val="tx2"/>
                </a:solidFill>
              </a:rPr>
              <a:t>      Entry-Definitions: Definitions/ MRF.yaml</a:t>
            </a:r>
          </a:p>
          <a:p>
            <a:pPr marL="0" indent="0">
              <a:buNone/>
            </a:pPr>
            <a:endParaRPr lang="en-US" sz="1600" dirty="0"/>
          </a:p>
          <a:p>
            <a:pPr marL="228600" lvl="1" indent="-228600">
              <a:buSzPct val="90000"/>
              <a:buBlip>
                <a:blip r:embed="rId2"/>
              </a:buBlip>
            </a:pPr>
            <a:r>
              <a:rPr lang="en-US" sz="1600" dirty="0"/>
              <a:t>Any TOSCA definitions files besides the one denoted by the Entry-Definitions can be found by processing respective imports statements in the entry definitions file (or in recursively imported files)</a:t>
            </a:r>
          </a:p>
          <a:p>
            <a:pPr marL="0" lvl="1" indent="0">
              <a:buSzPct val="90000"/>
              <a:buNone/>
            </a:pPr>
            <a:endParaRPr lang="en-US" sz="1600" dirty="0"/>
          </a:p>
          <a:p>
            <a:pPr marL="228600" lvl="1" indent="-228600">
              <a:buSzPct val="90000"/>
              <a:buBlip>
                <a:blip r:embed="rId2"/>
              </a:buBlip>
            </a:pPr>
            <a:r>
              <a:rPr lang="en-US" sz="1600" dirty="0"/>
              <a:t>Any artifact files (e.g. scripts, binaries, configuration files) can be either declared explicitly through blocks in the TOSCA.meta file or pointed to by relative path names through artifact definitions in one of the TOSCA definitions files contained in the CSAR file.</a:t>
            </a: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8</a:t>
            </a:fld>
            <a:endParaRPr lang="en-GB"/>
          </a:p>
        </p:txBody>
      </p:sp>
      <p:sp>
        <p:nvSpPr>
          <p:cNvPr id="23" name="TextBox 22"/>
          <p:cNvSpPr txBox="1"/>
          <p:nvPr/>
        </p:nvSpPr>
        <p:spPr>
          <a:xfrm>
            <a:off x="5649695" y="6260628"/>
            <a:ext cx="2856130" cy="577081"/>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US" sz="1050" dirty="0">
                <a:latin typeface="Calibri" panose="020F0502020204030204" pitchFamily="34" charset="0"/>
              </a:rPr>
              <a:t>ETSI GS NFV-SOL 004</a:t>
            </a:r>
          </a:p>
          <a:p>
            <a:pPr marL="171450" indent="-171450">
              <a:buFontTx/>
              <a:buChar char="-"/>
            </a:pPr>
            <a:r>
              <a:rPr lang="en-GB" sz="1050" dirty="0"/>
              <a:t>TOSCA-Simple-Profile-YAML-v1.1</a:t>
            </a:r>
            <a:endParaRPr lang="en-US" sz="1050" dirty="0">
              <a:latin typeface="Calibri" panose="020F0502020204030204" pitchFamily="34" charset="0"/>
            </a:endParaRPr>
          </a:p>
        </p:txBody>
      </p:sp>
      <p:sp>
        <p:nvSpPr>
          <p:cNvPr id="5" name="Rectangle 4"/>
          <p:cNvSpPr/>
          <p:nvPr/>
        </p:nvSpPr>
        <p:spPr>
          <a:xfrm>
            <a:off x="5229830" y="1455390"/>
            <a:ext cx="3914157" cy="4947508"/>
          </a:xfrm>
          <a:prstGeom prst="rect">
            <a:avLst/>
          </a:prstGeom>
        </p:spPr>
        <p:txBody>
          <a:bodyPr wrap="square">
            <a:spAutoFit/>
          </a:bodyPr>
          <a:lstStyle/>
          <a:p>
            <a:pPr marL="180340">
              <a:spcBef>
                <a:spcPts val="0"/>
              </a:spcBef>
              <a:spcAft>
                <a:spcPts val="900"/>
              </a:spcAft>
            </a:pPr>
            <a:r>
              <a:rPr lang="en-GB" sz="1200" dirty="0">
                <a:latin typeface="Times New Roman" panose="02020603050405020304" pitchFamily="18" charset="0"/>
                <a:ea typeface="Times New Roman" panose="02020603050405020304" pitchFamily="18" charset="0"/>
              </a:rPr>
              <a:t> </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!------TOSCA-Metadata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MRF.yaml</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OtherTemplates (e.g., 				type 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!------Files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ChangeLog.txt</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MRF.cert</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image(s)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 artifacts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a:t>
            </a:r>
            <a:r>
              <a:rPr lang="en-GB" sz="1400" b="1" dirty="0">
                <a:solidFill>
                  <a:srgbClr val="C00000"/>
                </a:solidFill>
                <a:latin typeface="Times New Roman" panose="02020603050405020304" pitchFamily="18" charset="0"/>
                <a:ea typeface="Times New Roman" panose="02020603050405020304" pitchFamily="18" charset="0"/>
              </a:rPr>
              <a:t>Tests</a:t>
            </a:r>
            <a:endParaRPr lang="en-US" sz="1400" b="1" dirty="0">
              <a:solidFill>
                <a:srgbClr val="C00000"/>
              </a:solidFill>
              <a:latin typeface="Times New Roman" panose="02020603050405020304" pitchFamily="18" charset="0"/>
              <a:ea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endParaRPr lang="en-US" sz="1400" b="1" dirty="0">
              <a:latin typeface="Times New Roman" panose="02020603050405020304" pitchFamily="18" charset="0"/>
              <a:ea typeface="Times New Roman" panose="02020603050405020304" pitchFamily="18" charset="0"/>
            </a:endParaRPr>
          </a:p>
          <a:p>
            <a:pPr marL="721360">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a:t>
            </a:r>
            <a:r>
              <a:rPr lang="en-GB" sz="1400" b="1" dirty="0">
                <a:solidFill>
                  <a:srgbClr val="C00000"/>
                </a:solidFill>
                <a:latin typeface="Times New Roman" panose="02020603050405020304" pitchFamily="18" charset="0"/>
                <a:ea typeface="Times New Roman" panose="02020603050405020304" pitchFamily="18" charset="0"/>
              </a:rPr>
              <a:t>Licenses</a:t>
            </a:r>
            <a:endParaRPr lang="en-US" sz="1400" b="1" dirty="0">
              <a:solidFill>
                <a:srgbClr val="C00000"/>
              </a:solidFill>
              <a:latin typeface="Times New Roman" panose="02020603050405020304" pitchFamily="18" charset="0"/>
              <a:ea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endParaRPr lang="en-US" sz="1400" b="1" dirty="0">
              <a:latin typeface="Times New Roman" panose="02020603050405020304" pitchFamily="18" charset="0"/>
              <a:ea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!------Scripts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MRF.mf</a:t>
            </a:r>
            <a:endParaRPr lang="en-US" sz="1400" b="1" dirty="0">
              <a:solidFill>
                <a:srgbClr val="C00000"/>
              </a:solidFill>
              <a:effectLst/>
              <a:latin typeface="Courier New" panose="02070309020205020404" pitchFamily="49" charset="0"/>
              <a:ea typeface="Times New Roman" panose="02020603050405020304" pitchFamily="18" charset="0"/>
              <a:cs typeface="Times New Roman" panose="02020603050405020304" pitchFamily="18" charset="0"/>
            </a:endParaRPr>
          </a:p>
        </p:txBody>
      </p:sp>
      <p:sp>
        <p:nvSpPr>
          <p:cNvPr id="8" name="Espace réservé du pied de page 4"/>
          <p:cNvSpPr txBox="1">
            <a:spLocks/>
          </p:cNvSpPr>
          <p:nvPr/>
        </p:nvSpPr>
        <p:spPr>
          <a:xfrm>
            <a:off x="431801" y="6588125"/>
            <a:ext cx="1523124" cy="365125"/>
          </a:xfrm>
          <a:prstGeom prst="rect">
            <a:avLst/>
          </a:prstGeom>
        </p:spPr>
        <p:txBody>
          <a:bodyPr vert="horz" wrap="square" lIns="91440" tIns="45720" rIns="91440" bIns="45720" numCol="1" anchor="ctr" anchorCtr="0" compatLnSpc="1">
            <a:prstTxWarp prst="textNoShape">
              <a:avLst/>
            </a:prstTxWarp>
          </a:bodyPr>
          <a:lstStyle>
            <a:defPPr>
              <a:defRPr lang="en-GB"/>
            </a:defPPr>
            <a:lvl1pPr algn="r" rtl="0" eaLnBrk="1" fontAlgn="base" hangingPunct="1">
              <a:spcBef>
                <a:spcPct val="0"/>
              </a:spcBef>
              <a:spcAft>
                <a:spcPct val="0"/>
              </a:spcAft>
              <a:defRPr sz="900" kern="1200">
                <a:solidFill>
                  <a:srgbClr val="8EB4E3"/>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r>
              <a:rPr lang="en-US" sz="800" dirty="0" smtClean="0">
                <a:solidFill>
                  <a:srgbClr val="898989"/>
                </a:solidFill>
                <a:latin typeface="Calibri" charset="0"/>
                <a:ea typeface="Calibri" charset="0"/>
                <a:cs typeface="Calibri" charset="0"/>
              </a:rPr>
              <a:t>© ETSI 2017. All rights reserved</a:t>
            </a:r>
            <a:endParaRPr lang="en-US" sz="800" dirty="0">
              <a:solidFill>
                <a:srgbClr val="898989"/>
              </a:solidFill>
              <a:latin typeface="Calibri" charset="0"/>
              <a:ea typeface="Calibri" charset="0"/>
              <a:cs typeface="Calibri" charset="0"/>
            </a:endParaRPr>
          </a:p>
        </p:txBody>
      </p:sp>
    </p:spTree>
    <p:extLst>
      <p:ext uri="{BB962C8B-B14F-4D97-AF65-F5344CB8AC3E}">
        <p14:creationId xmlns:p14="http://schemas.microsoft.com/office/powerpoint/2010/main" val="2685373533"/>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37" y="0"/>
            <a:ext cx="8229600" cy="1143000"/>
          </a:xfrm>
        </p:spPr>
        <p:txBody>
          <a:bodyPr/>
          <a:lstStyle/>
          <a:p>
            <a:r>
              <a:rPr lang="en-GB" dirty="0"/>
              <a:t>VNF Package Data Model</a:t>
            </a:r>
            <a:br>
              <a:rPr lang="en-GB" dirty="0"/>
            </a:br>
            <a:r>
              <a:rPr lang="en-GB" dirty="0"/>
              <a:t>Standard Artifacts and Directories</a:t>
            </a:r>
          </a:p>
        </p:txBody>
      </p:sp>
      <p:sp>
        <p:nvSpPr>
          <p:cNvPr id="3" name="Content Placeholder 2"/>
          <p:cNvSpPr>
            <a:spLocks noGrp="1"/>
          </p:cNvSpPr>
          <p:nvPr>
            <p:ph idx="1"/>
          </p:nvPr>
        </p:nvSpPr>
        <p:spPr>
          <a:xfrm>
            <a:off x="370113" y="1450520"/>
            <a:ext cx="8414658" cy="4733909"/>
          </a:xfrm>
        </p:spPr>
        <p:txBody>
          <a:bodyPr/>
          <a:lstStyle/>
          <a:p>
            <a:pPr marL="228600" indent="-228600"/>
            <a:r>
              <a:rPr lang="en-US" sz="1800" dirty="0"/>
              <a:t>Change History File</a:t>
            </a:r>
          </a:p>
          <a:p>
            <a:pPr lvl="1"/>
            <a:r>
              <a:rPr lang="en-US" sz="1600" dirty="0"/>
              <a:t>Humanly readable text file</a:t>
            </a:r>
          </a:p>
          <a:p>
            <a:pPr lvl="1"/>
            <a:r>
              <a:rPr lang="en-GB" sz="1600" dirty="0"/>
              <a:t>All the changes in the VNF package shall be versioned, tracked and inventoried</a:t>
            </a:r>
            <a:endParaRPr lang="en-US" sz="1600" dirty="0"/>
          </a:p>
          <a:p>
            <a:pPr marL="0" indent="0">
              <a:buNone/>
            </a:pPr>
            <a:endParaRPr lang="en-US" sz="1600" b="1" dirty="0"/>
          </a:p>
          <a:p>
            <a:pPr marL="228600" indent="-228600"/>
            <a:r>
              <a:rPr lang="en-US" sz="1800" dirty="0"/>
              <a:t>Testing Files</a:t>
            </a:r>
          </a:p>
          <a:p>
            <a:pPr lvl="1"/>
            <a:r>
              <a:rPr lang="en-GB" sz="1600" dirty="0"/>
              <a:t>Goal is to enable VNF package validation</a:t>
            </a:r>
          </a:p>
          <a:p>
            <a:pPr lvl="1"/>
            <a:r>
              <a:rPr lang="en-GB" sz="1600" dirty="0"/>
              <a:t>VNF Provider includes files containing necessary information (e.g. test description)</a:t>
            </a:r>
          </a:p>
          <a:p>
            <a:pPr lvl="1"/>
            <a:endParaRPr lang="en-GB" sz="1600" dirty="0"/>
          </a:p>
          <a:p>
            <a:pPr marL="228600" indent="-228600"/>
            <a:r>
              <a:rPr lang="en-US" sz="1800" dirty="0"/>
              <a:t>Licensing Information for released VNF</a:t>
            </a:r>
          </a:p>
          <a:p>
            <a:pPr lvl="1"/>
            <a:r>
              <a:rPr lang="en-GB" sz="1600" dirty="0"/>
              <a:t>Include a single license term for the whole VNF. </a:t>
            </a:r>
          </a:p>
          <a:p>
            <a:pPr lvl="1"/>
            <a:r>
              <a:rPr lang="en-GB" sz="1600" dirty="0"/>
              <a:t>In addition may include license terms for each of the VNF package artifacts if different from the </a:t>
            </a:r>
            <a:r>
              <a:rPr lang="en-GB" sz="1600" dirty="0" smtClean="0"/>
              <a:t>one </a:t>
            </a:r>
            <a:r>
              <a:rPr lang="en-GB" sz="1600" dirty="0"/>
              <a:t>of the released </a:t>
            </a:r>
            <a:r>
              <a:rPr lang="en-GB" sz="1600" dirty="0" smtClean="0"/>
              <a:t>VNF</a:t>
            </a:r>
          </a:p>
          <a:p>
            <a:pPr marL="457200" lvl="1" indent="0">
              <a:buNone/>
            </a:pPr>
            <a:endParaRPr lang="en-GB" sz="1600" dirty="0" smtClean="0"/>
          </a:p>
          <a:p>
            <a:pPr marL="228600" indent="-228600"/>
            <a:r>
              <a:rPr lang="en-US" sz="1800" dirty="0" smtClean="0">
                <a:solidFill>
                  <a:srgbClr val="C00000"/>
                </a:solidFill>
              </a:rPr>
              <a:t>A directory for artifacts serving 3-rd party extensions (work in progress)</a:t>
            </a:r>
          </a:p>
          <a:p>
            <a:pPr marL="628650" lvl="1" indent="-228600"/>
            <a:r>
              <a:rPr lang="en-US" sz="1400" dirty="0" smtClean="0">
                <a:solidFill>
                  <a:srgbClr val="C00000"/>
                </a:solidFill>
              </a:rPr>
              <a:t>Allow adding artifacts supporting external (non-MANO) extensions e.g. ONAP extensions</a:t>
            </a:r>
            <a:endParaRPr lang="en-US" sz="1400" dirty="0">
              <a:solidFill>
                <a:srgbClr val="C00000"/>
              </a:solidFill>
            </a:endParaRP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9</a:t>
            </a:fld>
            <a:endParaRPr lang="en-GB" dirty="0"/>
          </a:p>
        </p:txBody>
      </p:sp>
      <p:sp>
        <p:nvSpPr>
          <p:cNvPr id="5" name="Espace réservé du pied de page 4"/>
          <p:cNvSpPr txBox="1">
            <a:spLocks/>
          </p:cNvSpPr>
          <p:nvPr/>
        </p:nvSpPr>
        <p:spPr>
          <a:xfrm>
            <a:off x="431801" y="6588125"/>
            <a:ext cx="1523124" cy="365125"/>
          </a:xfrm>
          <a:prstGeom prst="rect">
            <a:avLst/>
          </a:prstGeom>
        </p:spPr>
        <p:txBody>
          <a:bodyPr vert="horz" wrap="square" lIns="91440" tIns="45720" rIns="91440" bIns="45720" numCol="1" anchor="ctr" anchorCtr="0" compatLnSpc="1">
            <a:prstTxWarp prst="textNoShape">
              <a:avLst/>
            </a:prstTxWarp>
          </a:bodyPr>
          <a:lstStyle>
            <a:defPPr>
              <a:defRPr lang="en-GB"/>
            </a:defPPr>
            <a:lvl1pPr algn="r" rtl="0" eaLnBrk="1" fontAlgn="base" hangingPunct="1">
              <a:spcBef>
                <a:spcPct val="0"/>
              </a:spcBef>
              <a:spcAft>
                <a:spcPct val="0"/>
              </a:spcAft>
              <a:defRPr sz="900" kern="1200">
                <a:solidFill>
                  <a:srgbClr val="8EB4E3"/>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r>
              <a:rPr lang="en-US" sz="800" dirty="0" smtClean="0">
                <a:solidFill>
                  <a:srgbClr val="898989"/>
                </a:solidFill>
                <a:latin typeface="Calibri" charset="0"/>
                <a:ea typeface="Calibri" charset="0"/>
                <a:cs typeface="Calibri" charset="0"/>
              </a:rPr>
              <a:t>© ETSI 2017. All rights reserved</a:t>
            </a:r>
            <a:endParaRPr lang="en-US" sz="800" dirty="0">
              <a:solidFill>
                <a:srgbClr val="898989"/>
              </a:solidFill>
              <a:latin typeface="Calibri" charset="0"/>
              <a:ea typeface="Calibri" charset="0"/>
              <a:cs typeface="Calibri" charset="0"/>
            </a:endParaRPr>
          </a:p>
        </p:txBody>
      </p:sp>
    </p:spTree>
    <p:extLst>
      <p:ext uri="{BB962C8B-B14F-4D97-AF65-F5344CB8AC3E}">
        <p14:creationId xmlns:p14="http://schemas.microsoft.com/office/powerpoint/2010/main" val="923868069"/>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קלאסי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TSI Presentation Template 2014.ppt [Read-Only] [Compatibility Mode]" id="{AFE42CB8-55C5-4F80-B2E0-2723371E9FC9}" vid="{6B371DB4-0E50-4853-B1AC-155CECE3729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632ceaab-ed11-4204-8854-8e5d31a5ea2b">ETSIG-78-1443</_dlc_DocId>
    <_dlc_DocIdUrl xmlns="632ceaab-ed11-4204-8854-8e5d31a5ea2b">
      <Url>http://sps-groups.etsihq.org/NFV/_layouts/15/DocIdRedir.aspx?ID=ETSIG-78-1443</Url>
      <Description>ETSIG-78-1443</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E3D489CAF822954D87F780418DF6222B" ma:contentTypeVersion="4" ma:contentTypeDescription="Create a new document." ma:contentTypeScope="" ma:versionID="e56d61863568d76d6f697d77402c9f33">
  <xsd:schema xmlns:xsd="http://www.w3.org/2001/XMLSchema" xmlns:xs="http://www.w3.org/2001/XMLSchema" xmlns:p="http://schemas.microsoft.com/office/2006/metadata/properties" xmlns:ns2="632ceaab-ed11-4204-8854-8e5d31a5ea2b" targetNamespace="http://schemas.microsoft.com/office/2006/metadata/properties" ma:root="true" ma:fieldsID="bbfe029563dc976957986f1ee3f9b6cf" ns2:_="">
    <xsd:import namespace="632ceaab-ed11-4204-8854-8e5d31a5ea2b"/>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2ceaab-ed11-4204-8854-8e5d31a5ea2b"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67D4FC-72D4-4485-BB7D-45E43F24D9AD}">
  <ds:schemaRefs>
    <ds:schemaRef ds:uri="http://purl.org/dc/elements/1.1/"/>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632ceaab-ed11-4204-8854-8e5d31a5ea2b"/>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E169F1C6-0D5A-44AE-9510-31A136630E16}">
  <ds:schemaRefs>
    <ds:schemaRef ds:uri="http://schemas.microsoft.com/sharepoint/v3/contenttype/forms"/>
  </ds:schemaRefs>
</ds:datastoreItem>
</file>

<file path=customXml/itemProps3.xml><?xml version="1.0" encoding="utf-8"?>
<ds:datastoreItem xmlns:ds="http://schemas.openxmlformats.org/officeDocument/2006/customXml" ds:itemID="{FD62F27C-12E0-42D2-A79F-E69BA1341F36}">
  <ds:schemaRefs>
    <ds:schemaRef ds:uri="http://schemas.microsoft.com/sharepoint/events"/>
  </ds:schemaRefs>
</ds:datastoreItem>
</file>

<file path=customXml/itemProps4.xml><?xml version="1.0" encoding="utf-8"?>
<ds:datastoreItem xmlns:ds="http://schemas.openxmlformats.org/officeDocument/2006/customXml" ds:itemID="{F7222A6A-03CA-4B7D-AFF0-70E92E7A2D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2ceaab-ed11-4204-8854-8e5d31a5ea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9650</TotalTime>
  <Words>1241</Words>
  <Application>Microsoft Office PowerPoint</Application>
  <PresentationFormat>On-screen Show (4:3)</PresentationFormat>
  <Paragraphs>303</Paragraphs>
  <Slides>16</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MS PGothic</vt:lpstr>
      <vt:lpstr>MS PGothic</vt:lpstr>
      <vt:lpstr>黑体</vt:lpstr>
      <vt:lpstr>SimSun</vt:lpstr>
      <vt:lpstr>Arial</vt:lpstr>
      <vt:lpstr>Calibri</vt:lpstr>
      <vt:lpstr>Courier New</vt:lpstr>
      <vt:lpstr>Times New Roman</vt:lpstr>
      <vt:lpstr>Office Theme</vt:lpstr>
      <vt:lpstr>NFV specifications for VNFD/NSD, VNF package - ONAP Modeling workshop - </vt:lpstr>
      <vt:lpstr>Agenda</vt:lpstr>
      <vt:lpstr>part 1: The ETSI NFV Information model in context  of IFA and SOL specifications</vt:lpstr>
      <vt:lpstr>High Level Overview</vt:lpstr>
      <vt:lpstr>ETSI NFV IM and DM standards</vt:lpstr>
      <vt:lpstr>part 2: VNF Package Data Model</vt:lpstr>
      <vt:lpstr>VNF Package Info Model</vt:lpstr>
      <vt:lpstr>VNF Package Data Model (Option 1): TOSCA YAML CSAR with Metadata File</vt:lpstr>
      <vt:lpstr>VNF Package Data Model Standard Artifacts and Directories</vt:lpstr>
      <vt:lpstr>Adding Security to VNF Package Public Key Based Integrity and Authenticity</vt:lpstr>
      <vt:lpstr>VNF Package Data Model Manifest File with Security support</vt:lpstr>
      <vt:lpstr>part 3: The VNFD / NSD SPECIFICATION</vt:lpstr>
      <vt:lpstr>VNFD Info Model</vt:lpstr>
      <vt:lpstr>Mapping VNFD Info Model elements to TOSCA constructs (In progress)</vt:lpstr>
      <vt:lpstr>VNFD TOSCA Service Template - Example</vt:lpstr>
      <vt:lpstr>PowerPoint Presentation</vt:lpstr>
    </vt:vector>
  </TitlesOfParts>
  <Company>ETSI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thinh.nguyenphu@nokia.com</dc:creator>
  <dc:description>© ETSI 2009. All rights reserved</dc:description>
  <cp:lastModifiedBy>Andrei</cp:lastModifiedBy>
  <cp:revision>514</cp:revision>
  <dcterms:created xsi:type="dcterms:W3CDTF">2014-02-14T16:37:37Z</dcterms:created>
  <dcterms:modified xsi:type="dcterms:W3CDTF">2017-12-14T00:02:59Z</dcterms:modified>
  <cp:contentStatus>February 2009</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0x010100E3D489CAF822954D87F780418DF6222B</vt:lpwstr>
  </property>
  <property fmtid="{D5CDD505-2E9C-101B-9397-08002B2CF9AE}" pid="3" name="_dlc_DocIdItemGuid">
    <vt:lpwstr>bb6a55a3-6e2f-444b-84bb-b55577db153b</vt:lpwstr>
  </property>
</Properties>
</file>