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5" d="100"/>
          <a:sy n="65" d="100"/>
        </p:scale>
        <p:origin x="96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F421C-0F9A-44B4-8F22-75082F306278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C1AC2-B222-4B3B-A17A-6827B7FA0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349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F421C-0F9A-44B4-8F22-75082F306278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C1AC2-B222-4B3B-A17A-6827B7FA0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497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F421C-0F9A-44B4-8F22-75082F306278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C1AC2-B222-4B3B-A17A-6827B7FA0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460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F421C-0F9A-44B4-8F22-75082F306278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C1AC2-B222-4B3B-A17A-6827B7FA0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510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F421C-0F9A-44B4-8F22-75082F306278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C1AC2-B222-4B3B-A17A-6827B7FA0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088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F421C-0F9A-44B4-8F22-75082F306278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C1AC2-B222-4B3B-A17A-6827B7FA0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060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F421C-0F9A-44B4-8F22-75082F306278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C1AC2-B222-4B3B-A17A-6827B7FA0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342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F421C-0F9A-44B4-8F22-75082F306278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C1AC2-B222-4B3B-A17A-6827B7FA0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179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F421C-0F9A-44B4-8F22-75082F306278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C1AC2-B222-4B3B-A17A-6827B7FA0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731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F421C-0F9A-44B4-8F22-75082F306278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C1AC2-B222-4B3B-A17A-6827B7FA0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40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F421C-0F9A-44B4-8F22-75082F306278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C1AC2-B222-4B3B-A17A-6827B7FA0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237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F421C-0F9A-44B4-8F22-75082F306278}" type="datetimeFigureOut">
              <a:rPr lang="en-US" smtClean="0"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C1AC2-B222-4B3B-A17A-6827B7FA0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997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ONAP Change Management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Beijing Use Case Proposal</a:t>
            </a:r>
          </a:p>
          <a:p>
            <a:r>
              <a:rPr lang="en-US" dirty="0" smtClean="0"/>
              <a:t>December 1,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460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Background</a:t>
            </a:r>
          </a:p>
          <a:p>
            <a:pPr lvl="1"/>
            <a:r>
              <a:rPr lang="en-US" dirty="0" smtClean="0"/>
              <a:t>Amsterdam use cases demonstrate VNF instantiation and simple performance management capability</a:t>
            </a:r>
          </a:p>
          <a:p>
            <a:pPr lvl="1"/>
            <a:r>
              <a:rPr lang="en-US" dirty="0" smtClean="0"/>
              <a:t>Change management is a critical life cycle activity required in any operator environment</a:t>
            </a:r>
          </a:p>
          <a:p>
            <a:r>
              <a:rPr lang="en-US" dirty="0" smtClean="0"/>
              <a:t>Goal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xtend ONAP platform to support NF change management (e.g., software upgrades, configuration changes) in a scalable and flexible manner</a:t>
            </a:r>
          </a:p>
          <a:p>
            <a:r>
              <a:rPr lang="en-US" dirty="0" smtClean="0"/>
              <a:t>Mechanism</a:t>
            </a:r>
          </a:p>
          <a:p>
            <a:pPr lvl="1"/>
            <a:r>
              <a:rPr lang="en-US" dirty="0" smtClean="0"/>
              <a:t>Provide capability for flexible workflow creation and execution using generic building blocks from catalog</a:t>
            </a:r>
          </a:p>
          <a:p>
            <a:r>
              <a:rPr lang="en-US" dirty="0" smtClean="0"/>
              <a:t>Support for S3P goals</a:t>
            </a:r>
          </a:p>
          <a:p>
            <a:pPr lvl="1"/>
            <a:r>
              <a:rPr lang="en-US" dirty="0" smtClean="0"/>
              <a:t>Ability to define, create and execute workflows from a catalog will facilitate new VNF and service creation and thereby support an increasing number of services and VNFs</a:t>
            </a:r>
          </a:p>
          <a:p>
            <a:pPr lvl="1"/>
            <a:r>
              <a:rPr lang="en-US" dirty="0" smtClean="0"/>
              <a:t>Use of well-defined and well-understood building blocks (as opposed to single use monolithic flows) will result in a more stable platform that is easier to modify and has better understood interaction between building blocks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133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Platform requirements / dependencies</a:t>
            </a:r>
          </a:p>
          <a:p>
            <a:pPr lvl="1"/>
            <a:r>
              <a:rPr lang="en-US" dirty="0" smtClean="0"/>
              <a:t>SDC – (</a:t>
            </a:r>
            <a:r>
              <a:rPr lang="en-US" dirty="0" err="1" smtClean="0"/>
              <a:t>i</a:t>
            </a:r>
            <a:r>
              <a:rPr lang="en-US" dirty="0" smtClean="0"/>
              <a:t>) catalog of building blocks, (ii) designer for creating CM workflows </a:t>
            </a:r>
          </a:p>
          <a:p>
            <a:pPr lvl="1"/>
            <a:r>
              <a:rPr lang="en-US" dirty="0" smtClean="0"/>
              <a:t>SO – execution of CM workflows </a:t>
            </a:r>
          </a:p>
          <a:p>
            <a:pPr lvl="1"/>
            <a:r>
              <a:rPr lang="en-US" dirty="0" smtClean="0"/>
              <a:t>A&amp;AI – (</a:t>
            </a:r>
            <a:r>
              <a:rPr lang="en-US" dirty="0" err="1" smtClean="0"/>
              <a:t>i</a:t>
            </a:r>
            <a:r>
              <a:rPr lang="en-US" dirty="0" smtClean="0"/>
              <a:t>) inventory of instances, (ii) lock/unlock VNF instances </a:t>
            </a:r>
          </a:p>
          <a:p>
            <a:pPr lvl="1"/>
            <a:r>
              <a:rPr lang="en-US" dirty="0" smtClean="0"/>
              <a:t>Controller – execution of upgrade mechanisms such as in-place software upgrade </a:t>
            </a:r>
          </a:p>
          <a:p>
            <a:pPr lvl="1"/>
            <a:r>
              <a:rPr lang="en-US" dirty="0" smtClean="0"/>
              <a:t>Scheduler – scheduling the CM workflow for execution at specific instance(s) </a:t>
            </a:r>
          </a:p>
          <a:p>
            <a:r>
              <a:rPr lang="en-US" dirty="0" smtClean="0"/>
              <a:t>Any dependencies on specific VNF capabilities – none </a:t>
            </a:r>
          </a:p>
          <a:p>
            <a:r>
              <a:rPr lang="en-US" dirty="0" smtClean="0"/>
              <a:t>VNFs that we would like to test the use cases </a:t>
            </a:r>
          </a:p>
          <a:p>
            <a:pPr lvl="1"/>
            <a:r>
              <a:rPr lang="en-US" dirty="0" smtClean="0"/>
              <a:t>vFW [extending Amsterdam use case to support vFW software upgrade]  </a:t>
            </a:r>
          </a:p>
          <a:p>
            <a:r>
              <a:rPr lang="en-US" dirty="0" smtClean="0"/>
              <a:t>Companies willing to contribute – AT&amp;T, Ericsson, Orange </a:t>
            </a:r>
          </a:p>
        </p:txBody>
      </p:sp>
    </p:spTree>
    <p:extLst>
      <p:ext uri="{BB962C8B-B14F-4D97-AF65-F5344CB8AC3E}">
        <p14:creationId xmlns:p14="http://schemas.microsoft.com/office/powerpoint/2010/main" val="285749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 design phase 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602673" y="1493261"/>
            <a:ext cx="1278082" cy="3948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ONAP user</a:t>
            </a:r>
            <a:endParaRPr lang="en-US" dirty="0"/>
          </a:p>
        </p:txBody>
      </p:sp>
      <p:cxnSp>
        <p:nvCxnSpPr>
          <p:cNvPr id="6" name="Straight Connector 5"/>
          <p:cNvCxnSpPr>
            <a:stCxn id="4" idx="2"/>
          </p:cNvCxnSpPr>
          <p:nvPr/>
        </p:nvCxnSpPr>
        <p:spPr>
          <a:xfrm flipH="1">
            <a:off x="1234440" y="1888115"/>
            <a:ext cx="7274" cy="4489825"/>
          </a:xfrm>
          <a:prstGeom prst="line">
            <a:avLst/>
          </a:prstGeom>
          <a:ln w="508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3657947" y="1493261"/>
            <a:ext cx="1278082" cy="3948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SDC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6759633" y="1493261"/>
            <a:ext cx="1278082" cy="3948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7398674" y="1888114"/>
            <a:ext cx="7274" cy="4489825"/>
          </a:xfrm>
          <a:prstGeom prst="line">
            <a:avLst/>
          </a:prstGeom>
          <a:ln w="508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4293351" y="1888115"/>
            <a:ext cx="7274" cy="4489825"/>
          </a:xfrm>
          <a:prstGeom prst="line">
            <a:avLst/>
          </a:prstGeom>
          <a:ln w="508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234440" y="2537460"/>
            <a:ext cx="3058911" cy="0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451610" y="2686050"/>
            <a:ext cx="2121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Design CM workflow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300625" y="3627120"/>
            <a:ext cx="3058911" cy="0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469486" y="3763695"/>
            <a:ext cx="2147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Deploy CM workflow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9868593" y="1493260"/>
            <a:ext cx="1278082" cy="3948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VID</a:t>
            </a:r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10473527" y="1888114"/>
            <a:ext cx="7274" cy="4489825"/>
          </a:xfrm>
          <a:prstGeom prst="line">
            <a:avLst/>
          </a:prstGeom>
          <a:ln w="508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7374059" y="4728210"/>
            <a:ext cx="3058911" cy="0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542921" y="4864785"/>
            <a:ext cx="2424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Send workflow API &amp; meta information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50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 execution phase 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17584" y="1493260"/>
            <a:ext cx="1278082" cy="3948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ONAP user</a:t>
            </a:r>
            <a:endParaRPr lang="en-US" dirty="0"/>
          </a:p>
        </p:txBody>
      </p:sp>
      <p:cxnSp>
        <p:nvCxnSpPr>
          <p:cNvPr id="6" name="Straight Connector 5"/>
          <p:cNvCxnSpPr>
            <a:stCxn id="4" idx="2"/>
          </p:cNvCxnSpPr>
          <p:nvPr/>
        </p:nvCxnSpPr>
        <p:spPr>
          <a:xfrm flipH="1">
            <a:off x="849351" y="1888114"/>
            <a:ext cx="7274" cy="4489825"/>
          </a:xfrm>
          <a:prstGeom prst="line">
            <a:avLst/>
          </a:prstGeom>
          <a:ln w="508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3013711" y="1493261"/>
            <a:ext cx="1278082" cy="3948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VID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5099874" y="1493261"/>
            <a:ext cx="1278082" cy="3948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5738915" y="1888114"/>
            <a:ext cx="7274" cy="4489825"/>
          </a:xfrm>
          <a:prstGeom prst="line">
            <a:avLst/>
          </a:prstGeom>
          <a:ln w="508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3649115" y="1888115"/>
            <a:ext cx="7274" cy="4489825"/>
          </a:xfrm>
          <a:prstGeom prst="line">
            <a:avLst/>
          </a:prstGeom>
          <a:ln w="508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908939" y="2265216"/>
            <a:ext cx="2747450" cy="13861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0977" y="2279077"/>
            <a:ext cx="2776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Request CM for a workflow and VNF instance 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686859" y="2696014"/>
            <a:ext cx="2059330" cy="13874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684340" y="2781493"/>
            <a:ext cx="1833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Send CM request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10283926" y="1493260"/>
            <a:ext cx="1278082" cy="3948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Controller</a:t>
            </a:r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10888860" y="1888114"/>
            <a:ext cx="7274" cy="4489825"/>
          </a:xfrm>
          <a:prstGeom prst="line">
            <a:avLst/>
          </a:prstGeom>
          <a:ln w="508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5746189" y="3771331"/>
            <a:ext cx="5140009" cy="17394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738915" y="3794720"/>
            <a:ext cx="22309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Software installation and reboot 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746189" y="4575424"/>
            <a:ext cx="5140009" cy="0"/>
          </a:xfrm>
          <a:prstGeom prst="straightConnector1">
            <a:avLst/>
          </a:prstGeom>
          <a:ln w="38100"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124343" y="4575424"/>
            <a:ext cx="2761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Status of software upgrade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671371" y="5563858"/>
            <a:ext cx="2086333" cy="0"/>
          </a:xfrm>
          <a:prstGeom prst="straightConnector1">
            <a:avLst/>
          </a:prstGeom>
          <a:ln w="38100"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597750" y="5563858"/>
            <a:ext cx="2367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Status of CM </a:t>
            </a:r>
            <a:r>
              <a:rPr lang="en-US" dirty="0"/>
              <a:t>execution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856625" y="6036298"/>
            <a:ext cx="2811279" cy="0"/>
          </a:xfrm>
          <a:prstGeom prst="straightConnector1">
            <a:avLst/>
          </a:prstGeom>
          <a:ln w="38100"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285091" y="6036298"/>
            <a:ext cx="2352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Status of </a:t>
            </a:r>
            <a:r>
              <a:rPr lang="en-US" dirty="0"/>
              <a:t>CM execution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7438514" y="1493261"/>
            <a:ext cx="1278082" cy="3948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A&amp;AI</a:t>
            </a:r>
            <a:endParaRPr lang="en-US" dirty="0"/>
          </a:p>
        </p:txBody>
      </p:sp>
      <p:cxnSp>
        <p:nvCxnSpPr>
          <p:cNvPr id="30" name="Straight Connector 29"/>
          <p:cNvCxnSpPr/>
          <p:nvPr/>
        </p:nvCxnSpPr>
        <p:spPr>
          <a:xfrm flipH="1">
            <a:off x="8043448" y="1888115"/>
            <a:ext cx="7274" cy="4489825"/>
          </a:xfrm>
          <a:prstGeom prst="line">
            <a:avLst/>
          </a:prstGeom>
          <a:ln w="508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5788807" y="3088405"/>
            <a:ext cx="2254641" cy="14122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843512" y="3143444"/>
            <a:ext cx="2018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Lock VNF instance </a:t>
            </a:r>
            <a:endParaRPr lang="en-US" dirty="0"/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5769890" y="5141606"/>
            <a:ext cx="2273558" cy="1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841119" y="5156551"/>
            <a:ext cx="2150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Unlock VNF instance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33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1057</TotalTime>
  <Words>314</Words>
  <Application>Microsoft Office PowerPoint</Application>
  <PresentationFormat>Widescreen</PresentationFormat>
  <Paragraphs>49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ONAP Change Management</vt:lpstr>
      <vt:lpstr>Overview</vt:lpstr>
      <vt:lpstr>Change Management</vt:lpstr>
      <vt:lpstr>CM design phase </vt:lpstr>
      <vt:lpstr>CM execution phase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Change Management</dc:title>
  <dc:creator>MAHIMKAR, AJAY  (AJAY)</dc:creator>
  <cp:lastModifiedBy>Alla Goldner</cp:lastModifiedBy>
  <cp:revision>102</cp:revision>
  <dcterms:created xsi:type="dcterms:W3CDTF">2017-11-28T04:11:59Z</dcterms:created>
  <dcterms:modified xsi:type="dcterms:W3CDTF">2017-12-04T10:53:09Z</dcterms:modified>
</cp:coreProperties>
</file>