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87" r:id="rId3"/>
    <p:sldId id="288" r:id="rId4"/>
    <p:sldId id="289" r:id="rId5"/>
    <p:sldId id="290" r:id="rId6"/>
    <p:sldId id="280" r:id="rId7"/>
    <p:sldId id="281" r:id="rId8"/>
    <p:sldId id="282" r:id="rId9"/>
    <p:sldId id="283" r:id="rId10"/>
    <p:sldId id="28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6F8D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26" autoAdjust="0"/>
    <p:restoredTop sz="91691" autoAdjust="0"/>
  </p:normalViewPr>
  <p:slideViewPr>
    <p:cSldViewPr snapToGrid="0" snapToObjects="1">
      <p:cViewPr varScale="1">
        <p:scale>
          <a:sx n="83" d="100"/>
          <a:sy n="83" d="100"/>
        </p:scale>
        <p:origin x="99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3/13/2018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09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634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959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1-1 White - plain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667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headline</a:t>
            </a:r>
          </a:p>
        </p:txBody>
      </p:sp>
    </p:spTree>
    <p:extLst>
      <p:ext uri="{BB962C8B-B14F-4D97-AF65-F5344CB8AC3E}">
        <p14:creationId xmlns:p14="http://schemas.microsoft.com/office/powerpoint/2010/main" val="343625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-2 White - one col tier text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556800" y="7872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667">
                <a:solidFill>
                  <a:schemeClr val="bg2"/>
                </a:solidFill>
                <a:latin typeface="+mj-lt"/>
              </a:defRPr>
            </a:lvl1pPr>
            <a:lvl2pPr>
              <a:defRPr sz="2667">
                <a:latin typeface="+mj-lt"/>
              </a:defRPr>
            </a:lvl2pPr>
            <a:lvl3pPr>
              <a:defRPr sz="2667">
                <a:latin typeface="+mj-lt"/>
              </a:defRPr>
            </a:lvl3pPr>
            <a:lvl4pPr>
              <a:defRPr sz="2667">
                <a:latin typeface="+mj-lt"/>
              </a:defRPr>
            </a:lvl4pPr>
            <a:lvl5pPr>
              <a:defRPr sz="2667">
                <a:latin typeface="+mj-lt"/>
              </a:defRPr>
            </a:lvl5pPr>
          </a:lstStyle>
          <a:p>
            <a:pPr lvl="0"/>
            <a:r>
              <a:rPr lang="en-US" dirty="0"/>
              <a:t>Click to edit secondary headline</a:t>
            </a: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374400"/>
            <a:ext cx="11078400" cy="4128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667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headline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56800" y="1440000"/>
            <a:ext cx="11078400" cy="4747200"/>
          </a:xfrm>
          <a:prstGeom prst="rect">
            <a:avLst/>
          </a:prstGeom>
        </p:spPr>
        <p:txBody>
          <a:bodyPr lIns="0" tIns="0" rIns="0" bIns="0"/>
          <a:lstStyle>
            <a:lvl1pPr marL="307192" indent="-307192">
              <a:spcBef>
                <a:spcPts val="0"/>
              </a:spcBef>
              <a:spcAft>
                <a:spcPts val="800"/>
              </a:spcAft>
              <a:defRPr sz="2133">
                <a:solidFill>
                  <a:schemeClr val="tx2"/>
                </a:solidFill>
                <a:latin typeface="+mn-lt"/>
              </a:defRPr>
            </a:lvl1pPr>
            <a:lvl2pPr marL="614385" indent="-307192">
              <a:spcBef>
                <a:spcPts val="0"/>
              </a:spcBef>
              <a:spcAft>
                <a:spcPts val="800"/>
              </a:spcAft>
              <a:defRPr sz="1867">
                <a:solidFill>
                  <a:schemeClr val="tx2"/>
                </a:solidFill>
                <a:latin typeface="+mn-lt"/>
              </a:defRPr>
            </a:lvl2pPr>
            <a:lvl3pPr marL="921577">
              <a:spcBef>
                <a:spcPts val="0"/>
              </a:spcBef>
              <a:spcAft>
                <a:spcPts val="800"/>
              </a:spcAft>
              <a:defRPr sz="1600">
                <a:solidFill>
                  <a:schemeClr val="tx2"/>
                </a:solidFill>
                <a:latin typeface="+mn-lt"/>
              </a:defRPr>
            </a:lvl3pPr>
            <a:lvl4pPr marL="1228769">
              <a:spcBef>
                <a:spcPts val="0"/>
              </a:spcBef>
              <a:spcAft>
                <a:spcPts val="800"/>
              </a:spcAft>
              <a:defRPr sz="1333">
                <a:solidFill>
                  <a:schemeClr val="tx2"/>
                </a:solidFill>
                <a:latin typeface="+mn-lt"/>
              </a:defRPr>
            </a:lvl4pPr>
            <a:lvl5pPr marL="1535962" indent="-304792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200">
                <a:solidFill>
                  <a:schemeClr val="tx2"/>
                </a:solidFill>
                <a:latin typeface="+mn-lt"/>
              </a:defRPr>
            </a:lvl5pPr>
            <a:lvl6pPr marL="1843154" indent="-304792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Char char="‒"/>
              <a:defRPr sz="1067" baseline="0">
                <a:solidFill>
                  <a:schemeClr val="tx2"/>
                </a:solidFill>
              </a:defRPr>
            </a:lvl6pPr>
            <a:lvl7pPr marL="2150346">
              <a:spcBef>
                <a:spcPts val="0"/>
              </a:spcBef>
              <a:spcAft>
                <a:spcPts val="800"/>
              </a:spcAft>
              <a:defRPr sz="933">
                <a:solidFill>
                  <a:schemeClr val="tx2"/>
                </a:solidFill>
              </a:defRPr>
            </a:lvl7pPr>
            <a:lvl8pPr marL="2457539">
              <a:spcBef>
                <a:spcPts val="0"/>
              </a:spcBef>
              <a:spcAft>
                <a:spcPts val="800"/>
              </a:spcAft>
              <a:defRPr sz="800">
                <a:solidFill>
                  <a:schemeClr val="tx2"/>
                </a:solidFill>
              </a:defRPr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330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987988"/>
          </a:xfrm>
        </p:spPr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schemeClr val="tx1"/>
                </a:solidFill>
              </a:rPr>
              <a:t>NSD modeling: Rel2</a:t>
            </a:r>
            <a:br>
              <a:rPr lang="en-US" dirty="0"/>
            </a:br>
            <a:br>
              <a:rPr lang="en-US" dirty="0"/>
            </a:br>
            <a:r>
              <a:rPr lang="it-IT" dirty="0"/>
              <a:t>Nagesha Subramanya </a:t>
            </a:r>
            <a:br>
              <a:rPr lang="it-IT" dirty="0"/>
            </a:br>
            <a:r>
              <a:rPr lang="it-IT" dirty="0"/>
              <a:t>nagesha.subramanya@nokia.com</a:t>
            </a:r>
            <a:br>
              <a:rPr lang="en-US" dirty="0"/>
            </a:br>
            <a:r>
              <a:rPr lang="en-US" dirty="0"/>
              <a:t>Thinh Nguyenphu, Nokia</a:t>
            </a:r>
            <a:br>
              <a:rPr lang="en-US" dirty="0"/>
            </a:br>
            <a:r>
              <a:rPr lang="en-US" dirty="0"/>
              <a:t>thinh.nguyenphu@nokia.com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Mar 13, 2018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9BFA566-E276-4E3A-9FD9-350398CB0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 Slide</a:t>
            </a:r>
          </a:p>
        </p:txBody>
      </p:sp>
    </p:spTree>
    <p:extLst>
      <p:ext uri="{BB962C8B-B14F-4D97-AF65-F5344CB8AC3E}">
        <p14:creationId xmlns:p14="http://schemas.microsoft.com/office/powerpoint/2010/main" val="3322579855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F13C0A-76E8-485A-9035-60B532C7365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ETSI NFV Concept: Composite Network Services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A0B253-351D-4167-90DD-B64AE90E7E0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2FEC30-E7D5-4FBA-9C3D-FF39C63E50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5067" y="787200"/>
            <a:ext cx="7597688" cy="56982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4577ED-32F4-48F1-8735-885C337E43EB}"/>
              </a:ext>
            </a:extLst>
          </p:cNvPr>
          <p:cNvSpPr txBox="1"/>
          <p:nvPr/>
        </p:nvSpPr>
        <p:spPr>
          <a:xfrm>
            <a:off x="338667" y="5779911"/>
            <a:ext cx="27751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Ref: ETSI NFV Tutorial at Layer123 The Hague</a:t>
            </a:r>
          </a:p>
        </p:txBody>
      </p:sp>
    </p:spTree>
    <p:extLst>
      <p:ext uri="{BB962C8B-B14F-4D97-AF65-F5344CB8AC3E}">
        <p14:creationId xmlns:p14="http://schemas.microsoft.com/office/powerpoint/2010/main" val="380904162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6E4E34-F719-447E-BFD0-0063BB4B5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801" y="237066"/>
            <a:ext cx="7751702" cy="58137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92B0D1-A335-4893-80E7-BEACBAA60764}"/>
              </a:ext>
            </a:extLst>
          </p:cNvPr>
          <p:cNvSpPr txBox="1"/>
          <p:nvPr/>
        </p:nvSpPr>
        <p:spPr>
          <a:xfrm>
            <a:off x="338667" y="5779911"/>
            <a:ext cx="27751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Ref: ETSI NFV Tutorial at Layer123 The Hague</a:t>
            </a:r>
          </a:p>
        </p:txBody>
      </p:sp>
    </p:spTree>
    <p:extLst>
      <p:ext uri="{BB962C8B-B14F-4D97-AF65-F5344CB8AC3E}">
        <p14:creationId xmlns:p14="http://schemas.microsoft.com/office/powerpoint/2010/main" val="2495749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80F9FB6-BD13-40EA-B279-C1A851F108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FEEC5C-7E02-49DB-A64D-96A15243E7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712" y="476955"/>
            <a:ext cx="7552267" cy="5664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D42577A-52A6-4422-B9FA-A0D85FA287F0}"/>
              </a:ext>
            </a:extLst>
          </p:cNvPr>
          <p:cNvSpPr txBox="1"/>
          <p:nvPr/>
        </p:nvSpPr>
        <p:spPr>
          <a:xfrm>
            <a:off x="338667" y="5779911"/>
            <a:ext cx="27751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Ref: ETSI NFV Tutorial at Layer123 The Hague</a:t>
            </a:r>
          </a:p>
        </p:txBody>
      </p:sp>
    </p:spTree>
    <p:extLst>
      <p:ext uri="{BB962C8B-B14F-4D97-AF65-F5344CB8AC3E}">
        <p14:creationId xmlns:p14="http://schemas.microsoft.com/office/powerpoint/2010/main" val="1159352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6A96DC-EE9C-4A31-9D0B-A5F3184AF6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D5C7B2-1C60-4517-B6DC-5152504FEF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8490" y="239887"/>
            <a:ext cx="8116710" cy="60875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82D5D2E-BDAB-4A09-B2C6-D0B6BA777713}"/>
              </a:ext>
            </a:extLst>
          </p:cNvPr>
          <p:cNvSpPr txBox="1"/>
          <p:nvPr/>
        </p:nvSpPr>
        <p:spPr>
          <a:xfrm>
            <a:off x="338667" y="5779911"/>
            <a:ext cx="27751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Ref: ETSI NFV Tutorial at Layer123 The Hague</a:t>
            </a:r>
          </a:p>
        </p:txBody>
      </p:sp>
    </p:spTree>
    <p:extLst>
      <p:ext uri="{BB962C8B-B14F-4D97-AF65-F5344CB8AC3E}">
        <p14:creationId xmlns:p14="http://schemas.microsoft.com/office/powerpoint/2010/main" val="283826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Zone de dessin 1">
            <a:extLst>
              <a:ext uri="{FF2B5EF4-FFF2-40B4-BE49-F238E27FC236}">
                <a16:creationId xmlns:a16="http://schemas.microsoft.com/office/drawing/2014/main" id="{EEF70D9B-CFAD-40FF-845C-A4B394C760F6}"/>
              </a:ext>
            </a:extLst>
          </p:cNvPr>
          <p:cNvGrpSpPr/>
          <p:nvPr/>
        </p:nvGrpSpPr>
        <p:grpSpPr>
          <a:xfrm>
            <a:off x="278843" y="580800"/>
            <a:ext cx="11356357" cy="5891717"/>
            <a:chOff x="0" y="0"/>
            <a:chExt cx="5943600" cy="30835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7330C0C-806F-4280-AB73-BD250DD33D3E}"/>
                </a:ext>
              </a:extLst>
            </p:cNvPr>
            <p:cNvSpPr/>
            <p:nvPr/>
          </p:nvSpPr>
          <p:spPr>
            <a:xfrm>
              <a:off x="0" y="0"/>
              <a:ext cx="5943600" cy="3083560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BBE5D6-E07B-4E28-8FA3-3096605D03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0400" y="0"/>
            <a:ext cx="11078400" cy="412800"/>
          </a:xfrm>
        </p:spPr>
        <p:txBody>
          <a:bodyPr/>
          <a:lstStyle/>
          <a:p>
            <a:r>
              <a:rPr lang="en-US" dirty="0"/>
              <a:t>IFA014: Figure 6.2.1-1: UML information diagram of NSD (v2.3.1)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768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D0988E48-39EE-4256-8ED6-2BFB0BA46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7198" y="50256"/>
            <a:ext cx="6867036" cy="68580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A1E7FC7-D554-4F4F-882E-C1C59C7E6E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NSD IE</a:t>
            </a:r>
          </a:p>
        </p:txBody>
      </p:sp>
      <p:sp>
        <p:nvSpPr>
          <p:cNvPr id="5" name="Line Callout 1 (Accent Bar) 8">
            <a:extLst>
              <a:ext uri="{FF2B5EF4-FFF2-40B4-BE49-F238E27FC236}">
                <a16:creationId xmlns:a16="http://schemas.microsoft.com/office/drawing/2014/main" id="{B6B51900-9EAD-44A8-ADC4-29CC9C2A0D47}"/>
              </a:ext>
            </a:extLst>
          </p:cNvPr>
          <p:cNvSpPr/>
          <p:nvPr/>
        </p:nvSpPr>
        <p:spPr>
          <a:xfrm flipH="1">
            <a:off x="2133599" y="650450"/>
            <a:ext cx="2063261" cy="237373"/>
          </a:xfrm>
          <a:prstGeom prst="accentCallout1">
            <a:avLst>
              <a:gd name="adj1" fmla="val 21186"/>
              <a:gd name="adj2" fmla="val -2935"/>
              <a:gd name="adj3" fmla="val 334166"/>
              <a:gd name="adj4" fmla="val -55657"/>
            </a:avLst>
          </a:prstGeom>
          <a:ln>
            <a:prstDash val="solid"/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defTabSz="1219170">
              <a:defRPr/>
            </a:pPr>
            <a:r>
              <a:rPr lang="en-US" sz="1067" dirty="0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Node Type: </a:t>
            </a:r>
            <a:r>
              <a:rPr lang="en-US" sz="1067" dirty="0" err="1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tosca.nodes.nfv.NS</a:t>
            </a:r>
            <a:endParaRPr lang="en-US" sz="1067" dirty="0">
              <a:solidFill>
                <a:srgbClr val="12419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2F5DD2-B2B6-4455-845C-922EA1E0C7AE}"/>
              </a:ext>
            </a:extLst>
          </p:cNvPr>
          <p:cNvSpPr/>
          <p:nvPr/>
        </p:nvSpPr>
        <p:spPr>
          <a:xfrm>
            <a:off x="5388181" y="450083"/>
            <a:ext cx="6788591" cy="1495859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defRPr/>
            </a:pPr>
            <a:endParaRPr lang="en-US" sz="1600" dirty="0">
              <a:solidFill>
                <a:srgbClr val="FFFFFF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E0555C-48BF-4810-90CE-B49D78875960}"/>
              </a:ext>
            </a:extLst>
          </p:cNvPr>
          <p:cNvSpPr/>
          <p:nvPr/>
        </p:nvSpPr>
        <p:spPr>
          <a:xfrm>
            <a:off x="5388181" y="1912798"/>
            <a:ext cx="6803820" cy="425881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defRPr/>
            </a:pPr>
            <a:endParaRPr lang="en-US" sz="1600" dirty="0">
              <a:solidFill>
                <a:srgbClr val="FFFFFF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8" name="Line Callout 1 (Accent Bar) 8">
            <a:extLst>
              <a:ext uri="{FF2B5EF4-FFF2-40B4-BE49-F238E27FC236}">
                <a16:creationId xmlns:a16="http://schemas.microsoft.com/office/drawing/2014/main" id="{1E264FC1-A317-4B8B-BA7B-19E055791F4C}"/>
              </a:ext>
            </a:extLst>
          </p:cNvPr>
          <p:cNvSpPr/>
          <p:nvPr/>
        </p:nvSpPr>
        <p:spPr>
          <a:xfrm flipH="1">
            <a:off x="312867" y="1945942"/>
            <a:ext cx="2557732" cy="393101"/>
          </a:xfrm>
          <a:prstGeom prst="accentCallout1">
            <a:avLst>
              <a:gd name="adj1" fmla="val 21186"/>
              <a:gd name="adj2" fmla="val -2935"/>
              <a:gd name="adj3" fmla="val 134066"/>
              <a:gd name="adj4" fmla="val -103211"/>
            </a:avLst>
          </a:prstGeom>
          <a:ln>
            <a:prstDash val="solid"/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>
              <a:defRPr/>
            </a:pPr>
            <a:r>
              <a:rPr lang="en-US" sz="1067" dirty="0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Node Type: </a:t>
            </a:r>
            <a:r>
              <a:rPr lang="en-US" sz="1067" dirty="0" err="1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tosca.nodes.nfv.VNF</a:t>
            </a:r>
            <a:endParaRPr lang="en-US" sz="1067" dirty="0">
              <a:solidFill>
                <a:srgbClr val="12419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5F8FDE9-424D-4DE7-92FC-8C09F247030F}"/>
              </a:ext>
            </a:extLst>
          </p:cNvPr>
          <p:cNvSpPr/>
          <p:nvPr/>
        </p:nvSpPr>
        <p:spPr>
          <a:xfrm>
            <a:off x="5373914" y="2379248"/>
            <a:ext cx="6780319" cy="394641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defRPr/>
            </a:pPr>
            <a:endParaRPr lang="en-US" sz="1600" dirty="0">
              <a:solidFill>
                <a:srgbClr val="FFFFFF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0" name="Line Callout 1 (Accent Bar) 8">
            <a:extLst>
              <a:ext uri="{FF2B5EF4-FFF2-40B4-BE49-F238E27FC236}">
                <a16:creationId xmlns:a16="http://schemas.microsoft.com/office/drawing/2014/main" id="{FC3EA999-E4BF-44C1-A079-8FC02B5FEE03}"/>
              </a:ext>
            </a:extLst>
          </p:cNvPr>
          <p:cNvSpPr/>
          <p:nvPr/>
        </p:nvSpPr>
        <p:spPr>
          <a:xfrm flipH="1">
            <a:off x="704794" y="2619232"/>
            <a:ext cx="3474001" cy="316152"/>
          </a:xfrm>
          <a:prstGeom prst="accentCallout1">
            <a:avLst>
              <a:gd name="adj1" fmla="val 21186"/>
              <a:gd name="adj2" fmla="val -2935"/>
              <a:gd name="adj3" fmla="val 92921"/>
              <a:gd name="adj4" fmla="val -33155"/>
            </a:avLst>
          </a:prstGeom>
          <a:ln>
            <a:prstDash val="solid"/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 algn="r">
              <a:defRPr/>
            </a:pPr>
            <a:r>
              <a:rPr lang="en-US" sz="1067" dirty="0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Node Type: </a:t>
            </a:r>
            <a:r>
              <a:rPr lang="en-US" sz="1067" dirty="0" err="1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tosca.nodes.nfv.PNF</a:t>
            </a:r>
            <a:endParaRPr lang="en-US" sz="1067" dirty="0">
              <a:solidFill>
                <a:srgbClr val="12419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ADA233F-487E-4AB6-8935-C27E5DB2BC05}"/>
              </a:ext>
            </a:extLst>
          </p:cNvPr>
          <p:cNvSpPr/>
          <p:nvPr/>
        </p:nvSpPr>
        <p:spPr>
          <a:xfrm>
            <a:off x="5388179" y="2768645"/>
            <a:ext cx="6766052" cy="394641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defRPr/>
            </a:pPr>
            <a:endParaRPr lang="en-US" sz="1600" dirty="0">
              <a:solidFill>
                <a:srgbClr val="FFFFFF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2" name="Line Callout 1 (Accent Bar) 8">
            <a:extLst>
              <a:ext uri="{FF2B5EF4-FFF2-40B4-BE49-F238E27FC236}">
                <a16:creationId xmlns:a16="http://schemas.microsoft.com/office/drawing/2014/main" id="{75F065F9-E000-4826-9513-7A64E490D4A9}"/>
              </a:ext>
            </a:extLst>
          </p:cNvPr>
          <p:cNvSpPr/>
          <p:nvPr/>
        </p:nvSpPr>
        <p:spPr>
          <a:xfrm flipH="1">
            <a:off x="1467555" y="3012214"/>
            <a:ext cx="2074404" cy="363537"/>
          </a:xfrm>
          <a:prstGeom prst="accentCallout1">
            <a:avLst>
              <a:gd name="adj1" fmla="val 21186"/>
              <a:gd name="adj2" fmla="val -2935"/>
              <a:gd name="adj3" fmla="val 89822"/>
              <a:gd name="adj4" fmla="val -88434"/>
            </a:avLst>
          </a:prstGeom>
          <a:ln>
            <a:prstDash val="solid"/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defTabSz="1219170">
              <a:defRPr/>
            </a:pPr>
            <a:r>
              <a:rPr lang="en-US" sz="1067" dirty="0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Node T</a:t>
            </a:r>
            <a:r>
              <a:rPr lang="en-US" sz="1067" dirty="0" err="1">
                <a:solidFill>
                  <a:schemeClr val="tx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ype</a:t>
            </a:r>
            <a:r>
              <a:rPr lang="en-US" sz="1067" dirty="0" err="1">
                <a:solidFill>
                  <a:srgbClr val="FF0000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:</a:t>
            </a:r>
            <a:r>
              <a:rPr lang="en-US" sz="1067" dirty="0" err="1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tosca.nodes.nfv.SAPD</a:t>
            </a:r>
            <a:endParaRPr lang="en-US" sz="1067" dirty="0">
              <a:solidFill>
                <a:srgbClr val="FF0000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FE4B6F-C7A6-45AC-AECF-928D1CCF963E}"/>
              </a:ext>
            </a:extLst>
          </p:cNvPr>
          <p:cNvSpPr/>
          <p:nvPr/>
        </p:nvSpPr>
        <p:spPr>
          <a:xfrm>
            <a:off x="5388179" y="3193983"/>
            <a:ext cx="6766052" cy="26198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defRPr/>
            </a:pPr>
            <a:endParaRPr lang="en-US" sz="1600" dirty="0">
              <a:solidFill>
                <a:srgbClr val="FFFFFF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4" name="Line Callout 1 (Accent Bar) 8">
            <a:extLst>
              <a:ext uri="{FF2B5EF4-FFF2-40B4-BE49-F238E27FC236}">
                <a16:creationId xmlns:a16="http://schemas.microsoft.com/office/drawing/2014/main" id="{25856983-274D-4857-BED0-6EF25144E6F4}"/>
              </a:ext>
            </a:extLst>
          </p:cNvPr>
          <p:cNvSpPr/>
          <p:nvPr/>
        </p:nvSpPr>
        <p:spPr>
          <a:xfrm flipH="1">
            <a:off x="1124596" y="3385504"/>
            <a:ext cx="2319000" cy="449099"/>
          </a:xfrm>
          <a:prstGeom prst="accentCallout1">
            <a:avLst>
              <a:gd name="adj1" fmla="val 21186"/>
              <a:gd name="adj2" fmla="val -2935"/>
              <a:gd name="adj3" fmla="val 48680"/>
              <a:gd name="adj4" fmla="val -83824"/>
            </a:avLst>
          </a:prstGeom>
          <a:ln>
            <a:prstDash val="solid"/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defTabSz="1219170">
              <a:defRPr/>
            </a:pPr>
            <a:r>
              <a:rPr lang="en-US" sz="1067" dirty="0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Node Type: </a:t>
            </a:r>
            <a:r>
              <a:rPr lang="en-US" sz="1067" dirty="0" err="1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tosca.nodes.nfv.VL</a:t>
            </a:r>
            <a:endParaRPr lang="en-US" sz="1067" dirty="0">
              <a:solidFill>
                <a:srgbClr val="12419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198791-6590-4601-8672-AF0587123DC9}"/>
              </a:ext>
            </a:extLst>
          </p:cNvPr>
          <p:cNvSpPr/>
          <p:nvPr/>
        </p:nvSpPr>
        <p:spPr>
          <a:xfrm>
            <a:off x="5388179" y="3464277"/>
            <a:ext cx="6766052" cy="291556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defRPr/>
            </a:pPr>
            <a:endParaRPr lang="en-US" sz="1600" dirty="0">
              <a:solidFill>
                <a:srgbClr val="FFFFFF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6" name="Line Callout 1 (Accent Bar) 8">
            <a:extLst>
              <a:ext uri="{FF2B5EF4-FFF2-40B4-BE49-F238E27FC236}">
                <a16:creationId xmlns:a16="http://schemas.microsoft.com/office/drawing/2014/main" id="{EC4AA8D8-FFE2-4B71-BE47-E47BF6C06534}"/>
              </a:ext>
            </a:extLst>
          </p:cNvPr>
          <p:cNvSpPr/>
          <p:nvPr/>
        </p:nvSpPr>
        <p:spPr>
          <a:xfrm flipH="1">
            <a:off x="1124596" y="3850465"/>
            <a:ext cx="1682773" cy="347847"/>
          </a:xfrm>
          <a:prstGeom prst="accentCallout1">
            <a:avLst>
              <a:gd name="adj1" fmla="val 21186"/>
              <a:gd name="adj2" fmla="val -2935"/>
              <a:gd name="adj3" fmla="val 28579"/>
              <a:gd name="adj4" fmla="val -151442"/>
            </a:avLst>
          </a:prstGeom>
          <a:ln>
            <a:prstDash val="solid"/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defTabSz="1219170">
              <a:defRPr/>
            </a:pPr>
            <a:r>
              <a:rPr lang="en-US" sz="1067" dirty="0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Groups Type</a:t>
            </a:r>
          </a:p>
          <a:p>
            <a:pPr algn="r" defTabSz="1219170">
              <a:defRPr/>
            </a:pPr>
            <a:endParaRPr lang="en-US" sz="1067" dirty="0">
              <a:solidFill>
                <a:srgbClr val="FF0000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4FBB34-10F5-40BD-8E2E-9C4C109F2BD8}"/>
              </a:ext>
            </a:extLst>
          </p:cNvPr>
          <p:cNvSpPr/>
          <p:nvPr/>
        </p:nvSpPr>
        <p:spPr>
          <a:xfrm>
            <a:off x="5373914" y="3782385"/>
            <a:ext cx="6780317" cy="439487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defRPr/>
            </a:pPr>
            <a:endParaRPr lang="en-US" sz="1600" dirty="0">
              <a:solidFill>
                <a:srgbClr val="FFFFFF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8" name="Line Callout 1 (Accent Bar) 8">
            <a:extLst>
              <a:ext uri="{FF2B5EF4-FFF2-40B4-BE49-F238E27FC236}">
                <a16:creationId xmlns:a16="http://schemas.microsoft.com/office/drawing/2014/main" id="{FBDF8C10-947D-4AAB-B43C-114616725DCC}"/>
              </a:ext>
            </a:extLst>
          </p:cNvPr>
          <p:cNvSpPr/>
          <p:nvPr/>
        </p:nvSpPr>
        <p:spPr>
          <a:xfrm flipH="1">
            <a:off x="748377" y="4298933"/>
            <a:ext cx="2992220" cy="347847"/>
          </a:xfrm>
          <a:prstGeom prst="accentCallout1">
            <a:avLst>
              <a:gd name="adj1" fmla="val 21186"/>
              <a:gd name="adj2" fmla="val -2935"/>
              <a:gd name="adj3" fmla="val 24150"/>
              <a:gd name="adj4" fmla="val -58131"/>
            </a:avLst>
          </a:prstGeom>
          <a:ln>
            <a:prstDash val="solid"/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sz="1067" kern="0" dirty="0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Tosca.Capabilities.nfv.NsMonitoring</a:t>
            </a:r>
            <a:endParaRPr lang="en-US" sz="1067" dirty="0">
              <a:solidFill>
                <a:srgbClr val="FF0000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  <a:p>
            <a:pPr algn="r"/>
            <a:endParaRPr lang="en-US" sz="1067" strike="sngStrike" dirty="0"/>
          </a:p>
          <a:p>
            <a:pPr algn="r" defTabSz="1219170">
              <a:defRPr/>
            </a:pPr>
            <a:endParaRPr lang="en-US" sz="1067" dirty="0">
              <a:solidFill>
                <a:srgbClr val="12419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459A7B3-89E5-45F3-9C19-D01E4296735C}"/>
              </a:ext>
            </a:extLst>
          </p:cNvPr>
          <p:cNvSpPr/>
          <p:nvPr/>
        </p:nvSpPr>
        <p:spPr>
          <a:xfrm>
            <a:off x="5388180" y="4221873"/>
            <a:ext cx="6766051" cy="326420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defRPr/>
            </a:pPr>
            <a:endParaRPr lang="en-US" sz="1600" dirty="0">
              <a:solidFill>
                <a:srgbClr val="FFFFFF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1" name="Line Callout 1 (Accent Bar) 8">
            <a:extLst>
              <a:ext uri="{FF2B5EF4-FFF2-40B4-BE49-F238E27FC236}">
                <a16:creationId xmlns:a16="http://schemas.microsoft.com/office/drawing/2014/main" id="{3A838874-E055-4EE4-9C72-A024DBF227AC}"/>
              </a:ext>
            </a:extLst>
          </p:cNvPr>
          <p:cNvSpPr/>
          <p:nvPr/>
        </p:nvSpPr>
        <p:spPr>
          <a:xfrm flipH="1">
            <a:off x="1306784" y="5094429"/>
            <a:ext cx="3001171" cy="207444"/>
          </a:xfrm>
          <a:prstGeom prst="accentCallout1">
            <a:avLst>
              <a:gd name="adj1" fmla="val 21186"/>
              <a:gd name="adj2" fmla="val -2935"/>
              <a:gd name="adj3" fmla="val 71300"/>
              <a:gd name="adj4" fmla="val -35269"/>
            </a:avLst>
          </a:prstGeom>
          <a:ln>
            <a:prstDash val="solid"/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en-US" sz="1067" kern="0" dirty="0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Interface Type:</a:t>
            </a:r>
          </a:p>
          <a:p>
            <a:pPr algn="r"/>
            <a:endParaRPr lang="en-US" sz="1067" kern="0" dirty="0">
              <a:solidFill>
                <a:srgbClr val="124191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2" name="Line Callout 1 (Accent Bar) 8">
            <a:extLst>
              <a:ext uri="{FF2B5EF4-FFF2-40B4-BE49-F238E27FC236}">
                <a16:creationId xmlns:a16="http://schemas.microsoft.com/office/drawing/2014/main" id="{D481945D-F3D1-466A-A35C-34C09DB5B25A}"/>
              </a:ext>
            </a:extLst>
          </p:cNvPr>
          <p:cNvSpPr/>
          <p:nvPr/>
        </p:nvSpPr>
        <p:spPr>
          <a:xfrm flipH="1">
            <a:off x="291781" y="5508529"/>
            <a:ext cx="2814744" cy="378312"/>
          </a:xfrm>
          <a:prstGeom prst="accentCallout1">
            <a:avLst>
              <a:gd name="adj1" fmla="val 21186"/>
              <a:gd name="adj2" fmla="val -2935"/>
              <a:gd name="adj3" fmla="val 21060"/>
              <a:gd name="adj4" fmla="val -79258"/>
            </a:avLst>
          </a:prstGeom>
          <a:solidFill>
            <a:srgbClr val="FFFFFF"/>
          </a:solidFill>
          <a:ln w="11429" cap="flat" cmpd="sng" algn="ctr">
            <a:solidFill>
              <a:srgbClr val="FF3154"/>
            </a:solidFill>
            <a:prstDash val="solid"/>
            <a:headEnd type="none" w="med" len="med"/>
            <a:tailEnd type="triangl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 defTabSz="1219170">
              <a:defRPr/>
            </a:pPr>
            <a:r>
              <a:rPr lang="en-US" sz="1067" kern="0" dirty="0">
                <a:solidFill>
                  <a:srgbClr val="12419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Node Type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8487FD2-E880-4CBE-9A75-4B188AFC1B73}"/>
              </a:ext>
            </a:extLst>
          </p:cNvPr>
          <p:cNvSpPr/>
          <p:nvPr/>
        </p:nvSpPr>
        <p:spPr>
          <a:xfrm>
            <a:off x="5373914" y="4548293"/>
            <a:ext cx="6780317" cy="439487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defRPr/>
            </a:pPr>
            <a:endParaRPr lang="en-US" sz="1600" dirty="0">
              <a:solidFill>
                <a:srgbClr val="FFFFFF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1904EF9-1B4B-441A-9FAC-3E630A1D4DC1}"/>
              </a:ext>
            </a:extLst>
          </p:cNvPr>
          <p:cNvSpPr/>
          <p:nvPr/>
        </p:nvSpPr>
        <p:spPr>
          <a:xfrm>
            <a:off x="5373914" y="5069043"/>
            <a:ext cx="6780317" cy="439487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defRPr/>
            </a:pPr>
            <a:endParaRPr lang="en-US" sz="1600" dirty="0">
              <a:solidFill>
                <a:srgbClr val="FFFFFF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8BF257C-6BAC-4C99-9DA2-5DCE285D6D2B}"/>
              </a:ext>
            </a:extLst>
          </p:cNvPr>
          <p:cNvSpPr/>
          <p:nvPr/>
        </p:nvSpPr>
        <p:spPr>
          <a:xfrm>
            <a:off x="5373914" y="5446619"/>
            <a:ext cx="6780317" cy="439487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defRPr/>
            </a:pPr>
            <a:endParaRPr lang="en-US" sz="1600" dirty="0">
              <a:solidFill>
                <a:srgbClr val="FFFFFF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561D896-7A00-494B-A7F6-E1DCB94DBAB3}"/>
              </a:ext>
            </a:extLst>
          </p:cNvPr>
          <p:cNvSpPr/>
          <p:nvPr/>
        </p:nvSpPr>
        <p:spPr>
          <a:xfrm>
            <a:off x="5373914" y="5799862"/>
            <a:ext cx="6780317" cy="439487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defRPr/>
            </a:pPr>
            <a:endParaRPr lang="en-US" sz="1600" dirty="0">
              <a:solidFill>
                <a:srgbClr val="FFFFFF"/>
              </a:solidFill>
              <a:latin typeface="Nokia Pure Text Light" panose="020B0403020202020204" pitchFamily="34" charset="0"/>
              <a:ea typeface="Nokia Pure Text Light" panose="020B0403020202020204" pitchFamily="34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C326D7F-EB05-48E3-8DB9-1ACAE558E226}"/>
              </a:ext>
            </a:extLst>
          </p:cNvPr>
          <p:cNvCxnSpPr>
            <a:cxnSpLocks/>
          </p:cNvCxnSpPr>
          <p:nvPr/>
        </p:nvCxnSpPr>
        <p:spPr>
          <a:xfrm>
            <a:off x="4307955" y="887823"/>
            <a:ext cx="979243" cy="1172471"/>
          </a:xfrm>
          <a:prstGeom prst="straightConnector1">
            <a:avLst/>
          </a:prstGeom>
          <a:ln>
            <a:prstDash val="solid"/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cxnSp>
    </p:spTree>
    <p:extLst>
      <p:ext uri="{BB962C8B-B14F-4D97-AF65-F5344CB8AC3E}">
        <p14:creationId xmlns:p14="http://schemas.microsoft.com/office/powerpoint/2010/main" val="3612103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6F871D1-F6B0-4FF6-AB49-4D0788D1C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NS – As a Node</a:t>
            </a:r>
          </a:p>
        </p:txBody>
      </p:sp>
      <p:sp>
        <p:nvSpPr>
          <p:cNvPr id="6" name="圆角矩形 3">
            <a:extLst>
              <a:ext uri="{FF2B5EF4-FFF2-40B4-BE49-F238E27FC236}">
                <a16:creationId xmlns:a16="http://schemas.microsoft.com/office/drawing/2014/main" id="{23303286-1E22-4AA8-9A7A-CB19491328DE}"/>
              </a:ext>
            </a:extLst>
          </p:cNvPr>
          <p:cNvSpPr/>
          <p:nvPr/>
        </p:nvSpPr>
        <p:spPr>
          <a:xfrm>
            <a:off x="651583" y="1503136"/>
            <a:ext cx="1428783" cy="2247704"/>
          </a:xfrm>
          <a:prstGeom prst="roundRect">
            <a:avLst>
              <a:gd name="adj" fmla="val 11729"/>
            </a:avLst>
          </a:prstGeom>
          <a:noFill/>
          <a:ln w="12700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</a:ln>
          <a:effectLst/>
        </p:spPr>
        <p:txBody>
          <a:bodyPr rtlCol="0" anchor="t" anchorCtr="0"/>
          <a:lstStyle/>
          <a:p>
            <a:pPr algn="ctr" defTabSz="1536028"/>
            <a:r>
              <a:rPr lang="en-US" altLang="zh-CN" sz="1200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NS1</a:t>
            </a:r>
            <a:br>
              <a:rPr lang="en-US" altLang="zh-CN" sz="1200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</a:br>
            <a:r>
              <a:rPr lang="en-US" altLang="zh-CN" sz="1200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(abstract)</a:t>
            </a:r>
            <a:endParaRPr lang="zh-CN" altLang="en-US" sz="1200" kern="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" name="五边形 5">
            <a:extLst>
              <a:ext uri="{FF2B5EF4-FFF2-40B4-BE49-F238E27FC236}">
                <a16:creationId xmlns:a16="http://schemas.microsoft.com/office/drawing/2014/main" id="{2324F6A8-E3A4-46EA-B56F-461E3E5C4C24}"/>
              </a:ext>
            </a:extLst>
          </p:cNvPr>
          <p:cNvSpPr/>
          <p:nvPr/>
        </p:nvSpPr>
        <p:spPr>
          <a:xfrm>
            <a:off x="1730118" y="1880802"/>
            <a:ext cx="514361" cy="285756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r>
              <a:rPr lang="en-US" altLang="zh-CN" sz="1067" dirty="0" err="1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req</a:t>
            </a:r>
            <a:endParaRPr lang="zh-CN" altLang="en-US" sz="1067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" name="矩形 6">
            <a:extLst>
              <a:ext uri="{FF2B5EF4-FFF2-40B4-BE49-F238E27FC236}">
                <a16:creationId xmlns:a16="http://schemas.microsoft.com/office/drawing/2014/main" id="{64687BBA-52E1-4ABE-A081-93FE6B01C83E}"/>
              </a:ext>
            </a:extLst>
          </p:cNvPr>
          <p:cNvSpPr/>
          <p:nvPr/>
        </p:nvSpPr>
        <p:spPr>
          <a:xfrm>
            <a:off x="815697" y="2738332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property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AD23E924-A1AA-4521-8728-B0470B16CFE6}"/>
              </a:ext>
            </a:extLst>
          </p:cNvPr>
          <p:cNvSpPr/>
          <p:nvPr/>
        </p:nvSpPr>
        <p:spPr>
          <a:xfrm>
            <a:off x="815697" y="3024088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interfaces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" name="燕尾形 13">
            <a:extLst>
              <a:ext uri="{FF2B5EF4-FFF2-40B4-BE49-F238E27FC236}">
                <a16:creationId xmlns:a16="http://schemas.microsoft.com/office/drawing/2014/main" id="{0F12C140-396C-454B-98C5-41E5264D8D9A}"/>
              </a:ext>
            </a:extLst>
          </p:cNvPr>
          <p:cNvSpPr/>
          <p:nvPr/>
        </p:nvSpPr>
        <p:spPr>
          <a:xfrm rot="10800000">
            <a:off x="1483777" y="3348051"/>
            <a:ext cx="691547" cy="228605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endParaRPr lang="zh-CN" altLang="en-US" sz="667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9E185F-9768-4686-BAE6-1E5A787392FB}"/>
              </a:ext>
            </a:extLst>
          </p:cNvPr>
          <p:cNvSpPr txBox="1"/>
          <p:nvPr/>
        </p:nvSpPr>
        <p:spPr>
          <a:xfrm>
            <a:off x="1552932" y="3348051"/>
            <a:ext cx="691547" cy="235898"/>
          </a:xfrm>
          <a:prstGeom prst="rect">
            <a:avLst/>
          </a:prstGeom>
          <a:noFill/>
          <a:ln>
            <a:solidFill>
              <a:schemeClr val="bg1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397"/>
            <a:r>
              <a:rPr lang="en-US" altLang="zh-CN" sz="933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cap: DF</a:t>
            </a:r>
            <a:endParaRPr lang="zh-CN" altLang="en-US" sz="9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5" name="五边形 5">
            <a:extLst>
              <a:ext uri="{FF2B5EF4-FFF2-40B4-BE49-F238E27FC236}">
                <a16:creationId xmlns:a16="http://schemas.microsoft.com/office/drawing/2014/main" id="{B67120C3-3FD7-47EC-8511-3FFAA7A90A37}"/>
              </a:ext>
            </a:extLst>
          </p:cNvPr>
          <p:cNvSpPr/>
          <p:nvPr/>
        </p:nvSpPr>
        <p:spPr>
          <a:xfrm>
            <a:off x="1730118" y="2281122"/>
            <a:ext cx="514361" cy="285756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r>
              <a:rPr lang="en-US" altLang="zh-CN" sz="1067" dirty="0" err="1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req</a:t>
            </a:r>
            <a:endParaRPr lang="zh-CN" altLang="en-US" sz="1067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7" name="圆角矩形 11">
            <a:extLst>
              <a:ext uri="{FF2B5EF4-FFF2-40B4-BE49-F238E27FC236}">
                <a16:creationId xmlns:a16="http://schemas.microsoft.com/office/drawing/2014/main" id="{3BA6292D-FE1B-418C-91E3-9B29CDD9BADF}"/>
              </a:ext>
            </a:extLst>
          </p:cNvPr>
          <p:cNvSpPr/>
          <p:nvPr/>
        </p:nvSpPr>
        <p:spPr>
          <a:xfrm>
            <a:off x="3885160" y="1506594"/>
            <a:ext cx="3670643" cy="2054673"/>
          </a:xfrm>
          <a:prstGeom prst="roundRect">
            <a:avLst>
              <a:gd name="adj" fmla="val 9318"/>
            </a:avLst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defTabSz="914397"/>
            <a:r>
              <a:rPr lang="en-US" altLang="zh-CN" sz="1588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NS1</a:t>
            </a:r>
            <a:br>
              <a:rPr lang="en-US" altLang="zh-CN" sz="1588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</a:b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18" name="组合 18">
            <a:extLst>
              <a:ext uri="{FF2B5EF4-FFF2-40B4-BE49-F238E27FC236}">
                <a16:creationId xmlns:a16="http://schemas.microsoft.com/office/drawing/2014/main" id="{F5CE77F6-097C-4B57-9B2B-76B985F14A07}"/>
              </a:ext>
            </a:extLst>
          </p:cNvPr>
          <p:cNvGrpSpPr/>
          <p:nvPr/>
        </p:nvGrpSpPr>
        <p:grpSpPr>
          <a:xfrm>
            <a:off x="7217784" y="3066647"/>
            <a:ext cx="760701" cy="235898"/>
            <a:chOff x="5796136" y="2060848"/>
            <a:chExt cx="792088" cy="297220"/>
          </a:xfrm>
        </p:grpSpPr>
        <p:sp>
          <p:nvSpPr>
            <p:cNvPr id="19" name="燕尾形 13">
              <a:extLst>
                <a:ext uri="{FF2B5EF4-FFF2-40B4-BE49-F238E27FC236}">
                  <a16:creationId xmlns:a16="http://schemas.microsoft.com/office/drawing/2014/main" id="{C0FCA739-D36A-40C9-9F40-56CA0D7EEBCE}"/>
                </a:ext>
              </a:extLst>
            </p:cNvPr>
            <p:cNvSpPr/>
            <p:nvPr/>
          </p:nvSpPr>
          <p:spPr>
            <a:xfrm rot="10800000">
              <a:off x="5796136" y="2060848"/>
              <a:ext cx="720080" cy="288032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97"/>
              <a:endParaRPr lang="zh-CN" altLang="en-US" sz="667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473A9EA-E089-4727-A289-ABA220F12D7E}"/>
                </a:ext>
              </a:extLst>
            </p:cNvPr>
            <p:cNvSpPr txBox="1"/>
            <p:nvPr/>
          </p:nvSpPr>
          <p:spPr>
            <a:xfrm>
              <a:off x="5868144" y="2060848"/>
              <a:ext cx="720080" cy="29722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pPr defTabSz="914397"/>
              <a:r>
                <a:rPr lang="en-US" altLang="zh-CN" sz="933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rPr>
                <a:t>cap: DF</a:t>
              </a:r>
              <a:endParaRPr lang="zh-CN" altLang="en-US" sz="933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21" name="圆角矩形 11">
            <a:extLst>
              <a:ext uri="{FF2B5EF4-FFF2-40B4-BE49-F238E27FC236}">
                <a16:creationId xmlns:a16="http://schemas.microsoft.com/office/drawing/2014/main" id="{4FDA653F-399B-4A74-BA0D-26B8601CD366}"/>
              </a:ext>
            </a:extLst>
          </p:cNvPr>
          <p:cNvSpPr/>
          <p:nvPr/>
        </p:nvSpPr>
        <p:spPr>
          <a:xfrm>
            <a:off x="4147403" y="2787789"/>
            <a:ext cx="571512" cy="605139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97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VNF1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6" name="五边形 16">
            <a:extLst>
              <a:ext uri="{FF2B5EF4-FFF2-40B4-BE49-F238E27FC236}">
                <a16:creationId xmlns:a16="http://schemas.microsoft.com/office/drawing/2014/main" id="{66426ADD-319D-480C-ACF6-DD6A7F90B28D}"/>
              </a:ext>
            </a:extLst>
          </p:cNvPr>
          <p:cNvSpPr/>
          <p:nvPr/>
        </p:nvSpPr>
        <p:spPr>
          <a:xfrm>
            <a:off x="7369480" y="2032746"/>
            <a:ext cx="514361" cy="285756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r>
              <a:rPr lang="en-US" altLang="zh-CN" sz="1067" dirty="0" err="1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req</a:t>
            </a:r>
            <a:endParaRPr lang="zh-CN" altLang="en-US" sz="1067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7" name="五边形 16">
            <a:extLst>
              <a:ext uri="{FF2B5EF4-FFF2-40B4-BE49-F238E27FC236}">
                <a16:creationId xmlns:a16="http://schemas.microsoft.com/office/drawing/2014/main" id="{068C62A8-799D-464D-8F23-5A297E48117D}"/>
              </a:ext>
            </a:extLst>
          </p:cNvPr>
          <p:cNvSpPr/>
          <p:nvPr/>
        </p:nvSpPr>
        <p:spPr>
          <a:xfrm>
            <a:off x="7369480" y="1654945"/>
            <a:ext cx="514361" cy="285756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r>
              <a:rPr lang="en-US" altLang="zh-CN" sz="1067" dirty="0" err="1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req</a:t>
            </a:r>
            <a:endParaRPr lang="zh-CN" altLang="en-US" sz="1067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0" name="圆角矩形 11">
            <a:extLst>
              <a:ext uri="{FF2B5EF4-FFF2-40B4-BE49-F238E27FC236}">
                <a16:creationId xmlns:a16="http://schemas.microsoft.com/office/drawing/2014/main" id="{12F0D6A7-2E03-4B76-9EB5-FC101F13C47F}"/>
              </a:ext>
            </a:extLst>
          </p:cNvPr>
          <p:cNvSpPr/>
          <p:nvPr/>
        </p:nvSpPr>
        <p:spPr>
          <a:xfrm>
            <a:off x="5258708" y="2758969"/>
            <a:ext cx="571512" cy="605139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97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NS2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03980F-0CD5-430B-A862-1CFFB032E2CA}"/>
              </a:ext>
            </a:extLst>
          </p:cNvPr>
          <p:cNvSpPr txBox="1"/>
          <p:nvPr/>
        </p:nvSpPr>
        <p:spPr>
          <a:xfrm>
            <a:off x="2625372" y="1854194"/>
            <a:ext cx="524503" cy="48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97"/>
            <a:r>
              <a:rPr lang="en-US" sz="2540" dirty="0">
                <a:solidFill>
                  <a:prstClr val="black"/>
                </a:solidFill>
                <a:latin typeface="Calibri"/>
                <a:sym typeface="Symbol" panose="05050102010706020507" pitchFamily="18" charset="2"/>
              </a:rPr>
              <a:t></a:t>
            </a:r>
            <a:endParaRPr lang="en-US" sz="254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77CA9B-04F0-4F83-B598-A922479BA1E0}"/>
              </a:ext>
            </a:extLst>
          </p:cNvPr>
          <p:cNvSpPr txBox="1"/>
          <p:nvPr/>
        </p:nvSpPr>
        <p:spPr>
          <a:xfrm>
            <a:off x="7001940" y="4045013"/>
            <a:ext cx="325730" cy="33669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none" rtlCol="0">
            <a:spAutoFit/>
          </a:bodyPr>
          <a:lstStyle/>
          <a:p>
            <a:pPr defTabSz="914397"/>
            <a:r>
              <a:rPr lang="en-US" sz="1588" dirty="0">
                <a:solidFill>
                  <a:prstClr val="black"/>
                </a:solidFill>
                <a:latin typeface="Calibri"/>
              </a:rPr>
              <a:t>…</a:t>
            </a:r>
          </a:p>
        </p:txBody>
      </p:sp>
      <p:sp>
        <p:nvSpPr>
          <p:cNvPr id="54" name="圆角矩形 3">
            <a:extLst>
              <a:ext uri="{FF2B5EF4-FFF2-40B4-BE49-F238E27FC236}">
                <a16:creationId xmlns:a16="http://schemas.microsoft.com/office/drawing/2014/main" id="{1C1E1F38-44A8-43AA-9BE6-C2E9F0213D48}"/>
              </a:ext>
            </a:extLst>
          </p:cNvPr>
          <p:cNvSpPr/>
          <p:nvPr/>
        </p:nvSpPr>
        <p:spPr>
          <a:xfrm>
            <a:off x="6127021" y="3948229"/>
            <a:ext cx="1428783" cy="2328395"/>
          </a:xfrm>
          <a:prstGeom prst="roundRect">
            <a:avLst>
              <a:gd name="adj" fmla="val 11729"/>
            </a:avLst>
          </a:prstGeom>
          <a:noFill/>
          <a:ln w="12700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</a:ln>
          <a:effectLst/>
        </p:spPr>
        <p:txBody>
          <a:bodyPr rtlCol="0" anchor="t" anchorCtr="0"/>
          <a:lstStyle/>
          <a:p>
            <a:pPr algn="ctr" defTabSz="1536028"/>
            <a:r>
              <a:rPr lang="en-US" altLang="zh-CN" sz="1200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NS2</a:t>
            </a:r>
            <a:br>
              <a:rPr lang="en-US" altLang="zh-CN" sz="1200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</a:br>
            <a:endParaRPr lang="zh-CN" altLang="en-US" sz="1200" kern="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5" name="五边形 5">
            <a:extLst>
              <a:ext uri="{FF2B5EF4-FFF2-40B4-BE49-F238E27FC236}">
                <a16:creationId xmlns:a16="http://schemas.microsoft.com/office/drawing/2014/main" id="{3927D861-2231-4F38-995D-12028CB8EEE0}"/>
              </a:ext>
            </a:extLst>
          </p:cNvPr>
          <p:cNvSpPr/>
          <p:nvPr/>
        </p:nvSpPr>
        <p:spPr>
          <a:xfrm>
            <a:off x="7270048" y="4341114"/>
            <a:ext cx="514361" cy="285756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r>
              <a:rPr lang="en-US" altLang="zh-CN" sz="1067" dirty="0" err="1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req</a:t>
            </a:r>
            <a:endParaRPr lang="zh-CN" altLang="en-US" sz="1067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6" name="矩形 6">
            <a:extLst>
              <a:ext uri="{FF2B5EF4-FFF2-40B4-BE49-F238E27FC236}">
                <a16:creationId xmlns:a16="http://schemas.microsoft.com/office/drawing/2014/main" id="{9ED3074B-256E-409F-8FFA-3A50B4F3E2A5}"/>
              </a:ext>
            </a:extLst>
          </p:cNvPr>
          <p:cNvSpPr/>
          <p:nvPr/>
        </p:nvSpPr>
        <p:spPr>
          <a:xfrm>
            <a:off x="6355626" y="5198644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property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7" name="矩形 8">
            <a:extLst>
              <a:ext uri="{FF2B5EF4-FFF2-40B4-BE49-F238E27FC236}">
                <a16:creationId xmlns:a16="http://schemas.microsoft.com/office/drawing/2014/main" id="{43205F1B-CCE8-4861-A88B-42B14789ED7F}"/>
              </a:ext>
            </a:extLst>
          </p:cNvPr>
          <p:cNvSpPr/>
          <p:nvPr/>
        </p:nvSpPr>
        <p:spPr>
          <a:xfrm>
            <a:off x="6355626" y="5484400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interfaces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58" name="组合 18">
            <a:extLst>
              <a:ext uri="{FF2B5EF4-FFF2-40B4-BE49-F238E27FC236}">
                <a16:creationId xmlns:a16="http://schemas.microsoft.com/office/drawing/2014/main" id="{40E74850-2E6F-41C5-B4D4-A7A9FCD92A3F}"/>
              </a:ext>
            </a:extLst>
          </p:cNvPr>
          <p:cNvGrpSpPr/>
          <p:nvPr/>
        </p:nvGrpSpPr>
        <p:grpSpPr>
          <a:xfrm>
            <a:off x="7023707" y="5808366"/>
            <a:ext cx="760701" cy="235898"/>
            <a:chOff x="5796136" y="2060848"/>
            <a:chExt cx="792088" cy="297220"/>
          </a:xfrm>
        </p:grpSpPr>
        <p:sp>
          <p:nvSpPr>
            <p:cNvPr id="59" name="燕尾形 13">
              <a:extLst>
                <a:ext uri="{FF2B5EF4-FFF2-40B4-BE49-F238E27FC236}">
                  <a16:creationId xmlns:a16="http://schemas.microsoft.com/office/drawing/2014/main" id="{6DAB90B3-E619-49F0-997A-A7218C21E34B}"/>
                </a:ext>
              </a:extLst>
            </p:cNvPr>
            <p:cNvSpPr/>
            <p:nvPr/>
          </p:nvSpPr>
          <p:spPr>
            <a:xfrm rot="10800000">
              <a:off x="5796136" y="2060848"/>
              <a:ext cx="720080" cy="288032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2">
                  <a:lumMod val="75000"/>
                  <a:lumOff val="2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97"/>
              <a:endParaRPr lang="zh-CN" altLang="en-US" sz="667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E19216B-AF66-4043-9251-BB4AB928D995}"/>
                </a:ext>
              </a:extLst>
            </p:cNvPr>
            <p:cNvSpPr txBox="1"/>
            <p:nvPr/>
          </p:nvSpPr>
          <p:spPr>
            <a:xfrm>
              <a:off x="5868144" y="2060848"/>
              <a:ext cx="720080" cy="297220"/>
            </a:xfrm>
            <a:prstGeom prst="rect">
              <a:avLst/>
            </a:prstGeom>
            <a:noFill/>
            <a:ln>
              <a:solidFill>
                <a:schemeClr val="tx2">
                  <a:lumMod val="75000"/>
                  <a:lumOff val="25000"/>
                </a:schemeClr>
              </a:solidFill>
              <a:prstDash val="solid"/>
            </a:ln>
          </p:spPr>
          <p:txBody>
            <a:bodyPr wrap="square" rtlCol="0">
              <a:spAutoFit/>
            </a:bodyPr>
            <a:lstStyle/>
            <a:p>
              <a:pPr defTabSz="914397"/>
              <a:r>
                <a:rPr lang="en-US" altLang="zh-CN" sz="933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rPr>
                <a:t>cap: DF</a:t>
              </a:r>
              <a:endParaRPr lang="zh-CN" altLang="en-US" sz="933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64" name="圆角矩形 11">
            <a:extLst>
              <a:ext uri="{FF2B5EF4-FFF2-40B4-BE49-F238E27FC236}">
                <a16:creationId xmlns:a16="http://schemas.microsoft.com/office/drawing/2014/main" id="{A60D6D24-606F-4A5A-B8F4-810491DC060A}"/>
              </a:ext>
            </a:extLst>
          </p:cNvPr>
          <p:cNvSpPr/>
          <p:nvPr/>
        </p:nvSpPr>
        <p:spPr>
          <a:xfrm>
            <a:off x="8828300" y="3999852"/>
            <a:ext cx="2543027" cy="2470464"/>
          </a:xfrm>
          <a:prstGeom prst="roundRect">
            <a:avLst>
              <a:gd name="adj" fmla="val 9318"/>
            </a:avLst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 defTabSz="914397"/>
            <a:r>
              <a:rPr lang="en-US" altLang="zh-CN" sz="1588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NS2</a:t>
            </a:r>
            <a:br>
              <a:rPr lang="en-US" altLang="zh-CN" sz="1588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</a:b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65" name="组合 18">
            <a:extLst>
              <a:ext uri="{FF2B5EF4-FFF2-40B4-BE49-F238E27FC236}">
                <a16:creationId xmlns:a16="http://schemas.microsoft.com/office/drawing/2014/main" id="{71BE8CAB-F12B-4684-9A58-27C3AB3C6BA5}"/>
              </a:ext>
            </a:extLst>
          </p:cNvPr>
          <p:cNvGrpSpPr/>
          <p:nvPr/>
        </p:nvGrpSpPr>
        <p:grpSpPr>
          <a:xfrm>
            <a:off x="10996690" y="5636532"/>
            <a:ext cx="760701" cy="235898"/>
            <a:chOff x="5796136" y="2060848"/>
            <a:chExt cx="792088" cy="297220"/>
          </a:xfrm>
        </p:grpSpPr>
        <p:sp>
          <p:nvSpPr>
            <p:cNvPr id="66" name="燕尾形 13">
              <a:extLst>
                <a:ext uri="{FF2B5EF4-FFF2-40B4-BE49-F238E27FC236}">
                  <a16:creationId xmlns:a16="http://schemas.microsoft.com/office/drawing/2014/main" id="{EFA80A87-C5C6-4161-BEE5-BBF07A052541}"/>
                </a:ext>
              </a:extLst>
            </p:cNvPr>
            <p:cNvSpPr/>
            <p:nvPr/>
          </p:nvSpPr>
          <p:spPr>
            <a:xfrm rot="10800000">
              <a:off x="5796136" y="2060848"/>
              <a:ext cx="720080" cy="288032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97"/>
              <a:endParaRPr lang="zh-CN" altLang="en-US" sz="667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18458F3D-5432-454E-93CE-82C6EA8DEE74}"/>
                </a:ext>
              </a:extLst>
            </p:cNvPr>
            <p:cNvSpPr txBox="1"/>
            <p:nvPr/>
          </p:nvSpPr>
          <p:spPr>
            <a:xfrm>
              <a:off x="5868144" y="2060848"/>
              <a:ext cx="720080" cy="29722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pPr defTabSz="914397"/>
              <a:r>
                <a:rPr lang="en-US" altLang="zh-CN" sz="933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rPr>
                <a:t>cap: DF</a:t>
              </a:r>
              <a:endParaRPr lang="zh-CN" altLang="en-US" sz="933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68" name="圆角矩形 11">
            <a:extLst>
              <a:ext uri="{FF2B5EF4-FFF2-40B4-BE49-F238E27FC236}">
                <a16:creationId xmlns:a16="http://schemas.microsoft.com/office/drawing/2014/main" id="{8881401C-E035-441D-8383-6420F76B0C8A}"/>
              </a:ext>
            </a:extLst>
          </p:cNvPr>
          <p:cNvSpPr/>
          <p:nvPr/>
        </p:nvSpPr>
        <p:spPr>
          <a:xfrm>
            <a:off x="9080397" y="5068711"/>
            <a:ext cx="571512" cy="605139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97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VNF2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69" name="组合 18">
            <a:extLst>
              <a:ext uri="{FF2B5EF4-FFF2-40B4-BE49-F238E27FC236}">
                <a16:creationId xmlns:a16="http://schemas.microsoft.com/office/drawing/2014/main" id="{50F603E1-15A8-41E1-93D6-159D301FF83C}"/>
              </a:ext>
            </a:extLst>
          </p:cNvPr>
          <p:cNvGrpSpPr/>
          <p:nvPr/>
        </p:nvGrpSpPr>
        <p:grpSpPr>
          <a:xfrm>
            <a:off x="9336360" y="5149389"/>
            <a:ext cx="628664" cy="235898"/>
            <a:chOff x="5796136" y="2060848"/>
            <a:chExt cx="792088" cy="297220"/>
          </a:xfrm>
        </p:grpSpPr>
        <p:sp>
          <p:nvSpPr>
            <p:cNvPr id="70" name="燕尾形 13">
              <a:extLst>
                <a:ext uri="{FF2B5EF4-FFF2-40B4-BE49-F238E27FC236}">
                  <a16:creationId xmlns:a16="http://schemas.microsoft.com/office/drawing/2014/main" id="{72046E7B-FD01-4423-8F0F-5260286147CD}"/>
                </a:ext>
              </a:extLst>
            </p:cNvPr>
            <p:cNvSpPr/>
            <p:nvPr/>
          </p:nvSpPr>
          <p:spPr>
            <a:xfrm rot="10800000">
              <a:off x="5796136" y="2060848"/>
              <a:ext cx="720080" cy="288032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97"/>
              <a:endParaRPr lang="zh-CN" altLang="en-US" sz="667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FBBADF4-1AE4-4D73-A13B-5C5D73FA6300}"/>
                </a:ext>
              </a:extLst>
            </p:cNvPr>
            <p:cNvSpPr txBox="1"/>
            <p:nvPr/>
          </p:nvSpPr>
          <p:spPr>
            <a:xfrm>
              <a:off x="5868142" y="2060848"/>
              <a:ext cx="720082" cy="29722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pPr defTabSz="914397"/>
              <a:r>
                <a:rPr lang="en-US" altLang="zh-CN" sz="933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rPr>
                <a:t>…</a:t>
              </a:r>
              <a:endParaRPr lang="zh-CN" altLang="en-US" sz="933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72" name="五边形 16">
            <a:extLst>
              <a:ext uri="{FF2B5EF4-FFF2-40B4-BE49-F238E27FC236}">
                <a16:creationId xmlns:a16="http://schemas.microsoft.com/office/drawing/2014/main" id="{DC470700-D888-4B57-8343-49CBC91AE355}"/>
              </a:ext>
            </a:extLst>
          </p:cNvPr>
          <p:cNvSpPr/>
          <p:nvPr/>
        </p:nvSpPr>
        <p:spPr>
          <a:xfrm>
            <a:off x="11099192" y="4436354"/>
            <a:ext cx="514361" cy="285756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r>
              <a:rPr lang="en-US" altLang="zh-CN" sz="1067" dirty="0" err="1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req</a:t>
            </a:r>
            <a:endParaRPr lang="zh-CN" altLang="en-US" sz="1067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4" name="圆角矩形 11">
            <a:extLst>
              <a:ext uri="{FF2B5EF4-FFF2-40B4-BE49-F238E27FC236}">
                <a16:creationId xmlns:a16="http://schemas.microsoft.com/office/drawing/2014/main" id="{A7263741-DE87-4581-B2A5-E22621463DFD}"/>
              </a:ext>
            </a:extLst>
          </p:cNvPr>
          <p:cNvSpPr/>
          <p:nvPr/>
        </p:nvSpPr>
        <p:spPr>
          <a:xfrm>
            <a:off x="10109120" y="5068711"/>
            <a:ext cx="571512" cy="605139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97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VNF3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grpSp>
        <p:nvGrpSpPr>
          <p:cNvPr id="75" name="组合 18">
            <a:extLst>
              <a:ext uri="{FF2B5EF4-FFF2-40B4-BE49-F238E27FC236}">
                <a16:creationId xmlns:a16="http://schemas.microsoft.com/office/drawing/2014/main" id="{047D78DC-B7C9-465D-ADDB-E63986B59C97}"/>
              </a:ext>
            </a:extLst>
          </p:cNvPr>
          <p:cNvGrpSpPr/>
          <p:nvPr/>
        </p:nvGrpSpPr>
        <p:grpSpPr>
          <a:xfrm>
            <a:off x="10365084" y="5149389"/>
            <a:ext cx="628664" cy="235898"/>
            <a:chOff x="5796136" y="2060848"/>
            <a:chExt cx="792088" cy="297220"/>
          </a:xfrm>
        </p:grpSpPr>
        <p:sp>
          <p:nvSpPr>
            <p:cNvPr id="76" name="燕尾形 13">
              <a:extLst>
                <a:ext uri="{FF2B5EF4-FFF2-40B4-BE49-F238E27FC236}">
                  <a16:creationId xmlns:a16="http://schemas.microsoft.com/office/drawing/2014/main" id="{D845DECC-3B93-453D-8065-B70A13285B74}"/>
                </a:ext>
              </a:extLst>
            </p:cNvPr>
            <p:cNvSpPr/>
            <p:nvPr/>
          </p:nvSpPr>
          <p:spPr>
            <a:xfrm rot="10800000">
              <a:off x="5796136" y="2060848"/>
              <a:ext cx="720080" cy="288032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97"/>
              <a:endParaRPr lang="zh-CN" altLang="en-US" sz="667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B0A634FF-EC3F-434D-88E5-B0FC585E47D1}"/>
                </a:ext>
              </a:extLst>
            </p:cNvPr>
            <p:cNvSpPr txBox="1"/>
            <p:nvPr/>
          </p:nvSpPr>
          <p:spPr>
            <a:xfrm>
              <a:off x="5868142" y="2060848"/>
              <a:ext cx="720082" cy="29722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pPr defTabSz="914397"/>
              <a:r>
                <a:rPr lang="en-US" altLang="zh-CN" sz="933" dirty="0">
                  <a:solidFill>
                    <a:prstClr val="black"/>
                  </a:solidFill>
                  <a:latin typeface="Calibri"/>
                  <a:ea typeface="宋体" panose="02010600030101010101" pitchFamily="2" charset="-122"/>
                </a:rPr>
                <a:t>…</a:t>
              </a:r>
              <a:endParaRPr lang="zh-CN" altLang="en-US" sz="933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endParaRPr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B3B21696-E210-4D5F-9072-7FB44642807A}"/>
              </a:ext>
            </a:extLst>
          </p:cNvPr>
          <p:cNvSpPr txBox="1"/>
          <p:nvPr/>
        </p:nvSpPr>
        <p:spPr>
          <a:xfrm>
            <a:off x="8057180" y="4925087"/>
            <a:ext cx="524503" cy="48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97"/>
            <a:r>
              <a:rPr lang="en-US" sz="2540" dirty="0">
                <a:solidFill>
                  <a:prstClr val="black"/>
                </a:solidFill>
                <a:latin typeface="Calibri"/>
                <a:sym typeface="Symbol" panose="05050102010706020507" pitchFamily="18" charset="2"/>
              </a:rPr>
              <a:t></a:t>
            </a:r>
            <a:endParaRPr lang="en-US" sz="254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91E7276-B41F-4A0E-926C-DA199C1531D3}"/>
              </a:ext>
            </a:extLst>
          </p:cNvPr>
          <p:cNvSpPr txBox="1"/>
          <p:nvPr/>
        </p:nvSpPr>
        <p:spPr>
          <a:xfrm>
            <a:off x="595564" y="4455303"/>
            <a:ext cx="3719736" cy="14469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467" dirty="0"/>
              <a:t>NS is modelled a Node Type.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467" dirty="0"/>
              <a:t>NS can have NS nodes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467" dirty="0"/>
              <a:t>NS can be nested, referenced.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1467" dirty="0"/>
              <a:t>NS is substituted with a service template.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sz="1467" dirty="0"/>
              <a:t>which provides implementation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sz="1467" dirty="0"/>
              <a:t>combination of VNF, VL, NS…</a:t>
            </a:r>
            <a:endParaRPr lang="en-IN" sz="1467" dirty="0"/>
          </a:p>
        </p:txBody>
      </p:sp>
      <p:sp>
        <p:nvSpPr>
          <p:cNvPr id="84" name="矩形 6">
            <a:extLst>
              <a:ext uri="{FF2B5EF4-FFF2-40B4-BE49-F238E27FC236}">
                <a16:creationId xmlns:a16="http://schemas.microsoft.com/office/drawing/2014/main" id="{3BBA8395-C9A6-4585-8601-D53EEF869C43}"/>
              </a:ext>
            </a:extLst>
          </p:cNvPr>
          <p:cNvSpPr/>
          <p:nvPr/>
        </p:nvSpPr>
        <p:spPr>
          <a:xfrm>
            <a:off x="235529" y="2052255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input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5" name="矩形 6">
            <a:extLst>
              <a:ext uri="{FF2B5EF4-FFF2-40B4-BE49-F238E27FC236}">
                <a16:creationId xmlns:a16="http://schemas.microsoft.com/office/drawing/2014/main" id="{6141D252-6EFD-47A3-BB09-A8E393BCF290}"/>
              </a:ext>
            </a:extLst>
          </p:cNvPr>
          <p:cNvSpPr/>
          <p:nvPr/>
        </p:nvSpPr>
        <p:spPr>
          <a:xfrm>
            <a:off x="228342" y="2434094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output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6" name="矩形 6">
            <a:extLst>
              <a:ext uri="{FF2B5EF4-FFF2-40B4-BE49-F238E27FC236}">
                <a16:creationId xmlns:a16="http://schemas.microsoft.com/office/drawing/2014/main" id="{511090F3-D847-4598-89BB-C87649F58A3E}"/>
              </a:ext>
            </a:extLst>
          </p:cNvPr>
          <p:cNvSpPr/>
          <p:nvPr/>
        </p:nvSpPr>
        <p:spPr>
          <a:xfrm>
            <a:off x="3468074" y="1852119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input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7" name="矩形 6">
            <a:extLst>
              <a:ext uri="{FF2B5EF4-FFF2-40B4-BE49-F238E27FC236}">
                <a16:creationId xmlns:a16="http://schemas.microsoft.com/office/drawing/2014/main" id="{EF9F08BC-4EDE-43CD-80AC-AA2BA7560140}"/>
              </a:ext>
            </a:extLst>
          </p:cNvPr>
          <p:cNvSpPr/>
          <p:nvPr/>
        </p:nvSpPr>
        <p:spPr>
          <a:xfrm>
            <a:off x="3460887" y="2233958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output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162BD69-AA38-488E-AADA-FACC5CAF3C3C}"/>
              </a:ext>
            </a:extLst>
          </p:cNvPr>
          <p:cNvSpPr/>
          <p:nvPr/>
        </p:nvSpPr>
        <p:spPr>
          <a:xfrm flipV="1">
            <a:off x="2112713" y="3252693"/>
            <a:ext cx="1876424" cy="287264"/>
          </a:xfrm>
          <a:custGeom>
            <a:avLst/>
            <a:gdLst>
              <a:gd name="connsiteX0" fmla="*/ 0 w 1427748"/>
              <a:gd name="connsiteY0" fmla="*/ 224590 h 224590"/>
              <a:gd name="connsiteX1" fmla="*/ 1427748 w 1427748"/>
              <a:gd name="connsiteY1" fmla="*/ 0 h 224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7748" h="224590">
                <a:moveTo>
                  <a:pt x="0" y="224590"/>
                </a:moveTo>
                <a:lnTo>
                  <a:pt x="1427748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89" name="圆角矩形 11">
            <a:extLst>
              <a:ext uri="{FF2B5EF4-FFF2-40B4-BE49-F238E27FC236}">
                <a16:creationId xmlns:a16="http://schemas.microsoft.com/office/drawing/2014/main" id="{D63BDA6A-27C9-4B18-88AD-6A3902A81AAB}"/>
              </a:ext>
            </a:extLst>
          </p:cNvPr>
          <p:cNvSpPr/>
          <p:nvPr/>
        </p:nvSpPr>
        <p:spPr>
          <a:xfrm>
            <a:off x="6423628" y="2796451"/>
            <a:ext cx="571512" cy="605139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97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PNF1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1" name="圆角矩形 11">
            <a:extLst>
              <a:ext uri="{FF2B5EF4-FFF2-40B4-BE49-F238E27FC236}">
                <a16:creationId xmlns:a16="http://schemas.microsoft.com/office/drawing/2014/main" id="{56A123D6-6049-42DC-B844-71E00D8ACE3A}"/>
              </a:ext>
            </a:extLst>
          </p:cNvPr>
          <p:cNvSpPr/>
          <p:nvPr/>
        </p:nvSpPr>
        <p:spPr>
          <a:xfrm>
            <a:off x="4682632" y="2238639"/>
            <a:ext cx="2535153" cy="411112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97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VL1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3" name="燕尾形 13">
            <a:extLst>
              <a:ext uri="{FF2B5EF4-FFF2-40B4-BE49-F238E27FC236}">
                <a16:creationId xmlns:a16="http://schemas.microsoft.com/office/drawing/2014/main" id="{4AFB079B-1BEC-4251-A663-61958EB3D052}"/>
              </a:ext>
            </a:extLst>
          </p:cNvPr>
          <p:cNvSpPr/>
          <p:nvPr/>
        </p:nvSpPr>
        <p:spPr>
          <a:xfrm rot="16200000" flipV="1">
            <a:off x="4889667" y="2586300"/>
            <a:ext cx="257535" cy="152797"/>
          </a:xfrm>
          <a:prstGeom prst="chevron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9" name="五边形 16">
            <a:extLst>
              <a:ext uri="{FF2B5EF4-FFF2-40B4-BE49-F238E27FC236}">
                <a16:creationId xmlns:a16="http://schemas.microsoft.com/office/drawing/2014/main" id="{6F84E7C1-C995-4E3C-9305-AD5BABA23B64}"/>
              </a:ext>
            </a:extLst>
          </p:cNvPr>
          <p:cNvSpPr/>
          <p:nvPr/>
        </p:nvSpPr>
        <p:spPr>
          <a:xfrm>
            <a:off x="4614971" y="2948327"/>
            <a:ext cx="316291" cy="169923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9D3D7F-398B-4EB0-99F6-252537D0AF22}"/>
              </a:ext>
            </a:extLst>
          </p:cNvPr>
          <p:cNvSpPr/>
          <p:nvPr/>
        </p:nvSpPr>
        <p:spPr>
          <a:xfrm>
            <a:off x="5793933" y="3323695"/>
            <a:ext cx="1692384" cy="654748"/>
          </a:xfrm>
          <a:custGeom>
            <a:avLst/>
            <a:gdLst>
              <a:gd name="connsiteX0" fmla="*/ 0 w 1130969"/>
              <a:gd name="connsiteY0" fmla="*/ 0 h 537411"/>
              <a:gd name="connsiteX1" fmla="*/ 1130969 w 1130969"/>
              <a:gd name="connsiteY1" fmla="*/ 537411 h 537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0969" h="537411">
                <a:moveTo>
                  <a:pt x="0" y="0"/>
                </a:moveTo>
                <a:lnTo>
                  <a:pt x="1130969" y="537411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8A43BBE-EE75-4DA4-957D-18B589D298DC}"/>
              </a:ext>
            </a:extLst>
          </p:cNvPr>
          <p:cNvSpPr/>
          <p:nvPr/>
        </p:nvSpPr>
        <p:spPr>
          <a:xfrm>
            <a:off x="5349420" y="3346856"/>
            <a:ext cx="757275" cy="781312"/>
          </a:xfrm>
          <a:custGeom>
            <a:avLst/>
            <a:gdLst>
              <a:gd name="connsiteX0" fmla="*/ 0 w 473242"/>
              <a:gd name="connsiteY0" fmla="*/ 0 h 593558"/>
              <a:gd name="connsiteX1" fmla="*/ 473242 w 473242"/>
              <a:gd name="connsiteY1" fmla="*/ 593558 h 593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3242" h="593558">
                <a:moveTo>
                  <a:pt x="0" y="0"/>
                </a:moveTo>
                <a:lnTo>
                  <a:pt x="473242" y="593558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0183A38-C0B7-458A-9534-300C197050F8}"/>
              </a:ext>
            </a:extLst>
          </p:cNvPr>
          <p:cNvSpPr/>
          <p:nvPr/>
        </p:nvSpPr>
        <p:spPr>
          <a:xfrm>
            <a:off x="7593263" y="4010527"/>
            <a:ext cx="1433095" cy="128336"/>
          </a:xfrm>
          <a:custGeom>
            <a:avLst/>
            <a:gdLst>
              <a:gd name="connsiteX0" fmla="*/ 0 w 1074821"/>
              <a:gd name="connsiteY0" fmla="*/ 96252 h 96252"/>
              <a:gd name="connsiteX1" fmla="*/ 1074821 w 1074821"/>
              <a:gd name="connsiteY1" fmla="*/ 0 h 96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74821" h="96252">
                <a:moveTo>
                  <a:pt x="0" y="96252"/>
                </a:moveTo>
                <a:lnTo>
                  <a:pt x="1074821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240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275A94B-7A1B-46F3-8CA4-93F6787B2ACD}"/>
              </a:ext>
            </a:extLst>
          </p:cNvPr>
          <p:cNvCxnSpPr>
            <a:cxnSpLocks/>
          </p:cNvCxnSpPr>
          <p:nvPr/>
        </p:nvCxnSpPr>
        <p:spPr>
          <a:xfrm>
            <a:off x="7555803" y="6276625"/>
            <a:ext cx="1470555" cy="193692"/>
          </a:xfrm>
          <a:prstGeom prst="lin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0" name="燕尾形 13">
            <a:extLst>
              <a:ext uri="{FF2B5EF4-FFF2-40B4-BE49-F238E27FC236}">
                <a16:creationId xmlns:a16="http://schemas.microsoft.com/office/drawing/2014/main" id="{81DF0EF6-EE55-468F-8DF5-FFA1F98C4943}"/>
              </a:ext>
            </a:extLst>
          </p:cNvPr>
          <p:cNvSpPr/>
          <p:nvPr/>
        </p:nvSpPr>
        <p:spPr>
          <a:xfrm rot="16200000" flipV="1">
            <a:off x="6119483" y="2550588"/>
            <a:ext cx="257535" cy="152797"/>
          </a:xfrm>
          <a:prstGeom prst="chevron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1" name="燕尾形 13">
            <a:extLst>
              <a:ext uri="{FF2B5EF4-FFF2-40B4-BE49-F238E27FC236}">
                <a16:creationId xmlns:a16="http://schemas.microsoft.com/office/drawing/2014/main" id="{923F69A2-0814-47AE-A7DB-6195A264DB86}"/>
              </a:ext>
            </a:extLst>
          </p:cNvPr>
          <p:cNvSpPr/>
          <p:nvPr/>
        </p:nvSpPr>
        <p:spPr>
          <a:xfrm rot="16200000" flipV="1">
            <a:off x="6985843" y="2575596"/>
            <a:ext cx="257535" cy="152797"/>
          </a:xfrm>
          <a:prstGeom prst="chevron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656D8559-E604-4724-B25B-B7F65AF2B458}"/>
              </a:ext>
            </a:extLst>
          </p:cNvPr>
          <p:cNvCxnSpPr>
            <a:stCxn id="109" idx="3"/>
            <a:endCxn id="103" idx="1"/>
          </p:cNvCxnSpPr>
          <p:nvPr/>
        </p:nvCxnSpPr>
        <p:spPr>
          <a:xfrm flipV="1">
            <a:off x="4931262" y="2715069"/>
            <a:ext cx="87173" cy="31822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五边形 16">
            <a:extLst>
              <a:ext uri="{FF2B5EF4-FFF2-40B4-BE49-F238E27FC236}">
                <a16:creationId xmlns:a16="http://schemas.microsoft.com/office/drawing/2014/main" id="{E87AD0CC-36FC-46C4-9459-EE89AD1331B4}"/>
              </a:ext>
            </a:extLst>
          </p:cNvPr>
          <p:cNvSpPr/>
          <p:nvPr/>
        </p:nvSpPr>
        <p:spPr>
          <a:xfrm>
            <a:off x="5732399" y="2863365"/>
            <a:ext cx="316291" cy="169923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8DC9019E-03CB-47C6-A880-79B2212A7C5D}"/>
              </a:ext>
            </a:extLst>
          </p:cNvPr>
          <p:cNvCxnSpPr>
            <a:stCxn id="112" idx="3"/>
            <a:endCxn id="110" idx="1"/>
          </p:cNvCxnSpPr>
          <p:nvPr/>
        </p:nvCxnSpPr>
        <p:spPr>
          <a:xfrm flipV="1">
            <a:off x="6048690" y="2679356"/>
            <a:ext cx="199561" cy="268971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五边形 16">
            <a:extLst>
              <a:ext uri="{FF2B5EF4-FFF2-40B4-BE49-F238E27FC236}">
                <a16:creationId xmlns:a16="http://schemas.microsoft.com/office/drawing/2014/main" id="{B06EC88B-AB09-4B01-8562-B187F93E5AC6}"/>
              </a:ext>
            </a:extLst>
          </p:cNvPr>
          <p:cNvSpPr/>
          <p:nvPr/>
        </p:nvSpPr>
        <p:spPr>
          <a:xfrm>
            <a:off x="6855013" y="2907879"/>
            <a:ext cx="316291" cy="169923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BFD99ED0-068C-4A98-9DF6-D5A7919CA53C}"/>
              </a:ext>
            </a:extLst>
          </p:cNvPr>
          <p:cNvCxnSpPr>
            <a:stCxn id="113" idx="3"/>
            <a:endCxn id="111" idx="1"/>
          </p:cNvCxnSpPr>
          <p:nvPr/>
        </p:nvCxnSpPr>
        <p:spPr>
          <a:xfrm flipH="1" flipV="1">
            <a:off x="7114611" y="2704365"/>
            <a:ext cx="56693" cy="288476"/>
          </a:xfrm>
          <a:prstGeom prst="bentConnector4">
            <a:avLst>
              <a:gd name="adj1" fmla="val -537629"/>
              <a:gd name="adj2" fmla="val 6056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五边形 16">
            <a:extLst>
              <a:ext uri="{FF2B5EF4-FFF2-40B4-BE49-F238E27FC236}">
                <a16:creationId xmlns:a16="http://schemas.microsoft.com/office/drawing/2014/main" id="{3A48D088-0E49-4D16-BAF5-1351E4AF1BAD}"/>
              </a:ext>
            </a:extLst>
          </p:cNvPr>
          <p:cNvSpPr/>
          <p:nvPr/>
        </p:nvSpPr>
        <p:spPr>
          <a:xfrm rot="16200000">
            <a:off x="4371864" y="2591331"/>
            <a:ext cx="316291" cy="169923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B1FD773D-AC9B-4996-B5DD-9BFA41D80821}"/>
              </a:ext>
            </a:extLst>
          </p:cNvPr>
          <p:cNvCxnSpPr>
            <a:cxnSpLocks/>
            <a:stCxn id="114" idx="3"/>
            <a:endCxn id="26" idx="1"/>
          </p:cNvCxnSpPr>
          <p:nvPr/>
        </p:nvCxnSpPr>
        <p:spPr>
          <a:xfrm rot="5400000" flipH="1" flipV="1">
            <a:off x="5778483" y="927151"/>
            <a:ext cx="342523" cy="2839469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圆角矩形 11">
            <a:extLst>
              <a:ext uri="{FF2B5EF4-FFF2-40B4-BE49-F238E27FC236}">
                <a16:creationId xmlns:a16="http://schemas.microsoft.com/office/drawing/2014/main" id="{E6635630-A3DF-4F20-BF80-8D458DBBE36E}"/>
              </a:ext>
            </a:extLst>
          </p:cNvPr>
          <p:cNvSpPr/>
          <p:nvPr/>
        </p:nvSpPr>
        <p:spPr>
          <a:xfrm>
            <a:off x="6312826" y="1711536"/>
            <a:ext cx="548735" cy="361745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 defTabSz="914397"/>
            <a:r>
              <a:rPr lang="en-US" altLang="zh-CN" sz="1111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SAP1</a:t>
            </a:r>
            <a:endParaRPr lang="zh-CN" altLang="en-US" sz="1111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6" name="五边形 16">
            <a:extLst>
              <a:ext uri="{FF2B5EF4-FFF2-40B4-BE49-F238E27FC236}">
                <a16:creationId xmlns:a16="http://schemas.microsoft.com/office/drawing/2014/main" id="{14E9B37F-6835-4FCD-89B9-BBF614736ECF}"/>
              </a:ext>
            </a:extLst>
          </p:cNvPr>
          <p:cNvSpPr/>
          <p:nvPr/>
        </p:nvSpPr>
        <p:spPr>
          <a:xfrm>
            <a:off x="6708785" y="1830381"/>
            <a:ext cx="267079" cy="150592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7" name="五边形 16">
            <a:extLst>
              <a:ext uri="{FF2B5EF4-FFF2-40B4-BE49-F238E27FC236}">
                <a16:creationId xmlns:a16="http://schemas.microsoft.com/office/drawing/2014/main" id="{8774D5F1-5D4E-4200-B510-AE50F8B1AB8F}"/>
              </a:ext>
            </a:extLst>
          </p:cNvPr>
          <p:cNvSpPr/>
          <p:nvPr/>
        </p:nvSpPr>
        <p:spPr>
          <a:xfrm rot="10800000">
            <a:off x="6115287" y="1820505"/>
            <a:ext cx="302741" cy="169924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8" name="燕尾形 13">
            <a:extLst>
              <a:ext uri="{FF2B5EF4-FFF2-40B4-BE49-F238E27FC236}">
                <a16:creationId xmlns:a16="http://schemas.microsoft.com/office/drawing/2014/main" id="{225D5967-6192-4608-8C32-63D9CF1B636E}"/>
              </a:ext>
            </a:extLst>
          </p:cNvPr>
          <p:cNvSpPr/>
          <p:nvPr/>
        </p:nvSpPr>
        <p:spPr>
          <a:xfrm rot="5400000" flipV="1">
            <a:off x="5520101" y="2136143"/>
            <a:ext cx="257535" cy="152797"/>
          </a:xfrm>
          <a:prstGeom prst="chevron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endParaRPr lang="zh-CN" altLang="en-US" sz="5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119" name="Connector: Elbow 118">
            <a:extLst>
              <a:ext uri="{FF2B5EF4-FFF2-40B4-BE49-F238E27FC236}">
                <a16:creationId xmlns:a16="http://schemas.microsoft.com/office/drawing/2014/main" id="{F3E0D33C-BCC4-43E5-AED1-708F5D415731}"/>
              </a:ext>
            </a:extLst>
          </p:cNvPr>
          <p:cNvCxnSpPr>
            <a:stCxn id="117" idx="3"/>
            <a:endCxn id="118" idx="1"/>
          </p:cNvCxnSpPr>
          <p:nvPr/>
        </p:nvCxnSpPr>
        <p:spPr>
          <a:xfrm rot="10800000" flipV="1">
            <a:off x="5648868" y="1905465"/>
            <a:ext cx="466419" cy="25470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or: Elbow 120">
            <a:extLst>
              <a:ext uri="{FF2B5EF4-FFF2-40B4-BE49-F238E27FC236}">
                <a16:creationId xmlns:a16="http://schemas.microsoft.com/office/drawing/2014/main" id="{3A1FA007-A4FB-4DC0-9AEA-9D51F9327A5C}"/>
              </a:ext>
            </a:extLst>
          </p:cNvPr>
          <p:cNvCxnSpPr>
            <a:stCxn id="116" idx="3"/>
            <a:endCxn id="27" idx="1"/>
          </p:cNvCxnSpPr>
          <p:nvPr/>
        </p:nvCxnSpPr>
        <p:spPr>
          <a:xfrm flipV="1">
            <a:off x="6975863" y="1797823"/>
            <a:ext cx="393616" cy="107855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A06B458C-C86F-4206-B1CB-135CBFBE2B30}"/>
              </a:ext>
            </a:extLst>
          </p:cNvPr>
          <p:cNvCxnSpPr/>
          <p:nvPr/>
        </p:nvCxnSpPr>
        <p:spPr>
          <a:xfrm flipV="1">
            <a:off x="2112714" y="1503137"/>
            <a:ext cx="2034689" cy="208399"/>
          </a:xfrm>
          <a:prstGeom prst="lin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9" name="Line Callout 1 (Accent Bar) 8">
            <a:extLst>
              <a:ext uri="{FF2B5EF4-FFF2-40B4-BE49-F238E27FC236}">
                <a16:creationId xmlns:a16="http://schemas.microsoft.com/office/drawing/2014/main" id="{9CDB2547-AE34-4383-9FB1-CE610A940E0B}"/>
              </a:ext>
            </a:extLst>
          </p:cNvPr>
          <p:cNvSpPr/>
          <p:nvPr/>
        </p:nvSpPr>
        <p:spPr>
          <a:xfrm>
            <a:off x="8801070" y="1476766"/>
            <a:ext cx="897425" cy="252293"/>
          </a:xfrm>
          <a:prstGeom prst="accentCallout1">
            <a:avLst>
              <a:gd name="adj1" fmla="val 21186"/>
              <a:gd name="adj2" fmla="val -2935"/>
              <a:gd name="adj3" fmla="val 107030"/>
              <a:gd name="adj4" fmla="val -98701"/>
            </a:avLst>
          </a:prstGeom>
          <a:ln>
            <a:prstDash val="solid"/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dirty="0"/>
              <a:t> </a:t>
            </a:r>
            <a:r>
              <a:rPr lang="en-US" sz="1200" dirty="0" err="1"/>
              <a:t>req</a:t>
            </a:r>
            <a:r>
              <a:rPr lang="en-US" sz="1200" dirty="0"/>
              <a:t>: sap1</a:t>
            </a:r>
            <a:endParaRPr lang="en-IN" sz="1200" dirty="0"/>
          </a:p>
        </p:txBody>
      </p:sp>
      <p:sp>
        <p:nvSpPr>
          <p:cNvPr id="81" name="Line Callout 1 (Accent Bar) 8">
            <a:extLst>
              <a:ext uri="{FF2B5EF4-FFF2-40B4-BE49-F238E27FC236}">
                <a16:creationId xmlns:a16="http://schemas.microsoft.com/office/drawing/2014/main" id="{00A0CD92-D0DA-4AEA-85DD-F9DECA8E4190}"/>
              </a:ext>
            </a:extLst>
          </p:cNvPr>
          <p:cNvSpPr/>
          <p:nvPr/>
        </p:nvSpPr>
        <p:spPr>
          <a:xfrm>
            <a:off x="9304900" y="1911357"/>
            <a:ext cx="1141224" cy="276724"/>
          </a:xfrm>
          <a:prstGeom prst="accentCallout1">
            <a:avLst>
              <a:gd name="adj1" fmla="val 21186"/>
              <a:gd name="adj2" fmla="val -2935"/>
              <a:gd name="adj3" fmla="val 76552"/>
              <a:gd name="adj4" fmla="val -129268"/>
            </a:avLst>
          </a:prstGeom>
          <a:ln>
            <a:prstDash val="solid"/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dirty="0"/>
              <a:t> </a:t>
            </a:r>
            <a:r>
              <a:rPr lang="en-US" sz="1200" dirty="0" err="1"/>
              <a:t>req</a:t>
            </a:r>
            <a:r>
              <a:rPr lang="en-US" sz="1200" dirty="0"/>
              <a:t>: vnf1 ext </a:t>
            </a:r>
            <a:r>
              <a:rPr lang="en-US" sz="1200" dirty="0" err="1"/>
              <a:t>cp</a:t>
            </a:r>
            <a:endParaRPr lang="en-IN" sz="1200" dirty="0"/>
          </a:p>
        </p:txBody>
      </p:sp>
      <p:graphicFrame>
        <p:nvGraphicFramePr>
          <p:cNvPr id="90" name="Object 89">
            <a:extLst>
              <a:ext uri="{FF2B5EF4-FFF2-40B4-BE49-F238E27FC236}">
                <a16:creationId xmlns:a16="http://schemas.microsoft.com/office/drawing/2014/main" id="{9D15D7BB-CC1D-4506-A696-455780F456A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9588775"/>
              </p:ext>
            </p:extLst>
          </p:nvPr>
        </p:nvGraphicFramePr>
        <p:xfrm>
          <a:off x="8461131" y="2166325"/>
          <a:ext cx="2893483" cy="916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Packager Shell Object" showAsIcon="1" r:id="rId3" imgW="2170080" imgH="686880" progId="Package">
                  <p:embed/>
                </p:oleObj>
              </mc:Choice>
              <mc:Fallback>
                <p:oleObj name="Packager Shell Object" showAsIcon="1" r:id="rId3" imgW="2170080" imgH="686880" progId="Package">
                  <p:embed/>
                  <p:pic>
                    <p:nvPicPr>
                      <p:cNvPr id="90" name="Object 89">
                        <a:extLst>
                          <a:ext uri="{FF2B5EF4-FFF2-40B4-BE49-F238E27FC236}">
                            <a16:creationId xmlns:a16="http://schemas.microsoft.com/office/drawing/2014/main" id="{9D15D7BB-CC1D-4506-A696-455780F456A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461131" y="2166325"/>
                        <a:ext cx="2893483" cy="9165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49772433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3402E3-C2B5-4BF3-B0E2-1099B021F12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Network Service Nodes</a:t>
            </a:r>
            <a:endParaRPr lang="en-IN" dirty="0"/>
          </a:p>
        </p:txBody>
      </p:sp>
      <p:sp>
        <p:nvSpPr>
          <p:cNvPr id="5" name="圆角矩形 3">
            <a:extLst>
              <a:ext uri="{FF2B5EF4-FFF2-40B4-BE49-F238E27FC236}">
                <a16:creationId xmlns:a16="http://schemas.microsoft.com/office/drawing/2014/main" id="{2EF251FA-C3A1-49BF-B365-0DF100A7C3AE}"/>
              </a:ext>
            </a:extLst>
          </p:cNvPr>
          <p:cNvSpPr/>
          <p:nvPr/>
        </p:nvSpPr>
        <p:spPr>
          <a:xfrm>
            <a:off x="1260254" y="2459075"/>
            <a:ext cx="1428783" cy="2247704"/>
          </a:xfrm>
          <a:prstGeom prst="roundRect">
            <a:avLst>
              <a:gd name="adj" fmla="val 11729"/>
            </a:avLst>
          </a:prstGeom>
          <a:noFill/>
          <a:ln w="12700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</a:ln>
          <a:effectLst/>
        </p:spPr>
        <p:txBody>
          <a:bodyPr rtlCol="0" anchor="t" anchorCtr="0"/>
          <a:lstStyle/>
          <a:p>
            <a:pPr algn="ctr" defTabSz="1536028"/>
            <a:r>
              <a:rPr lang="en-US" altLang="zh-CN" sz="1200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NS1</a:t>
            </a:r>
            <a:br>
              <a:rPr lang="en-US" altLang="zh-CN" sz="1200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</a:br>
            <a:r>
              <a:rPr lang="en-US" altLang="zh-CN" sz="1200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(abstract)</a:t>
            </a:r>
            <a:endParaRPr lang="zh-CN" altLang="en-US" sz="1200" kern="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五边形 5">
            <a:extLst>
              <a:ext uri="{FF2B5EF4-FFF2-40B4-BE49-F238E27FC236}">
                <a16:creationId xmlns:a16="http://schemas.microsoft.com/office/drawing/2014/main" id="{44800EF3-80A0-4852-B92A-626177A1667F}"/>
              </a:ext>
            </a:extLst>
          </p:cNvPr>
          <p:cNvSpPr/>
          <p:nvPr/>
        </p:nvSpPr>
        <p:spPr>
          <a:xfrm>
            <a:off x="2338789" y="2836741"/>
            <a:ext cx="514361" cy="285756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r>
              <a:rPr lang="en-US" altLang="zh-CN" sz="1067" dirty="0" err="1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req</a:t>
            </a:r>
            <a:endParaRPr lang="zh-CN" altLang="en-US" sz="1067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6A5EAD78-371C-4503-B78A-1986C687586E}"/>
              </a:ext>
            </a:extLst>
          </p:cNvPr>
          <p:cNvSpPr/>
          <p:nvPr/>
        </p:nvSpPr>
        <p:spPr>
          <a:xfrm>
            <a:off x="1424368" y="3694271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property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8" name="矩形 8">
            <a:extLst>
              <a:ext uri="{FF2B5EF4-FFF2-40B4-BE49-F238E27FC236}">
                <a16:creationId xmlns:a16="http://schemas.microsoft.com/office/drawing/2014/main" id="{D1EE0EF6-E821-4A62-A3DE-E2A9896B0257}"/>
              </a:ext>
            </a:extLst>
          </p:cNvPr>
          <p:cNvSpPr/>
          <p:nvPr/>
        </p:nvSpPr>
        <p:spPr>
          <a:xfrm>
            <a:off x="1424368" y="3980027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interfaces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9" name="燕尾形 13">
            <a:extLst>
              <a:ext uri="{FF2B5EF4-FFF2-40B4-BE49-F238E27FC236}">
                <a16:creationId xmlns:a16="http://schemas.microsoft.com/office/drawing/2014/main" id="{209F5994-C543-431A-A1CF-8211861BBD63}"/>
              </a:ext>
            </a:extLst>
          </p:cNvPr>
          <p:cNvSpPr/>
          <p:nvPr/>
        </p:nvSpPr>
        <p:spPr>
          <a:xfrm rot="10800000">
            <a:off x="2092448" y="4303990"/>
            <a:ext cx="691547" cy="228605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endParaRPr lang="zh-CN" altLang="en-US" sz="667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D843C6-4379-4B88-B4AB-8740B3B71F1B}"/>
              </a:ext>
            </a:extLst>
          </p:cNvPr>
          <p:cNvSpPr txBox="1"/>
          <p:nvPr/>
        </p:nvSpPr>
        <p:spPr>
          <a:xfrm>
            <a:off x="2161603" y="4303990"/>
            <a:ext cx="691547" cy="235898"/>
          </a:xfrm>
          <a:prstGeom prst="rect">
            <a:avLst/>
          </a:prstGeom>
          <a:noFill/>
          <a:ln>
            <a:solidFill>
              <a:schemeClr val="bg1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397"/>
            <a:r>
              <a:rPr lang="en-US" altLang="zh-CN" sz="933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cap: DF</a:t>
            </a:r>
            <a:endParaRPr lang="zh-CN" altLang="en-US" sz="9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1" name="五边形 5">
            <a:extLst>
              <a:ext uri="{FF2B5EF4-FFF2-40B4-BE49-F238E27FC236}">
                <a16:creationId xmlns:a16="http://schemas.microsoft.com/office/drawing/2014/main" id="{F4505B00-46A4-4D25-932C-954BC9E349D7}"/>
              </a:ext>
            </a:extLst>
          </p:cNvPr>
          <p:cNvSpPr/>
          <p:nvPr/>
        </p:nvSpPr>
        <p:spPr>
          <a:xfrm>
            <a:off x="2338789" y="3237061"/>
            <a:ext cx="514361" cy="285756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r>
              <a:rPr lang="en-US" altLang="zh-CN" sz="1067" dirty="0" err="1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req</a:t>
            </a:r>
            <a:endParaRPr lang="zh-CN" altLang="en-US" sz="1067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2" name="矩形 6">
            <a:extLst>
              <a:ext uri="{FF2B5EF4-FFF2-40B4-BE49-F238E27FC236}">
                <a16:creationId xmlns:a16="http://schemas.microsoft.com/office/drawing/2014/main" id="{BC401BF4-40A5-4C6F-B84A-C087C0503E96}"/>
              </a:ext>
            </a:extLst>
          </p:cNvPr>
          <p:cNvSpPr/>
          <p:nvPr/>
        </p:nvSpPr>
        <p:spPr>
          <a:xfrm>
            <a:off x="844200" y="3008194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input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13" name="矩形 6">
            <a:extLst>
              <a:ext uri="{FF2B5EF4-FFF2-40B4-BE49-F238E27FC236}">
                <a16:creationId xmlns:a16="http://schemas.microsoft.com/office/drawing/2014/main" id="{DE0836F8-89C1-4D0B-8887-59BD58A94E48}"/>
              </a:ext>
            </a:extLst>
          </p:cNvPr>
          <p:cNvSpPr/>
          <p:nvPr/>
        </p:nvSpPr>
        <p:spPr>
          <a:xfrm>
            <a:off x="837013" y="3390032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output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3" name="圆角矩形 3">
            <a:extLst>
              <a:ext uri="{FF2B5EF4-FFF2-40B4-BE49-F238E27FC236}">
                <a16:creationId xmlns:a16="http://schemas.microsoft.com/office/drawing/2014/main" id="{BF62A157-B865-4421-BDEA-61006B28AE5F}"/>
              </a:ext>
            </a:extLst>
          </p:cNvPr>
          <p:cNvSpPr/>
          <p:nvPr/>
        </p:nvSpPr>
        <p:spPr>
          <a:xfrm>
            <a:off x="3704731" y="4166123"/>
            <a:ext cx="1428783" cy="2247704"/>
          </a:xfrm>
          <a:prstGeom prst="roundRect">
            <a:avLst>
              <a:gd name="adj" fmla="val 11729"/>
            </a:avLst>
          </a:prstGeom>
          <a:noFill/>
          <a:ln w="12700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</a:ln>
          <a:effectLst/>
        </p:spPr>
        <p:txBody>
          <a:bodyPr rtlCol="0" anchor="t" anchorCtr="0"/>
          <a:lstStyle/>
          <a:p>
            <a:pPr algn="ctr" defTabSz="1536028"/>
            <a:r>
              <a:rPr lang="en-US" altLang="zh-CN" sz="1200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NS2</a:t>
            </a:r>
            <a:br>
              <a:rPr lang="en-US" altLang="zh-CN" sz="1200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</a:br>
            <a:r>
              <a:rPr lang="en-US" altLang="zh-CN" sz="1200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(abstract)</a:t>
            </a:r>
            <a:endParaRPr lang="zh-CN" altLang="en-US" sz="1200" kern="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4" name="五边形 5">
            <a:extLst>
              <a:ext uri="{FF2B5EF4-FFF2-40B4-BE49-F238E27FC236}">
                <a16:creationId xmlns:a16="http://schemas.microsoft.com/office/drawing/2014/main" id="{B0320CB0-C76C-49F0-9542-CD888AC2DE40}"/>
              </a:ext>
            </a:extLst>
          </p:cNvPr>
          <p:cNvSpPr/>
          <p:nvPr/>
        </p:nvSpPr>
        <p:spPr>
          <a:xfrm>
            <a:off x="4783266" y="4543789"/>
            <a:ext cx="514361" cy="285756"/>
          </a:xfrm>
          <a:prstGeom prst="homePlate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r>
              <a:rPr lang="en-US" altLang="zh-CN" sz="1067" dirty="0" err="1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req</a:t>
            </a:r>
            <a:endParaRPr lang="zh-CN" altLang="en-US" sz="1067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5" name="矩形 6">
            <a:extLst>
              <a:ext uri="{FF2B5EF4-FFF2-40B4-BE49-F238E27FC236}">
                <a16:creationId xmlns:a16="http://schemas.microsoft.com/office/drawing/2014/main" id="{C539C5AD-42E4-4649-97DA-3A369222DDFB}"/>
              </a:ext>
            </a:extLst>
          </p:cNvPr>
          <p:cNvSpPr/>
          <p:nvPr/>
        </p:nvSpPr>
        <p:spPr>
          <a:xfrm>
            <a:off x="3868845" y="5401319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property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6" name="矩形 8">
            <a:extLst>
              <a:ext uri="{FF2B5EF4-FFF2-40B4-BE49-F238E27FC236}">
                <a16:creationId xmlns:a16="http://schemas.microsoft.com/office/drawing/2014/main" id="{34B24D2B-02B2-424B-89C4-37200E417EF8}"/>
              </a:ext>
            </a:extLst>
          </p:cNvPr>
          <p:cNvSpPr/>
          <p:nvPr/>
        </p:nvSpPr>
        <p:spPr>
          <a:xfrm>
            <a:off x="3868845" y="5687075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interfaces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7" name="燕尾形 13">
            <a:extLst>
              <a:ext uri="{FF2B5EF4-FFF2-40B4-BE49-F238E27FC236}">
                <a16:creationId xmlns:a16="http://schemas.microsoft.com/office/drawing/2014/main" id="{EA828BD9-B002-4B6D-BE99-D6FF9760B935}"/>
              </a:ext>
            </a:extLst>
          </p:cNvPr>
          <p:cNvSpPr/>
          <p:nvPr/>
        </p:nvSpPr>
        <p:spPr>
          <a:xfrm rot="10800000">
            <a:off x="4536925" y="6011038"/>
            <a:ext cx="691547" cy="228605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endParaRPr lang="zh-CN" altLang="en-US" sz="667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EB92FC-E2F0-4680-8B2A-BE67BA493395}"/>
              </a:ext>
            </a:extLst>
          </p:cNvPr>
          <p:cNvSpPr txBox="1"/>
          <p:nvPr/>
        </p:nvSpPr>
        <p:spPr>
          <a:xfrm>
            <a:off x="4606080" y="6011038"/>
            <a:ext cx="691547" cy="235898"/>
          </a:xfrm>
          <a:prstGeom prst="rect">
            <a:avLst/>
          </a:prstGeom>
          <a:noFill/>
          <a:ln>
            <a:solidFill>
              <a:schemeClr val="bg1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397"/>
            <a:r>
              <a:rPr lang="en-US" altLang="zh-CN" sz="933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cap: DF</a:t>
            </a:r>
            <a:endParaRPr lang="zh-CN" altLang="en-US" sz="9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0" name="矩形 6">
            <a:extLst>
              <a:ext uri="{FF2B5EF4-FFF2-40B4-BE49-F238E27FC236}">
                <a16:creationId xmlns:a16="http://schemas.microsoft.com/office/drawing/2014/main" id="{6FDBC434-37B5-449D-AEFD-73C7A840A4B0}"/>
              </a:ext>
            </a:extLst>
          </p:cNvPr>
          <p:cNvSpPr/>
          <p:nvPr/>
        </p:nvSpPr>
        <p:spPr>
          <a:xfrm>
            <a:off x="3225714" y="4715242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input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1" name="矩形 6">
            <a:extLst>
              <a:ext uri="{FF2B5EF4-FFF2-40B4-BE49-F238E27FC236}">
                <a16:creationId xmlns:a16="http://schemas.microsoft.com/office/drawing/2014/main" id="{3CD84B9A-F6D7-4F2B-A262-5CC0DBE899BD}"/>
              </a:ext>
            </a:extLst>
          </p:cNvPr>
          <p:cNvSpPr/>
          <p:nvPr/>
        </p:nvSpPr>
        <p:spPr>
          <a:xfrm>
            <a:off x="3218527" y="5097080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output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2" name="圆角矩形 3">
            <a:extLst>
              <a:ext uri="{FF2B5EF4-FFF2-40B4-BE49-F238E27FC236}">
                <a16:creationId xmlns:a16="http://schemas.microsoft.com/office/drawing/2014/main" id="{C7EF5B04-5031-48AA-9D50-63564BD17DEA}"/>
              </a:ext>
            </a:extLst>
          </p:cNvPr>
          <p:cNvSpPr/>
          <p:nvPr/>
        </p:nvSpPr>
        <p:spPr>
          <a:xfrm>
            <a:off x="5940202" y="2615334"/>
            <a:ext cx="1428783" cy="2247704"/>
          </a:xfrm>
          <a:prstGeom prst="roundRect">
            <a:avLst>
              <a:gd name="adj" fmla="val 11729"/>
            </a:avLst>
          </a:prstGeom>
          <a:noFill/>
          <a:ln w="12700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</a:ln>
          <a:effectLst/>
        </p:spPr>
        <p:txBody>
          <a:bodyPr rtlCol="0" anchor="t" anchorCtr="0"/>
          <a:lstStyle/>
          <a:p>
            <a:pPr algn="ctr" defTabSz="1536028"/>
            <a:r>
              <a:rPr lang="en-US" altLang="zh-CN" sz="1200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NS3</a:t>
            </a:r>
            <a:br>
              <a:rPr lang="en-US" altLang="zh-CN" sz="1200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</a:br>
            <a:r>
              <a:rPr lang="en-US" altLang="zh-CN" sz="1200" kern="0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(abstract)</a:t>
            </a:r>
            <a:endParaRPr lang="zh-CN" altLang="en-US" sz="1200" kern="0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4" name="矩形 6">
            <a:extLst>
              <a:ext uri="{FF2B5EF4-FFF2-40B4-BE49-F238E27FC236}">
                <a16:creationId xmlns:a16="http://schemas.microsoft.com/office/drawing/2014/main" id="{A627C0AB-9653-48C9-9244-5F35C8420A94}"/>
              </a:ext>
            </a:extLst>
          </p:cNvPr>
          <p:cNvSpPr/>
          <p:nvPr/>
        </p:nvSpPr>
        <p:spPr>
          <a:xfrm>
            <a:off x="6044357" y="3850530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property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5" name="矩形 8">
            <a:extLst>
              <a:ext uri="{FF2B5EF4-FFF2-40B4-BE49-F238E27FC236}">
                <a16:creationId xmlns:a16="http://schemas.microsoft.com/office/drawing/2014/main" id="{ECD00F18-646F-4A73-BF19-C3AE3C515A12}"/>
              </a:ext>
            </a:extLst>
          </p:cNvPr>
          <p:cNvSpPr/>
          <p:nvPr/>
        </p:nvSpPr>
        <p:spPr>
          <a:xfrm>
            <a:off x="6044357" y="4136286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interfaces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6" name="燕尾形 13">
            <a:extLst>
              <a:ext uri="{FF2B5EF4-FFF2-40B4-BE49-F238E27FC236}">
                <a16:creationId xmlns:a16="http://schemas.microsoft.com/office/drawing/2014/main" id="{F4CE6075-6D81-4ED3-8601-5F0B86B2E0DE}"/>
              </a:ext>
            </a:extLst>
          </p:cNvPr>
          <p:cNvSpPr/>
          <p:nvPr/>
        </p:nvSpPr>
        <p:spPr>
          <a:xfrm rot="10800000">
            <a:off x="6712438" y="4460249"/>
            <a:ext cx="691547" cy="228605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97"/>
            <a:endParaRPr lang="zh-CN" altLang="en-US" sz="667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A49877-F2AC-4F68-8B34-43B5B7A5AA5B}"/>
              </a:ext>
            </a:extLst>
          </p:cNvPr>
          <p:cNvSpPr txBox="1"/>
          <p:nvPr/>
        </p:nvSpPr>
        <p:spPr>
          <a:xfrm>
            <a:off x="6781593" y="4460249"/>
            <a:ext cx="691547" cy="235898"/>
          </a:xfrm>
          <a:prstGeom prst="rect">
            <a:avLst/>
          </a:prstGeom>
          <a:noFill/>
          <a:ln>
            <a:solidFill>
              <a:schemeClr val="bg1"/>
            </a:solidFill>
            <a:prstDash val="solid"/>
          </a:ln>
        </p:spPr>
        <p:txBody>
          <a:bodyPr wrap="square" rtlCol="0">
            <a:spAutoFit/>
          </a:bodyPr>
          <a:lstStyle/>
          <a:p>
            <a:pPr defTabSz="914397"/>
            <a:r>
              <a:rPr lang="en-US" altLang="zh-CN" sz="933" dirty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cap: DF</a:t>
            </a:r>
            <a:endParaRPr lang="zh-CN" altLang="en-US" sz="933" dirty="0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39" name="矩形 6">
            <a:extLst>
              <a:ext uri="{FF2B5EF4-FFF2-40B4-BE49-F238E27FC236}">
                <a16:creationId xmlns:a16="http://schemas.microsoft.com/office/drawing/2014/main" id="{9D359FCD-72C5-452F-8475-83617DF6B4DE}"/>
              </a:ext>
            </a:extLst>
          </p:cNvPr>
          <p:cNvSpPr/>
          <p:nvPr/>
        </p:nvSpPr>
        <p:spPr>
          <a:xfrm>
            <a:off x="5464189" y="3164453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input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0" name="矩形 6">
            <a:extLst>
              <a:ext uri="{FF2B5EF4-FFF2-40B4-BE49-F238E27FC236}">
                <a16:creationId xmlns:a16="http://schemas.microsoft.com/office/drawing/2014/main" id="{ECFCA754-4E60-4D50-A6E1-89268957D103}"/>
              </a:ext>
            </a:extLst>
          </p:cNvPr>
          <p:cNvSpPr/>
          <p:nvPr/>
        </p:nvSpPr>
        <p:spPr>
          <a:xfrm>
            <a:off x="5457003" y="3546291"/>
            <a:ext cx="971572" cy="228605"/>
          </a:xfrm>
          <a:prstGeom prst="rect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536028"/>
            <a:r>
              <a:rPr lang="en-US" altLang="zh-CN" sz="1200" kern="0" dirty="0">
                <a:solidFill>
                  <a:prstClr val="white"/>
                </a:solidFill>
                <a:latin typeface="Calibri"/>
                <a:ea typeface="宋体" panose="02010600030101010101" pitchFamily="2" charset="-122"/>
              </a:rPr>
              <a:t>output</a:t>
            </a:r>
            <a:endParaRPr lang="zh-CN" altLang="en-US" sz="1200" kern="0" dirty="0">
              <a:solidFill>
                <a:prstClr val="white"/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9858F61-2C4B-4CD6-BFB1-348C0F0EE9D7}"/>
              </a:ext>
            </a:extLst>
          </p:cNvPr>
          <p:cNvSpPr/>
          <p:nvPr/>
        </p:nvSpPr>
        <p:spPr>
          <a:xfrm>
            <a:off x="305257" y="2001356"/>
            <a:ext cx="2170787" cy="3181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67" dirty="0">
                <a:solidFill>
                  <a:srgbClr val="FF0000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tosca.nodes.nfv.NS.NS1</a:t>
            </a:r>
            <a:endParaRPr lang="en-IN" sz="1467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D84FD35-E5C6-42E1-80DB-2F7375EF4113}"/>
              </a:ext>
            </a:extLst>
          </p:cNvPr>
          <p:cNvSpPr/>
          <p:nvPr/>
        </p:nvSpPr>
        <p:spPr>
          <a:xfrm>
            <a:off x="3017263" y="3862068"/>
            <a:ext cx="2170787" cy="3181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67" dirty="0">
                <a:solidFill>
                  <a:srgbClr val="FF0000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tosca.nodes.nfv.NS.NS2</a:t>
            </a:r>
            <a:endParaRPr lang="en-IN" sz="1467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1BE3921-A0DF-40B6-9F0D-6C18CE7C220C}"/>
              </a:ext>
            </a:extLst>
          </p:cNvPr>
          <p:cNvSpPr/>
          <p:nvPr/>
        </p:nvSpPr>
        <p:spPr>
          <a:xfrm>
            <a:off x="5228472" y="2250371"/>
            <a:ext cx="2170787" cy="3181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67" dirty="0">
                <a:solidFill>
                  <a:srgbClr val="FF0000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rPr>
              <a:t>tosca.nodes.nfv.NS.NS3</a:t>
            </a:r>
            <a:endParaRPr lang="en-IN" sz="1467" dirty="0"/>
          </a:p>
        </p:txBody>
      </p:sp>
      <p:graphicFrame>
        <p:nvGraphicFramePr>
          <p:cNvPr id="71" name="Object 70">
            <a:extLst>
              <a:ext uri="{FF2B5EF4-FFF2-40B4-BE49-F238E27FC236}">
                <a16:creationId xmlns:a16="http://schemas.microsoft.com/office/drawing/2014/main" id="{504F9A66-86DC-498F-B1ED-5DA001A78FB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4257787"/>
              </p:ext>
            </p:extLst>
          </p:nvPr>
        </p:nvGraphicFramePr>
        <p:xfrm>
          <a:off x="8001221" y="3309597"/>
          <a:ext cx="3147483" cy="916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6" name="Packager Shell Object" showAsIcon="1" r:id="rId3" imgW="2360520" imgH="686880" progId="Package">
                  <p:embed/>
                </p:oleObj>
              </mc:Choice>
              <mc:Fallback>
                <p:oleObj name="Packager Shell Object" showAsIcon="1" r:id="rId3" imgW="2360520" imgH="686880" progId="Package">
                  <p:embed/>
                  <p:pic>
                    <p:nvPicPr>
                      <p:cNvPr id="71" name="Object 70">
                        <a:extLst>
                          <a:ext uri="{FF2B5EF4-FFF2-40B4-BE49-F238E27FC236}">
                            <a16:creationId xmlns:a16="http://schemas.microsoft.com/office/drawing/2014/main" id="{504F9A66-86DC-498F-B1ED-5DA001A78F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01221" y="3309597"/>
                        <a:ext cx="3147483" cy="9165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71">
            <a:extLst>
              <a:ext uri="{FF2B5EF4-FFF2-40B4-BE49-F238E27FC236}">
                <a16:creationId xmlns:a16="http://schemas.microsoft.com/office/drawing/2014/main" id="{ABED97E9-C15F-4BEB-92DE-DE22DBA0E5C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655952"/>
              </p:ext>
            </p:extLst>
          </p:nvPr>
        </p:nvGraphicFramePr>
        <p:xfrm>
          <a:off x="8011561" y="4274099"/>
          <a:ext cx="3147483" cy="9165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7" name="Packager Shell Object" showAsIcon="1" r:id="rId5" imgW="2360520" imgH="686880" progId="Package">
                  <p:embed/>
                </p:oleObj>
              </mc:Choice>
              <mc:Fallback>
                <p:oleObj name="Packager Shell Object" showAsIcon="1" r:id="rId5" imgW="2360520" imgH="686880" progId="Package">
                  <p:embed/>
                  <p:pic>
                    <p:nvPicPr>
                      <p:cNvPr id="72" name="Object 71">
                        <a:extLst>
                          <a:ext uri="{FF2B5EF4-FFF2-40B4-BE49-F238E27FC236}">
                            <a16:creationId xmlns:a16="http://schemas.microsoft.com/office/drawing/2014/main" id="{ABED97E9-C15F-4BEB-92DE-DE22DBA0E5C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011561" y="4274099"/>
                        <a:ext cx="3147483" cy="9165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ct 72">
            <a:extLst>
              <a:ext uri="{FF2B5EF4-FFF2-40B4-BE49-F238E27FC236}">
                <a16:creationId xmlns:a16="http://schemas.microsoft.com/office/drawing/2014/main" id="{FE85F9FA-6920-46AD-8153-BCC1718481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7237823"/>
              </p:ext>
            </p:extLst>
          </p:nvPr>
        </p:nvGraphicFramePr>
        <p:xfrm>
          <a:off x="8004028" y="5232657"/>
          <a:ext cx="3147484" cy="916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8" name="Packager Shell Object" showAsIcon="1" r:id="rId7" imgW="2360520" imgH="686880" progId="Package">
                  <p:embed/>
                </p:oleObj>
              </mc:Choice>
              <mc:Fallback>
                <p:oleObj name="Packager Shell Object" showAsIcon="1" r:id="rId7" imgW="2360520" imgH="686880" progId="Package">
                  <p:embed/>
                  <p:pic>
                    <p:nvPicPr>
                      <p:cNvPr id="73" name="Object 72">
                        <a:extLst>
                          <a:ext uri="{FF2B5EF4-FFF2-40B4-BE49-F238E27FC236}">
                            <a16:creationId xmlns:a16="http://schemas.microsoft.com/office/drawing/2014/main" id="{FE85F9FA-6920-46AD-8153-BCC1718481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004028" y="5232657"/>
                        <a:ext cx="3147484" cy="9165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1842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8843</TotalTime>
  <Words>288</Words>
  <Application>Microsoft Office PowerPoint</Application>
  <PresentationFormat>Widescreen</PresentationFormat>
  <Paragraphs>91</Paragraphs>
  <Slides>10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宋体</vt:lpstr>
      <vt:lpstr>.AppleSystemUIFont</vt:lpstr>
      <vt:lpstr>Arial</vt:lpstr>
      <vt:lpstr>Calibri</vt:lpstr>
      <vt:lpstr>Calibri Light</vt:lpstr>
      <vt:lpstr>Helvetica Neue Light</vt:lpstr>
      <vt:lpstr>Nokia Pure Text</vt:lpstr>
      <vt:lpstr>Nokia Pure Text Light</vt:lpstr>
      <vt:lpstr>Symbol</vt:lpstr>
      <vt:lpstr>Office Theme</vt:lpstr>
      <vt:lpstr>Package</vt:lpstr>
      <vt:lpstr>Packager Shell Object</vt:lpstr>
      <vt:lpstr>NSD modeling: Rel2  Nagesha Subramanya  nagesha.subramanya@nokia.com Thinh Nguyenphu, Nokia thinh.nguyenphu@nokia.com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NS – As a Node</vt:lpstr>
      <vt:lpstr>PowerPoint Presentation</vt:lpstr>
      <vt:lpstr>BACK Slide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Subramanya, Nagesha (Nokia - IN/Bangalore)</cp:lastModifiedBy>
  <cp:revision>168</cp:revision>
  <dcterms:created xsi:type="dcterms:W3CDTF">2017-02-27T16:23:08Z</dcterms:created>
  <dcterms:modified xsi:type="dcterms:W3CDTF">2018-03-13T14:33:06Z</dcterms:modified>
</cp:coreProperties>
</file>