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4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B8F74-24B4-4BC9-B182-D974B9AB1C09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C8906-8342-44DA-BD82-FEF22D736AC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789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587775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EE2A3A69-43D6-4AF6-A9C1-61AC57686F2B}" type="datetime1">
              <a:rPr lang="en-US" smtClean="0"/>
              <a:t>3/22/2018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0C74CFEF-39B3-4267-B2F7-7ED87206A4B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8780092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F8A34869-EE81-4242-927F-A83ED67CD8A1}" type="datetime1">
              <a:rPr lang="en-US" smtClean="0"/>
              <a:t>3/22/2018</a:t>
            </a:fld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0C74CFEF-39B3-4267-B2F7-7ED87206A4B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6071801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16853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039E784-8759-4BCB-BD73-B02E972F7C85}" type="datetime1">
              <a:rPr lang="en-US" smtClean="0"/>
              <a:t>3/22/2018</a:t>
            </a:fld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C74CFEF-39B3-4267-B2F7-7ED87206A4BA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38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555BAF-FFEE-43B2-953A-64D665E286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Simplified CRAN/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HeNB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management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PoC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6426C6F-139C-449D-A84B-008C767C75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02/21/2018</a:t>
            </a:r>
          </a:p>
        </p:txBody>
      </p:sp>
    </p:spTree>
    <p:extLst>
      <p:ext uri="{BB962C8B-B14F-4D97-AF65-F5344CB8AC3E}">
        <p14:creationId xmlns:p14="http://schemas.microsoft.com/office/powerpoint/2010/main" val="3254667191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A58EE5-E028-4242-89BE-E15D1964C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[a] GET Device Information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894C742-14E4-4002-9119-FDC7F7FE9292}"/>
              </a:ext>
            </a:extLst>
          </p:cNvPr>
          <p:cNvSpPr/>
          <p:nvPr/>
        </p:nvSpPr>
        <p:spPr>
          <a:xfrm>
            <a:off x="838200" y="1101290"/>
            <a:ext cx="72714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The following attributes provide details of the device:</a:t>
            </a:r>
            <a:endParaRPr lang="en-US" sz="3200" dirty="0">
              <a:effectLst/>
              <a:latin typeface="Consolas" panose="020B0609020204030204" pitchFamily="49" charset="0"/>
              <a:ea typeface="Calibri" panose="020F0502020204030204" pitchFamily="34" charset="0"/>
              <a:cs typeface="Consolas" panose="020B0609020204030204" pitchFamily="49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F65A80BE-9E8A-4C85-934E-3ED5708A04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917889"/>
              </p:ext>
            </p:extLst>
          </p:nvPr>
        </p:nvGraphicFramePr>
        <p:xfrm>
          <a:off x="944985" y="1470622"/>
          <a:ext cx="6130372" cy="44804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32536">
                  <a:extLst>
                    <a:ext uri="{9D8B030D-6E8A-4147-A177-3AD203B41FA5}">
                      <a16:colId xmlns:a16="http://schemas.microsoft.com/office/drawing/2014/main" xmlns="" val="541010999"/>
                    </a:ext>
                  </a:extLst>
                </a:gridCol>
                <a:gridCol w="1970068">
                  <a:extLst>
                    <a:ext uri="{9D8B030D-6E8A-4147-A177-3AD203B41FA5}">
                      <a16:colId xmlns:a16="http://schemas.microsoft.com/office/drawing/2014/main" xmlns="" val="3687652318"/>
                    </a:ext>
                  </a:extLst>
                </a:gridCol>
                <a:gridCol w="1327768">
                  <a:extLst>
                    <a:ext uri="{9D8B030D-6E8A-4147-A177-3AD203B41FA5}">
                      <a16:colId xmlns:a16="http://schemas.microsoft.com/office/drawing/2014/main" xmlns="" val="3413314527"/>
                    </a:ext>
                  </a:extLst>
                </a:gridCol>
              </a:tblGrid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Device.DeviceInfo.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030362500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Manufacturer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463934554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ManufacturerOUI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string­(6:6)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079153309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ModelName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4267575702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Description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string­(256)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963603195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ProductClass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4159282461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SerialNumber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278410207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HardwareVersion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389730866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SoftwareVersion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354883145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AdditionalHardwareVersion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246706271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AdditionalSoftwareVersion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579759649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UpTime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unsignedInt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051608134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FirstUseDate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dateTime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727641845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DA09F8E0-FB45-4DD8-AED6-33D6D57E74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ACBD4A7-3DA6-4959-AAB3-A9D2CAE7B7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360" y="6190942"/>
            <a:ext cx="1836591" cy="23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31434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9A10BA-D82A-4BC0-B4CC-F0278A065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[b] Configure the device for service (with PCI Range)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5A266E6-E35D-4434-83FB-2DAFF698C564}"/>
              </a:ext>
            </a:extLst>
          </p:cNvPr>
          <p:cNvSpPr/>
          <p:nvPr/>
        </p:nvSpPr>
        <p:spPr>
          <a:xfrm>
            <a:off x="838200" y="1052386"/>
            <a:ext cx="8095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The following attributes are required at minimum for service :</a:t>
            </a:r>
            <a:endParaRPr lang="en-US" sz="3200" dirty="0">
              <a:effectLst/>
              <a:latin typeface="Consolas" panose="020B0609020204030204" pitchFamily="49" charset="0"/>
              <a:ea typeface="Calibri" panose="020F0502020204030204" pitchFamily="34" charset="0"/>
              <a:cs typeface="Consolas" panose="020B0609020204030204" pitchFamily="49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C0EDF4A9-4379-470F-9E74-9820D71AC4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442657"/>
              </p:ext>
            </p:extLst>
          </p:nvPr>
        </p:nvGraphicFramePr>
        <p:xfrm>
          <a:off x="838200" y="1502017"/>
          <a:ext cx="4750948" cy="17941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94307">
                  <a:extLst>
                    <a:ext uri="{9D8B030D-6E8A-4147-A177-3AD203B41FA5}">
                      <a16:colId xmlns:a16="http://schemas.microsoft.com/office/drawing/2014/main" xmlns="" val="3726774629"/>
                    </a:ext>
                  </a:extLst>
                </a:gridCol>
                <a:gridCol w="1051860">
                  <a:extLst>
                    <a:ext uri="{9D8B030D-6E8A-4147-A177-3AD203B41FA5}">
                      <a16:colId xmlns:a16="http://schemas.microsoft.com/office/drawing/2014/main" xmlns="" val="848215923"/>
                    </a:ext>
                  </a:extLst>
                </a:gridCol>
                <a:gridCol w="404781">
                  <a:extLst>
                    <a:ext uri="{9D8B030D-6E8A-4147-A177-3AD203B41FA5}">
                      <a16:colId xmlns:a16="http://schemas.microsoft.com/office/drawing/2014/main" xmlns="" val="16936856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FAPService.{i}.CellConfig.LTE.RAN.RF.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8661967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DLBandwidth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7258879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ULBandwidth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9935825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PhyCellID (configure a RANGE)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string­(64)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W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1829915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EARFCNDL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string­(128)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193362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EARFCNUL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string­(128)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427590640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95559500-7909-485E-A578-F74B76396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062991"/>
              </p:ext>
            </p:extLst>
          </p:nvPr>
        </p:nvGraphicFramePr>
        <p:xfrm>
          <a:off x="838200" y="3361164"/>
          <a:ext cx="4750948" cy="11198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29066">
                  <a:extLst>
                    <a:ext uri="{9D8B030D-6E8A-4147-A177-3AD203B41FA5}">
                      <a16:colId xmlns:a16="http://schemas.microsoft.com/office/drawing/2014/main" xmlns="" val="562763843"/>
                    </a:ext>
                  </a:extLst>
                </a:gridCol>
                <a:gridCol w="1004341">
                  <a:extLst>
                    <a:ext uri="{9D8B030D-6E8A-4147-A177-3AD203B41FA5}">
                      <a16:colId xmlns:a16="http://schemas.microsoft.com/office/drawing/2014/main" xmlns="" val="3859810515"/>
                    </a:ext>
                  </a:extLst>
                </a:gridCol>
                <a:gridCol w="417541">
                  <a:extLst>
                    <a:ext uri="{9D8B030D-6E8A-4147-A177-3AD203B41FA5}">
                      <a16:colId xmlns:a16="http://schemas.microsoft.com/office/drawing/2014/main" xmlns="" val="28146173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FAPService.{i}.CellConfig.LTE.RAN.PHY.PRACH.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2833432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RootSequenceIndex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unsignedInt­[0:837]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65449346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930B0E90-69A0-4C40-829E-C3F13963BE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981469"/>
              </p:ext>
            </p:extLst>
          </p:nvPr>
        </p:nvGraphicFramePr>
        <p:xfrm>
          <a:off x="838200" y="4600801"/>
          <a:ext cx="4750948" cy="16417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59046">
                  <a:extLst>
                    <a:ext uri="{9D8B030D-6E8A-4147-A177-3AD203B41FA5}">
                      <a16:colId xmlns:a16="http://schemas.microsoft.com/office/drawing/2014/main" xmlns="" val="640427689"/>
                    </a:ext>
                  </a:extLst>
                </a:gridCol>
                <a:gridCol w="989351">
                  <a:extLst>
                    <a:ext uri="{9D8B030D-6E8A-4147-A177-3AD203B41FA5}">
                      <a16:colId xmlns:a16="http://schemas.microsoft.com/office/drawing/2014/main" xmlns="" val="726753037"/>
                    </a:ext>
                  </a:extLst>
                </a:gridCol>
                <a:gridCol w="402551">
                  <a:extLst>
                    <a:ext uri="{9D8B030D-6E8A-4147-A177-3AD203B41FA5}">
                      <a16:colId xmlns:a16="http://schemas.microsoft.com/office/drawing/2014/main" xmlns="" val="1648229064"/>
                    </a:ext>
                  </a:extLst>
                </a:gridCol>
              </a:tblGrid>
              <a:tr h="50709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FAPService.{i}.CellConfig.LTE.RAN.Common.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64614896"/>
                  </a:ext>
                </a:extLst>
              </a:tr>
              <a:tr h="50709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CellIdentity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unsignedInt­[0:268435455]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92690323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132AE88C-34C1-4400-AB9C-62FC82D95D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303317"/>
              </p:ext>
            </p:extLst>
          </p:nvPr>
        </p:nvGraphicFramePr>
        <p:xfrm>
          <a:off x="6095999" y="1513974"/>
          <a:ext cx="5371475" cy="8970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45795">
                  <a:extLst>
                    <a:ext uri="{9D8B030D-6E8A-4147-A177-3AD203B41FA5}">
                      <a16:colId xmlns:a16="http://schemas.microsoft.com/office/drawing/2014/main" xmlns="" val="2471677875"/>
                    </a:ext>
                  </a:extLst>
                </a:gridCol>
                <a:gridCol w="816464">
                  <a:extLst>
                    <a:ext uri="{9D8B030D-6E8A-4147-A177-3AD203B41FA5}">
                      <a16:colId xmlns:a16="http://schemas.microsoft.com/office/drawing/2014/main" xmlns="" val="2154074887"/>
                    </a:ext>
                  </a:extLst>
                </a:gridCol>
                <a:gridCol w="509216">
                  <a:extLst>
                    <a:ext uri="{9D8B030D-6E8A-4147-A177-3AD203B41FA5}">
                      <a16:colId xmlns:a16="http://schemas.microsoft.com/office/drawing/2014/main" xmlns="" val="36980115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FAPService.{i}.CellConfig.LTE.EPC.PLMNList.{i}.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6177429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PLMNID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1046557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IsPrimary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boolean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402061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6B48FFDB-FD26-4127-8D63-9194BD0B39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977133"/>
              </p:ext>
            </p:extLst>
          </p:nvPr>
        </p:nvGraphicFramePr>
        <p:xfrm>
          <a:off x="6095999" y="2551198"/>
          <a:ext cx="5371475" cy="7200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2342">
                  <a:extLst>
                    <a:ext uri="{9D8B030D-6E8A-4147-A177-3AD203B41FA5}">
                      <a16:colId xmlns:a16="http://schemas.microsoft.com/office/drawing/2014/main" xmlns="" val="4257775941"/>
                    </a:ext>
                  </a:extLst>
                </a:gridCol>
                <a:gridCol w="1001143">
                  <a:extLst>
                    <a:ext uri="{9D8B030D-6E8A-4147-A177-3AD203B41FA5}">
                      <a16:colId xmlns:a16="http://schemas.microsoft.com/office/drawing/2014/main" xmlns="" val="760989261"/>
                    </a:ext>
                  </a:extLst>
                </a:gridCol>
                <a:gridCol w="317990">
                  <a:extLst>
                    <a:ext uri="{9D8B030D-6E8A-4147-A177-3AD203B41FA5}">
                      <a16:colId xmlns:a16="http://schemas.microsoft.com/office/drawing/2014/main" xmlns="" val="3018366534"/>
                    </a:ext>
                  </a:extLst>
                </a:gridCol>
              </a:tblGrid>
              <a:tr h="36001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FAPService.{i}.FAPControl.LTE.Gateway.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264718428"/>
                  </a:ext>
                </a:extLst>
              </a:tr>
              <a:tr h="36001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S1SigLinkServerList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string­(256)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562113691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xmlns="" id="{7DEEA67B-35A2-4ACA-8435-B984C9140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994912"/>
              </p:ext>
            </p:extLst>
          </p:nvPr>
        </p:nvGraphicFramePr>
        <p:xfrm>
          <a:off x="6095998" y="3385956"/>
          <a:ext cx="5371475" cy="5980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2343">
                  <a:extLst>
                    <a:ext uri="{9D8B030D-6E8A-4147-A177-3AD203B41FA5}">
                      <a16:colId xmlns:a16="http://schemas.microsoft.com/office/drawing/2014/main" xmlns="" val="3703037658"/>
                    </a:ext>
                  </a:extLst>
                </a:gridCol>
                <a:gridCol w="944380">
                  <a:extLst>
                    <a:ext uri="{9D8B030D-6E8A-4147-A177-3AD203B41FA5}">
                      <a16:colId xmlns:a16="http://schemas.microsoft.com/office/drawing/2014/main" xmlns="" val="2565474466"/>
                    </a:ext>
                  </a:extLst>
                </a:gridCol>
                <a:gridCol w="374752">
                  <a:extLst>
                    <a:ext uri="{9D8B030D-6E8A-4147-A177-3AD203B41FA5}">
                      <a16:colId xmlns:a16="http://schemas.microsoft.com/office/drawing/2014/main" xmlns="" val="42708764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Device.Time.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6051797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LocalTimeZone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string­(256)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4172700443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xmlns="" id="{8815CDDA-96DC-4504-9A46-83FD29B9C3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321667"/>
              </p:ext>
            </p:extLst>
          </p:nvPr>
        </p:nvGraphicFramePr>
        <p:xfrm>
          <a:off x="6095998" y="4143699"/>
          <a:ext cx="5371475" cy="8589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07372">
                  <a:extLst>
                    <a:ext uri="{9D8B030D-6E8A-4147-A177-3AD203B41FA5}">
                      <a16:colId xmlns:a16="http://schemas.microsoft.com/office/drawing/2014/main" xmlns="" val="2419833660"/>
                    </a:ext>
                  </a:extLst>
                </a:gridCol>
                <a:gridCol w="989351">
                  <a:extLst>
                    <a:ext uri="{9D8B030D-6E8A-4147-A177-3AD203B41FA5}">
                      <a16:colId xmlns:a16="http://schemas.microsoft.com/office/drawing/2014/main" xmlns="" val="1914816499"/>
                    </a:ext>
                  </a:extLst>
                </a:gridCol>
                <a:gridCol w="374752">
                  <a:extLst>
                    <a:ext uri="{9D8B030D-6E8A-4147-A177-3AD203B41FA5}">
                      <a16:colId xmlns:a16="http://schemas.microsoft.com/office/drawing/2014/main" xmlns="" val="20105208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FAPService.{i}.CellConfig.LTE.EPC.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40090938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TAC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unsignedInt­[0:65535]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78161824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xmlns="" id="{FEFBDF93-D895-4CAC-B2E9-4F25632AF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916227"/>
              </p:ext>
            </p:extLst>
          </p:nvPr>
        </p:nvGraphicFramePr>
        <p:xfrm>
          <a:off x="6095998" y="5154996"/>
          <a:ext cx="5371475" cy="8970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07372">
                  <a:extLst>
                    <a:ext uri="{9D8B030D-6E8A-4147-A177-3AD203B41FA5}">
                      <a16:colId xmlns:a16="http://schemas.microsoft.com/office/drawing/2014/main" xmlns="" val="3525436345"/>
                    </a:ext>
                  </a:extLst>
                </a:gridCol>
                <a:gridCol w="974361">
                  <a:extLst>
                    <a:ext uri="{9D8B030D-6E8A-4147-A177-3AD203B41FA5}">
                      <a16:colId xmlns:a16="http://schemas.microsoft.com/office/drawing/2014/main" xmlns="" val="801387155"/>
                    </a:ext>
                  </a:extLst>
                </a:gridCol>
                <a:gridCol w="389742">
                  <a:extLst>
                    <a:ext uri="{9D8B030D-6E8A-4147-A177-3AD203B41FA5}">
                      <a16:colId xmlns:a16="http://schemas.microsoft.com/office/drawing/2014/main" xmlns="" val="159352873"/>
                    </a:ext>
                  </a:extLst>
                </a:gridCol>
              </a:tblGrid>
              <a:tr h="1035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FAPService.{i}.FAPControl.LTE.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object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-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551355682"/>
                  </a:ext>
                </a:extLst>
              </a:tr>
              <a:tr h="1136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OpState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boolean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-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562620682"/>
                  </a:ext>
                </a:extLst>
              </a:tr>
              <a:tr h="1035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AdminState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boolean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W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972331539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2E49EEE5-3E73-46C7-9F09-13350A7DAD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3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0391434-B137-4BE6-87BD-32900DA3EF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360" y="6189404"/>
            <a:ext cx="1836591" cy="23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59779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DABD79B-191E-4A88-B8F6-E288E789C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[c] Perform REM (Automatic PCI selection (SON))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7D29FDE0-ED4F-4C03-821B-B6BC06EDBA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99417"/>
              </p:ext>
            </p:extLst>
          </p:nvPr>
        </p:nvGraphicFramePr>
        <p:xfrm>
          <a:off x="838199" y="1744648"/>
          <a:ext cx="6033561" cy="14951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5901">
                  <a:extLst>
                    <a:ext uri="{9D8B030D-6E8A-4147-A177-3AD203B41FA5}">
                      <a16:colId xmlns:a16="http://schemas.microsoft.com/office/drawing/2014/main" xmlns="" val="3669534548"/>
                    </a:ext>
                  </a:extLst>
                </a:gridCol>
                <a:gridCol w="1556473">
                  <a:extLst>
                    <a:ext uri="{9D8B030D-6E8A-4147-A177-3AD203B41FA5}">
                      <a16:colId xmlns:a16="http://schemas.microsoft.com/office/drawing/2014/main" xmlns="" val="1260258082"/>
                    </a:ext>
                  </a:extLst>
                </a:gridCol>
                <a:gridCol w="2011187">
                  <a:extLst>
                    <a:ext uri="{9D8B030D-6E8A-4147-A177-3AD203B41FA5}">
                      <a16:colId xmlns:a16="http://schemas.microsoft.com/office/drawing/2014/main" xmlns="" val="5257779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FAPService.{i}.REM.LTE.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3704464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EUTRACarrierARFCNDLList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1068576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ScanTimeout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unsignedInt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0696115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ScanStatus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9219470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LastScanTime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dateTime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4185740405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52A4E2E-E419-49D3-8503-C8DFA787B9DB}"/>
              </a:ext>
            </a:extLst>
          </p:cNvPr>
          <p:cNvSpPr/>
          <p:nvPr/>
        </p:nvSpPr>
        <p:spPr>
          <a:xfrm>
            <a:off x="838200" y="1042908"/>
            <a:ext cx="6222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The following attributes are required for REM :</a:t>
            </a:r>
            <a:endParaRPr lang="en-US" sz="3200" dirty="0">
              <a:effectLst/>
              <a:latin typeface="Consolas" panose="020B0609020204030204" pitchFamily="49" charset="0"/>
              <a:ea typeface="Calibri" panose="020F0502020204030204" pitchFamily="34" charset="0"/>
              <a:cs typeface="Consolas" panose="020B0609020204030204" pitchFamily="49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3BE04DDE-6144-4166-AA2C-A3C02F12A4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340224"/>
              </p:ext>
            </p:extLst>
          </p:nvPr>
        </p:nvGraphicFramePr>
        <p:xfrm>
          <a:off x="838199" y="1424030"/>
          <a:ext cx="6033561" cy="2990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5901">
                  <a:extLst>
                    <a:ext uri="{9D8B030D-6E8A-4147-A177-3AD203B41FA5}">
                      <a16:colId xmlns:a16="http://schemas.microsoft.com/office/drawing/2014/main" xmlns="" val="1086462998"/>
                    </a:ext>
                  </a:extLst>
                </a:gridCol>
                <a:gridCol w="1556473">
                  <a:extLst>
                    <a:ext uri="{9D8B030D-6E8A-4147-A177-3AD203B41FA5}">
                      <a16:colId xmlns:a16="http://schemas.microsoft.com/office/drawing/2014/main" xmlns="" val="1480928381"/>
                    </a:ext>
                  </a:extLst>
                </a:gridCol>
                <a:gridCol w="2011187">
                  <a:extLst>
                    <a:ext uri="{9D8B030D-6E8A-4147-A177-3AD203B41FA5}">
                      <a16:colId xmlns:a16="http://schemas.microsoft.com/office/drawing/2014/main" xmlns="" val="25704897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REMBandList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713922177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569441A2-82D9-4B2E-9816-F0D531C200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282819"/>
              </p:ext>
            </p:extLst>
          </p:nvPr>
        </p:nvGraphicFramePr>
        <p:xfrm>
          <a:off x="838199" y="3261354"/>
          <a:ext cx="6033561" cy="2990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59638">
                  <a:extLst>
                    <a:ext uri="{9D8B030D-6E8A-4147-A177-3AD203B41FA5}">
                      <a16:colId xmlns:a16="http://schemas.microsoft.com/office/drawing/2014/main" xmlns="" val="875384748"/>
                    </a:ext>
                  </a:extLst>
                </a:gridCol>
                <a:gridCol w="1562736">
                  <a:extLst>
                    <a:ext uri="{9D8B030D-6E8A-4147-A177-3AD203B41FA5}">
                      <a16:colId xmlns:a16="http://schemas.microsoft.com/office/drawing/2014/main" xmlns="" val="4137834703"/>
                    </a:ext>
                  </a:extLst>
                </a:gridCol>
                <a:gridCol w="2011187">
                  <a:extLst>
                    <a:ext uri="{9D8B030D-6E8A-4147-A177-3AD203B41FA5}">
                      <a16:colId xmlns:a16="http://schemas.microsoft.com/office/drawing/2014/main" xmlns="" val="12570688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ScanOnBoot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boolean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089981471"/>
                  </a:ext>
                </a:extLst>
              </a:tr>
            </a:tbl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C197725-82B9-4BCA-B58F-D458857EA0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5E08395D-A465-4097-AE34-A7D3E662F0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360" y="6190938"/>
            <a:ext cx="1836591" cy="23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814045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B9E1B788-C8D6-4C76-AE37-FCFE4DEC2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16459"/>
            <a:ext cx="10515600" cy="1325563"/>
          </a:xfrm>
        </p:spPr>
        <p:txBody>
          <a:bodyPr/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[d] View REM Result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C47E4B88-9936-443A-A310-7EF5DD4754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218573"/>
              </p:ext>
            </p:extLst>
          </p:nvPr>
        </p:nvGraphicFramePr>
        <p:xfrm>
          <a:off x="838200" y="1465835"/>
          <a:ext cx="8737392" cy="45285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50010">
                  <a:extLst>
                    <a:ext uri="{9D8B030D-6E8A-4147-A177-3AD203B41FA5}">
                      <a16:colId xmlns:a16="http://schemas.microsoft.com/office/drawing/2014/main" xmlns="" val="2104472870"/>
                    </a:ext>
                  </a:extLst>
                </a:gridCol>
                <a:gridCol w="3312826">
                  <a:extLst>
                    <a:ext uri="{9D8B030D-6E8A-4147-A177-3AD203B41FA5}">
                      <a16:colId xmlns:a16="http://schemas.microsoft.com/office/drawing/2014/main" xmlns="" val="3832953358"/>
                    </a:ext>
                  </a:extLst>
                </a:gridCol>
                <a:gridCol w="674556">
                  <a:extLst>
                    <a:ext uri="{9D8B030D-6E8A-4147-A177-3AD203B41FA5}">
                      <a16:colId xmlns:a16="http://schemas.microsoft.com/office/drawing/2014/main" xmlns="" val="94987546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FAPService.{i}.REM.LTE.Cell.{i}.RF.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object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6021855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EUTRACarrierARFCN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unsignedInt­[0:65535]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3753858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PhyCellID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unsignedInt­[0:503]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5351309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RSRP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int­[-140:-44]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9801209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RSRQ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int­[-240:0]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382038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RSSI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int­[-110:-19]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5226483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FAPService.{i}.REM.LTE.Cell.{i}.BCCH.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object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4378413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DLBandwidth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unsignedInt­[6, 15, 25, 50, 75, 100]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220331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ULBandwidth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unsignedInt­[6, 15, 25, 50, 75, 100]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1507274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RSTxPower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int­[-60:50]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4285515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TAC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unsignedInt­[:65535]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005435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CellID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unsignedInt­[:268435455]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3616379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CellBarred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boolean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6723027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CSGIndication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boolean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9813569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CSGIdentity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unsignedInt­[0:134217727]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9200592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FAPService.{i}.REM.LTE.Cell.{i}.BCCH.PLMNList.{i}.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object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631392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PLMNID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string­(6)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287650261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97C14C8-FF07-440D-B477-4AD41CC42418}"/>
              </a:ext>
            </a:extLst>
          </p:cNvPr>
          <p:cNvSpPr/>
          <p:nvPr/>
        </p:nvSpPr>
        <p:spPr>
          <a:xfrm>
            <a:off x="838200" y="1096503"/>
            <a:ext cx="77961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The following attributes are required to view REM Results:</a:t>
            </a:r>
            <a:endParaRPr lang="en-US" sz="3200" dirty="0">
              <a:effectLst/>
              <a:latin typeface="Consolas" panose="020B0609020204030204" pitchFamily="49" charset="0"/>
              <a:ea typeface="Calibri" panose="020F0502020204030204" pitchFamily="34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8B8F18F-7B79-4BD2-BB94-ADE6C6F774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6F8C8FE-FA56-4BB8-ABD8-8DAD74B959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5612" y="6190937"/>
            <a:ext cx="1836591" cy="23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928627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26E61B86-7AF4-4F0D-83B6-4B7D3211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[e] ONAP – Device 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94C5020-D4D8-4F22-985F-9B3D33A7BA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11506200" cy="3658614"/>
          </a:xfrm>
        </p:spPr>
        <p:txBody>
          <a:bodyPr/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Device supports TR069 protocol for management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Netconf-TR069 translator at ONAP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Basic BBF TR181 + TR196 data model implemented in YANG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View device information in ONAP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Configure device with minimum attributes required for service and PCI selection (SON)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View REM Result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602F3F5B-5BE1-43C1-A5DB-6EF2F6EF2D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E55148C-DED8-4FD3-88C6-A9CEDC2D15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8724" y="6190937"/>
            <a:ext cx="1836591" cy="23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280564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B4326C-79E8-487B-B325-2895BAB0D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[f] Connect to the device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0B0E377-BFB7-4ADB-987A-E1AD5B88A518}"/>
              </a:ext>
            </a:extLst>
          </p:cNvPr>
          <p:cNvSpPr/>
          <p:nvPr/>
        </p:nvSpPr>
        <p:spPr>
          <a:xfrm>
            <a:off x="838200" y="1087880"/>
            <a:ext cx="77511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The following attributes are required to contact the device:</a:t>
            </a:r>
            <a:endParaRPr lang="en-US" sz="3200" dirty="0">
              <a:effectLst/>
              <a:latin typeface="Consolas" panose="020B0609020204030204" pitchFamily="49" charset="0"/>
              <a:ea typeface="Calibri" panose="020F0502020204030204" pitchFamily="34" charset="0"/>
              <a:cs typeface="Consolas" panose="020B0609020204030204" pitchFamily="49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217C1573-EA20-4C49-9642-1676C39CD6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811632"/>
              </p:ext>
            </p:extLst>
          </p:nvPr>
        </p:nvGraphicFramePr>
        <p:xfrm>
          <a:off x="838200" y="2275329"/>
          <a:ext cx="5592580" cy="18646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1135">
                  <a:extLst>
                    <a:ext uri="{9D8B030D-6E8A-4147-A177-3AD203B41FA5}">
                      <a16:colId xmlns:a16="http://schemas.microsoft.com/office/drawing/2014/main" xmlns="" val="4215821600"/>
                    </a:ext>
                  </a:extLst>
                </a:gridCol>
                <a:gridCol w="1802035">
                  <a:extLst>
                    <a:ext uri="{9D8B030D-6E8A-4147-A177-3AD203B41FA5}">
                      <a16:colId xmlns:a16="http://schemas.microsoft.com/office/drawing/2014/main" xmlns="" val="3721153158"/>
                    </a:ext>
                  </a:extLst>
                </a:gridCol>
                <a:gridCol w="899410">
                  <a:extLst>
                    <a:ext uri="{9D8B030D-6E8A-4147-A177-3AD203B41FA5}">
                      <a16:colId xmlns:a16="http://schemas.microsoft.com/office/drawing/2014/main" xmlns="" val="3536574167"/>
                    </a:ext>
                  </a:extLst>
                </a:gridCol>
              </a:tblGrid>
              <a:tr h="6215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ConnectionRequestURL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string­(256)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-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423304700"/>
                  </a:ext>
                </a:extLst>
              </a:tr>
              <a:tr h="6215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ConnectionRequestUsername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string­(256)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W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599733461"/>
                  </a:ext>
                </a:extLst>
              </a:tr>
              <a:tr h="6215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ConnectionRequestPassword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string­(256)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W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19879147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D1E8015F-213C-4C2E-8767-66D948E64B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703566"/>
              </p:ext>
            </p:extLst>
          </p:nvPr>
        </p:nvGraphicFramePr>
        <p:xfrm>
          <a:off x="838200" y="1659420"/>
          <a:ext cx="5592580" cy="6215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1135">
                  <a:extLst>
                    <a:ext uri="{9D8B030D-6E8A-4147-A177-3AD203B41FA5}">
                      <a16:colId xmlns:a16="http://schemas.microsoft.com/office/drawing/2014/main" xmlns="" val="3847157507"/>
                    </a:ext>
                  </a:extLst>
                </a:gridCol>
                <a:gridCol w="1802035">
                  <a:extLst>
                    <a:ext uri="{9D8B030D-6E8A-4147-A177-3AD203B41FA5}">
                      <a16:colId xmlns:a16="http://schemas.microsoft.com/office/drawing/2014/main" xmlns="" val="3619572293"/>
                    </a:ext>
                  </a:extLst>
                </a:gridCol>
                <a:gridCol w="899410">
                  <a:extLst>
                    <a:ext uri="{9D8B030D-6E8A-4147-A177-3AD203B41FA5}">
                      <a16:colId xmlns:a16="http://schemas.microsoft.com/office/drawing/2014/main" xmlns="" val="558650672"/>
                    </a:ext>
                  </a:extLst>
                </a:gridCol>
              </a:tblGrid>
              <a:tr h="6215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Device.ManagementServer.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object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-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769886077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1A6CB96-4369-4D12-B141-0EEADC7373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8C90CDF-9E78-4AD7-9666-8FD28EF2F8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360" y="6190938"/>
            <a:ext cx="1836591" cy="23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091534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NAP-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ONAP-Template</Template>
  <TotalTime>0</TotalTime>
  <Words>548</Words>
  <Application>Microsoft Office PowerPoint</Application>
  <PresentationFormat>Breitbild</PresentationFormat>
  <Paragraphs>214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.AppleSystemUIFont</vt:lpstr>
      <vt:lpstr>Arial</vt:lpstr>
      <vt:lpstr>Calibri</vt:lpstr>
      <vt:lpstr>Consolas</vt:lpstr>
      <vt:lpstr>Times New Roman</vt:lpstr>
      <vt:lpstr>ONAP-Template</vt:lpstr>
      <vt:lpstr>Simplified CRAN/HeNB management PoC</vt:lpstr>
      <vt:lpstr>[a] GET Device Information</vt:lpstr>
      <vt:lpstr>[b] Configure the device for service (with PCI Range)</vt:lpstr>
      <vt:lpstr>[c] Perform REM (Automatic PCI selection (SON))</vt:lpstr>
      <vt:lpstr>[d] View REM Result</vt:lpstr>
      <vt:lpstr>[e] ONAP – Device communication</vt:lpstr>
      <vt:lpstr>[f] Connect to the device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Shantha Kumar Ramakrishnan</dc:creator>
  <cp:lastModifiedBy>Martin Skorupski</cp:lastModifiedBy>
  <cp:revision>31</cp:revision>
  <dcterms:created xsi:type="dcterms:W3CDTF">2018-02-21T13:45:44Z</dcterms:created>
  <dcterms:modified xsi:type="dcterms:W3CDTF">2018-03-22T12:52:54Z</dcterms:modified>
</cp:coreProperties>
</file>