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0D49F2-274B-443B-BD25-BA1333DE40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887C340-C2FD-4038-9839-DDF0050FD1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C0A0129-6D85-416A-822E-97844DA6A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6C5416-F830-48C0-B5E8-4D07877A1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5E7F00-E3AF-4F22-8ACF-7EF2B5A87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50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78A487-676E-40A8-8C0B-EA31E98E8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8665B5-9CC7-4869-AEE6-D76D47306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167699-F0D3-4C5F-B949-A18BE1EE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2E5CFF-CA65-4F8C-BE04-2CED508F2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73C092-C0C4-40FD-92B6-7A0DD7197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4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FD997D2-247C-4DE1-A969-4B2E142ADE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D8F9288-5E60-4AF5-B3C4-CF3734479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2837B6F-6021-43D4-B429-92E6F2A5A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22266D-C68F-4779-B17B-4B281668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A4ECB3B-84F1-474E-BDAA-EC6100507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9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CB7C87-5C13-4969-93FE-2C1ED51FB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B32F8C-B4B2-47FD-8C3D-169F7DABA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F36D7AA-835C-4E74-9A18-3F14ACDA2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CDE637-A36F-4B09-8C50-367C7A5B7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C6D4A7-5076-4388-BB0E-F12030519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5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D789C4-AE0A-4EA5-B66B-5B17A3225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3CD9E55-FF6B-47FF-AE28-C93BB087C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E4BE6F-75B0-46BE-AFB9-D08A39D1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3CBB82-F112-4563-BFF2-5A9A7FC2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071012-3998-4620-BE3E-5CAC97367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01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06B892-AE88-4446-95E4-C18CD3658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AD0FA-50D0-4710-8F54-86D2DF9B3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6502B70-D0AA-469E-959F-047708788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0E89AB9-CF1C-42E5-86EE-C2CB2721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0D99CDF-B972-4C67-8D8E-82257802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A3E5AF-C87F-4262-908E-A7DA75879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6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6B8DBF-2CDA-487F-BA09-134ECDB47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74E6E83-C721-4A4A-83E1-E060F8286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00A5E81-348A-4DEB-85D6-62506061A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2DB7481-06C4-4E8F-86E5-7CC2BE11F4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1C5ACBA-D34C-471C-B2F4-97FB273E45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0B19177-60B3-4E99-83D8-B359F6342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6B8B4B5-C88E-4F2B-A9E3-6E578C1C7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AFF283E-0143-4787-88AC-6F679D6B1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60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829AB1-AE09-4304-916D-77E0DB27B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E5EA6B8-0FC0-457F-B870-C76A17283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C860156-3652-4E41-AD46-D622F520B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F1BD85A-C17D-4475-ABF8-3F2F54650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0B5349A-29F8-4818-9B57-8C7129C04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96CD80A-8930-4D28-AB77-65BF2C8A9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A0A13E3-5EBA-43C8-9A8E-312A50D1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49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29A8DA-27F6-4165-A58E-A52B9F7E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B3114C3-8593-4639-B6A0-8665B19FE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6891838-4698-494E-BC92-2CB2AF929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371D00A-FF4C-4854-B846-BD2D46AED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75DE306-66D3-4164-B926-B9DA21CC3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52F7D42-8A88-4C35-825F-EBE5CCBE3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823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D3E435-4EC6-485E-9DFC-D055AB6CF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EBDF2CD-2771-4C63-BB52-6C68A01907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3F8AF00-9B44-4C13-8C28-023E8AAAA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155F621-784F-48F0-9598-4F723CAE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F0B192-8A5C-44D9-ABCB-64505A61A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FC872C4-3401-4E5E-8393-816AFFBD4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23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9A7266C-63CD-4E50-9113-5EE551A91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39C80E-3D3A-4D81-BAF3-87C88A26A4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7EBABE-2E8F-4BAE-89C9-467D009380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3DC52-642C-4A35-9602-F57DBA5CEFE5}" type="datetimeFigureOut">
              <a:rPr lang="en-US" smtClean="0"/>
              <a:t>3/21/2018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AB6970-92C2-4E43-9A9C-2B4501D56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24B701-2631-436D-A314-FFD331ED5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4CFEF-39B3-4267-B2F7-7ED87206A4B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5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555BAF-FFEE-43B2-953A-64D665E286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Simplified CRAN/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HeNB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eNB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gNB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management PoC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6426C6F-139C-449D-A84B-008C767C75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02/21/2018</a:t>
            </a:r>
          </a:p>
        </p:txBody>
      </p:sp>
    </p:spTree>
    <p:extLst>
      <p:ext uri="{BB962C8B-B14F-4D97-AF65-F5344CB8AC3E}">
        <p14:creationId xmlns:p14="http://schemas.microsoft.com/office/powerpoint/2010/main" val="3254667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A58EE5-E028-4242-89BE-E15D1964C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[a] GET Device Information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894C742-14E4-4002-9119-FDC7F7FE9292}"/>
              </a:ext>
            </a:extLst>
          </p:cNvPr>
          <p:cNvSpPr/>
          <p:nvPr/>
        </p:nvSpPr>
        <p:spPr>
          <a:xfrm>
            <a:off x="838200" y="1506022"/>
            <a:ext cx="7271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provide details of the device: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F65A80BE-9E8A-4C85-934E-3ED5708A04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540667"/>
              </p:ext>
            </p:extLst>
          </p:nvPr>
        </p:nvGraphicFramePr>
        <p:xfrm>
          <a:off x="944985" y="1875354"/>
          <a:ext cx="6130372" cy="4480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2536">
                  <a:extLst>
                    <a:ext uri="{9D8B030D-6E8A-4147-A177-3AD203B41FA5}">
                      <a16:colId xmlns:a16="http://schemas.microsoft.com/office/drawing/2014/main" xmlns="" val="541010999"/>
                    </a:ext>
                  </a:extLst>
                </a:gridCol>
                <a:gridCol w="1970068">
                  <a:extLst>
                    <a:ext uri="{9D8B030D-6E8A-4147-A177-3AD203B41FA5}">
                      <a16:colId xmlns:a16="http://schemas.microsoft.com/office/drawing/2014/main" xmlns="" val="3687652318"/>
                    </a:ext>
                  </a:extLst>
                </a:gridCol>
                <a:gridCol w="1327768">
                  <a:extLst>
                    <a:ext uri="{9D8B030D-6E8A-4147-A177-3AD203B41FA5}">
                      <a16:colId xmlns:a16="http://schemas.microsoft.com/office/drawing/2014/main" xmlns="" val="3413314527"/>
                    </a:ext>
                  </a:extLst>
                </a:gridCol>
              </a:tblGrid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Device.DeviceInfo.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030362500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Manufacturer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63934554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ManufacturerOUI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string­(6:6)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079153309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ModelName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267575702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Description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963603195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ProductClass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159282461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SerialNumber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278410207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HardwareVersion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389730866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SoftwareVersion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354883145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AdditionalHardwareVersion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246706271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AdditionalSoftwareVersion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579759649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UpTime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051608134"/>
                  </a:ext>
                </a:extLst>
              </a:tr>
              <a:tr h="344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FirstUseDate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dateTime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727641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31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9A10BA-D82A-4BC0-B4CC-F0278A065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[b] Configure the device for service (with PCI Range)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5A266E6-E35D-4434-83FB-2DAFF698C564}"/>
              </a:ext>
            </a:extLst>
          </p:cNvPr>
          <p:cNvSpPr/>
          <p:nvPr/>
        </p:nvSpPr>
        <p:spPr>
          <a:xfrm>
            <a:off x="838200" y="1702478"/>
            <a:ext cx="9025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at minimum for service 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C0EDF4A9-4379-470F-9E74-9820D71AC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4823"/>
              </p:ext>
            </p:extLst>
          </p:nvPr>
        </p:nvGraphicFramePr>
        <p:xfrm>
          <a:off x="838200" y="2071643"/>
          <a:ext cx="4750948" cy="1794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4307">
                  <a:extLst>
                    <a:ext uri="{9D8B030D-6E8A-4147-A177-3AD203B41FA5}">
                      <a16:colId xmlns:a16="http://schemas.microsoft.com/office/drawing/2014/main" xmlns="" val="3726774629"/>
                    </a:ext>
                  </a:extLst>
                </a:gridCol>
                <a:gridCol w="1051860">
                  <a:extLst>
                    <a:ext uri="{9D8B030D-6E8A-4147-A177-3AD203B41FA5}">
                      <a16:colId xmlns:a16="http://schemas.microsoft.com/office/drawing/2014/main" xmlns="" val="848215923"/>
                    </a:ext>
                  </a:extLst>
                </a:gridCol>
                <a:gridCol w="404781">
                  <a:extLst>
                    <a:ext uri="{9D8B030D-6E8A-4147-A177-3AD203B41FA5}">
                      <a16:colId xmlns:a16="http://schemas.microsoft.com/office/drawing/2014/main" xmlns="" val="16936856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FAPService.{i}.CellConfig.LTE.RAN.RF.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866196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DLBandwidth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725887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ULBandwidth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993582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PhyCellID (configure a RANGE)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string­(64)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W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182991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EARFCNDL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string­(128)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193362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EARFCNUL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string­(128)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27590640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95559500-7909-485E-A578-F74B76396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2523"/>
              </p:ext>
            </p:extLst>
          </p:nvPr>
        </p:nvGraphicFramePr>
        <p:xfrm>
          <a:off x="838200" y="3930790"/>
          <a:ext cx="4750948" cy="1119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9066">
                  <a:extLst>
                    <a:ext uri="{9D8B030D-6E8A-4147-A177-3AD203B41FA5}">
                      <a16:colId xmlns:a16="http://schemas.microsoft.com/office/drawing/2014/main" xmlns="" val="562763843"/>
                    </a:ext>
                  </a:extLst>
                </a:gridCol>
                <a:gridCol w="1004341">
                  <a:extLst>
                    <a:ext uri="{9D8B030D-6E8A-4147-A177-3AD203B41FA5}">
                      <a16:colId xmlns:a16="http://schemas.microsoft.com/office/drawing/2014/main" xmlns="" val="3859810515"/>
                    </a:ext>
                  </a:extLst>
                </a:gridCol>
                <a:gridCol w="417541">
                  <a:extLst>
                    <a:ext uri="{9D8B030D-6E8A-4147-A177-3AD203B41FA5}">
                      <a16:colId xmlns:a16="http://schemas.microsoft.com/office/drawing/2014/main" xmlns="" val="28146173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FAPService.{i}.CellConfig.LTE.RAN.PHY.PRACH.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283343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RootSequenceIndex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unsignedInt­[0:837]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65449346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930B0E90-69A0-4C40-829E-C3F13963BE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730823"/>
              </p:ext>
            </p:extLst>
          </p:nvPr>
        </p:nvGraphicFramePr>
        <p:xfrm>
          <a:off x="838200" y="5170427"/>
          <a:ext cx="4750948" cy="16417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9046">
                  <a:extLst>
                    <a:ext uri="{9D8B030D-6E8A-4147-A177-3AD203B41FA5}">
                      <a16:colId xmlns:a16="http://schemas.microsoft.com/office/drawing/2014/main" xmlns="" val="640427689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xmlns="" val="726753037"/>
                    </a:ext>
                  </a:extLst>
                </a:gridCol>
                <a:gridCol w="402551">
                  <a:extLst>
                    <a:ext uri="{9D8B030D-6E8A-4147-A177-3AD203B41FA5}">
                      <a16:colId xmlns:a16="http://schemas.microsoft.com/office/drawing/2014/main" xmlns="" val="1648229064"/>
                    </a:ext>
                  </a:extLst>
                </a:gridCol>
              </a:tblGrid>
              <a:tr h="507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FAPService.{i}.CellConfig.LTE.RAN.Common.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4614896"/>
                  </a:ext>
                </a:extLst>
              </a:tr>
              <a:tr h="507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CellIdentity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unsignedInt­[0:268435455]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2690323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32AE88C-34C1-4400-AB9C-62FC82D95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502572"/>
              </p:ext>
            </p:extLst>
          </p:nvPr>
        </p:nvGraphicFramePr>
        <p:xfrm>
          <a:off x="6095999" y="2083600"/>
          <a:ext cx="5371475" cy="897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5795">
                  <a:extLst>
                    <a:ext uri="{9D8B030D-6E8A-4147-A177-3AD203B41FA5}">
                      <a16:colId xmlns:a16="http://schemas.microsoft.com/office/drawing/2014/main" xmlns="" val="2471677875"/>
                    </a:ext>
                  </a:extLst>
                </a:gridCol>
                <a:gridCol w="816464">
                  <a:extLst>
                    <a:ext uri="{9D8B030D-6E8A-4147-A177-3AD203B41FA5}">
                      <a16:colId xmlns:a16="http://schemas.microsoft.com/office/drawing/2014/main" xmlns="" val="2154074887"/>
                    </a:ext>
                  </a:extLst>
                </a:gridCol>
                <a:gridCol w="509216">
                  <a:extLst>
                    <a:ext uri="{9D8B030D-6E8A-4147-A177-3AD203B41FA5}">
                      <a16:colId xmlns:a16="http://schemas.microsoft.com/office/drawing/2014/main" xmlns="" val="36980115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FAPService.{i}.CellConfig.LTE.EPC.PLMNList.{i}.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17742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PLMNID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104655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IsPrimary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boolean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402061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B48FFDB-FD26-4127-8D63-9194BD0B3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393069"/>
              </p:ext>
            </p:extLst>
          </p:nvPr>
        </p:nvGraphicFramePr>
        <p:xfrm>
          <a:off x="6095999" y="3120824"/>
          <a:ext cx="5371475" cy="720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342">
                  <a:extLst>
                    <a:ext uri="{9D8B030D-6E8A-4147-A177-3AD203B41FA5}">
                      <a16:colId xmlns:a16="http://schemas.microsoft.com/office/drawing/2014/main" xmlns="" val="4257775941"/>
                    </a:ext>
                  </a:extLst>
                </a:gridCol>
                <a:gridCol w="1001143">
                  <a:extLst>
                    <a:ext uri="{9D8B030D-6E8A-4147-A177-3AD203B41FA5}">
                      <a16:colId xmlns:a16="http://schemas.microsoft.com/office/drawing/2014/main" xmlns="" val="760989261"/>
                    </a:ext>
                  </a:extLst>
                </a:gridCol>
                <a:gridCol w="317990">
                  <a:extLst>
                    <a:ext uri="{9D8B030D-6E8A-4147-A177-3AD203B41FA5}">
                      <a16:colId xmlns:a16="http://schemas.microsoft.com/office/drawing/2014/main" xmlns="" val="3018366534"/>
                    </a:ext>
                  </a:extLst>
                </a:gridCol>
              </a:tblGrid>
              <a:tr h="360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FAPService.{i}.FAPControl.LTE.Gateway.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264718428"/>
                  </a:ext>
                </a:extLst>
              </a:tr>
              <a:tr h="3600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S1SigLinkServerList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56211369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7DEEA67B-35A2-4ACA-8435-B984C9140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212272"/>
              </p:ext>
            </p:extLst>
          </p:nvPr>
        </p:nvGraphicFramePr>
        <p:xfrm>
          <a:off x="6095998" y="3955582"/>
          <a:ext cx="5371475" cy="598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343">
                  <a:extLst>
                    <a:ext uri="{9D8B030D-6E8A-4147-A177-3AD203B41FA5}">
                      <a16:colId xmlns:a16="http://schemas.microsoft.com/office/drawing/2014/main" xmlns="" val="3703037658"/>
                    </a:ext>
                  </a:extLst>
                </a:gridCol>
                <a:gridCol w="944380">
                  <a:extLst>
                    <a:ext uri="{9D8B030D-6E8A-4147-A177-3AD203B41FA5}">
                      <a16:colId xmlns:a16="http://schemas.microsoft.com/office/drawing/2014/main" xmlns="" val="2565474466"/>
                    </a:ext>
                  </a:extLst>
                </a:gridCol>
                <a:gridCol w="374752">
                  <a:extLst>
                    <a:ext uri="{9D8B030D-6E8A-4147-A177-3AD203B41FA5}">
                      <a16:colId xmlns:a16="http://schemas.microsoft.com/office/drawing/2014/main" xmlns="" val="42708764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Device.Time.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05179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LocalTimeZone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string­(256)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17270044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8815CDDA-96DC-4504-9A46-83FD29B9C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382758"/>
              </p:ext>
            </p:extLst>
          </p:nvPr>
        </p:nvGraphicFramePr>
        <p:xfrm>
          <a:off x="6095998" y="4713325"/>
          <a:ext cx="5371475" cy="858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372">
                  <a:extLst>
                    <a:ext uri="{9D8B030D-6E8A-4147-A177-3AD203B41FA5}">
                      <a16:colId xmlns:a16="http://schemas.microsoft.com/office/drawing/2014/main" xmlns="" val="2419833660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xmlns="" val="1914816499"/>
                    </a:ext>
                  </a:extLst>
                </a:gridCol>
                <a:gridCol w="374752">
                  <a:extLst>
                    <a:ext uri="{9D8B030D-6E8A-4147-A177-3AD203B41FA5}">
                      <a16:colId xmlns:a16="http://schemas.microsoft.com/office/drawing/2014/main" xmlns="" val="20105208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FAPService.{i}.CellConfig.LTE.EPC.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009093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TAC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unsignedInt­[0:65535]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78161824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FEFBDF93-D895-4CAC-B2E9-4F25632AF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288738"/>
              </p:ext>
            </p:extLst>
          </p:nvPr>
        </p:nvGraphicFramePr>
        <p:xfrm>
          <a:off x="6095998" y="5724622"/>
          <a:ext cx="5371475" cy="897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372">
                  <a:extLst>
                    <a:ext uri="{9D8B030D-6E8A-4147-A177-3AD203B41FA5}">
                      <a16:colId xmlns:a16="http://schemas.microsoft.com/office/drawing/2014/main" xmlns="" val="3525436345"/>
                    </a:ext>
                  </a:extLst>
                </a:gridCol>
                <a:gridCol w="974361">
                  <a:extLst>
                    <a:ext uri="{9D8B030D-6E8A-4147-A177-3AD203B41FA5}">
                      <a16:colId xmlns:a16="http://schemas.microsoft.com/office/drawing/2014/main" xmlns="" val="801387155"/>
                    </a:ext>
                  </a:extLst>
                </a:gridCol>
                <a:gridCol w="389742">
                  <a:extLst>
                    <a:ext uri="{9D8B030D-6E8A-4147-A177-3AD203B41FA5}">
                      <a16:colId xmlns:a16="http://schemas.microsoft.com/office/drawing/2014/main" xmlns="" val="159352873"/>
                    </a:ext>
                  </a:extLst>
                </a:gridCol>
              </a:tblGrid>
              <a:tr h="103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FAPService.{i}.FAPControl.LTE.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object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551355682"/>
                  </a:ext>
                </a:extLst>
              </a:tr>
              <a:tr h="1136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OpState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boolean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562620682"/>
                  </a:ext>
                </a:extLst>
              </a:tr>
              <a:tr h="1035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AdminState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boolean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72331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597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ABD79B-191E-4A88-B8F6-E288E789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[c] Perform REM (Automatic PCI selection (SON))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7D29FDE0-ED4F-4C03-821B-B6BC06EDB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613995"/>
              </p:ext>
            </p:extLst>
          </p:nvPr>
        </p:nvGraphicFramePr>
        <p:xfrm>
          <a:off x="838199" y="2404218"/>
          <a:ext cx="6033561" cy="14951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901">
                  <a:extLst>
                    <a:ext uri="{9D8B030D-6E8A-4147-A177-3AD203B41FA5}">
                      <a16:colId xmlns:a16="http://schemas.microsoft.com/office/drawing/2014/main" xmlns="" val="3669534548"/>
                    </a:ext>
                  </a:extLst>
                </a:gridCol>
                <a:gridCol w="1556473">
                  <a:extLst>
                    <a:ext uri="{9D8B030D-6E8A-4147-A177-3AD203B41FA5}">
                      <a16:colId xmlns:a16="http://schemas.microsoft.com/office/drawing/2014/main" xmlns="" val="1260258082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xmlns="" val="525777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FAPService.{i}.REM.LTE.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370446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EUTRACarrierARFCNDLList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string­(64)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106857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ScanTimeout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unsignedInt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069611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ScanStatus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21947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LastScanTime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dateTime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18574040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52A4E2E-E419-49D3-8503-C8DFA787B9DB}"/>
              </a:ext>
            </a:extLst>
          </p:cNvPr>
          <p:cNvSpPr/>
          <p:nvPr/>
        </p:nvSpPr>
        <p:spPr>
          <a:xfrm>
            <a:off x="838199" y="1702478"/>
            <a:ext cx="9265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for REM 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3BE04DDE-6144-4166-AA2C-A3C02F12A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654702"/>
              </p:ext>
            </p:extLst>
          </p:nvPr>
        </p:nvGraphicFramePr>
        <p:xfrm>
          <a:off x="838199" y="2083600"/>
          <a:ext cx="6033561" cy="299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901">
                  <a:extLst>
                    <a:ext uri="{9D8B030D-6E8A-4147-A177-3AD203B41FA5}">
                      <a16:colId xmlns:a16="http://schemas.microsoft.com/office/drawing/2014/main" xmlns="" val="1086462998"/>
                    </a:ext>
                  </a:extLst>
                </a:gridCol>
                <a:gridCol w="1556473">
                  <a:extLst>
                    <a:ext uri="{9D8B030D-6E8A-4147-A177-3AD203B41FA5}">
                      <a16:colId xmlns:a16="http://schemas.microsoft.com/office/drawing/2014/main" xmlns="" val="1480928381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xmlns="" val="25704897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REMBandList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71392217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69441A2-82D9-4B2E-9816-F0D531C20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35023"/>
              </p:ext>
            </p:extLst>
          </p:nvPr>
        </p:nvGraphicFramePr>
        <p:xfrm>
          <a:off x="838199" y="3920924"/>
          <a:ext cx="6033561" cy="299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9638">
                  <a:extLst>
                    <a:ext uri="{9D8B030D-6E8A-4147-A177-3AD203B41FA5}">
                      <a16:colId xmlns:a16="http://schemas.microsoft.com/office/drawing/2014/main" xmlns="" val="875384748"/>
                    </a:ext>
                  </a:extLst>
                </a:gridCol>
                <a:gridCol w="1562736">
                  <a:extLst>
                    <a:ext uri="{9D8B030D-6E8A-4147-A177-3AD203B41FA5}">
                      <a16:colId xmlns:a16="http://schemas.microsoft.com/office/drawing/2014/main" xmlns="" val="4137834703"/>
                    </a:ext>
                  </a:extLst>
                </a:gridCol>
                <a:gridCol w="2011187">
                  <a:extLst>
                    <a:ext uri="{9D8B030D-6E8A-4147-A177-3AD203B41FA5}">
                      <a16:colId xmlns:a16="http://schemas.microsoft.com/office/drawing/2014/main" xmlns="" val="12570688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ScanOnBoot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boolean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89981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81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B9E1B788-C8D6-4C76-AE37-FCFE4DEC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0341"/>
            <a:ext cx="10515600" cy="1325563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[d] View REM Result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C47E4B88-9936-443A-A310-7EF5DD4754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520339"/>
              </p:ext>
            </p:extLst>
          </p:nvPr>
        </p:nvGraphicFramePr>
        <p:xfrm>
          <a:off x="838200" y="2050452"/>
          <a:ext cx="8737392" cy="452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0010">
                  <a:extLst>
                    <a:ext uri="{9D8B030D-6E8A-4147-A177-3AD203B41FA5}">
                      <a16:colId xmlns:a16="http://schemas.microsoft.com/office/drawing/2014/main" xmlns="" val="2104472870"/>
                    </a:ext>
                  </a:extLst>
                </a:gridCol>
                <a:gridCol w="3312826">
                  <a:extLst>
                    <a:ext uri="{9D8B030D-6E8A-4147-A177-3AD203B41FA5}">
                      <a16:colId xmlns:a16="http://schemas.microsoft.com/office/drawing/2014/main" xmlns="" val="3832953358"/>
                    </a:ext>
                  </a:extLst>
                </a:gridCol>
                <a:gridCol w="674556">
                  <a:extLst>
                    <a:ext uri="{9D8B030D-6E8A-4147-A177-3AD203B41FA5}">
                      <a16:colId xmlns:a16="http://schemas.microsoft.com/office/drawing/2014/main" xmlns="" val="9498754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FAPService.{i}.REM.LTE.Cell.{i}.RF.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02185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EUTRACarrierARFCN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unsignedInt­[0:65535]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375385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PhyCellID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unsignedInt­[0:503]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535130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RSRP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int­[-140:-44]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98012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RSRQ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int­[-240:0]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38203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RSSI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int­[-110:-19]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522648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FAPService.{i}.REM.LTE.Cell.{i}.BCCH.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437841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DLBandwidth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unsignedInt­[6, 15, 25, 50, 75, 100]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220331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ULBandwidth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unsignedInt­[6, 15, 25, 50, 75, 100]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1507274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RSTxPower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int­[-60:50]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4285515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TAC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unsignedInt­[:65535]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005435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CellID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unsignedInt­[:268435455]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361637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CellBarred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boolean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672302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CSGIndication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boolean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981356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CSGIdentity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unsignedInt­[0:134217727]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920059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FAPService.{i}.REM.LTE.Cell.{i}.BCCH.PLMNList.{i}.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object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631392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PLMNID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string­(6)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28765026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97C14C8-FF07-440D-B477-4AD41CC42418}"/>
              </a:ext>
            </a:extLst>
          </p:cNvPr>
          <p:cNvSpPr/>
          <p:nvPr/>
        </p:nvSpPr>
        <p:spPr>
          <a:xfrm>
            <a:off x="838200" y="1501238"/>
            <a:ext cx="7796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to view REM Results: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928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4C5020-D4D8-4F22-985F-9B3D33A7B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Device supports TR069 protocol for management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Netconf-TR069 translator at ONAP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Basic BBF TR181 + TR196 data model implemented in YANG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View device information in ONAP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Configure device with minimum attributes required for service and PCI selection (SON)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View REM Result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26E61B86-7AF4-4F0D-83B6-4B7D3211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[e] ONAP – Device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158280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B4326C-79E8-487B-B325-2895BAB0D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[f] Connect to the device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0B0E377-BFB7-4ADB-987A-E1AD5B88A518}"/>
              </a:ext>
            </a:extLst>
          </p:cNvPr>
          <p:cNvSpPr/>
          <p:nvPr/>
        </p:nvSpPr>
        <p:spPr>
          <a:xfrm>
            <a:off x="838200" y="1672497"/>
            <a:ext cx="8650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The following attributes are required to contact the device:</a:t>
            </a:r>
            <a:endParaRPr lang="en-US" sz="3200" dirty="0">
              <a:effectLst/>
              <a:latin typeface="Consolas" panose="020B0609020204030204" pitchFamily="49" charset="0"/>
              <a:ea typeface="Calibri" panose="020F0502020204030204" pitchFamily="34" charset="0"/>
              <a:cs typeface="Consolas" panose="020B0609020204030204" pitchFamily="49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217C1573-EA20-4C49-9642-1676C39CD6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96564"/>
              </p:ext>
            </p:extLst>
          </p:nvPr>
        </p:nvGraphicFramePr>
        <p:xfrm>
          <a:off x="838200" y="2859946"/>
          <a:ext cx="5592580" cy="18646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135">
                  <a:extLst>
                    <a:ext uri="{9D8B030D-6E8A-4147-A177-3AD203B41FA5}">
                      <a16:colId xmlns:a16="http://schemas.microsoft.com/office/drawing/2014/main" xmlns="" val="4215821600"/>
                    </a:ext>
                  </a:extLst>
                </a:gridCol>
                <a:gridCol w="1802035">
                  <a:extLst>
                    <a:ext uri="{9D8B030D-6E8A-4147-A177-3AD203B41FA5}">
                      <a16:colId xmlns:a16="http://schemas.microsoft.com/office/drawing/2014/main" xmlns="" val="3721153158"/>
                    </a:ext>
                  </a:extLst>
                </a:gridCol>
                <a:gridCol w="899410">
                  <a:extLst>
                    <a:ext uri="{9D8B030D-6E8A-4147-A177-3AD203B41FA5}">
                      <a16:colId xmlns:a16="http://schemas.microsoft.com/office/drawing/2014/main" xmlns="" val="3536574167"/>
                    </a:ext>
                  </a:extLst>
                </a:gridCol>
              </a:tblGrid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ConnectionRequestURL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2423304700"/>
                  </a:ext>
                </a:extLst>
              </a:tr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ConnectionRequestUsername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599733461"/>
                  </a:ext>
                </a:extLst>
              </a:tr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ConnectionRequestPassword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string­(256)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W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31987914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D1E8015F-213C-4C2E-8767-66D948E64B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476170"/>
              </p:ext>
            </p:extLst>
          </p:nvPr>
        </p:nvGraphicFramePr>
        <p:xfrm>
          <a:off x="838200" y="2244037"/>
          <a:ext cx="5592580" cy="621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135">
                  <a:extLst>
                    <a:ext uri="{9D8B030D-6E8A-4147-A177-3AD203B41FA5}">
                      <a16:colId xmlns:a16="http://schemas.microsoft.com/office/drawing/2014/main" xmlns="" val="3847157507"/>
                    </a:ext>
                  </a:extLst>
                </a:gridCol>
                <a:gridCol w="1802035">
                  <a:extLst>
                    <a:ext uri="{9D8B030D-6E8A-4147-A177-3AD203B41FA5}">
                      <a16:colId xmlns:a16="http://schemas.microsoft.com/office/drawing/2014/main" xmlns="" val="3619572293"/>
                    </a:ext>
                  </a:extLst>
                </a:gridCol>
                <a:gridCol w="899410">
                  <a:extLst>
                    <a:ext uri="{9D8B030D-6E8A-4147-A177-3AD203B41FA5}">
                      <a16:colId xmlns:a16="http://schemas.microsoft.com/office/drawing/2014/main" xmlns="" val="558650672"/>
                    </a:ext>
                  </a:extLst>
                </a:gridCol>
              </a:tblGrid>
              <a:tr h="6215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Device.ManagementServer.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object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cs typeface="Consolas" panose="020B0609020204030204" pitchFamily="49" charset="0"/>
                        </a:rPr>
                        <a:t>-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Consolas" panose="020B0609020204030204" pitchFamily="49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xmlns="" val="1769886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091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540</Words>
  <Application>Microsoft Office PowerPoint</Application>
  <PresentationFormat>Breitbild</PresentationFormat>
  <Paragraphs>208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Consolas</vt:lpstr>
      <vt:lpstr>Times New Roman</vt:lpstr>
      <vt:lpstr>Office Theme</vt:lpstr>
      <vt:lpstr>Simplified CRAN/HeNB/eNB/gNB management PoC</vt:lpstr>
      <vt:lpstr>[a] GET Device Information</vt:lpstr>
      <vt:lpstr>[b] Configure the device for service (with PCI Range)</vt:lpstr>
      <vt:lpstr>[c] Perform REM (Automatic PCI selection (SON))</vt:lpstr>
      <vt:lpstr>[d] View REM Result</vt:lpstr>
      <vt:lpstr>[e] ONAP – Device communication</vt:lpstr>
      <vt:lpstr>[f] Connect to the device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BRAKLE, TRACY L</dc:creator>
  <cp:lastModifiedBy>Martin Skorupski</cp:lastModifiedBy>
  <cp:revision>29</cp:revision>
  <dcterms:created xsi:type="dcterms:W3CDTF">2018-02-21T13:45:44Z</dcterms:created>
  <dcterms:modified xsi:type="dcterms:W3CDTF">2018-03-21T15:33:40Z</dcterms:modified>
</cp:coreProperties>
</file>