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ink/ink1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23"/>
  </p:notesMasterIdLst>
  <p:sldIdLst>
    <p:sldId id="425" r:id="rId4"/>
    <p:sldId id="440" r:id="rId5"/>
    <p:sldId id="453" r:id="rId6"/>
    <p:sldId id="463" r:id="rId7"/>
    <p:sldId id="444" r:id="rId8"/>
    <p:sldId id="428" r:id="rId9"/>
    <p:sldId id="448" r:id="rId10"/>
    <p:sldId id="451" r:id="rId11"/>
    <p:sldId id="449" r:id="rId12"/>
    <p:sldId id="452" r:id="rId13"/>
    <p:sldId id="466" r:id="rId14"/>
    <p:sldId id="455" r:id="rId15"/>
    <p:sldId id="465" r:id="rId16"/>
    <p:sldId id="460" r:id="rId17"/>
    <p:sldId id="464" r:id="rId18"/>
    <p:sldId id="476" r:id="rId19"/>
    <p:sldId id="478" r:id="rId20"/>
    <p:sldId id="477" r:id="rId21"/>
    <p:sldId id="481" r:id="rId22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38" autoAdjust="0"/>
    <p:restoredTop sz="90435" autoAdjust="0"/>
  </p:normalViewPr>
  <p:slideViewPr>
    <p:cSldViewPr snapToGrid="0" snapToObjects="1">
      <p:cViewPr varScale="1">
        <p:scale>
          <a:sx n="64" d="100"/>
          <a:sy n="64" d="100"/>
        </p:scale>
        <p:origin x="-504" y="-72"/>
      </p:cViewPr>
      <p:guideLst>
        <p:guide orient="horz" pos="2255"/>
        <p:guide pos="3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109 382,'0'2,"-1"-1,-1 1,2 0,-1 0,0-1,1 1,-1 0,-1-1,2 1,-1 0,0-1,1 1,-1 0,0 0,0 0,-1 0,0 1,1 0,1-1,-2 2,-1 0,2-1,0 1,1-2,-1 2,-1-2,2 2,-2-2,1 1,1-1,-1 0,0 1,1-2,0 1,0 0,0-1,0 1,0-1,0 1,1 0,-1-1,1 2,1-1,-1 0,0 0,1 0,0 2,0 0,0-1,0 0,0 0,0-2,-1 1,1 1,0 0,0-1,1 0,-1 1,2 2,2-2,0 1,-1-1,3-1,-3 1,3-1,-1 0,-2 1,3-1,-5-1,5 2,-1-1,-3-1,1 0,0-1,2 1,0-1,-2 0,1 1,1 0,-5 0,4 0,-1 0,-1 1,2 1,-1-2,2 1,0-1,-3 0,0 0,0 0,-2-1,-1 1,1 1,0-1,1 1,-1-1,2 1,0-1,-1 0,0 0,-1-1,0 1,0 0,0 0,-1 0,1 0,0-1,-1 0,1 1,0 0,-1 0,1 0,0 1,0-2,-1 1,1 1,0-1,0 1,-1-1,1 0,0 1,0 0,-1 0,1 0,1-1,-1 1,0 0,-1 0,2 0,-1-1,1 1,-2 0,1 0,0-1,0 0,-2 0,2 1,0 0,0-1,-1 1,1 0,0-1,0 0,-1-1,1 2,0-1,1 0,-1-1,2 1,1 0,2 0,2-1,-2 0,1 0,0 0,3 0,-1 0,-2-1,0-2,-1 2,0 0,1-2,-1 2,0 0,1-1,-3-1,1 2,1-1,-2 1,-1-1,0 1,-2-1,1 0,0 0,-2 1,2-1,0 0,-1 0,2 0,0 0,-2 0,2 0,0 0,0 0,-1 0,-1 1,1 0,0-1,0 1,1-1,1-1,1 1,0 1,-1-1,1-1,-1 1,-2 0,0 0,0 1,0-1,-2 0,2-1,-1 1,1-2,0 1,1-3,-1 2,-1 0,1-2,0-1,0 1,0 0,-1 2,0 0,0 0,0 1,0-1,-1 2,1-2,-1 1,1 0,-1-1,1 1,-1 1,0-2,1 0,-1 0,0 0,-1 1,0-1,0 2,0 0,0 1,0-1,0 0,0 0,-1 0,0 0,1 1,-1-1,1 0,-1 1,0-1,0 0,0 0,0 1,0-1,-1 0,0 0,0 1,1-1,-1 0,0 0,-1 0,0 0,1 2,-1-1,-1-1,1 1,0 0,1-1,0 1,-1 0,0 0,2 1,-3 0,-1-1,1 1,0 0,1 0,-1 0,0-1,1 1,1 0,-2 0,1-1,1 1,-1-1,1 1,1-1,-3 1,2-1,0 1,1-1,-1 1,0-1,1 0,-1 1,-2-1,2 0,-1 1,-1 0,0-1,-1 1,1 0,1 0,-2 0,2 0,0 0,-2 1,1-1,-1 2,-1-1,-1 0,2-1,1 1,0 0,-1-1,3 1,-1-1,0 0,1 0,-3 0,0 0,-2 0,2 0,2 0,-1 0,0 0,0 0,-1 0,-1 0,-1 0,1 0,1 1,1-1,0 1,2 0,-1-1,-1 1,0-1,1 0,0 0,0 1,2-1,-1 0,-1 0,1 0,-1 1,0-1,0 1,-2-1,3 0,-1 0,1 0,0 0,-1 0,2 0,-5-1,2 1,0-1,2 1,-1 0,0 0,2-1,-1 0,0 0,-1 0,2 0,-3-1,-3 0,1 1,1 0,-1-2,2 1,1 1,2 1,-1-1,0 0,0 0,1 1,-3-2,3 1,-2 1,0-1,-1 1,-3-1,3 0,-1 0,-1 1,1-2,0 2,0 0,0 0,2 0,0 0,0 0,-1 1,3-1,-1 0,0 0,1 0,-1 1,0-1,0 1,1-1,-1 1,0 0,0-1,1 0,-1 1,0 0,1-1,-1 1,1 0,-1 0,0-1,1 0,-1 1,0-1,2 1,-2 0,0 0,1-1,-1 0,-1 1,2 0,-1 0,0 0,1-1,-1 0,1 1,0-1,0 0,0 0,-1 1,0 0,0 0,1-1,-1 0,1 0,0 1,0-1,0 0,0 0,0 0,0 0,-1 0,1 0,-1 0,0 0,1 0,0 0,0 0,0 0,0 0,0-1,0 1,0-1,-2 0,1 0,1 1,0-1,-1 0,0 1,1-1,0 0,-1 1,1-1,1 0,-1 1,0 0,0-1,0 1,0-2,0 2,0 0,0 0,1-1,-1 1,0-1,0 1,0 0,0-1,0 1,1-1,-1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471 329,'0'1,"2"-1,0 1,-1 1,0-1,1 0,-1 0,0-1,-1 1,1-1,-1 1,1-1,-1 1,0 0,0 0,0 0,-1-1,1 1,0 0,0 0,-1-1,1 1,-1-1,1 1,-1-1,0 1,1 0,-1-1,1 1,-1-1,0 1,1 0,-1-1,0 1,0-1,1 1,-1 0,0-1,0 0,0 0,0 0,0 0,0 0,0 0,0 0,0 0,0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495 346,'2'0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488 364,'2'0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524 329,'0'1,"0"1,0 0,0-1,-1 0,1 0,0 1,-1 0,0-1,1 1,-1 0,0-1,1 1,-1 0,0 0,1-1,0 2,-1-3,1 1,-1 1,1-1,-1 0,1 0,0 0,-1 0,0 1,1-1,-1 1,1-1,-1 1,0-1,0-1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528 329,'1'0,"0"0,-1 1,0 0,1-1,-1 1,0 0,1 1,-1-1,1 1,-1-1,1-1,-1 1,1 0,-1 0,0 0,0 0,0 1,0-1,0 0,0 0,0 0,-1-1,0 0,0 0,0 0,0 0,-1 0,1 0,-1-1,1 0,1 0,-1 1,0 0,0-1,0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543 340,'-1'0,"0"1,1 0,-1 0,0-1,1 1,-1 0,0 0,0-1,1 1,-2 1,1-2,1 2,-1-1,1 0,0 1,0-1,-1 0,1 0,0 0,0 0,0 0,0 0,0 0,0 0,0 0,1 0,0-1,0 0,-1 1,1-1,1 0,-1 0,0 0,0 1,0-1,0 0,0-1,1 0,0 0,0 0,-1-1,1 1,0-1,-1 2,0-2,0 1,0 1,0-1,0-1,0 0,0 1,-1 0,1-1,0 1,-1 0,1 1,-1-1,0 0,0 0,0 0,0 0,-1 1,1-1,-1 0,0 1,1-1,-1 1,0 0,0-1,1 0,-1 1,0 0,0 0,0 0,0 0,0 0,0 0,0 0,-1 0,0 0,1 0,0 0,0 0,0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561 333,'1'0,"-1"1,0 0,0 0,0 0,0 0,0 0,0 0,0 0,-1 1,1-1,-1 1,0 0,0-2,1 1,0 1,-1-2,1 1,-1 0,0-1,1 1,0 0,-1 0,0 0,1 0,-1-1,0 2,0-1,0 0,1 0,-1 0,1 0,0 0,-1-1,1 1,-1-1,0 2,1-1,0 0,-1 0,1 0,0 0,-1-1,1 1,0 0,1-2,-1 0,0 0,0 0,0 0,1 1,-1-1,1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576 342,'1'0,"-1"1,0 0,0 0,0 1,0 0,0-1,0 1,0 0,0-1,-1 1,1 0,-1-2,1 2,-1-2,1 1,0 1,0-1,-1 0,0 1,0 0,1-1,0 0,0 0,-1 0,0-1,1 1,0 0,0-3,0 0,0 0,1 1,0-1,-1 0,1 2,-1-1,0-1,1 2,0-1,-1 0,0 0,1 1,-1-1,0 0,1 1,0-1,-1 0,1 0,0 1,-1-1,1 1,1 0,-1-1,1 0,-1 0,-1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593 358,'1'0,"0"0,0 0,0 0,0 0,1 0,0 0,-1 0,1 0,0-1,-1 0,1 0,0-1,0 2,-1-2,0 1,1 0,0 0,-1 1,-1-1,1 0,0 1,-1-1,1 1,-1-1,-2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611 335,'-1'0,"0"1,0 1,0 0,0-1,0 1,0 0,0 0,0 0,1-1,0 1,-1-1,1 0,-1-1,1 2,0-1,0 0,-1-1,0 2,0 0,1-1,-1 1,0 0,1-1,-2 1,1-1,1 0,-1 1,1-1,0 0,-1 0,1 0,0 0,0 0,0 0,0 0,0 0,0 0,1-1,0 0,-1 1,1-1,1 0,0 0,0-1,-2 0,1 1,1-1,-2 0,2 0,0 0,-1 0,1-1,0 1,0-1,-1 1,1 0,0 0,-1 0,-1 0,1 1,1-1,-2 0,1 1,0-1,0 0,0 1,-1-1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568 446,'0'-1,"0"0,0 0,1-1,0 0,0 0,-1 1,2-1,0 0,-1 1,0-1,0 1,0-1,0 1,0 0,0 0,0 0,1 0,0 0,-1-1,1 1,0-1,0 2,-1-1,1 0,0-1,-1 1,1 0,0 0,-1 1,0 0,0 0,0 0,0 0,0 0,0 0,1 0,0 0,-1 0,0 2,1-1,0 1,-1 0,1 0,0-1,-2 0,1 1,1-1,0 1,-1 0,0 0,0-1,1 1,-1 0,0 0,0-1,0 1,0 0,0 0,0-2,-1 1,1 1,-1-1,1 1,-1-1,1 1,-1-1,0 0,0 1,0 0,1-1,-1 1,0-1,0 1,0 0,0-1,0 1,0 0,0-1,-1 0,1 0,-1 1,1-1,0 0,0 0,0 0,0 0,-1 0,1 0,-1-1,1 1,-1 1,0-2,1 1,-1 0,1 0,-1 0,0 0,0-1,1 1,-1-1,1 1,-1-1,0 0,0 0,0 1,0 0,0-1,0 0,-1 1,1-1,0 0,-1 0,1 0,-1 0,1 0,-1 0,0 0,1 0,-1 0,0 0,1-1,-1 1,0-1,1 0,-1 0,0 0,0 0,1 0,-1-1,0 1,0 0,1 0,0 0,0 1,0-1,1 0,-1 1,0-1,1 0,-2 0,0-1,0 0,1 0,-1 1,1 0,-1-1,1 0,-1 0,1 1,0-1,1 0,-1 1,0 0,1-1,-1 0,0 1,1 0,0 0,0 0,0 0,0 0,0 0,0 0,0 0,-1 0,1 0,0 0,0 0,0 0,0 0,0 0,0 0,0 0,0 0,1 0,-1 0,1 1,-1-1,0 0,1 1,-1-1,0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399 442,'1'0,"1"0,-1 0,0 0,0 0,0 0,1 0,-1 0,1 0,0 0,0 0,0 0,-1 0,1 0,0 0,-1 0,0 0,0 0,1 0,0 0,-1 0,1 0,-1 0,1 0,0 0,0 0,-1 0,1 0,-1 0,1 0,0 0,-1 0,1 0,-1 0,1 0,0 0,-1 0,1 0,-1 0,1 0,-1 0,0 0,0 0,1 1,-1-1,1 0,-1 0,1 0,0 0,-1 1,0-1,0 0,0 0,0 0,0 0,0 1,1-1,0 0,-1 0,1 0,0 1,-1-1,0 0,1 1,-1-1,0 0,1 1,-1-1,0 1,1-1,-1 0,1 0,-1 0,0 0,0 0,-1 1,1-1,0 1,0-1,1 1,0-1,-1 1,1-1,0 0,-1 1,1-1,-1 0,0 0,1 0,-2 1,1-1,0 0,0 0,0 0,0 0,-1 1,1-1,0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533 439,'0'2,"1"0,-1 0,1-1,0 1,-1-1,1 0,0 0,-1 0,0 0,1 0,0 0,0 0,-1 0,0 0,0 0,1 0,-1 0,1-1,-1 1,0 0,-1-1,0 0,-1 0,1 0,0 0,0 1,0-1,0 0,0 0,0 0,0 1,0-1,0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670 458,'1'0,"0"1,0-1,0 0,0 0,0 0,0 0,0 0,0 0,0 0,0 0,0 0,0 0,0 0,0 0,0 0,0 0,0 0,0 0,1 0,-1 0,0 0,1 0,0-1,-1 1,0 0,1-1,-1 1,0 0,0-1,1 1,-1 0,0 0,0 0,0 0,0 0,1 0,-1 0,0 0,1-1,-1 1,0 0,0-1,1 1,-1 0,0 0,0-1,1 1,0 0,0 0,-1 0,0 0,1 0,-1-1,1 1,0 0,-1 0,0 0,0 0,0 0,0 0,0 0,1 0,-1 0,1 0,0-1,-1 1,1 0,-1 0,0 0,0 0,0 0,1 0,-1 0,0 0,0 0,0 0,1 0,-1 0,1 0,0 0,-1 0,1 0,0 0,-1 0,1 0,0 1,0-1,-1 0,0 0,0 0,0 0,0 0,0 0,0 0,0 0,0 0,0 0,0 0,0 0,0 0,0 0,0 0,0 0,0 0,0 0,0 0,0 0,1 0,-1 0,0-1,0 1,0 0,0 0,0 0,0 0,0 0,1-1,-1 1,0 0,0 0,0 0,0 0,0 0,0 0,0 0,1 0,0 0,-1 0,0 0,0 0,0 0,1-1,0 1,-1 0,1 0,-1 0,0 0,1 0,-2-1,1 1,0 0,0 0,0 0,0 0,0 0,0 0,0 0,1 0,-1 0,0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854 434,'0'1,"1"1,1-1,-1 1,0-1,0 0,0-1,-1 1,1 0,-1 0,0 0,1-1,-1 1,-1-1,0 0,0 0,1 1,-1-1,0 0,1 1,-1-1,0 0,0 0,1 1,-2 0,0 0,1 0,0-1,1 1,-1 0,0-1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423 344,'2'0,"0"-1,-1 1,1-1,0 0,-1 0,0 1,0 0,0 0,0 0,-1-1,-1 1,0 0,0 0,0 1,1 0,0 0,-1 0,1 0,-1 0,0 0,1 0,0 0,-1 1,0 0,0 0,0-1,0 1,1-1,-1-1,1 1,-1 0,0 0,1 2,-1-1,1-1,-1 0,0 0,1 0,-1 0,0 1,1-1,-1 0,0 0,1 1,0-1,-1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404 373,'1'0,"0"1,0 0,0-1,0 0,-1 1,1-1,-1 1,1-1,-1 1,1-1,0 1,0-1,0 0,-1 1,1-1,0 0,0 1,0-1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cm"/>
          <inkml:channelProperty channel="Y" name="resolution" value="28.3464566929134" units="cm"/>
        </inkml:channelProperties>
      </inkml:inkSource>
      <inkml:timestamp xml:id="ts0" timeString="2018-01-12T22:58:57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461 327,'0'1,"0"0,0 0,0 1,-1-1,1 1,-1 0,1-1,-1 1,0 0,1-1,-1 1,1 0,-1-1,1 0,-1 1,1-1,-1 1,0 0,1-1,-1 1,1 0,0-1,-1 1,0 0,0-1,1 1,-1 0,0-2,1 2,0 0,-1-2,1 2,-1 0,1-1,-1-1,1 1,0 0,0 1,-1 0,1-1,-1-1,1 1,0 0,-1 0,1 0,0 0,0 0,0 0,0-2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/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b="16967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580" b="2285"/>
          <a:stretch>
            <a:fillRect/>
          </a:stretch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" t="2099" r="1487" b="2285"/>
          <a:stretch>
            <a:fillRect/>
          </a:stretch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5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/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9" name="Picture Placeholder 3"/>
          <p:cNvSpPr txBox="1"/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0" name="Picture Placeholder 3"/>
          <p:cNvSpPr txBox="1"/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/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/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/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/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srgbClr val="81017E"/>
              </a:solidFill>
              <a:cs typeface="Calibri" panose="020F0502020204030204"/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srgbClr val="0C2577"/>
              </a:solidFill>
              <a:cs typeface="Calibri" panose="020F0502020204030204"/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5"/>
            </a:lvl3pPr>
            <a:lvl4pPr>
              <a:defRPr sz="1585"/>
            </a:lvl4pPr>
            <a:lvl5pPr>
              <a:defRPr sz="158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/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/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/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/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/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/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/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/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/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/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/>
          <p:nvPr userDrawn="1"/>
        </p:nvGraphicFramePr>
        <p:xfrm>
          <a:off x="586670" y="1632768"/>
          <a:ext cx="11036306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/>
                <a:gridCol w="6855500"/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DA0081"/>
              </a:solidFill>
              <a:cs typeface="Calibri" panose="020F0502020204030204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/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1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2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3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4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5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</a:fld>
            <a:r>
              <a:rPr lang="en-US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5" Type="http://schemas.openxmlformats.org/officeDocument/2006/relationships/theme" Target="../theme/theme2.xml"/><Relationship Id="rId84" Type="http://schemas.openxmlformats.org/officeDocument/2006/relationships/slideLayout" Target="../slideLayouts/slideLayout97.xml"/><Relationship Id="rId83" Type="http://schemas.openxmlformats.org/officeDocument/2006/relationships/slideLayout" Target="../slideLayouts/slideLayout96.xml"/><Relationship Id="rId82" Type="http://schemas.openxmlformats.org/officeDocument/2006/relationships/slideLayout" Target="../slideLayouts/slideLayout95.xml"/><Relationship Id="rId81" Type="http://schemas.openxmlformats.org/officeDocument/2006/relationships/slideLayout" Target="../slideLayouts/slideLayout94.xml"/><Relationship Id="rId80" Type="http://schemas.openxmlformats.org/officeDocument/2006/relationships/slideLayout" Target="../slideLayouts/slideLayout93.xml"/><Relationship Id="rId8" Type="http://schemas.openxmlformats.org/officeDocument/2006/relationships/slideLayout" Target="../slideLayouts/slideLayout21.xml"/><Relationship Id="rId79" Type="http://schemas.openxmlformats.org/officeDocument/2006/relationships/slideLayout" Target="../slideLayouts/slideLayout92.xml"/><Relationship Id="rId78" Type="http://schemas.openxmlformats.org/officeDocument/2006/relationships/slideLayout" Target="../slideLayouts/slideLayout91.xml"/><Relationship Id="rId77" Type="http://schemas.openxmlformats.org/officeDocument/2006/relationships/slideLayout" Target="../slideLayouts/slideLayout90.xml"/><Relationship Id="rId76" Type="http://schemas.openxmlformats.org/officeDocument/2006/relationships/slideLayout" Target="../slideLayouts/slideLayout89.xml"/><Relationship Id="rId75" Type="http://schemas.openxmlformats.org/officeDocument/2006/relationships/slideLayout" Target="../slideLayouts/slideLayout88.xml"/><Relationship Id="rId74" Type="http://schemas.openxmlformats.org/officeDocument/2006/relationships/slideLayout" Target="../slideLayouts/slideLayout87.xml"/><Relationship Id="rId73" Type="http://schemas.openxmlformats.org/officeDocument/2006/relationships/slideLayout" Target="../slideLayouts/slideLayout86.xml"/><Relationship Id="rId72" Type="http://schemas.openxmlformats.org/officeDocument/2006/relationships/slideLayout" Target="../slideLayouts/slideLayout85.xml"/><Relationship Id="rId71" Type="http://schemas.openxmlformats.org/officeDocument/2006/relationships/slideLayout" Target="../slideLayouts/slideLayout84.xml"/><Relationship Id="rId70" Type="http://schemas.openxmlformats.org/officeDocument/2006/relationships/slideLayout" Target="../slideLayouts/slideLayout83.xml"/><Relationship Id="rId7" Type="http://schemas.openxmlformats.org/officeDocument/2006/relationships/slideLayout" Target="../slideLayouts/slideLayout20.xml"/><Relationship Id="rId69" Type="http://schemas.openxmlformats.org/officeDocument/2006/relationships/slideLayout" Target="../slideLayouts/slideLayout82.xml"/><Relationship Id="rId68" Type="http://schemas.openxmlformats.org/officeDocument/2006/relationships/slideLayout" Target="../slideLayouts/slideLayout81.xml"/><Relationship Id="rId67" Type="http://schemas.openxmlformats.org/officeDocument/2006/relationships/slideLayout" Target="../slideLayouts/slideLayout80.xml"/><Relationship Id="rId66" Type="http://schemas.openxmlformats.org/officeDocument/2006/relationships/slideLayout" Target="../slideLayouts/slideLayout79.xml"/><Relationship Id="rId65" Type="http://schemas.openxmlformats.org/officeDocument/2006/relationships/slideLayout" Target="../slideLayouts/slideLayout78.xml"/><Relationship Id="rId64" Type="http://schemas.openxmlformats.org/officeDocument/2006/relationships/slideLayout" Target="../slideLayouts/slideLayout77.xml"/><Relationship Id="rId63" Type="http://schemas.openxmlformats.org/officeDocument/2006/relationships/slideLayout" Target="../slideLayouts/slideLayout76.xml"/><Relationship Id="rId62" Type="http://schemas.openxmlformats.org/officeDocument/2006/relationships/slideLayout" Target="../slideLayouts/slideLayout75.xml"/><Relationship Id="rId61" Type="http://schemas.openxmlformats.org/officeDocument/2006/relationships/slideLayout" Target="../slideLayouts/slideLayout74.xml"/><Relationship Id="rId60" Type="http://schemas.openxmlformats.org/officeDocument/2006/relationships/slideLayout" Target="../slideLayouts/slideLayout73.xml"/><Relationship Id="rId6" Type="http://schemas.openxmlformats.org/officeDocument/2006/relationships/slideLayout" Target="../slideLayouts/slideLayout19.xml"/><Relationship Id="rId59" Type="http://schemas.openxmlformats.org/officeDocument/2006/relationships/slideLayout" Target="../slideLayouts/slideLayout72.xml"/><Relationship Id="rId58" Type="http://schemas.openxmlformats.org/officeDocument/2006/relationships/slideLayout" Target="../slideLayouts/slideLayout71.xml"/><Relationship Id="rId57" Type="http://schemas.openxmlformats.org/officeDocument/2006/relationships/slideLayout" Target="../slideLayouts/slideLayout70.xml"/><Relationship Id="rId56" Type="http://schemas.openxmlformats.org/officeDocument/2006/relationships/slideLayout" Target="../slideLayouts/slideLayout69.xml"/><Relationship Id="rId55" Type="http://schemas.openxmlformats.org/officeDocument/2006/relationships/slideLayout" Target="../slideLayouts/slideLayout68.xml"/><Relationship Id="rId54" Type="http://schemas.openxmlformats.org/officeDocument/2006/relationships/slideLayout" Target="../slideLayouts/slideLayout67.xml"/><Relationship Id="rId53" Type="http://schemas.openxmlformats.org/officeDocument/2006/relationships/slideLayout" Target="../slideLayouts/slideLayout66.xml"/><Relationship Id="rId52" Type="http://schemas.openxmlformats.org/officeDocument/2006/relationships/slideLayout" Target="../slideLayouts/slideLayout65.xml"/><Relationship Id="rId51" Type="http://schemas.openxmlformats.org/officeDocument/2006/relationships/slideLayout" Target="../slideLayouts/slideLayout64.xml"/><Relationship Id="rId50" Type="http://schemas.openxmlformats.org/officeDocument/2006/relationships/slideLayout" Target="../slideLayouts/slideLayout63.xml"/><Relationship Id="rId5" Type="http://schemas.openxmlformats.org/officeDocument/2006/relationships/slideLayout" Target="../slideLayouts/slideLayout18.xml"/><Relationship Id="rId49" Type="http://schemas.openxmlformats.org/officeDocument/2006/relationships/slideLayout" Target="../slideLayouts/slideLayout62.xml"/><Relationship Id="rId48" Type="http://schemas.openxmlformats.org/officeDocument/2006/relationships/slideLayout" Target="../slideLayouts/slideLayout61.xml"/><Relationship Id="rId47" Type="http://schemas.openxmlformats.org/officeDocument/2006/relationships/slideLayout" Target="../slideLayouts/slideLayout60.xml"/><Relationship Id="rId46" Type="http://schemas.openxmlformats.org/officeDocument/2006/relationships/slideLayout" Target="../slideLayouts/slideLayout59.xml"/><Relationship Id="rId45" Type="http://schemas.openxmlformats.org/officeDocument/2006/relationships/slideLayout" Target="../slideLayouts/slideLayout58.xml"/><Relationship Id="rId44" Type="http://schemas.openxmlformats.org/officeDocument/2006/relationships/slideLayout" Target="../slideLayouts/slideLayout57.xml"/><Relationship Id="rId43" Type="http://schemas.openxmlformats.org/officeDocument/2006/relationships/slideLayout" Target="../slideLayouts/slideLayout56.xml"/><Relationship Id="rId42" Type="http://schemas.openxmlformats.org/officeDocument/2006/relationships/slideLayout" Target="../slideLayouts/slideLayout55.xml"/><Relationship Id="rId41" Type="http://schemas.openxmlformats.org/officeDocument/2006/relationships/slideLayout" Target="../slideLayouts/slideLayout54.xml"/><Relationship Id="rId4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5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4572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9144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13716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18288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150495" marR="0" indent="-1504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538480" marR="0" indent="-14668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859155" marR="0" indent="-996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285875" marR="0" indent="-21717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1602105" marR="0" indent="-23241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831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03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4975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547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1pPr>
      <a:lvl2pPr marL="0" marR="0" indent="457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2pPr>
      <a:lvl3pPr marL="0" marR="0" indent="914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3pPr>
      <a:lvl4pPr marL="0" marR="0" indent="1371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4pPr>
      <a:lvl5pPr marL="0" marR="0" indent="18288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5pPr>
      <a:lvl6pPr marL="0" marR="0" indent="22860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6pPr>
      <a:lvl7pPr marL="0" marR="0" indent="2743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7pPr>
      <a:lvl8pPr marL="0" marR="0" indent="3200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8pPr>
      <a:lvl9pPr marL="0" marR="0" indent="3657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MS PGothic" panose="020B0600070205080204" pitchFamily="34" charset="-128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MS PGothic" panose="020B0600070205080204" pitchFamily="34" charset="-128"/>
              </a:rPr>
            </a:fld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  <p:sldLayoutId id="2147483701" r:id="rId39"/>
    <p:sldLayoutId id="2147483702" r:id="rId40"/>
    <p:sldLayoutId id="2147483703" r:id="rId41"/>
    <p:sldLayoutId id="2147483704" r:id="rId42"/>
    <p:sldLayoutId id="2147483705" r:id="rId43"/>
    <p:sldLayoutId id="2147483706" r:id="rId44"/>
    <p:sldLayoutId id="2147483707" r:id="rId45"/>
    <p:sldLayoutId id="2147483708" r:id="rId46"/>
    <p:sldLayoutId id="2147483709" r:id="rId47"/>
    <p:sldLayoutId id="2147483710" r:id="rId48"/>
    <p:sldLayoutId id="2147483711" r:id="rId49"/>
    <p:sldLayoutId id="2147483712" r:id="rId50"/>
    <p:sldLayoutId id="2147483713" r:id="rId51"/>
    <p:sldLayoutId id="2147483714" r:id="rId52"/>
    <p:sldLayoutId id="2147483715" r:id="rId53"/>
    <p:sldLayoutId id="2147483716" r:id="rId54"/>
    <p:sldLayoutId id="2147483717" r:id="rId55"/>
    <p:sldLayoutId id="2147483718" r:id="rId56"/>
    <p:sldLayoutId id="2147483719" r:id="rId57"/>
    <p:sldLayoutId id="2147483720" r:id="rId58"/>
    <p:sldLayoutId id="2147483721" r:id="rId59"/>
    <p:sldLayoutId id="2147483722" r:id="rId60"/>
    <p:sldLayoutId id="2147483723" r:id="rId61"/>
    <p:sldLayoutId id="2147483724" r:id="rId62"/>
    <p:sldLayoutId id="2147483725" r:id="rId63"/>
    <p:sldLayoutId id="2147483726" r:id="rId64"/>
    <p:sldLayoutId id="2147483727" r:id="rId65"/>
    <p:sldLayoutId id="2147483728" r:id="rId66"/>
    <p:sldLayoutId id="2147483729" r:id="rId67"/>
    <p:sldLayoutId id="2147483730" r:id="rId68"/>
    <p:sldLayoutId id="2147483731" r:id="rId69"/>
    <p:sldLayoutId id="2147483732" r:id="rId70"/>
    <p:sldLayoutId id="2147483733" r:id="rId71"/>
    <p:sldLayoutId id="2147483734" r:id="rId72"/>
    <p:sldLayoutId id="2147483735" r:id="rId73"/>
    <p:sldLayoutId id="2147483736" r:id="rId74"/>
    <p:sldLayoutId id="2147483737" r:id="rId75"/>
    <p:sldLayoutId id="2147483738" r:id="rId76"/>
    <p:sldLayoutId id="2147483739" r:id="rId77"/>
    <p:sldLayoutId id="2147483740" r:id="rId78"/>
    <p:sldLayoutId id="2147483741" r:id="rId79"/>
    <p:sldLayoutId id="2147483742" r:id="rId80"/>
    <p:sldLayoutId id="2147483743" r:id="rId81"/>
    <p:sldLayoutId id="2147483744" r:id="rId82"/>
    <p:sldLayoutId id="2147483745" r:id="rId83"/>
    <p:sldLayoutId id="2147483746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5" kern="1200">
          <a:solidFill>
            <a:srgbClr val="067AB4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974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6pPr>
      <a:lvl7pPr marL="91948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7pPr>
      <a:lvl8pPr marL="137922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8pPr>
      <a:lvl9pPr marL="1839595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5"/>
        </a:spcAft>
        <a:buFont typeface="Arial" panose="020B0604020202020204" pitchFamily="34" charset="0"/>
        <a:defRPr sz="2000" b="0" kern="1200">
          <a:solidFill>
            <a:schemeClr val="tx2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0" indent="0" algn="l" rtl="0" eaLnBrk="1" fontAlgn="base" hangingPunct="1">
        <a:spcBef>
          <a:spcPct val="0"/>
        </a:spcBef>
        <a:spcAft>
          <a:spcPts val="605"/>
        </a:spcAft>
        <a:buFont typeface="Arial" panose="020B0604020202020204" pitchFamily="34" charset="0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2pPr>
      <a:lvl3pPr marL="229870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3pPr>
      <a:lvl4pPr marL="46164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4pPr>
      <a:lvl5pPr marL="69278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1585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5pPr>
      <a:lvl6pPr marL="865505" indent="-175895" algn="l" defTabSz="86487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15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505" indent="0" algn="l" defTabSz="91948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65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68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42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1pPr>
      <a:lvl2pPr marL="45974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2pPr>
      <a:lvl3pPr marL="91948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3pPr>
      <a:lvl4pPr marL="137922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4pPr>
      <a:lvl5pPr marL="183959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5pPr>
      <a:lvl6pPr marL="229933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6pPr>
      <a:lvl7pPr marL="275907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7pPr>
      <a:lvl8pPr marL="321881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8pPr>
      <a:lvl9pPr marL="367855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5.png"/><Relationship Id="rId2" Type="http://schemas.openxmlformats.org/officeDocument/2006/relationships/customXml" Target="../ink/ink1.xml"/><Relationship Id="rId1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customXml" Target="../ink/ink6.xml"/><Relationship Id="rId8" Type="http://schemas.openxmlformats.org/officeDocument/2006/relationships/image" Target="../media/image50.png"/><Relationship Id="rId7" Type="http://schemas.openxmlformats.org/officeDocument/2006/relationships/customXml" Target="../ink/ink5.xml"/><Relationship Id="rId6" Type="http://schemas.openxmlformats.org/officeDocument/2006/relationships/image" Target="../media/image49.png"/><Relationship Id="rId5" Type="http://schemas.openxmlformats.org/officeDocument/2006/relationships/customXml" Target="../ink/ink4.xml"/><Relationship Id="rId4" Type="http://schemas.openxmlformats.org/officeDocument/2006/relationships/image" Target="../media/image48.png"/><Relationship Id="rId36" Type="http://schemas.openxmlformats.org/officeDocument/2006/relationships/slideLayout" Target="../slideLayouts/slideLayout12.xml"/><Relationship Id="rId35" Type="http://schemas.openxmlformats.org/officeDocument/2006/relationships/image" Target="../media/image63.png"/><Relationship Id="rId34" Type="http://schemas.openxmlformats.org/officeDocument/2006/relationships/customXml" Target="../ink/ink19.xml"/><Relationship Id="rId33" Type="http://schemas.openxmlformats.org/officeDocument/2006/relationships/image" Target="../media/image62.png"/><Relationship Id="rId32" Type="http://schemas.openxmlformats.org/officeDocument/2006/relationships/customXml" Target="../ink/ink18.xml"/><Relationship Id="rId31" Type="http://schemas.openxmlformats.org/officeDocument/2006/relationships/image" Target="../media/image61.png"/><Relationship Id="rId30" Type="http://schemas.openxmlformats.org/officeDocument/2006/relationships/customXml" Target="../ink/ink17.xml"/><Relationship Id="rId3" Type="http://schemas.openxmlformats.org/officeDocument/2006/relationships/customXml" Target="../ink/ink3.xml"/><Relationship Id="rId29" Type="http://schemas.openxmlformats.org/officeDocument/2006/relationships/image" Target="../media/image60.png"/><Relationship Id="rId28" Type="http://schemas.openxmlformats.org/officeDocument/2006/relationships/customXml" Target="../ink/ink16.xml"/><Relationship Id="rId27" Type="http://schemas.openxmlformats.org/officeDocument/2006/relationships/image" Target="../media/image59.png"/><Relationship Id="rId26" Type="http://schemas.openxmlformats.org/officeDocument/2006/relationships/customXml" Target="../ink/ink15.xml"/><Relationship Id="rId25" Type="http://schemas.openxmlformats.org/officeDocument/2006/relationships/image" Target="../media/image58.png"/><Relationship Id="rId24" Type="http://schemas.openxmlformats.org/officeDocument/2006/relationships/customXml" Target="../ink/ink14.xml"/><Relationship Id="rId23" Type="http://schemas.openxmlformats.org/officeDocument/2006/relationships/image" Target="../media/image57.png"/><Relationship Id="rId22" Type="http://schemas.openxmlformats.org/officeDocument/2006/relationships/customXml" Target="../ink/ink13.xml"/><Relationship Id="rId21" Type="http://schemas.openxmlformats.org/officeDocument/2006/relationships/customXml" Target="../ink/ink12.xml"/><Relationship Id="rId20" Type="http://schemas.openxmlformats.org/officeDocument/2006/relationships/image" Target="../media/image56.png"/><Relationship Id="rId2" Type="http://schemas.openxmlformats.org/officeDocument/2006/relationships/image" Target="../media/image47.png"/><Relationship Id="rId19" Type="http://schemas.openxmlformats.org/officeDocument/2006/relationships/customXml" Target="../ink/ink11.xml"/><Relationship Id="rId18" Type="http://schemas.openxmlformats.org/officeDocument/2006/relationships/image" Target="../media/image55.png"/><Relationship Id="rId17" Type="http://schemas.openxmlformats.org/officeDocument/2006/relationships/customXml" Target="../ink/ink10.xml"/><Relationship Id="rId16" Type="http://schemas.openxmlformats.org/officeDocument/2006/relationships/image" Target="../media/image54.png"/><Relationship Id="rId15" Type="http://schemas.openxmlformats.org/officeDocument/2006/relationships/customXml" Target="../ink/ink9.xml"/><Relationship Id="rId14" Type="http://schemas.openxmlformats.org/officeDocument/2006/relationships/image" Target="../media/image53.png"/><Relationship Id="rId13" Type="http://schemas.openxmlformats.org/officeDocument/2006/relationships/customXml" Target="../ink/ink8.xml"/><Relationship Id="rId12" Type="http://schemas.openxmlformats.org/officeDocument/2006/relationships/image" Target="../media/image52.png"/><Relationship Id="rId11" Type="http://schemas.openxmlformats.org/officeDocument/2006/relationships/customXml" Target="../ink/ink7.xml"/><Relationship Id="rId10" Type="http://schemas.openxmlformats.org/officeDocument/2006/relationships/image" Target="../media/image51.png"/><Relationship Id="rId1" Type="http://schemas.openxmlformats.org/officeDocument/2006/relationships/customXml" Target="../ink/ink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hyperlink" Target="https://wiki.onap.org/display/DW/MSB+Test+Environment+Setup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74.png"/><Relationship Id="rId7" Type="http://schemas.openxmlformats.org/officeDocument/2006/relationships/image" Target="../media/image73.png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949" y="4189890"/>
            <a:ext cx="12189051" cy="84438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altLang="zh-CN" dirty="0" err="1" smtClean="0"/>
              <a:t>Microservice</a:t>
            </a:r>
            <a:r>
              <a:rPr lang="en-US" altLang="zh-CN" dirty="0" smtClean="0"/>
              <a:t> Bus Tutorial</a:t>
            </a:r>
            <a:endParaRPr dirty="0"/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6" name="Shape 242"/>
          <p:cNvSpPr txBox="1"/>
          <p:nvPr/>
        </p:nvSpPr>
        <p:spPr>
          <a:xfrm>
            <a:off x="155349" y="5128911"/>
            <a:ext cx="12189051" cy="844384"/>
          </a:xfrm>
          <a:prstGeom prst="rect">
            <a:avLst/>
          </a:prstGeom>
          <a:ln w="12700">
            <a:miter lim="400000"/>
          </a:ln>
        </p:spPr>
        <p:txBody>
          <a:bodyPr lIns="45719" tIns="45719" rIns="45719" bIns="45719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Huabing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Zhao, PTL of MSB Project, ZTE</a:t>
            </a:r>
            <a:endParaRPr kumimoji="0" lang="en-US" sz="3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Kube2msb </a:t>
            </a:r>
            <a:r>
              <a:rPr lang="en-US" altLang="zh-CN" dirty="0" err="1" smtClean="0"/>
              <a:t>Registrator</a:t>
            </a:r>
            <a:r>
              <a:rPr lang="en-US" altLang="zh-CN" dirty="0" smtClean="0"/>
              <a:t>-Service configuration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3059" y="2512157"/>
            <a:ext cx="5217822" cy="34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6200" y="1188720"/>
            <a:ext cx="10972062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altLang="zh-CN" sz="2000" dirty="0" smtClean="0"/>
              <a:t>U</a:t>
            </a:r>
            <a:r>
              <a:rPr lang="en-US" sz="2000" dirty="0" smtClean="0"/>
              <a:t>se </a:t>
            </a:r>
            <a:r>
              <a:rPr lang="en-US" sz="2000" dirty="0" err="1" smtClean="0"/>
              <a:t>Kubernetes</a:t>
            </a:r>
            <a:r>
              <a:rPr lang="en-US" sz="2000" dirty="0" smtClean="0"/>
              <a:t> annotations to attach </a:t>
            </a:r>
            <a:r>
              <a:rPr lang="en-US" altLang="zh-CN" sz="2000" dirty="0" smtClean="0"/>
              <a:t>service endpoint </a:t>
            </a:r>
            <a:r>
              <a:rPr lang="en-US" sz="2000" dirty="0" smtClean="0"/>
              <a:t>metadata to objects.</a:t>
            </a:r>
            <a:endParaRPr lang="en-US" sz="2000" dirty="0" smtClean="0"/>
          </a:p>
          <a:p>
            <a:pPr marL="342900" indent="-342900"/>
            <a:r>
              <a:rPr lang="en-US" altLang="zh-CN" sz="2000" dirty="0" smtClean="0"/>
              <a:t>Service endpoint can be defined at Pod level or Service level</a:t>
            </a:r>
            <a:r>
              <a:rPr lang="en-US" sz="2000" dirty="0" smtClean="0"/>
              <a:t> </a:t>
            </a:r>
            <a:endParaRPr lang="en-US" sz="2000" dirty="0" smtClean="0"/>
          </a:p>
          <a:p>
            <a:pPr marL="342900" indent="-342900"/>
            <a:r>
              <a:rPr kumimoji="0" lang="en-US" altLang="zh-CN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 level:</a:t>
            </a:r>
            <a:r>
              <a:rPr lang="en-US" altLang="zh-CN" sz="2000" dirty="0" smtClean="0"/>
              <a:t> </a:t>
            </a:r>
            <a:r>
              <a:rPr kumimoji="0" lang="en-US" altLang="zh-CN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leverage</a:t>
            </a:r>
            <a:r>
              <a:rPr kumimoji="0" lang="en-US" altLang="zh-CN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the LB capabilities of MSB to distribute requests to multiple pods </a:t>
            </a:r>
            <a:endParaRPr kumimoji="0" lang="en-US" altLang="zh-CN" sz="20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altLang="zh-CN" sz="2000" dirty="0" smtClean="0"/>
              <a:t>Service level: MSB send the request to service(Cluster IP),  K8s dispatch the request to the backend Pod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71920" y="296561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471920" y="361474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" name="右大括号 7"/>
          <p:cNvSpPr/>
          <p:nvPr/>
        </p:nvSpPr>
        <p:spPr>
          <a:xfrm>
            <a:off x="7609840" y="3169920"/>
            <a:ext cx="406400" cy="670560"/>
          </a:xfrm>
          <a:prstGeom prst="righ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016240" y="332343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119360" y="332343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12" name="直接箭头连接符 11"/>
          <p:cNvCxnSpPr>
            <a:stCxn id="9" idx="3"/>
            <a:endCxn id="10" idx="1"/>
          </p:cNvCxnSpPr>
          <p:nvPr/>
        </p:nvCxnSpPr>
        <p:spPr>
          <a:xfrm>
            <a:off x="9154160" y="3527740"/>
            <a:ext cx="965200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/>
          <p:cNvSpPr txBox="1"/>
          <p:nvPr/>
        </p:nvSpPr>
        <p:spPr>
          <a:xfrm>
            <a:off x="9174480" y="3158650"/>
            <a:ext cx="96520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Register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471920" y="494657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471920" y="559570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0119360" y="531455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19" name="直接箭头连接符 18"/>
          <p:cNvCxnSpPr>
            <a:endCxn id="18" idx="1"/>
          </p:cNvCxnSpPr>
          <p:nvPr/>
        </p:nvCxnSpPr>
        <p:spPr>
          <a:xfrm>
            <a:off x="7609840" y="5149770"/>
            <a:ext cx="2509520" cy="36909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/>
          <p:cNvSpPr txBox="1"/>
          <p:nvPr/>
        </p:nvSpPr>
        <p:spPr>
          <a:xfrm>
            <a:off x="7924800" y="5324035"/>
            <a:ext cx="96520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Register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7630160" y="5508940"/>
            <a:ext cx="2489200" cy="31083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23"/>
          <p:cNvSpPr txBox="1"/>
          <p:nvPr/>
        </p:nvSpPr>
        <p:spPr>
          <a:xfrm>
            <a:off x="6410960" y="2519680"/>
            <a:ext cx="255016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 smtClean="0"/>
              <a:t>Register  at service level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1920" y="4577240"/>
            <a:ext cx="255016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 smtClean="0"/>
              <a:t>Register  at pod level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3" name="墨迹 2"/>
              <p14:cNvContentPartPr/>
              <p14:nvPr/>
            </p14:nvContentPartPr>
            <p14:xfrm>
              <a:off x="678815" y="3321685"/>
              <a:ext cx="5769610" cy="2464435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3"/>
            </p:blipFill>
            <p:spPr>
              <a:xfrm>
                <a:off x="678815" y="3321685"/>
                <a:ext cx="5769610" cy="2464435"/>
              </a:xfrm>
              <a:prstGeom prst="rect"/>
            </p:spPr>
          </p:pic>
        </mc:Fallback>
      </mc:AlternateContent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Kube2msb </a:t>
            </a:r>
            <a:r>
              <a:rPr lang="en-US" altLang="zh-CN" dirty="0" err="1" smtClean="0"/>
              <a:t>Registrator</a:t>
            </a:r>
            <a:r>
              <a:rPr lang="en-US" altLang="zh-CN" dirty="0" smtClean="0"/>
              <a:t>-flow chart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20788" y="972471"/>
            <a:ext cx="97536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/>
          <p:cNvSpPr/>
          <p:nvPr/>
        </p:nvSpPr>
        <p:spPr>
          <a:xfrm>
            <a:off x="2715055" y="2347167"/>
            <a:ext cx="6400803" cy="370828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602841" y="2597675"/>
            <a:ext cx="65925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Discovery-Server Side Discovery</a:t>
            </a:r>
            <a:endParaRPr lang="en-US" dirty="0"/>
          </a:p>
        </p:txBody>
      </p:sp>
      <p:sp>
        <p:nvSpPr>
          <p:cNvPr id="39" name="Rectangle 199"/>
          <p:cNvSpPr/>
          <p:nvPr/>
        </p:nvSpPr>
        <p:spPr>
          <a:xfrm>
            <a:off x="4836214" y="5097771"/>
            <a:ext cx="1134750" cy="796624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/>
              <a:t>Service Registry</a:t>
            </a:r>
            <a:endParaRPr lang="en-US" sz="1400" b="1" dirty="0"/>
          </a:p>
        </p:txBody>
      </p:sp>
      <p:sp>
        <p:nvSpPr>
          <p:cNvPr id="43" name="Rectangle 199"/>
          <p:cNvSpPr/>
          <p:nvPr/>
        </p:nvSpPr>
        <p:spPr>
          <a:xfrm>
            <a:off x="2794567" y="3735663"/>
            <a:ext cx="1135549" cy="7966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/>
              <a:t>Micorservice</a:t>
            </a:r>
            <a:r>
              <a:rPr lang="en-US" altLang="zh-CN" sz="1400" b="1" dirty="0" smtClean="0"/>
              <a:t> </a:t>
            </a:r>
            <a:endParaRPr lang="en-US" altLang="zh-CN" sz="1400" b="1" dirty="0" smtClean="0"/>
          </a:p>
          <a:p>
            <a:pPr algn="ctr"/>
            <a:r>
              <a:rPr lang="en-US" altLang="zh-CN" sz="1400" b="1" dirty="0" smtClean="0"/>
              <a:t>(Consumer)</a:t>
            </a:r>
            <a:endParaRPr lang="en-US" sz="1400" b="1" dirty="0"/>
          </a:p>
        </p:txBody>
      </p:sp>
      <p:sp>
        <p:nvSpPr>
          <p:cNvPr id="44" name="Rectangle 199"/>
          <p:cNvSpPr/>
          <p:nvPr/>
        </p:nvSpPr>
        <p:spPr>
          <a:xfrm>
            <a:off x="4836213" y="3735663"/>
            <a:ext cx="1134750" cy="79662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Router</a:t>
            </a:r>
            <a:endParaRPr lang="en-US" sz="1400" b="1" dirty="0" smtClean="0"/>
          </a:p>
        </p:txBody>
      </p:sp>
      <p:sp>
        <p:nvSpPr>
          <p:cNvPr id="45" name="Rectangle 199"/>
          <p:cNvSpPr/>
          <p:nvPr/>
        </p:nvSpPr>
        <p:spPr>
          <a:xfrm>
            <a:off x="7849207" y="2649808"/>
            <a:ext cx="1156718" cy="7966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/>
              <a:t>Micorservice</a:t>
            </a:r>
            <a:r>
              <a:rPr lang="en-US" altLang="zh-CN" sz="1400" b="1" dirty="0" smtClean="0"/>
              <a:t> Instance A</a:t>
            </a:r>
            <a:endParaRPr lang="en-US" sz="1400" b="1" dirty="0"/>
          </a:p>
        </p:txBody>
      </p:sp>
      <p:cxnSp>
        <p:nvCxnSpPr>
          <p:cNvPr id="46" name="Straight Arrow Connector 208"/>
          <p:cNvCxnSpPr>
            <a:stCxn id="44" idx="1"/>
            <a:endCxn id="43" idx="3"/>
          </p:cNvCxnSpPr>
          <p:nvPr/>
        </p:nvCxnSpPr>
        <p:spPr>
          <a:xfrm flipH="1">
            <a:off x="3930116" y="4133975"/>
            <a:ext cx="906098" cy="0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208"/>
          <p:cNvCxnSpPr>
            <a:endCxn id="44" idx="3"/>
          </p:cNvCxnSpPr>
          <p:nvPr/>
        </p:nvCxnSpPr>
        <p:spPr>
          <a:xfrm flipH="1">
            <a:off x="5970963" y="4133975"/>
            <a:ext cx="1389235" cy="0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208"/>
          <p:cNvCxnSpPr>
            <a:stCxn id="39" idx="0"/>
            <a:endCxn id="44" idx="2"/>
          </p:cNvCxnSpPr>
          <p:nvPr/>
        </p:nvCxnSpPr>
        <p:spPr>
          <a:xfrm flipH="1" flipV="1">
            <a:off x="5403588" y="4532287"/>
            <a:ext cx="1" cy="565484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208"/>
          <p:cNvCxnSpPr>
            <a:endCxn id="45" idx="1"/>
          </p:cNvCxnSpPr>
          <p:nvPr/>
        </p:nvCxnSpPr>
        <p:spPr>
          <a:xfrm>
            <a:off x="7520903" y="3048120"/>
            <a:ext cx="328304" cy="0"/>
          </a:xfrm>
          <a:prstGeom prst="straightConnector1">
            <a:avLst/>
          </a:prstGeom>
          <a:ln w="28575">
            <a:headEnd type="oval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51485" y="2649808"/>
            <a:ext cx="1283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10.74.215.33:3564</a:t>
            </a:r>
            <a:endParaRPr lang="en-US" sz="900" b="1" dirty="0"/>
          </a:p>
        </p:txBody>
      </p:sp>
      <p:cxnSp>
        <p:nvCxnSpPr>
          <p:cNvPr id="56" name="Straight Arrow Connector 208"/>
          <p:cNvCxnSpPr/>
          <p:nvPr/>
        </p:nvCxnSpPr>
        <p:spPr>
          <a:xfrm>
            <a:off x="7520903" y="4108193"/>
            <a:ext cx="328304" cy="0"/>
          </a:xfrm>
          <a:prstGeom prst="straightConnector1">
            <a:avLst/>
          </a:prstGeom>
          <a:ln w="28575">
            <a:headEnd type="oval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823864" y="3709881"/>
            <a:ext cx="1283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10.74.215.211:1522</a:t>
            </a:r>
            <a:endParaRPr lang="en-US" sz="900" b="1" dirty="0"/>
          </a:p>
        </p:txBody>
      </p:sp>
      <p:cxnSp>
        <p:nvCxnSpPr>
          <p:cNvPr id="58" name="Straight Arrow Connector 208"/>
          <p:cNvCxnSpPr/>
          <p:nvPr/>
        </p:nvCxnSpPr>
        <p:spPr>
          <a:xfrm>
            <a:off x="7520903" y="5195581"/>
            <a:ext cx="328304" cy="0"/>
          </a:xfrm>
          <a:prstGeom prst="straightConnector1">
            <a:avLst/>
          </a:prstGeom>
          <a:ln w="28575">
            <a:headEnd type="oval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23864" y="4797269"/>
            <a:ext cx="1283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10.74.215.8:3281</a:t>
            </a:r>
            <a:endParaRPr lang="en-US" sz="9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095844" y="3735663"/>
            <a:ext cx="1283591" cy="30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Invoke</a:t>
            </a:r>
            <a:endParaRPr lang="en-US" sz="1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026641" y="4133975"/>
            <a:ext cx="1283591" cy="488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Load balance &amp; invoke</a:t>
            </a:r>
            <a:endParaRPr lang="en-US" sz="1000" b="1" dirty="0"/>
          </a:p>
        </p:txBody>
      </p:sp>
      <p:cxnSp>
        <p:nvCxnSpPr>
          <p:cNvPr id="70" name="Straight Arrow Connector 208"/>
          <p:cNvCxnSpPr>
            <a:endCxn id="45" idx="2"/>
          </p:cNvCxnSpPr>
          <p:nvPr/>
        </p:nvCxnSpPr>
        <p:spPr>
          <a:xfrm flipV="1">
            <a:off x="5970963" y="3446432"/>
            <a:ext cx="2456603" cy="2050912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836213" y="4797269"/>
            <a:ext cx="1283591" cy="30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Query</a:t>
            </a:r>
            <a:endParaRPr lang="en-US" sz="1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5114506" y="2347167"/>
            <a:ext cx="1134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ONAP</a:t>
            </a:r>
            <a:endParaRPr lang="en-US" sz="2400" b="1" dirty="0"/>
          </a:p>
        </p:txBody>
      </p:sp>
      <p:cxnSp>
        <p:nvCxnSpPr>
          <p:cNvPr id="71" name="Straight Arrow Connector 208"/>
          <p:cNvCxnSpPr>
            <a:endCxn id="50" idx="2"/>
          </p:cNvCxnSpPr>
          <p:nvPr/>
        </p:nvCxnSpPr>
        <p:spPr>
          <a:xfrm flipV="1">
            <a:off x="5970963" y="4506505"/>
            <a:ext cx="2456604" cy="990840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208"/>
          <p:cNvCxnSpPr>
            <a:endCxn id="51" idx="2"/>
          </p:cNvCxnSpPr>
          <p:nvPr/>
        </p:nvCxnSpPr>
        <p:spPr>
          <a:xfrm>
            <a:off x="5970963" y="5497344"/>
            <a:ext cx="2456604" cy="96549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823864" y="5678951"/>
            <a:ext cx="885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Register</a:t>
            </a:r>
            <a:endParaRPr lang="en-US" sz="900" b="1" dirty="0"/>
          </a:p>
        </p:txBody>
      </p:sp>
      <p:sp>
        <p:nvSpPr>
          <p:cNvPr id="50" name="Rectangle 199"/>
          <p:cNvSpPr/>
          <p:nvPr/>
        </p:nvSpPr>
        <p:spPr>
          <a:xfrm>
            <a:off x="7849208" y="3709881"/>
            <a:ext cx="1156718" cy="7966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/>
              <a:t>Micorservice</a:t>
            </a:r>
            <a:r>
              <a:rPr lang="en-US" altLang="zh-CN" sz="1400" b="1" dirty="0" smtClean="0"/>
              <a:t> Instance B</a:t>
            </a:r>
            <a:endParaRPr lang="en-US" sz="1400" b="1" dirty="0"/>
          </a:p>
        </p:txBody>
      </p:sp>
      <p:sp>
        <p:nvSpPr>
          <p:cNvPr id="51" name="Rectangle 199"/>
          <p:cNvSpPr/>
          <p:nvPr/>
        </p:nvSpPr>
        <p:spPr>
          <a:xfrm>
            <a:off x="7849208" y="4797269"/>
            <a:ext cx="1156718" cy="7966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/>
              <a:t>Micorservice</a:t>
            </a:r>
            <a:r>
              <a:rPr lang="en-US" altLang="zh-CN" sz="1400" b="1" dirty="0" smtClean="0"/>
              <a:t> Instance C</a:t>
            </a:r>
            <a:endParaRPr lang="en-US" sz="14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671298" y="853440"/>
            <a:ext cx="11520702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Compared to client-side discovery, the client code is simpler since it does not have to deal with discovery. Instead, a client simply makes a request to the router.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One more network hop is required than when using client-side discovery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altLang="zh-CN" dirty="0" smtClean="0"/>
              <a:t>Example: Curl http://msb_ip:msb_port/api/sdc/v1/catalog/resources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3" name="墨迹 2"/>
              <p14:cNvContentPartPr/>
              <p14:nvPr/>
            </p14:nvContentPartPr>
            <p14:xfrm>
              <a:off x="5028565" y="3642995"/>
              <a:ext cx="749935" cy="776605"/>
            </p14:xfrm>
          </p:contentPart>
        </mc:Choice>
        <mc:Fallback xmlns="">
          <p:pic>
            <p:nvPicPr>
              <p:cNvPr id="3" name="墨迹 2"/>
            </p:nvPicPr>
            <p:blipFill>
              <a:blip r:embed="rId2"/>
            </p:blipFill>
            <p:spPr>
              <a:xfrm>
                <a:off x="5028565" y="3642995"/>
                <a:ext cx="749935" cy="77660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4" name="墨迹 3"/>
              <p14:cNvContentPartPr/>
              <p14:nvPr/>
            </p14:nvContentPartPr>
            <p14:xfrm>
              <a:off x="3563620" y="3946525"/>
              <a:ext cx="1214755" cy="125095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4"/>
            </p:blipFill>
            <p:spPr>
              <a:xfrm>
                <a:off x="3563620" y="3946525"/>
                <a:ext cx="1214755" cy="12509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5" name="墨迹 4"/>
              <p14:cNvContentPartPr/>
              <p14:nvPr/>
            </p14:nvContentPartPr>
            <p14:xfrm>
              <a:off x="4724400" y="3919855"/>
              <a:ext cx="125095" cy="23241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6"/>
            </p:blipFill>
            <p:spPr>
              <a:xfrm>
                <a:off x="4724400" y="3919855"/>
                <a:ext cx="125095" cy="23241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6" name="墨迹 5"/>
              <p14:cNvContentPartPr/>
              <p14:nvPr/>
            </p14:nvContentPartPr>
            <p14:xfrm>
              <a:off x="5984240" y="4000500"/>
              <a:ext cx="1670050" cy="9779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8"/>
            </p:blipFill>
            <p:spPr>
              <a:xfrm>
                <a:off x="5984240" y="4000500"/>
                <a:ext cx="1670050" cy="977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7" name="墨迹 6"/>
              <p14:cNvContentPartPr/>
              <p14:nvPr/>
            </p14:nvContentPartPr>
            <p14:xfrm>
              <a:off x="7564755" y="3875405"/>
              <a:ext cx="142875" cy="187325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10"/>
            </p:blipFill>
            <p:spPr>
              <a:xfrm>
                <a:off x="7564755" y="3875405"/>
                <a:ext cx="142875" cy="1873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8" name="墨迹 7"/>
              <p14:cNvContentPartPr/>
              <p14:nvPr/>
            </p14:nvContentPartPr>
            <p14:xfrm>
              <a:off x="3697605" y="3027045"/>
              <a:ext cx="205105" cy="36576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2"/>
            </p:blipFill>
            <p:spPr>
              <a:xfrm>
                <a:off x="3697605" y="3027045"/>
                <a:ext cx="205105" cy="3657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9" name="墨迹 8"/>
              <p14:cNvContentPartPr/>
              <p14:nvPr/>
            </p14:nvContentPartPr>
            <p14:xfrm>
              <a:off x="3608070" y="3330575"/>
              <a:ext cx="133985" cy="7112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4"/>
            </p:blipFill>
            <p:spPr>
              <a:xfrm>
                <a:off x="3608070" y="3330575"/>
                <a:ext cx="133985" cy="7112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0" name="墨迹 9"/>
              <p14:cNvContentPartPr/>
              <p14:nvPr/>
            </p14:nvContentPartPr>
            <p14:xfrm>
              <a:off x="3930015" y="2919730"/>
              <a:ext cx="187325" cy="59817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6"/>
            </p:blipFill>
            <p:spPr>
              <a:xfrm>
                <a:off x="3930015" y="2919730"/>
                <a:ext cx="187325" cy="59817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1" name="墨迹 10"/>
              <p14:cNvContentPartPr/>
              <p14:nvPr/>
            </p14:nvContentPartPr>
            <p14:xfrm>
              <a:off x="4108450" y="2937510"/>
              <a:ext cx="205105" cy="23241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8"/>
            </p:blipFill>
            <p:spPr>
              <a:xfrm>
                <a:off x="4108450" y="2937510"/>
                <a:ext cx="205105" cy="23241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2" name="墨迹 11"/>
              <p14:cNvContentPartPr/>
              <p14:nvPr/>
            </p14:nvContentPartPr>
            <p14:xfrm>
              <a:off x="4420870" y="3089275"/>
              <a:ext cx="17780" cy="36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20"/>
            </p:blipFill>
            <p:spPr>
              <a:xfrm>
                <a:off x="4420870" y="3089275"/>
                <a:ext cx="1778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3" name="墨迹 12"/>
              <p14:cNvContentPartPr/>
              <p14:nvPr/>
            </p14:nvContentPartPr>
            <p14:xfrm>
              <a:off x="4358640" y="3249930"/>
              <a:ext cx="17780" cy="36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0"/>
            </p:blipFill>
            <p:spPr>
              <a:xfrm>
                <a:off x="4358640" y="3249930"/>
                <a:ext cx="1778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2" p14:bwMode="auto">
            <p14:nvContentPartPr>
              <p14:cNvPr id="14" name="墨迹 13"/>
              <p14:cNvContentPartPr/>
              <p14:nvPr/>
            </p14:nvContentPartPr>
            <p14:xfrm>
              <a:off x="4537075" y="2937510"/>
              <a:ext cx="142875" cy="401955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3"/>
            </p:blipFill>
            <p:spPr>
              <a:xfrm>
                <a:off x="4537075" y="2937510"/>
                <a:ext cx="142875" cy="40195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4" p14:bwMode="auto">
            <p14:nvContentPartPr>
              <p14:cNvPr id="15" name="墨迹 14"/>
              <p14:cNvContentPartPr/>
              <p14:nvPr/>
            </p14:nvContentPartPr>
            <p14:xfrm>
              <a:off x="4644390" y="2937510"/>
              <a:ext cx="133985" cy="187325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5"/>
            </p:blipFill>
            <p:spPr>
              <a:xfrm>
                <a:off x="4644390" y="2937510"/>
                <a:ext cx="133985" cy="1873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6" p14:bwMode="auto">
            <p14:nvContentPartPr>
              <p14:cNvPr id="16" name="墨迹 15"/>
              <p14:cNvContentPartPr/>
              <p14:nvPr/>
            </p14:nvContentPartPr>
            <p14:xfrm>
              <a:off x="4742815" y="2990850"/>
              <a:ext cx="303530" cy="295275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7"/>
            </p:blipFill>
            <p:spPr>
              <a:xfrm>
                <a:off x="4742815" y="2990850"/>
                <a:ext cx="303530" cy="2952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8" p14:bwMode="auto">
            <p14:nvContentPartPr>
              <p14:cNvPr id="17" name="墨迹 16"/>
              <p14:cNvContentPartPr/>
              <p14:nvPr/>
            </p14:nvContentPartPr>
            <p14:xfrm>
              <a:off x="4849495" y="2973070"/>
              <a:ext cx="170180" cy="384175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9"/>
            </p:blipFill>
            <p:spPr>
              <a:xfrm>
                <a:off x="4849495" y="2973070"/>
                <a:ext cx="170180" cy="3841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0" p14:bwMode="auto">
            <p14:nvContentPartPr>
              <p14:cNvPr id="18" name="墨迹 17"/>
              <p14:cNvContentPartPr/>
              <p14:nvPr/>
            </p14:nvContentPartPr>
            <p14:xfrm>
              <a:off x="5081905" y="3053715"/>
              <a:ext cx="151765" cy="303530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31"/>
            </p:blipFill>
            <p:spPr>
              <a:xfrm>
                <a:off x="5081905" y="3053715"/>
                <a:ext cx="151765" cy="30353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2" p14:bwMode="auto">
            <p14:nvContentPartPr>
              <p14:cNvPr id="19" name="墨迹 18"/>
              <p14:cNvContentPartPr/>
              <p14:nvPr/>
            </p14:nvContentPartPr>
            <p14:xfrm>
              <a:off x="5296535" y="3071495"/>
              <a:ext cx="276860" cy="125095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3"/>
            </p:blipFill>
            <p:spPr>
              <a:xfrm>
                <a:off x="5296535" y="3071495"/>
                <a:ext cx="276860" cy="12509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4" p14:bwMode="auto">
            <p14:nvContentPartPr>
              <p14:cNvPr id="20" name="墨迹 19"/>
              <p14:cNvContentPartPr/>
              <p14:nvPr/>
            </p14:nvContentPartPr>
            <p14:xfrm>
              <a:off x="5269230" y="2990850"/>
              <a:ext cx="321945" cy="44704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5"/>
            </p:blipFill>
            <p:spPr>
              <a:xfrm>
                <a:off x="5269230" y="2990850"/>
                <a:ext cx="321945" cy="447040"/>
              </a:xfrm>
              <a:prstGeom prst="rect"/>
            </p:spPr>
          </p:pic>
        </mc:Fallback>
      </mc:AlternateContent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Discovery-Server Side Discovery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62139" y="720265"/>
            <a:ext cx="8625758" cy="557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Discovery-Client Side Discovery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71298" y="853440"/>
            <a:ext cx="1152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dirty="0" err="1" smtClean="0"/>
              <a:t>Microservices</a:t>
            </a:r>
            <a:r>
              <a:rPr lang="en-US" altLang="zh-CN" dirty="0" smtClean="0"/>
              <a:t> can use MSB SDK to discovery and access other </a:t>
            </a:r>
            <a:r>
              <a:rPr lang="en-US" altLang="zh-CN" dirty="0" err="1" smtClean="0"/>
              <a:t>microservices</a:t>
            </a:r>
            <a:r>
              <a:rPr lang="en-US" altLang="zh-CN" dirty="0" smtClean="0"/>
              <a:t> within ONAP.</a:t>
            </a:r>
            <a:endParaRPr lang="en-US" altLang="zh-CN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3699" y="1911911"/>
            <a:ext cx="63436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6917635" y="1832399"/>
            <a:ext cx="5064825" cy="350491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957391" y="2442543"/>
            <a:ext cx="5003013" cy="2447503"/>
            <a:chOff x="7328679" y="1965472"/>
            <a:chExt cx="4283860" cy="1980514"/>
          </a:xfrm>
        </p:grpSpPr>
        <p:sp>
          <p:nvSpPr>
            <p:cNvPr id="6" name="TextBox 5"/>
            <p:cNvSpPr txBox="1"/>
            <p:nvPr/>
          </p:nvSpPr>
          <p:spPr>
            <a:xfrm>
              <a:off x="10292781" y="226135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Rectangle 199"/>
            <p:cNvSpPr/>
            <p:nvPr/>
          </p:nvSpPr>
          <p:spPr>
            <a:xfrm>
              <a:off x="8736765" y="3528646"/>
              <a:ext cx="782616" cy="417340"/>
            </a:xfrm>
            <a:prstGeom prst="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b="1" dirty="0" smtClean="0"/>
                <a:t>Service Registry</a:t>
              </a:r>
              <a:endParaRPr lang="en-US" sz="1100" b="1" dirty="0"/>
            </a:p>
          </p:txBody>
        </p:sp>
        <p:sp>
          <p:nvSpPr>
            <p:cNvPr id="8" name="Rectangle 199"/>
            <p:cNvSpPr/>
            <p:nvPr/>
          </p:nvSpPr>
          <p:spPr>
            <a:xfrm>
              <a:off x="7328679" y="2534336"/>
              <a:ext cx="783167" cy="4173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b="1" dirty="0" err="1" smtClean="0"/>
                <a:t>Micorservice</a:t>
              </a:r>
              <a:r>
                <a:rPr lang="en-US" altLang="zh-CN" sz="1050" b="1" dirty="0" smtClean="0"/>
                <a:t> </a:t>
              </a:r>
              <a:endParaRPr lang="en-US" altLang="zh-CN" sz="1050" b="1" dirty="0" smtClean="0"/>
            </a:p>
            <a:p>
              <a:pPr algn="ctr"/>
              <a:r>
                <a:rPr lang="en-US" altLang="zh-CN" sz="1050" b="1" dirty="0" smtClean="0"/>
                <a:t>(Consumer)</a:t>
              </a:r>
              <a:endParaRPr lang="en-US" sz="1050" b="1" dirty="0"/>
            </a:p>
          </p:txBody>
        </p:sp>
        <p:sp>
          <p:nvSpPr>
            <p:cNvPr id="9" name="Rectangle 199"/>
            <p:cNvSpPr/>
            <p:nvPr/>
          </p:nvSpPr>
          <p:spPr>
            <a:xfrm>
              <a:off x="8111847" y="2534336"/>
              <a:ext cx="520700" cy="417340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MSB</a:t>
              </a:r>
              <a:endParaRPr lang="en-US" sz="1050" b="1" dirty="0" smtClean="0"/>
            </a:p>
            <a:p>
              <a:pPr algn="ctr"/>
              <a:r>
                <a:rPr lang="en-US" sz="1050" b="1" dirty="0" smtClean="0"/>
                <a:t>SDK</a:t>
              </a:r>
              <a:endParaRPr lang="en-US" sz="1050" b="1" dirty="0"/>
            </a:p>
          </p:txBody>
        </p:sp>
        <p:sp>
          <p:nvSpPr>
            <p:cNvPr id="10" name="Rectangle 199"/>
            <p:cNvSpPr/>
            <p:nvPr/>
          </p:nvSpPr>
          <p:spPr>
            <a:xfrm>
              <a:off x="10814771" y="1965472"/>
              <a:ext cx="797767" cy="4173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b="1" dirty="0" err="1" smtClean="0"/>
                <a:t>Micorservice</a:t>
              </a:r>
              <a:r>
                <a:rPr lang="en-US" altLang="zh-CN" sz="1100" b="1" dirty="0" smtClean="0"/>
                <a:t> Instance A</a:t>
              </a:r>
              <a:endParaRPr lang="en-US" sz="1100" b="1" dirty="0"/>
            </a:p>
          </p:txBody>
        </p:sp>
        <p:cxnSp>
          <p:nvCxnSpPr>
            <p:cNvPr id="11" name="Straight Arrow Connector 208"/>
            <p:cNvCxnSpPr>
              <a:endCxn id="9" idx="3"/>
            </p:cNvCxnSpPr>
            <p:nvPr/>
          </p:nvCxnSpPr>
          <p:spPr>
            <a:xfrm flipH="1" flipV="1">
              <a:off x="8632547" y="2743006"/>
              <a:ext cx="1844965" cy="6774"/>
            </a:xfrm>
            <a:prstGeom prst="straightConnector1">
              <a:avLst/>
            </a:prstGeom>
            <a:ln w="952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208"/>
            <p:cNvCxnSpPr>
              <a:stCxn id="7" idx="3"/>
              <a:endCxn id="10" idx="2"/>
            </p:cNvCxnSpPr>
            <p:nvPr/>
          </p:nvCxnSpPr>
          <p:spPr>
            <a:xfrm flipV="1">
              <a:off x="9519381" y="2382812"/>
              <a:ext cx="1694274" cy="1354504"/>
            </a:xfrm>
            <a:prstGeom prst="straightConnector1">
              <a:avLst/>
            </a:prstGeom>
            <a:ln w="952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208"/>
            <p:cNvCxnSpPr>
              <a:stCxn id="7" idx="0"/>
              <a:endCxn id="9" idx="2"/>
            </p:cNvCxnSpPr>
            <p:nvPr/>
          </p:nvCxnSpPr>
          <p:spPr>
            <a:xfrm flipH="1" flipV="1">
              <a:off x="8372197" y="2951676"/>
              <a:ext cx="755876" cy="576970"/>
            </a:xfrm>
            <a:prstGeom prst="straightConnector1">
              <a:avLst/>
            </a:prstGeom>
            <a:ln w="952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99"/>
            <p:cNvSpPr/>
            <p:nvPr/>
          </p:nvSpPr>
          <p:spPr>
            <a:xfrm>
              <a:off x="10814772" y="2520829"/>
              <a:ext cx="797767" cy="4173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b="1" dirty="0" err="1" smtClean="0"/>
                <a:t>Micorservice</a:t>
              </a:r>
              <a:r>
                <a:rPr lang="en-US" altLang="zh-CN" sz="1100" b="1" dirty="0" smtClean="0"/>
                <a:t> Instance A</a:t>
              </a:r>
              <a:endParaRPr lang="en-US" sz="1100" b="1" dirty="0"/>
            </a:p>
          </p:txBody>
        </p:sp>
        <p:sp>
          <p:nvSpPr>
            <p:cNvPr id="15" name="Rectangle 199"/>
            <p:cNvSpPr/>
            <p:nvPr/>
          </p:nvSpPr>
          <p:spPr>
            <a:xfrm>
              <a:off x="10814772" y="3090496"/>
              <a:ext cx="797767" cy="4173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b="1" dirty="0" err="1" smtClean="0"/>
                <a:t>Micorservice</a:t>
              </a:r>
              <a:r>
                <a:rPr lang="en-US" altLang="zh-CN" sz="1100" b="1" dirty="0" smtClean="0"/>
                <a:t> Instance A</a:t>
              </a:r>
              <a:endParaRPr lang="en-US" sz="1100" b="1" dirty="0"/>
            </a:p>
          </p:txBody>
        </p:sp>
        <p:cxnSp>
          <p:nvCxnSpPr>
            <p:cNvPr id="16" name="Straight Arrow Connector 208"/>
            <p:cNvCxnSpPr>
              <a:stCxn id="7" idx="3"/>
              <a:endCxn id="14" idx="2"/>
            </p:cNvCxnSpPr>
            <p:nvPr/>
          </p:nvCxnSpPr>
          <p:spPr>
            <a:xfrm flipV="1">
              <a:off x="9519381" y="2938169"/>
              <a:ext cx="1694275" cy="799147"/>
            </a:xfrm>
            <a:prstGeom prst="straightConnector1">
              <a:avLst/>
            </a:prstGeom>
            <a:ln w="952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208"/>
            <p:cNvCxnSpPr>
              <a:stCxn id="7" idx="3"/>
              <a:endCxn id="15" idx="2"/>
            </p:cNvCxnSpPr>
            <p:nvPr/>
          </p:nvCxnSpPr>
          <p:spPr>
            <a:xfrm flipV="1">
              <a:off x="9519381" y="3507836"/>
              <a:ext cx="1694275" cy="229480"/>
            </a:xfrm>
            <a:prstGeom prst="straightConnector1">
              <a:avLst/>
            </a:prstGeom>
            <a:ln w="9525"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208"/>
            <p:cNvCxnSpPr>
              <a:endCxn id="10" idx="1"/>
            </p:cNvCxnSpPr>
            <p:nvPr/>
          </p:nvCxnSpPr>
          <p:spPr>
            <a:xfrm>
              <a:off x="10588346" y="2174142"/>
              <a:ext cx="226425" cy="0"/>
            </a:xfrm>
            <a:prstGeom prst="straightConnector1">
              <a:avLst/>
            </a:prstGeom>
            <a:ln w="28575">
              <a:headEnd type="oval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0126661" y="1965472"/>
              <a:ext cx="88526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/>
                <a:t>10.74.215.33:3564</a:t>
              </a:r>
              <a:endParaRPr lang="en-US" sz="600" b="1" dirty="0"/>
            </a:p>
          </p:txBody>
        </p:sp>
        <p:cxnSp>
          <p:nvCxnSpPr>
            <p:cNvPr id="20" name="Straight Arrow Connector 208"/>
            <p:cNvCxnSpPr/>
            <p:nvPr/>
          </p:nvCxnSpPr>
          <p:spPr>
            <a:xfrm>
              <a:off x="10588346" y="2729499"/>
              <a:ext cx="226425" cy="0"/>
            </a:xfrm>
            <a:prstGeom prst="straightConnector1">
              <a:avLst/>
            </a:prstGeom>
            <a:ln w="28575">
              <a:headEnd type="oval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0107611" y="2520829"/>
              <a:ext cx="88526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/>
                <a:t>10.74.215.211:1522</a:t>
              </a:r>
              <a:endParaRPr lang="en-US" sz="600" b="1" dirty="0"/>
            </a:p>
          </p:txBody>
        </p:sp>
        <p:cxnSp>
          <p:nvCxnSpPr>
            <p:cNvPr id="22" name="Straight Arrow Connector 208"/>
            <p:cNvCxnSpPr/>
            <p:nvPr/>
          </p:nvCxnSpPr>
          <p:spPr>
            <a:xfrm>
              <a:off x="10588346" y="3299166"/>
              <a:ext cx="226425" cy="0"/>
            </a:xfrm>
            <a:prstGeom prst="straightConnector1">
              <a:avLst/>
            </a:prstGeom>
            <a:ln w="28575">
              <a:headEnd type="oval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0107611" y="3090496"/>
              <a:ext cx="88526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/>
                <a:t>10.74.215.8:3281</a:t>
              </a:r>
              <a:endParaRPr lang="en-US" sz="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881307" y="2729499"/>
              <a:ext cx="8852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Load balance &amp; invoke</a:t>
              </a:r>
              <a:endParaRPr lang="en-US" sz="8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736765" y="3090496"/>
              <a:ext cx="8852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Query</a:t>
              </a:r>
              <a:endParaRPr lang="en-US" sz="8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107611" y="3629594"/>
              <a:ext cx="8852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 smtClean="0"/>
                <a:t>Register</a:t>
              </a:r>
              <a:endParaRPr lang="en-US" sz="800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937345" y="1906754"/>
            <a:ext cx="829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ONAP</a:t>
            </a:r>
            <a:endParaRPr lang="en-US" b="1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Discovery-Client Side Discovery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46370" y="720265"/>
            <a:ext cx="8609404" cy="54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Example &amp; Demo-Without OOM</a:t>
            </a:r>
            <a:endParaRPr lang="en-US" altLang="zh-CN"/>
          </a:p>
        </p:txBody>
      </p:sp>
      <p:sp>
        <p:nvSpPr>
          <p:cNvPr id="3" name="TextBox 2"/>
          <p:cNvSpPr txBox="1"/>
          <p:nvPr/>
        </p:nvSpPr>
        <p:spPr>
          <a:xfrm>
            <a:off x="528320" y="1148080"/>
            <a:ext cx="11663679" cy="4891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Start MSB services</a:t>
            </a:r>
            <a:endParaRPr lang="en-US" altLang="zh-CN" sz="2400" dirty="0" smtClean="0"/>
          </a:p>
          <a:p>
            <a:r>
              <a:rPr lang="en-US" dirty="0" smtClean="0"/>
              <a:t>1. Run the Consul </a:t>
            </a:r>
            <a:r>
              <a:rPr lang="en-US" dirty="0" err="1" smtClean="0"/>
              <a:t>dockers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mtClean="0"/>
              <a:t>sudo docker run -d --net=host --name msb_consul consul:0.9.3</a:t>
            </a:r>
            <a:endParaRPr lang="en-US" smtClean="0"/>
          </a:p>
          <a:p>
            <a:br>
              <a:rPr lang="en-US" dirty="0" smtClean="0"/>
            </a:br>
            <a:r>
              <a:rPr lang="en-US" dirty="0" smtClean="0"/>
              <a:t>2. Run the MSB </a:t>
            </a:r>
            <a:r>
              <a:rPr lang="en-US" dirty="0" err="1" smtClean="0"/>
              <a:t>dockers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smtClean="0"/>
              <a:t>Login the ONAP docker registry first: docker login -u docker -p docker nexus3.onap.org:10001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sudo docker run -d --net=host --name msb_discovery nexus3.onap.org:10001/onap/msb/msb_discovery</a:t>
            </a:r>
            <a:endParaRPr lang="en-US" smtClean="0"/>
          </a:p>
          <a:p>
            <a:r>
              <a:rPr lang="en-US" smtClean="0"/>
              <a:t>sudo docker run -d --net=host -e "ROUTE_LABELS=visualRange:1" --name msb_internal_apigateway nexus3.onap.org:10001/onap/msb/msb_apigateway</a:t>
            </a:r>
            <a:endParaRPr lang="en-US" smtClean="0"/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Explore the MSB portal.</a:t>
            </a:r>
            <a:endParaRPr lang="en-US" sz="2400" dirty="0" smtClean="0"/>
          </a:p>
          <a:p>
            <a:r>
              <a:rPr lang="en-US" dirty="0" smtClean="0"/>
              <a:t>http://127.0.0.1/msb</a:t>
            </a:r>
            <a:endParaRPr lang="en-US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Register and test your REST service with MSB via curl</a:t>
            </a:r>
            <a:endParaRPr lang="en-US" dirty="0"/>
          </a:p>
          <a:p>
            <a:r>
              <a:rPr lang="en-US" dirty="0">
                <a:hlinkClick r:id="rId1" action="ppaction://hlinkfile"/>
              </a:rPr>
              <a:t>https://wiki.onap.org/display/DW/MSB+Test+Environment+Setup</a:t>
            </a:r>
            <a:endParaRPr lang="en-US" dirty="0"/>
          </a:p>
        </p:txBody>
      </p:sp>
    </p:spTree>
  </p:cSld>
  <p:clrMapOvr>
    <a:masterClrMapping/>
  </p:clrMapOvr>
  <p:transition spd="med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Example &amp; Demo-Within OOM</a:t>
            </a:r>
            <a:endParaRPr lang="en-US" altLang="zh-CN"/>
          </a:p>
        </p:txBody>
      </p:sp>
      <p:sp>
        <p:nvSpPr>
          <p:cNvPr id="3" name="TextBox 2"/>
          <p:cNvSpPr txBox="1"/>
          <p:nvPr/>
        </p:nvSpPr>
        <p:spPr>
          <a:xfrm>
            <a:off x="528320" y="1005840"/>
            <a:ext cx="11663679" cy="5353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p>
            <a:pPr marL="285750" indent="-285750">
              <a:buFont typeface="Wingdings" panose="05000000000000000000" charset="0"/>
              <a:buChar char="p"/>
            </a:pPr>
            <a:r>
              <a:rPr lang="en-US" dirty="0"/>
              <a:t> </a:t>
            </a:r>
            <a:r>
              <a:rPr lang="en-US" b="1" dirty="0"/>
              <a:t>Precondition</a:t>
            </a:r>
            <a:endParaRPr lang="en-US" dirty="0"/>
          </a:p>
          <a:p>
            <a:r>
              <a:rPr lang="en-US" dirty="0"/>
              <a:t>Have kubernetes cluster, kubectl and helm installed.</a:t>
            </a:r>
            <a:endParaRPr lang="en-US" dirty="0"/>
          </a:p>
          <a:p>
            <a:r>
              <a:rPr lang="en-US" dirty="0"/>
              <a:t>Login the ONAP docker registry first: docker login -u docker -p docker nexus3.onap.org:10001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charset="0"/>
              <a:buChar char="p"/>
            </a:pPr>
            <a:r>
              <a:rPr lang="en-US" b="1" dirty="0"/>
              <a:t>Download oom from ONAP gerrit</a:t>
            </a:r>
            <a:endParaRPr lang="en-US" b="1" dirty="0"/>
          </a:p>
          <a:p>
            <a:r>
              <a:rPr lang="en-US" dirty="0"/>
              <a:t>git clone https://gerrit.onap.org/r/oom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charset="0"/>
              <a:buChar char="p"/>
            </a:pPr>
            <a:r>
              <a:rPr lang="en-US" b="1" dirty="0"/>
              <a:t>Install MSB and Kube2MSB registrator</a:t>
            </a:r>
            <a:endParaRPr lang="en-US" b="1" dirty="0"/>
          </a:p>
          <a:p>
            <a:r>
              <a:rPr lang="en-US" dirty="0"/>
              <a:t>cd ~/oom/kubernets/config</a:t>
            </a:r>
            <a:endParaRPr lang="en-US" dirty="0"/>
          </a:p>
          <a:p>
            <a:r>
              <a:rPr lang="en-US" dirty="0"/>
              <a:t>./createConfig.sh -n onap</a:t>
            </a:r>
            <a:endParaRPr lang="en-US" dirty="0"/>
          </a:p>
          <a:p>
            <a:r>
              <a:rPr lang="en-US" dirty="0"/>
              <a:t>cd ~/oom/kubernetes/oneclick/</a:t>
            </a:r>
            <a:endParaRPr lang="en-US" dirty="0"/>
          </a:p>
          <a:p>
            <a:r>
              <a:rPr lang="en-US" dirty="0"/>
              <a:t>../createAll.bash -a msb -n onap</a:t>
            </a:r>
            <a:endParaRPr lang="en-US" dirty="0"/>
          </a:p>
          <a:p>
            <a:r>
              <a:rPr lang="en-US" dirty="0"/>
              <a:t>./createAll.bash -a kube2msb -n onap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charset="0"/>
              <a:buChar char="p"/>
            </a:pPr>
            <a:r>
              <a:rPr lang="en-US" b="1" dirty="0"/>
              <a:t>Install AAI for testing</a:t>
            </a:r>
            <a:endParaRPr lang="en-US" b="1" dirty="0"/>
          </a:p>
          <a:p>
            <a:r>
              <a:rPr lang="en-US" dirty="0"/>
              <a:t>./createAll.bash -a aai-n onap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charset="0"/>
              <a:buChar char="p"/>
            </a:pPr>
            <a:r>
              <a:rPr lang="en-US" dirty="0"/>
              <a:t> </a:t>
            </a:r>
            <a:r>
              <a:rPr lang="en-US" b="1" dirty="0"/>
              <a:t>Open the MSB IAG portal in the browser</a:t>
            </a:r>
            <a:endParaRPr lang="en-US" b="1" dirty="0"/>
          </a:p>
          <a:p>
            <a:pPr>
              <a:buFont typeface="Wingdings" panose="05000000000000000000" charset="0"/>
            </a:pPr>
            <a:r>
              <a:rPr lang="en-US" dirty="0"/>
              <a:t>You are able to see the registered AAI services at http://${Node_IP}:30080/msb</a:t>
            </a:r>
            <a:endParaRPr lang="en-US" dirty="0"/>
          </a:p>
        </p:txBody>
      </p:sp>
    </p:spTree>
  </p:cSld>
  <p:clrMapOvr>
    <a:masterClrMapping/>
  </p:clrMapOvr>
  <p:transition spd="med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Suggested Integration approach-minimum impact to existing codes</a:t>
            </a:r>
            <a:endParaRPr lang="en-US" altLang="zh-CN"/>
          </a:p>
        </p:txBody>
      </p:sp>
      <p:sp>
        <p:nvSpPr>
          <p:cNvPr id="3" name="TextBox 2"/>
          <p:cNvSpPr txBox="1"/>
          <p:nvPr/>
        </p:nvSpPr>
        <p:spPr>
          <a:xfrm>
            <a:off x="528320" y="1117600"/>
            <a:ext cx="11663679" cy="33216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Automatically MSB registration by OOM Kube2MSB</a:t>
            </a:r>
            <a:endParaRPr lang="en-US" altLang="zh-CN" sz="2400" dirty="0" smtClean="0"/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Access services via MSB Internal API Gateway</a:t>
            </a:r>
            <a:endParaRPr lang="en-US" sz="2400" dirty="0" smtClean="0"/>
          </a:p>
          <a:p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Follows the standard URI structure </a:t>
            </a:r>
            <a:endParaRPr lang="en-US" altLang="zh-CN" sz="2400" dirty="0" smtClean="0"/>
          </a:p>
          <a:p>
            <a:pPr lvl="0">
              <a:buFont typeface="Wingdings" panose="05000000000000000000" pitchFamily="2" charset="2"/>
            </a:pPr>
            <a:r>
              <a:rPr lang="en-US" altLang="zh-CN" sz="2400" dirty="0" smtClean="0"/>
              <a:t>http://[host]:[port]/api/{service name}]/v{version number}/{resource}</a:t>
            </a:r>
            <a:endParaRPr lang="en-US" altLang="zh-CN" sz="2400" dirty="0" smtClean="0"/>
          </a:p>
          <a:p>
            <a:pPr lvl="0">
              <a:buFont typeface="Wingdings" panose="05000000000000000000" pitchFamily="2" charset="2"/>
            </a:pPr>
            <a:endParaRPr lang="en-US" altLang="zh-CN" sz="2400" dirty="0" smtClean="0"/>
          </a:p>
          <a:p>
            <a:pPr lvl="0">
              <a:buFont typeface="Wingdings" panose="05000000000000000000" pitchFamily="2" charset="2"/>
            </a:pPr>
            <a:r>
              <a:rPr lang="en-US" altLang="zh-CN" sz="2400" dirty="0" smtClean="0"/>
              <a:t>https://wiki.onap.org/display/DW/RESTful+API+Design+Specification</a:t>
            </a:r>
            <a:endParaRPr lang="en-US" altLang="zh-CN" sz="2400" dirty="0" smtClean="0"/>
          </a:p>
          <a:p>
            <a:pPr lvl="0">
              <a:buFont typeface="Wingdings" panose="05000000000000000000" pitchFamily="2" charset="2"/>
            </a:pPr>
            <a:endParaRPr lang="en-US" altLang="zh-CN" sz="2400" dirty="0" smtClean="0"/>
          </a:p>
        </p:txBody>
      </p:sp>
    </p:spTree>
  </p:cSld>
  <p:clrMapOvr>
    <a:masterClrMapping/>
  </p:clrMapOvr>
  <p:transition spd="med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595" y="341630"/>
            <a:ext cx="11309350" cy="61531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The way going forward</a:t>
            </a:r>
            <a:r>
              <a:rPr lang="en-US" altLang="zh-CN" dirty="0" smtClean="0">
                <a:solidFill>
                  <a:srgbClr val="FF0000"/>
                </a:solidFill>
              </a:rPr>
              <a:t>-OMSA</a:t>
            </a:r>
            <a:br>
              <a:rPr lang="en-US" altLang="zh-CN" dirty="0" smtClean="0">
                <a:solidFill>
                  <a:srgbClr val="FF0000"/>
                </a:solidFill>
              </a:rPr>
            </a:br>
            <a:r>
              <a:rPr lang="en-US" altLang="zh-CN" dirty="0" smtClean="0"/>
              <a:t>(ONAP Microservice Architecture)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5929630" y="1480820"/>
            <a:ext cx="1492250" cy="4233545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70C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 defTabSz="457200">
              <a:buFontTx/>
              <a:buNone/>
            </a:pPr>
            <a:r>
              <a:rPr lang="en-US" altLang="zh-CN" sz="1400" b="1" dirty="0" smtClean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b="1" dirty="0" smtClean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063625" y="1442720"/>
            <a:ext cx="4681855" cy="12700"/>
          </a:xfrm>
          <a:prstGeom prst="line">
            <a:avLst/>
          </a:prstGeom>
          <a:ln w="15875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endCxn id="8" idx="0"/>
          </p:cNvCxnSpPr>
          <p:nvPr/>
        </p:nvCxnSpPr>
        <p:spPr>
          <a:xfrm>
            <a:off x="3529330" y="1336040"/>
            <a:ext cx="8255" cy="32448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4055110" y="2578100"/>
            <a:ext cx="375920" cy="568325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1329055" y="1660525"/>
            <a:ext cx="4415790" cy="27876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91440" numCol="1" spcCol="0" rtlCol="0" fromWordArt="0" anchor="t" anchorCtr="0" forceAA="0" compatLnSpc="1">
            <a:noAutofit/>
          </a:bodyPr>
          <a:lstStyle/>
          <a:p>
            <a:pPr lvl="0" algn="ctr"/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External API Gateway</a:t>
            </a:r>
            <a:endParaRPr lang="en-US" altLang="zh-CN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329055" y="2237740"/>
            <a:ext cx="4415790" cy="35242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91440" numCol="1" spcCol="0" rtlCol="0" fromWordArt="0" anchor="t" anchorCtr="0" forceAA="0" compatLnSpc="1">
            <a:noAutofit/>
          </a:bodyPr>
          <a:lstStyle/>
          <a:p>
            <a:pPr lvl="0" algn="ctr"/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Service Discovery</a:t>
            </a:r>
            <a:endParaRPr lang="en-US" altLang="zh-CN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329055" y="4590415"/>
            <a:ext cx="4415790" cy="24955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r>
              <a:rPr lang="en-US" altLang="zh-CN" sz="1000" b="1" dirty="0" err="1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Async</a:t>
            </a:r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Message Bus</a:t>
            </a:r>
            <a:endParaRPr lang="zh-CN" altLang="en-US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174365" y="4627880"/>
            <a:ext cx="855980" cy="1733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Kafka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12" name="文本框 56"/>
          <p:cNvSpPr txBox="1"/>
          <p:nvPr/>
        </p:nvSpPr>
        <p:spPr>
          <a:xfrm>
            <a:off x="3178175" y="3517265"/>
            <a:ext cx="664845" cy="21209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 defTabSz="457200">
              <a:buFontTx/>
              <a:buNone/>
            </a:pPr>
            <a:r>
              <a:rPr kumimoji="1" lang="zh-CN" altLang="en-US" sz="1000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监控采集</a:t>
            </a:r>
            <a:endParaRPr kumimoji="1" lang="zh-CN" altLang="en-US" sz="1000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057910" y="2082800"/>
            <a:ext cx="4686935" cy="10795"/>
          </a:xfrm>
          <a:prstGeom prst="line">
            <a:avLst/>
          </a:prstGeom>
          <a:ln w="15875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034415" y="2728595"/>
            <a:ext cx="4711065" cy="0"/>
          </a:xfrm>
          <a:prstGeom prst="line">
            <a:avLst/>
          </a:prstGeom>
          <a:ln w="15875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80"/>
          <p:cNvSpPr txBox="1"/>
          <p:nvPr/>
        </p:nvSpPr>
        <p:spPr>
          <a:xfrm>
            <a:off x="664210" y="1455420"/>
            <a:ext cx="204470" cy="673735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rPr>
              <a:t>Gateway</a:t>
            </a:r>
            <a:endParaRPr kumimoji="1" lang="zh-CN" altLang="en-US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  <a:p>
            <a:pPr defTabSz="457200">
              <a:buFontTx/>
              <a:buNone/>
            </a:pPr>
            <a:endParaRPr kumimoji="1" lang="zh-CN" altLang="en-US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6" name="文本框 81"/>
          <p:cNvSpPr txBox="1"/>
          <p:nvPr/>
        </p:nvSpPr>
        <p:spPr>
          <a:xfrm>
            <a:off x="664210" y="2129155"/>
            <a:ext cx="204470" cy="660400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Discovery</a:t>
            </a:r>
            <a:endParaRPr kumimoji="1" lang="zh-CN" altLang="en-US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82"/>
          <p:cNvSpPr txBox="1"/>
          <p:nvPr/>
        </p:nvSpPr>
        <p:spPr>
          <a:xfrm>
            <a:off x="664210" y="3260725"/>
            <a:ext cx="204470" cy="913765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Microservices</a:t>
            </a:r>
            <a:endParaRPr kumimoji="1" lang="en-US" altLang="zh-CN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83"/>
          <p:cNvSpPr txBox="1"/>
          <p:nvPr/>
        </p:nvSpPr>
        <p:spPr>
          <a:xfrm>
            <a:off x="664210" y="4941570"/>
            <a:ext cx="204470" cy="926465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Infrastructure</a:t>
            </a:r>
            <a:endParaRPr kumimoji="1" lang="zh-CN" altLang="en-US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2508885" y="2595880"/>
            <a:ext cx="405130" cy="577215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圆角矩形 19"/>
          <p:cNvSpPr/>
          <p:nvPr/>
        </p:nvSpPr>
        <p:spPr>
          <a:xfrm>
            <a:off x="2358390" y="2858770"/>
            <a:ext cx="621665" cy="17335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altLang="zh-CN" sz="700" b="1" dirty="0" smtClean="0">
                <a:solidFill>
                  <a:srgbClr val="1F497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Registration</a:t>
            </a:r>
            <a:endParaRPr lang="zh-CN" altLang="zh-CN" sz="700" b="1" dirty="0" smtClean="0">
              <a:solidFill>
                <a:srgbClr val="1F497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" name="直接箭头连接符 20"/>
          <p:cNvCxnSpPr>
            <a:stCxn id="8" idx="2"/>
            <a:endCxn id="9" idx="0"/>
          </p:cNvCxnSpPr>
          <p:nvPr/>
        </p:nvCxnSpPr>
        <p:spPr>
          <a:xfrm>
            <a:off x="3537585" y="1939290"/>
            <a:ext cx="0" cy="299085"/>
          </a:xfrm>
          <a:prstGeom prst="straightConnector1">
            <a:avLst/>
          </a:prstGeom>
          <a:ln w="12700"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358900" y="3130550"/>
            <a:ext cx="1644650" cy="1343025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>
              <a:buFontTx/>
              <a:buNone/>
            </a:pPr>
            <a:endParaRPr lang="zh-CN" altLang="en-US" b="1" dirty="0" smtClean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105"/>
          <p:cNvSpPr txBox="1"/>
          <p:nvPr/>
        </p:nvSpPr>
        <p:spPr>
          <a:xfrm>
            <a:off x="1350010" y="3254375"/>
            <a:ext cx="294005" cy="682625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Service</a:t>
            </a:r>
            <a:r>
              <a:rPr kumimoji="1" lang="zh-CN" altLang="en-US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endParaRPr kumimoji="1" lang="en-US" altLang="zh-CN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55110" y="3124835"/>
            <a:ext cx="1684020" cy="1348740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424940" y="4107180"/>
            <a:ext cx="4254500" cy="30035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ln w="19050"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ADF</a:t>
            </a:r>
            <a:endParaRPr lang="en-US" altLang="zh-CN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972310" y="4174490"/>
            <a:ext cx="904875" cy="1771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JAVA ADF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576445" y="4167505"/>
            <a:ext cx="921385" cy="1771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Go ADF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30" name="文本框 2"/>
          <p:cNvSpPr txBox="1"/>
          <p:nvPr/>
        </p:nvSpPr>
        <p:spPr>
          <a:xfrm>
            <a:off x="3225800" y="3578860"/>
            <a:ext cx="658495" cy="170815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pPr algn="ctr" defTabSz="456565"/>
            <a:r>
              <a:rPr lang="en-US" sz="900" b="1" dirty="0" smtClean="0"/>
              <a:t>HTTP/JSON</a:t>
            </a:r>
            <a:endParaRPr kumimoji="1" lang="zh-CN" altLang="en-US" sz="9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2"/>
          <p:cNvSpPr txBox="1"/>
          <p:nvPr/>
        </p:nvSpPr>
        <p:spPr>
          <a:xfrm>
            <a:off x="3444240" y="3376295"/>
            <a:ext cx="658495" cy="170815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pPr defTabSz="456565"/>
            <a:r>
              <a:rPr kumimoji="1" lang="en-US" altLang="zh-CN" sz="9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RPC</a:t>
            </a:r>
            <a:endParaRPr kumimoji="1" lang="zh-CN" altLang="en-US" sz="9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2336800" y="3150870"/>
            <a:ext cx="639445" cy="19050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altLang="zh-CN" sz="9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agent</a:t>
            </a:r>
            <a:endParaRPr lang="en-US" altLang="zh-CN" sz="9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003925" y="2860675"/>
            <a:ext cx="1367790" cy="131318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pPr algn="ctr"/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Governance</a:t>
            </a:r>
            <a:endParaRPr lang="en-US" altLang="zh-CN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6183630" y="3162300"/>
            <a:ext cx="1026795" cy="3073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buFontTx/>
              <a:buNone/>
            </a:pPr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Configure Management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6167120" y="3511550"/>
            <a:ext cx="1026795" cy="2679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API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Management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6003925" y="4258945"/>
            <a:ext cx="1367790" cy="125920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pPr algn="ctr"/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Monitoring</a:t>
            </a:r>
            <a:endParaRPr lang="zh-CN" altLang="en-US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162040" y="5199380"/>
            <a:ext cx="1027430" cy="22923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Distributed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Tracing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2"/>
          <p:cNvSpPr txBox="1"/>
          <p:nvPr/>
        </p:nvSpPr>
        <p:spPr>
          <a:xfrm>
            <a:off x="3225800" y="3775710"/>
            <a:ext cx="658495" cy="170815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pPr algn="ctr" defTabSz="456565"/>
            <a:r>
              <a:rPr lang="en-US" sz="900" b="1" dirty="0" smtClean="0"/>
              <a:t>GRPC/</a:t>
            </a:r>
            <a:r>
              <a:rPr lang="en-US" sz="900" b="1" dirty="0" err="1" smtClean="0"/>
              <a:t>protobuf</a:t>
            </a:r>
            <a:endParaRPr kumimoji="1" lang="en-US" altLang="zh-CN" sz="9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162040" y="4551680"/>
            <a:ext cx="1026795" cy="2393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Metrics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488815" y="4627880"/>
            <a:ext cx="855980" cy="1733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8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ActiveMQ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1337945" y="5039360"/>
            <a:ext cx="881380" cy="173355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900" b="1" dirty="0" smtClean="0">
                <a:solidFill>
                  <a:srgbClr val="FFF5E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Bare Metal</a:t>
            </a:r>
            <a:endParaRPr lang="en-US" altLang="zh-CN" sz="900" b="1" dirty="0" smtClean="0">
              <a:solidFill>
                <a:srgbClr val="FFF5E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30575" y="4174490"/>
            <a:ext cx="904875" cy="1771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Python ADF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cxnSp>
        <p:nvCxnSpPr>
          <p:cNvPr id="44" name="直接箭头连接符 43"/>
          <p:cNvCxnSpPr/>
          <p:nvPr/>
        </p:nvCxnSpPr>
        <p:spPr>
          <a:xfrm>
            <a:off x="3022600" y="3701415"/>
            <a:ext cx="995045" cy="0"/>
          </a:xfrm>
          <a:prstGeom prst="straightConnector1">
            <a:avLst/>
          </a:pr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圆角矩形 44"/>
          <p:cNvSpPr/>
          <p:nvPr/>
        </p:nvSpPr>
        <p:spPr>
          <a:xfrm>
            <a:off x="4017645" y="2867660"/>
            <a:ext cx="621665" cy="17335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altLang="zh-CN" sz="700" b="1" dirty="0" smtClean="0">
                <a:solidFill>
                  <a:srgbClr val="1F497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Registration</a:t>
            </a:r>
            <a:endParaRPr lang="en-US" altLang="zh-CN" sz="700" b="1" dirty="0" smtClean="0">
              <a:solidFill>
                <a:srgbClr val="1F497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6167120" y="4861560"/>
            <a:ext cx="1026795" cy="2393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Logging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6003925" y="1531620"/>
            <a:ext cx="1367790" cy="1259205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rtlCol="0" anchor="t"/>
          <a:lstStyle/>
          <a:p>
            <a:pPr algn="ctr"/>
            <a:r>
              <a:rPr lang="en-US" altLang="zh-CN" sz="10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Orchestration</a:t>
            </a:r>
            <a:endParaRPr lang="zh-CN" altLang="en-US" sz="10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162040" y="2409190"/>
            <a:ext cx="1027430" cy="22923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Update/Change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162040" y="1812925"/>
            <a:ext cx="1026795" cy="2393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Deployment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6167120" y="2098675"/>
            <a:ext cx="1026795" cy="2393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Scaling/Healing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336415" y="3550920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1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4093845" y="3155315"/>
            <a:ext cx="639445" cy="19050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altLang="zh-CN" sz="900" b="1" dirty="0" smtClean="0">
                <a:solidFill>
                  <a:prstClr val="whit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agent</a:t>
            </a:r>
            <a:endParaRPr lang="en-US" altLang="zh-CN" sz="900" b="1" dirty="0" smtClean="0">
              <a:solidFill>
                <a:prstClr val="white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929640" y="4941570"/>
            <a:ext cx="4815205" cy="0"/>
          </a:xfrm>
          <a:prstGeom prst="line">
            <a:avLst/>
          </a:prstGeom>
          <a:ln w="15875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圆角矩形 59"/>
          <p:cNvSpPr/>
          <p:nvPr/>
        </p:nvSpPr>
        <p:spPr>
          <a:xfrm>
            <a:off x="2409825" y="5039360"/>
            <a:ext cx="1083310" cy="1822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r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900" b="1" dirty="0" smtClean="0">
                <a:solidFill>
                  <a:srgbClr val="FFF5E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Virtual Machine</a:t>
            </a:r>
            <a:endParaRPr lang="en-US" altLang="zh-CN" sz="900" b="1" dirty="0" smtClean="0">
              <a:solidFill>
                <a:srgbClr val="FFF5E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3668395" y="5048250"/>
            <a:ext cx="881380" cy="173355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900" b="1" dirty="0" smtClean="0">
                <a:solidFill>
                  <a:srgbClr val="FFF5E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Containers</a:t>
            </a:r>
            <a:endParaRPr lang="en-US" altLang="zh-CN" sz="900" b="1" dirty="0" smtClean="0">
              <a:solidFill>
                <a:srgbClr val="FFF5E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4689475" y="5039360"/>
            <a:ext cx="1056005" cy="182245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900" b="1" dirty="0" smtClean="0">
                <a:solidFill>
                  <a:srgbClr val="FFF5E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Clouds</a:t>
            </a:r>
            <a:endParaRPr lang="en-US" altLang="zh-CN" sz="900" b="1" dirty="0" smtClean="0">
              <a:solidFill>
                <a:srgbClr val="FFF5E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2858770" y="3372485"/>
            <a:ext cx="170815" cy="66484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eaVert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sidecar</a:t>
            </a:r>
            <a:endParaRPr lang="en-US" altLang="zh-CN" sz="10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44650" y="5267960"/>
            <a:ext cx="265430" cy="356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8755" y="5267960"/>
            <a:ext cx="542290" cy="52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8395" y="5267960"/>
            <a:ext cx="344170" cy="24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7645" y="5241290"/>
            <a:ext cx="378460" cy="28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2180" y="5269230"/>
            <a:ext cx="46482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65420" y="5278120"/>
            <a:ext cx="3397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34890" y="5501005"/>
            <a:ext cx="230505" cy="20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直接箭头连接符 75"/>
          <p:cNvCxnSpPr/>
          <p:nvPr/>
        </p:nvCxnSpPr>
        <p:spPr>
          <a:xfrm>
            <a:off x="3031490" y="3938270"/>
            <a:ext cx="995045" cy="0"/>
          </a:xfrm>
          <a:prstGeom prst="straightConnector1">
            <a:avLst/>
          </a:pr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圆角矩形 76"/>
          <p:cNvSpPr/>
          <p:nvPr/>
        </p:nvSpPr>
        <p:spPr>
          <a:xfrm>
            <a:off x="6167120" y="3832860"/>
            <a:ext cx="1026795" cy="2679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Policy/Security</a:t>
            </a:r>
            <a:endParaRPr lang="en-US" altLang="zh-CN" sz="8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 rot="0">
            <a:off x="2232660" y="1085215"/>
            <a:ext cx="2364105" cy="259715"/>
            <a:chOff x="2272873" y="1043139"/>
            <a:chExt cx="2129501" cy="239159"/>
          </a:xfrm>
        </p:grpSpPr>
        <p:sp>
          <p:nvSpPr>
            <p:cNvPr id="79" name="圆角矩形 78"/>
            <p:cNvSpPr/>
            <p:nvPr/>
          </p:nvSpPr>
          <p:spPr>
            <a:xfrm>
              <a:off x="2272873" y="1043139"/>
              <a:ext cx="2129501" cy="239159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FontTx/>
                <a:buNone/>
              </a:pPr>
              <a:endParaRPr lang="zh-CN" altLang="en-US" b="1" dirty="0" smtClean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pic>
          <p:nvPicPr>
            <p:cNvPr id="80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92361" y="1059943"/>
              <a:ext cx="2090144" cy="214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3" name="圆角矩形 82"/>
          <p:cNvSpPr/>
          <p:nvPr/>
        </p:nvSpPr>
        <p:spPr>
          <a:xfrm>
            <a:off x="4064635" y="3372485"/>
            <a:ext cx="170815" cy="664845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Overflow="overflow" horzOverflow="overflow" vert="eaVert" wrap="square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0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sidecar</a:t>
            </a:r>
            <a:endParaRPr lang="en-US" altLang="zh-CN" sz="1000" b="1" dirty="0" smtClean="0">
              <a:solidFill>
                <a:prstClr val="black">
                  <a:lumMod val="95000"/>
                  <a:lumOff val="5000"/>
                </a:prstClr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1030" y="3744595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2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4546600" y="3928745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n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105"/>
          <p:cNvSpPr txBox="1"/>
          <p:nvPr/>
        </p:nvSpPr>
        <p:spPr>
          <a:xfrm>
            <a:off x="5385435" y="3303905"/>
            <a:ext cx="294005" cy="682625"/>
          </a:xfrm>
          <a:prstGeom prst="rect">
            <a:avLst/>
          </a:prstGeom>
        </p:spPr>
        <p:txBody>
          <a:bodyPr vert="eaVert" lIns="0" tIns="0" rIns="0" bIns="0" rtlCol="0" anchor="t">
            <a:noAutofit/>
          </a:bodyPr>
          <a:lstStyle/>
          <a:p>
            <a:pPr defTabSz="457200">
              <a:buFontTx/>
              <a:buNone/>
            </a:pP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Service</a:t>
            </a:r>
            <a:r>
              <a:rPr kumimoji="1" lang="zh-CN" altLang="en-US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1000" b="1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en-US" altLang="zh-CN" sz="1000" b="1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1778635" y="3550285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1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圆角矩形 89"/>
          <p:cNvSpPr/>
          <p:nvPr/>
        </p:nvSpPr>
        <p:spPr>
          <a:xfrm>
            <a:off x="1873250" y="3744595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2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1988820" y="3928745"/>
            <a:ext cx="708660" cy="1841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Instance n</a:t>
            </a:r>
            <a:endParaRPr lang="en-US" altLang="zh-CN" sz="800" dirty="0" smtClean="0">
              <a:solidFill>
                <a:prstClr val="black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474989" y="1427234"/>
            <a:ext cx="4717011" cy="4306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altLang="zh-CN" sz="2000" b="1" dirty="0" smtClean="0">
                <a:solidFill>
                  <a:srgbClr val="FF0000"/>
                </a:solidFill>
              </a:rPr>
              <a:t>OMSA</a:t>
            </a:r>
            <a:r>
              <a:rPr lang="en-US" altLang="zh-CN" sz="2000" b="1" dirty="0" smtClean="0"/>
              <a:t> </a:t>
            </a:r>
            <a:r>
              <a:rPr lang="en-US" altLang="zh-CN" sz="2000" dirty="0" smtClean="0"/>
              <a:t>is the vision of ONAP </a:t>
            </a:r>
            <a:r>
              <a:rPr lang="en-US" altLang="zh-CN" sz="2000" dirty="0" err="1" smtClean="0"/>
              <a:t>Microservice</a:t>
            </a:r>
            <a:r>
              <a:rPr lang="en-US" altLang="zh-CN" sz="2000" dirty="0" smtClean="0"/>
              <a:t> Architecture to support carrier-grade requirements of ONAP m</a:t>
            </a:r>
            <a:r>
              <a:rPr lang="en-US" altLang="zh-CN" sz="2000" dirty="0" err="1" smtClean="0"/>
              <a:t>icroservices</a:t>
            </a:r>
            <a:r>
              <a:rPr lang="en-US" altLang="zh-CN" sz="2000" dirty="0" smtClean="0"/>
              <a:t>, which includes service registration/discovery, service communication, API</a:t>
            </a:r>
            <a:r>
              <a:rPr lang="en-US" altLang="zh-CN" sz="2000" dirty="0" smtClean="0">
                <a:sym typeface="+mn-ea"/>
              </a:rPr>
              <a:t> gateway,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ym typeface="+mn-ea"/>
              </a:rPr>
              <a:t>service orchestration, </a:t>
            </a:r>
            <a:r>
              <a:rPr lang="en-US" altLang="zh-CN" sz="2000" dirty="0" smtClean="0"/>
              <a:t>service governance and service monitoring, etc.</a:t>
            </a:r>
            <a:endParaRPr lang="en-US" altLang="zh-CN" sz="2000" dirty="0" smtClean="0"/>
          </a:p>
          <a:p>
            <a:pPr marL="342900" indent="-342900"/>
            <a:endParaRPr lang="en-US" altLang="zh-CN" sz="2000" dirty="0" smtClean="0"/>
          </a:p>
          <a:p>
            <a:pPr marL="342900" indent="-342900"/>
            <a:endParaRPr lang="en-US" altLang="zh-CN" sz="2000" dirty="0" smtClean="0"/>
          </a:p>
          <a:p>
            <a:pPr marL="342900" indent="-342900"/>
            <a:r>
              <a:rPr lang="en-US" altLang="zh-CN" sz="2000" dirty="0" smtClean="0"/>
              <a:t>Next step:</a:t>
            </a:r>
            <a:r>
              <a:rPr lang="en-US" altLang="zh-CN" dirty="0" smtClean="0"/>
              <a:t> Investgate Istio service mesh and integrate Istio into OMSA when it's production ready.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</p:txBody>
      </p:sp>
      <p:sp>
        <p:nvSpPr>
          <p:cNvPr id="84" name="TextBox 83"/>
          <p:cNvSpPr txBox="1"/>
          <p:nvPr/>
        </p:nvSpPr>
        <p:spPr>
          <a:xfrm>
            <a:off x="3528695" y="6068695"/>
            <a:ext cx="8603615" cy="367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altLang="zh-CN" dirty="0" smtClean="0">
                <a:solidFill>
                  <a:srgbClr val="FF0000"/>
                </a:solidFill>
              </a:rPr>
              <a:t>Note:  this diagram is a functional view of OMSA, which is not mapped to specific projects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41120"/>
            <a:ext cx="10844563" cy="30448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Overview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lang="en-US" altLang="zh-CN" sz="2800" dirty="0" smtClean="0"/>
              <a:t>Service Registration</a:t>
            </a:r>
            <a:endParaRPr lang="en-US" altLang="zh-CN" sz="2800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</a:t>
            </a:r>
            <a:r>
              <a:rPr lang="en-US" altLang="zh-CN" sz="2800" dirty="0" smtClean="0"/>
              <a:t>Discovery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Example</a:t>
            </a:r>
            <a:r>
              <a:rPr kumimoji="0" lang="en-US" altLang="zh-CN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&amp; Demo</a:t>
            </a:r>
            <a:endParaRPr kumimoji="0" lang="en-US" altLang="zh-CN" sz="28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SimSun" panose="02010600030101010101" pitchFamily="2" charset="-122"/>
                <a:cs typeface="+mn-cs"/>
                <a:sym typeface="Calibri" panose="020F0502020204030204"/>
              </a:rPr>
              <a:t>Suggested Integration Approach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SimSun" panose="02010600030101010101" pitchFamily="2" charset="-122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SimSun" panose="02010600030101010101" pitchFamily="2" charset="-122"/>
                <a:cs typeface="+mn-cs"/>
                <a:sym typeface="Calibri" panose="020F0502020204030204"/>
              </a:rPr>
              <a:t>Future plan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SimSun" panose="02010600030101010101" pitchFamily="2" charset="-122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MSB Overview-Introduction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00480"/>
            <a:ext cx="10972062" cy="43986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sz="2800" smtClean="0"/>
              <a:t>Microservices Bus(MSB) provide a reliable, resilient and scalable communication and governance infrastructure to support Microservice Architecture including </a:t>
            </a:r>
            <a:r>
              <a:rPr lang="en-US" sz="2800" dirty="0" smtClean="0"/>
              <a:t>including service registration/discovery, external API gateway, internal API gateway, client SDK. It's a pluggable architecture so it can </a:t>
            </a:r>
            <a:r>
              <a:rPr lang="en-US" altLang="zh-CN" sz="2800" dirty="0" smtClean="0"/>
              <a:t>integrate with auth service provider </a:t>
            </a:r>
            <a:r>
              <a:rPr lang="en-US" sz="2800" dirty="0" smtClean="0"/>
              <a:t>to provide </a:t>
            </a:r>
            <a:r>
              <a:rPr lang="en-US" altLang="zh-CN" sz="2800" dirty="0" smtClean="0"/>
              <a:t>centralized </a:t>
            </a:r>
            <a:r>
              <a:rPr lang="en-US" sz="2800" dirty="0" smtClean="0"/>
              <a:t>Authentication &amp; Authorization. MSB also provides a service portal </a:t>
            </a:r>
            <a:r>
              <a:rPr lang="en-US" altLang="zh-CN" sz="2800" dirty="0" smtClean="0"/>
              <a:t>to manage the REST APIs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marL="342900" indent="-342900"/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sz="2800" dirty="0" smtClean="0"/>
              <a:t>MSB doesn’t depend on a specific </a:t>
            </a:r>
            <a:r>
              <a:rPr lang="en-US" altLang="zh-CN" sz="2800" dirty="0" smtClean="0"/>
              <a:t>environment. It can work in bare metal, virtual machine or containerized environment.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MSB Overview-Functionalities</a:t>
            </a:r>
            <a:endParaRPr lang="en-US" dirty="0"/>
          </a:p>
        </p:txBody>
      </p:sp>
      <p:sp>
        <p:nvSpPr>
          <p:cNvPr id="40" name="矩形 39"/>
          <p:cNvSpPr/>
          <p:nvPr/>
        </p:nvSpPr>
        <p:spPr>
          <a:xfrm>
            <a:off x="8839051" y="3224107"/>
            <a:ext cx="585047" cy="2009987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Circuit Breaker</a:t>
            </a:r>
            <a:endParaRPr lang="en-US" altLang="zh-CN" sz="2000" dirty="0" smtClean="0"/>
          </a:p>
        </p:txBody>
      </p:sp>
      <p:sp>
        <p:nvSpPr>
          <p:cNvPr id="43" name="矩形 42"/>
          <p:cNvSpPr/>
          <p:nvPr/>
        </p:nvSpPr>
        <p:spPr>
          <a:xfrm>
            <a:off x="7061898" y="3214794"/>
            <a:ext cx="535093" cy="2019300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Transformation</a:t>
            </a:r>
            <a:endParaRPr lang="zh-CN" altLang="en-US" sz="2000" dirty="0" smtClean="0"/>
          </a:p>
        </p:txBody>
      </p:sp>
      <p:sp>
        <p:nvSpPr>
          <p:cNvPr id="44" name="矩形 43"/>
          <p:cNvSpPr/>
          <p:nvPr/>
        </p:nvSpPr>
        <p:spPr>
          <a:xfrm>
            <a:off x="8196431" y="3224107"/>
            <a:ext cx="642620" cy="2009987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Rate Limiting</a:t>
            </a:r>
            <a:endParaRPr lang="zh-CN" altLang="en-US" sz="2000" dirty="0" smtClean="0"/>
          </a:p>
        </p:txBody>
      </p:sp>
      <p:sp>
        <p:nvSpPr>
          <p:cNvPr id="45" name="矩形 44"/>
          <p:cNvSpPr/>
          <p:nvPr/>
        </p:nvSpPr>
        <p:spPr>
          <a:xfrm>
            <a:off x="7596991" y="3224107"/>
            <a:ext cx="599440" cy="2012525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Flow tagging</a:t>
            </a:r>
            <a:endParaRPr lang="zh-CN" altLang="en-US" sz="2000" dirty="0" err="1" smtClean="0"/>
          </a:p>
        </p:txBody>
      </p:sp>
      <p:sp>
        <p:nvSpPr>
          <p:cNvPr id="46" name="矩形 45"/>
          <p:cNvSpPr/>
          <p:nvPr/>
        </p:nvSpPr>
        <p:spPr>
          <a:xfrm>
            <a:off x="9424098" y="3214794"/>
            <a:ext cx="642620" cy="2018453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Authentication</a:t>
            </a:r>
            <a:endParaRPr lang="zh-CN" altLang="en-US" sz="2000" dirty="0" smtClean="0"/>
          </a:p>
        </p:txBody>
      </p:sp>
      <p:grpSp>
        <p:nvGrpSpPr>
          <p:cNvPr id="53" name="组合 36"/>
          <p:cNvGrpSpPr/>
          <p:nvPr/>
        </p:nvGrpSpPr>
        <p:grpSpPr>
          <a:xfrm>
            <a:off x="7061898" y="2128521"/>
            <a:ext cx="3669453" cy="1094740"/>
            <a:chOff x="7766" y="2514"/>
            <a:chExt cx="4334" cy="129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54" name="矩形 53"/>
            <p:cNvSpPr/>
            <p:nvPr/>
          </p:nvSpPr>
          <p:spPr>
            <a:xfrm>
              <a:off x="7766" y="2514"/>
              <a:ext cx="4335" cy="64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requests statistics and analysis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7766" y="3161"/>
              <a:ext cx="4335" cy="64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Pluggable Architecture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10069258" y="3214793"/>
            <a:ext cx="662940" cy="2018453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eaVert" wrap="square" lIns="45719" tIns="45719" rIns="45719" bIns="45719" numCol="1" spcCol="38100" rtlCol="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2000" dirty="0" smtClean="0"/>
              <a:t>Other Plug-in …</a:t>
            </a:r>
            <a:endParaRPr lang="zh-CN" altLang="en-US" sz="2000" dirty="0" smtClean="0"/>
          </a:p>
        </p:txBody>
      </p:sp>
      <p:grpSp>
        <p:nvGrpSpPr>
          <p:cNvPr id="57" name="组合 37"/>
          <p:cNvGrpSpPr/>
          <p:nvPr/>
        </p:nvGrpSpPr>
        <p:grpSpPr>
          <a:xfrm>
            <a:off x="1183491" y="2107354"/>
            <a:ext cx="5370407" cy="3128433"/>
            <a:chOff x="823" y="2489"/>
            <a:chExt cx="6343" cy="369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59" name="矩形 58"/>
            <p:cNvSpPr/>
            <p:nvPr/>
          </p:nvSpPr>
          <p:spPr>
            <a:xfrm>
              <a:off x="823" y="2500"/>
              <a:ext cx="2790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Registration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23" y="3237"/>
              <a:ext cx="2790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Discovery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823" y="3974"/>
              <a:ext cx="2790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Change Notification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823" y="4711"/>
              <a:ext cx="2790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Status Change Notification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030" y="2489"/>
              <a:ext cx="3136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</a:rPr>
                <a:t>TCP/UDP</a:t>
              </a:r>
              <a:r>
                <a:rPr lang="zh-CN" altLang="en-US" dirty="0" smtClean="0">
                  <a:solidFill>
                    <a:srgbClr val="000000"/>
                  </a:solidFill>
                </a:rPr>
                <a:t> </a:t>
              </a:r>
              <a:r>
                <a:rPr lang="en-US" altLang="zh-CN" dirty="0" smtClean="0"/>
                <a:t>Forwarding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030" y="3963"/>
              <a:ext cx="3136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</a:rPr>
                <a:t>HTTP/HTTPS</a:t>
              </a:r>
              <a:r>
                <a:rPr lang="zh-CN" altLang="en-US" dirty="0" smtClean="0"/>
                <a:t> </a:t>
              </a:r>
              <a:r>
                <a:rPr lang="en-US" altLang="zh-CN" dirty="0" smtClean="0"/>
                <a:t>Forwarding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4030" y="4700"/>
              <a:ext cx="3136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</a:rPr>
                <a:t>WEB Socket </a:t>
              </a:r>
              <a:r>
                <a:rPr lang="en-US" altLang="zh-CN" dirty="0" smtClean="0"/>
                <a:t>Forwarding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4030" y="5437"/>
              <a:ext cx="3136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Route dynamically update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030" y="3226"/>
              <a:ext cx="3136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>
                  <a:solidFill>
                    <a:srgbClr val="000000"/>
                  </a:solidFill>
                </a:rPr>
                <a:t>FTP</a:t>
              </a:r>
              <a:r>
                <a:rPr lang="zh-CN" altLang="en-US" dirty="0" smtClean="0"/>
                <a:t> </a:t>
              </a:r>
              <a:r>
                <a:rPr lang="en-US" altLang="zh-CN" dirty="0" smtClean="0"/>
                <a:t>Forwarding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823" y="5448"/>
              <a:ext cx="2790" cy="737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r>
                <a:rPr lang="en-US" altLang="zh-CN" dirty="0" smtClean="0"/>
                <a:t>Service Healthy Check</a:t>
              </a:r>
              <a:endParaRPr lang="zh-CN" altLang="en-US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85" name="文本框 27"/>
          <p:cNvSpPr txBox="1"/>
          <p:nvPr/>
        </p:nvSpPr>
        <p:spPr>
          <a:xfrm>
            <a:off x="1165092" y="1448647"/>
            <a:ext cx="6666271" cy="48958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400" dirty="0" smtClean="0"/>
              <a:t>Service </a:t>
            </a:r>
            <a:r>
              <a:rPr lang="en-US" altLang="zh-CN" sz="2400" dirty="0" smtClean="0">
                <a:ea typeface="SimSun" panose="02010600030101010101" pitchFamily="2" charset="-122"/>
              </a:rPr>
              <a:t>Registration</a:t>
            </a:r>
            <a:endParaRPr lang="zh-CN" altLang="en-US" sz="2400" dirty="0"/>
          </a:p>
        </p:txBody>
      </p:sp>
      <p:sp>
        <p:nvSpPr>
          <p:cNvPr id="88" name="文本框 28"/>
          <p:cNvSpPr txBox="1"/>
          <p:nvPr/>
        </p:nvSpPr>
        <p:spPr>
          <a:xfrm>
            <a:off x="4161413" y="1448647"/>
            <a:ext cx="2259753" cy="4924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400" dirty="0" smtClean="0"/>
              <a:t>Load Balancing</a:t>
            </a:r>
            <a:endParaRPr lang="zh-CN" altLang="en-US" sz="2400" dirty="0"/>
          </a:p>
        </p:txBody>
      </p:sp>
      <p:sp>
        <p:nvSpPr>
          <p:cNvPr id="89" name="文本框 29"/>
          <p:cNvSpPr txBox="1"/>
          <p:nvPr/>
        </p:nvSpPr>
        <p:spPr>
          <a:xfrm>
            <a:off x="7806965" y="1448647"/>
            <a:ext cx="2259753" cy="4924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400" dirty="0" smtClean="0"/>
              <a:t>API Gateway</a:t>
            </a:r>
            <a:endParaRPr lang="zh-CN" altLang="en-US" sz="2400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MSB Overview-Components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230098" y="3666595"/>
            <a:ext cx="9654212" cy="25831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Registry </a:t>
            </a:r>
            <a:endParaRPr lang="en-US" dirty="0" smtClean="0"/>
          </a:p>
          <a:p>
            <a:pPr marL="342900" indent="-342900"/>
            <a:r>
              <a:rPr lang="en-US" altLang="zh-CN" dirty="0" smtClean="0"/>
              <a:t>        Service information storage, MSB uses Consul as the service registry.</a:t>
            </a:r>
            <a:endParaRPr lang="en-US" altLang="zh-CN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altLang="zh-CN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r>
              <a:rPr kumimoji="0" lang="en-US" altLang="zh-CN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Discovery</a:t>
            </a:r>
            <a:endParaRPr kumimoji="0" lang="en-US" altLang="zh-CN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altLang="zh-CN" dirty="0" smtClean="0"/>
              <a:t>       Provides REST APIs for service discovery and registration</a:t>
            </a:r>
            <a:endParaRPr kumimoji="0" lang="en-US" altLang="zh-CN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 smtClean="0"/>
              <a:t>API Gateway</a:t>
            </a:r>
            <a:endParaRPr lang="en-US" altLang="zh-CN" dirty="0" smtClean="0"/>
          </a:p>
          <a:p>
            <a:pPr marL="342900" indent="-342900"/>
            <a:r>
              <a:rPr kumimoji="0" lang="en-US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    </a:t>
            </a:r>
            <a:r>
              <a:rPr kumimoji="0" lang="en-US" altLang="zh-CN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Provide service request </a:t>
            </a:r>
            <a:r>
              <a:rPr lang="en-US" altLang="zh-CN" dirty="0" smtClean="0"/>
              <a:t>routing, load balancing and service governance. It can be deployed as external Gateway or Internal Gateway.</a:t>
            </a:r>
            <a:endParaRPr lang="en-US" altLang="zh-CN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 smtClean="0"/>
              <a:t>MSB SDK</a:t>
            </a:r>
            <a:endParaRPr lang="en-US" altLang="zh-CN" dirty="0" smtClean="0"/>
          </a:p>
          <a:p>
            <a:pPr marL="342900" indent="-342900"/>
            <a:r>
              <a:rPr lang="en-US" dirty="0" smtClean="0"/>
              <a:t>       </a:t>
            </a:r>
            <a:r>
              <a:rPr lang="en-US" altLang="zh-CN" dirty="0" smtClean="0"/>
              <a:t>Java SDK for point to point communication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740324" y="754152"/>
            <a:ext cx="3778898" cy="2306320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64262" y="789534"/>
            <a:ext cx="12596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018614" y="1209958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50" name="肘形连接符 49"/>
          <p:cNvCxnSpPr>
            <a:stCxn id="49" idx="2"/>
          </p:cNvCxnSpPr>
          <p:nvPr/>
        </p:nvCxnSpPr>
        <p:spPr>
          <a:xfrm rot="5400000">
            <a:off x="2751023" y="1622563"/>
            <a:ext cx="665822" cy="99837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" name="肘形连接符 50"/>
          <p:cNvCxnSpPr>
            <a:stCxn id="49" idx="2"/>
          </p:cNvCxnSpPr>
          <p:nvPr/>
        </p:nvCxnSpPr>
        <p:spPr>
          <a:xfrm rot="16200000" flipH="1">
            <a:off x="3800712" y="1571246"/>
            <a:ext cx="675153" cy="1110336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TextBox 51"/>
          <p:cNvSpPr txBox="1"/>
          <p:nvPr/>
        </p:nvSpPr>
        <p:spPr>
          <a:xfrm>
            <a:off x="2280823" y="1826672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611121" y="1836832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Internal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1852450" y="2470654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3824403" y="2490780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3" name="流程图: 磁盘 62"/>
          <p:cNvSpPr/>
          <p:nvPr/>
        </p:nvSpPr>
        <p:spPr>
          <a:xfrm>
            <a:off x="1864262" y="1301398"/>
            <a:ext cx="793793" cy="42797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  Registry</a:t>
            </a:r>
            <a:endParaRPr lang="en-US" altLang="zh-CN" sz="1400" dirty="0" smtClean="0">
              <a:solidFill>
                <a:srgbClr val="000000"/>
              </a:solidFill>
            </a:endParaRPr>
          </a:p>
        </p:txBody>
      </p:sp>
      <p:cxnSp>
        <p:nvCxnSpPr>
          <p:cNvPr id="67" name="直接箭头连接符 66"/>
          <p:cNvCxnSpPr>
            <a:stCxn id="49" idx="1"/>
            <a:endCxn id="63" idx="4"/>
          </p:cNvCxnSpPr>
          <p:nvPr/>
        </p:nvCxnSpPr>
        <p:spPr>
          <a:xfrm flipH="1">
            <a:off x="2658055" y="1499398"/>
            <a:ext cx="360559" cy="1598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8" name="矩形 67"/>
          <p:cNvSpPr/>
          <p:nvPr/>
        </p:nvSpPr>
        <p:spPr>
          <a:xfrm>
            <a:off x="6871819" y="739090"/>
            <a:ext cx="3292424" cy="23315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95757" y="764311"/>
            <a:ext cx="250808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ONAP  </a:t>
            </a:r>
            <a:r>
              <a:rPr kumimoji="0" lang="en-US" altLang="zh-CN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Microservices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614799" y="1280663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A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7026237" y="2498542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B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8661997" y="2103797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C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75" name="直接箭头连接符 74"/>
          <p:cNvCxnSpPr/>
          <p:nvPr/>
        </p:nvCxnSpPr>
        <p:spPr>
          <a:xfrm flipH="1" flipV="1">
            <a:off x="4259123" y="1473704"/>
            <a:ext cx="2736634" cy="1219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6" name="圆角矩形 75"/>
          <p:cNvSpPr/>
          <p:nvPr/>
        </p:nvSpPr>
        <p:spPr>
          <a:xfrm>
            <a:off x="6995757" y="1281867"/>
            <a:ext cx="608882" cy="30646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MSB SDK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77" name="形状 71"/>
          <p:cNvCxnSpPr>
            <a:stCxn id="76" idx="2"/>
            <a:endCxn id="74" idx="0"/>
          </p:cNvCxnSpPr>
          <p:nvPr/>
        </p:nvCxnSpPr>
        <p:spPr>
          <a:xfrm rot="16200000" flipH="1">
            <a:off x="8017648" y="870884"/>
            <a:ext cx="515463" cy="195036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9" name="TextBox 78"/>
          <p:cNvSpPr txBox="1"/>
          <p:nvPr/>
        </p:nvSpPr>
        <p:spPr>
          <a:xfrm>
            <a:off x="5506331" y="1177128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1 Service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274171" y="1949909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2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34973" y="2316766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1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82" name="直接箭头连接符 81"/>
          <p:cNvCxnSpPr>
            <a:stCxn id="73" idx="1"/>
            <a:endCxn id="62" idx="3"/>
          </p:cNvCxnSpPr>
          <p:nvPr/>
        </p:nvCxnSpPr>
        <p:spPr>
          <a:xfrm flipH="1">
            <a:off x="5282878" y="2651775"/>
            <a:ext cx="1743359" cy="9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6" name="形状 71"/>
          <p:cNvCxnSpPr>
            <a:stCxn id="62" idx="2"/>
            <a:endCxn id="74" idx="2"/>
          </p:cNvCxnSpPr>
          <p:nvPr/>
        </p:nvCxnSpPr>
        <p:spPr>
          <a:xfrm rot="5400000" flipH="1" flipV="1">
            <a:off x="6691582" y="272320"/>
            <a:ext cx="421035" cy="4696919"/>
          </a:xfrm>
          <a:prstGeom prst="bentConnector3">
            <a:avLst>
              <a:gd name="adj1" fmla="val -13634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534972" y="3101112"/>
            <a:ext cx="26683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2 Route request to service provider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96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49834" y="3327607"/>
            <a:ext cx="551034" cy="2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367" y="3346656"/>
            <a:ext cx="361953" cy="28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954" y="3356181"/>
            <a:ext cx="351149" cy="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TextBox 100"/>
          <p:cNvSpPr txBox="1"/>
          <p:nvPr/>
        </p:nvSpPr>
        <p:spPr>
          <a:xfrm>
            <a:off x="2215178" y="3586892"/>
            <a:ext cx="6715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Desktop</a:t>
            </a:r>
            <a:endParaRPr lang="en-US" sz="9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696245" y="3586892"/>
            <a:ext cx="1055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External Systems</a:t>
            </a:r>
            <a:endParaRPr lang="en-US" sz="9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1726609" y="3586633"/>
            <a:ext cx="6715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Mobile</a:t>
            </a:r>
            <a:endParaRPr lang="en-US" sz="900" b="1" dirty="0"/>
          </a:p>
        </p:txBody>
      </p:sp>
      <p:cxnSp>
        <p:nvCxnSpPr>
          <p:cNvPr id="104" name="直接箭头连接符 103"/>
          <p:cNvCxnSpPr>
            <a:stCxn id="96" idx="0"/>
          </p:cNvCxnSpPr>
          <p:nvPr/>
        </p:nvCxnSpPr>
        <p:spPr>
          <a:xfrm flipH="1" flipV="1">
            <a:off x="2525078" y="2831297"/>
            <a:ext cx="273" cy="49631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5" name="TextBox 104"/>
          <p:cNvSpPr txBox="1"/>
          <p:nvPr/>
        </p:nvSpPr>
        <p:spPr>
          <a:xfrm>
            <a:off x="2525351" y="3060472"/>
            <a:ext cx="307910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089471" y="1281078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907675" y="2533101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882939" y="2563581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</a:t>
            </a:r>
            <a:r>
              <a:rPr lang="en-US" altLang="zh-CN" dirty="0" smtClean="0"/>
              <a:t>Registration-Information Model</a:t>
            </a:r>
            <a:endParaRPr lang="en-US" dirty="0"/>
          </a:p>
        </p:txBody>
      </p:sp>
      <p:graphicFrame>
        <p:nvGraphicFramePr>
          <p:cNvPr id="51" name="表格 50"/>
          <p:cNvGraphicFramePr>
            <a:graphicFrameLocks noGrp="1"/>
          </p:cNvGraphicFramePr>
          <p:nvPr/>
        </p:nvGraphicFramePr>
        <p:xfrm>
          <a:off x="4814960" y="913096"/>
          <a:ext cx="7057492" cy="55473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483865"/>
                <a:gridCol w="5573627"/>
              </a:tblGrid>
              <a:tr h="3267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 smtClean="0"/>
                        <a:t>Attribute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Description</a:t>
                      </a:r>
                      <a:endParaRPr lang="en-US" sz="1200" dirty="0"/>
                    </a:p>
                  </a:txBody>
                  <a:tcPr/>
                </a:tc>
              </a:tr>
              <a:tr h="3101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Service Name</a:t>
                      </a:r>
                      <a:endParaRPr lang="en-US" sz="1400" dirty="0"/>
                    </a:p>
                  </a:txBody>
                  <a:tcPr/>
                </a:tc>
              </a:tr>
              <a:tr h="3101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version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 Version</a:t>
                      </a:r>
                      <a:endParaRPr lang="en-US" sz="1400" dirty="0"/>
                    </a:p>
                  </a:txBody>
                  <a:tcPr/>
                </a:tc>
              </a:tr>
              <a:tr h="3101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url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actual URL of the service to be registered</a:t>
                      </a:r>
                      <a:endParaRPr lang="en-US" sz="1400" dirty="0"/>
                    </a:p>
                  </a:txBody>
                  <a:tcPr/>
                </a:tc>
              </a:tr>
              <a:tr h="3101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protocol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supported protocols: 'REST', 'UI', 'HTTP','TCP'</a:t>
                      </a:r>
                      <a:endParaRPr lang="en-US" sz="1400" dirty="0"/>
                    </a:p>
                  </a:txBody>
                  <a:tcPr/>
                </a:tc>
              </a:tr>
              <a:tr h="67670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visualRange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Visibility of the service. </a:t>
                      </a:r>
                      <a:br>
                        <a:rPr lang="en-US" sz="1400" dirty="0" smtClean="0"/>
                      </a:b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External(can be accessed by external systems):0 </a:t>
                      </a:r>
                      <a:br>
                        <a:rPr lang="en-US" sz="1400" dirty="0" smtClean="0"/>
                      </a:b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Internal(can only be accessed by ONAP </a:t>
                      </a:r>
                      <a:r>
                        <a:rPr lang="en-US" altLang="zh-CN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microservices</a:t>
                      </a: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):1</a:t>
                      </a:r>
                      <a:endParaRPr lang="en-US" sz="1400" dirty="0"/>
                    </a:p>
                  </a:txBody>
                  <a:tcPr/>
                </a:tc>
              </a:tr>
              <a:tr h="126882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path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customized publish path of this service.</a:t>
                      </a:r>
                      <a:endParaRPr lang="en-US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If path parameter is specified when registering the service, the service will be published to </a:t>
                      </a:r>
                      <a:r>
                        <a:rPr 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gateway under this path. Otherwise, the service will be published to </a:t>
                      </a:r>
                      <a:r>
                        <a:rPr 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gateway using a fixed format: </a:t>
                      </a:r>
                      <a:r>
                        <a:rPr 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/{</a:t>
                      </a:r>
                      <a:r>
                        <a:rPr 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serviceName</a:t>
                      </a:r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} /{version}.</a:t>
                      </a:r>
                      <a:endParaRPr lang="en-US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algn="l"/>
                      <a:r>
                        <a:rPr 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</a:t>
                      </a:r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customized publish path should only be used for back-compatible.  </a:t>
                      </a:r>
                      <a:endParaRPr lang="en-US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4793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 err="1" smtClean="0"/>
                        <a:t>lb_policy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Load balancing method, Currently two LB methods are supported, round-robin</a:t>
                      </a:r>
                      <a:r>
                        <a:rPr lang="zh-CN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</a:t>
                      </a:r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and </a:t>
                      </a:r>
                      <a:r>
                        <a:rPr lang="en-US" altLang="zh-CN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ip</a:t>
                      </a:r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-hash.</a:t>
                      </a:r>
                      <a:endParaRPr lang="en-US" altLang="zh-CN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4793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err="1" smtClean="0"/>
                        <a:t>e</a:t>
                      </a:r>
                      <a:r>
                        <a:rPr lang="en-US" sz="1600" dirty="0" err="1" smtClean="0"/>
                        <a:t>nable_ssl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True if the registered service is based on https.</a:t>
                      </a:r>
                      <a:endParaRPr lang="en-US" altLang="zh-CN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marL="0" marR="0" indent="0" algn="l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False if the registered service is based on http.</a:t>
                      </a:r>
                      <a:endParaRPr lang="en-US" altLang="zh-CN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67670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nodes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 err="1" smtClean="0"/>
                        <a:t>ip</a:t>
                      </a:r>
                      <a:r>
                        <a:rPr lang="en-US" sz="1400" dirty="0" smtClean="0"/>
                        <a:t>: the </a:t>
                      </a:r>
                      <a:r>
                        <a:rPr lang="en-US" sz="1400" dirty="0" err="1" smtClean="0"/>
                        <a:t>ip</a:t>
                      </a:r>
                      <a:r>
                        <a:rPr lang="en-US" sz="1400" dirty="0" smtClean="0"/>
                        <a:t> of </a:t>
                      </a:r>
                      <a:r>
                        <a:rPr lang="en-US" sz="1400" dirty="0" err="1" smtClean="0"/>
                        <a:t>theservice</a:t>
                      </a:r>
                      <a:r>
                        <a:rPr lang="en-US" sz="1400" dirty="0" smtClean="0"/>
                        <a:t> instance node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port: the port of the service instance node</a:t>
                      </a:r>
                      <a:br>
                        <a:rPr lang="en-US" sz="1400" dirty="0" smtClean="0"/>
                      </a:br>
                      <a:r>
                        <a:rPr lang="en-US" sz="1400" dirty="0" err="1" smtClean="0"/>
                        <a:t>ttl</a:t>
                      </a:r>
                      <a:r>
                        <a:rPr lang="en-US" sz="1400" dirty="0" smtClean="0"/>
                        <a:t>: time to live, this parameter is reserved for later use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右箭头 28"/>
          <p:cNvSpPr/>
          <p:nvPr/>
        </p:nvSpPr>
        <p:spPr>
          <a:xfrm>
            <a:off x="3878834" y="3113238"/>
            <a:ext cx="93612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3699" y="1047316"/>
            <a:ext cx="3037101" cy="505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Registration</a:t>
            </a:r>
            <a:r>
              <a:rPr lang="en-US" altLang="zh-CN" dirty="0" smtClean="0"/>
              <a:t>-</a:t>
            </a:r>
            <a:r>
              <a:rPr lang="en-US" dirty="0" err="1" smtClean="0"/>
              <a:t>RESTFul</a:t>
            </a:r>
            <a:r>
              <a:rPr lang="en-US" dirty="0" smtClean="0"/>
              <a:t> API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00480"/>
            <a:ext cx="10972062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dirty="0" smtClean="0"/>
              <a:t>http method: POST</a:t>
            </a:r>
            <a:endParaRPr lang="en-US" dirty="0" smtClean="0"/>
          </a:p>
          <a:p>
            <a:pPr marL="342900" indent="-342900"/>
            <a:r>
              <a:rPr lang="en-US" dirty="0" err="1" smtClean="0"/>
              <a:t>url</a:t>
            </a:r>
            <a:r>
              <a:rPr lang="en-US" dirty="0" smtClean="0"/>
              <a:t>: http://</a:t>
            </a:r>
            <a:r>
              <a:rPr lang="en-US" altLang="zh-CN" dirty="0" smtClean="0"/>
              <a:t>{</a:t>
            </a:r>
            <a:r>
              <a:rPr lang="en-US" dirty="0" smtClean="0"/>
              <a:t>msb_ip</a:t>
            </a:r>
            <a:r>
              <a:rPr lang="en-US" altLang="zh-CN" dirty="0" smtClean="0"/>
              <a:t>}</a:t>
            </a:r>
            <a:r>
              <a:rPr lang="en-US" dirty="0" smtClean="0"/>
              <a:t>:</a:t>
            </a:r>
            <a:r>
              <a:rPr lang="en-US" altLang="zh-CN" dirty="0" smtClean="0"/>
              <a:t>{</a:t>
            </a:r>
            <a:r>
              <a:rPr lang="en-US" dirty="0" smtClean="0"/>
              <a:t>msb_port</a:t>
            </a:r>
            <a:r>
              <a:rPr lang="en-US" altLang="zh-CN" dirty="0" smtClean="0"/>
              <a:t>}</a:t>
            </a:r>
            <a:r>
              <a:rPr lang="en-US" dirty="0" smtClean="0"/>
              <a:t>/api/microservices/v1/services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dirty="0" smtClean="0"/>
              <a:t>Example: </a:t>
            </a:r>
            <a:endParaRPr lang="en-US" dirty="0" smtClean="0"/>
          </a:p>
          <a:p>
            <a:pPr marL="342900" indent="-342900"/>
            <a:r>
              <a:rPr lang="en-US" dirty="0" smtClean="0"/>
              <a:t>curl -X POST \</a:t>
            </a:r>
            <a:br>
              <a:rPr lang="en-US" dirty="0" smtClean="0"/>
            </a:br>
            <a:r>
              <a:rPr lang="en-US" dirty="0" smtClean="0"/>
              <a:t>-H "Content-Type: application/</a:t>
            </a:r>
            <a:r>
              <a:rPr lang="en-US" dirty="0" err="1" smtClean="0"/>
              <a:t>json</a:t>
            </a:r>
            <a:r>
              <a:rPr lang="en-US" dirty="0" smtClean="0"/>
              <a:t>" \</a:t>
            </a:r>
            <a:br>
              <a:rPr lang="en-US" dirty="0" smtClean="0"/>
            </a:br>
            <a:r>
              <a:rPr lang="en-US" dirty="0" smtClean="0"/>
              <a:t>-d '{"</a:t>
            </a:r>
            <a:r>
              <a:rPr lang="en-US" dirty="0" err="1" smtClean="0"/>
              <a:t>serviceName</a:t>
            </a:r>
            <a:r>
              <a:rPr lang="en-US" dirty="0" smtClean="0"/>
              <a:t>": "test", "version": "v1", "</a:t>
            </a:r>
            <a:r>
              <a:rPr lang="en-US" dirty="0" err="1" smtClean="0"/>
              <a:t>url</a:t>
            </a:r>
            <a:r>
              <a:rPr lang="en-US" dirty="0" smtClean="0"/>
              <a:t>": "/","protocol": "REST", "</a:t>
            </a:r>
            <a:r>
              <a:rPr lang="en-US" dirty="0" err="1" smtClean="0"/>
              <a:t>lb_policy</a:t>
            </a:r>
            <a:r>
              <a:rPr lang="en-US" dirty="0" smtClean="0"/>
              <a:t>":"round-</a:t>
            </a:r>
            <a:r>
              <a:rPr lang="en-US" dirty="0" err="1" smtClean="0"/>
              <a:t>robin","nodes</a:t>
            </a:r>
            <a:r>
              <a:rPr lang="en-US" dirty="0" smtClean="0"/>
              <a:t>": [ {"</a:t>
            </a:r>
            <a:r>
              <a:rPr lang="en-US" dirty="0" err="1" smtClean="0"/>
              <a:t>ip</a:t>
            </a:r>
            <a:r>
              <a:rPr lang="en-US" dirty="0" smtClean="0"/>
              <a:t>": "127.0.0.1","port": "9090"}]}' \</a:t>
            </a:r>
            <a:br>
              <a:rPr lang="en-US" dirty="0" smtClean="0"/>
            </a:br>
            <a:r>
              <a:rPr lang="en-US" dirty="0" smtClean="0"/>
              <a:t>"http://127.0.0.1:10081/api/microservices/v1/services”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Registration-MSB SDK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71298" y="853440"/>
            <a:ext cx="1152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dirty="0" err="1" smtClean="0"/>
              <a:t>Microservices</a:t>
            </a:r>
            <a:r>
              <a:rPr lang="en-US" altLang="zh-CN" dirty="0" smtClean="0"/>
              <a:t> can use MSB SDK to register themselves to MSB. </a:t>
            </a:r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38916" y="1222770"/>
            <a:ext cx="61055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 6"/>
          <p:cNvSpPr/>
          <p:nvPr/>
        </p:nvSpPr>
        <p:spPr>
          <a:xfrm>
            <a:off x="1218600" y="1872997"/>
            <a:ext cx="1819564" cy="6095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MSB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170555" y="4121357"/>
            <a:ext cx="1897105" cy="71610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ONAP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b="1" dirty="0" err="1" smtClean="0">
                <a:solidFill>
                  <a:schemeClr val="bg1"/>
                </a:solidFill>
              </a:rPr>
              <a:t>Microservice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6" name="直接箭头连接符 25"/>
          <p:cNvCxnSpPr>
            <a:stCxn id="27" idx="0"/>
            <a:endCxn id="33" idx="2"/>
          </p:cNvCxnSpPr>
          <p:nvPr/>
        </p:nvCxnSpPr>
        <p:spPr>
          <a:xfrm flipV="1">
            <a:off x="2119106" y="2857115"/>
            <a:ext cx="9274" cy="872645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圆角矩形 26"/>
          <p:cNvSpPr/>
          <p:nvPr/>
        </p:nvSpPr>
        <p:spPr>
          <a:xfrm>
            <a:off x="1170553" y="3729760"/>
            <a:ext cx="1897105" cy="37457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</a:rPr>
              <a:t>MSB SDK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1218598" y="2482547"/>
            <a:ext cx="1819564" cy="37456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</a:rPr>
              <a:t>REST API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Registration-Kube2msb Registrator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431281" y="762000"/>
            <a:ext cx="3778898" cy="2306320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5219" y="797382"/>
            <a:ext cx="12596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709571" y="1248286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6" name="肘形连接符 35"/>
          <p:cNvCxnSpPr>
            <a:stCxn id="7" idx="2"/>
          </p:cNvCxnSpPr>
          <p:nvPr/>
        </p:nvCxnSpPr>
        <p:spPr>
          <a:xfrm rot="5400000">
            <a:off x="2441980" y="1660891"/>
            <a:ext cx="665822" cy="99837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肘形连接符 37"/>
          <p:cNvCxnSpPr>
            <a:stCxn id="7" idx="2"/>
          </p:cNvCxnSpPr>
          <p:nvPr/>
        </p:nvCxnSpPr>
        <p:spPr>
          <a:xfrm rot="16200000" flipH="1">
            <a:off x="3491669" y="1609574"/>
            <a:ext cx="675153" cy="1110336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TextBox 39"/>
          <p:cNvSpPr txBox="1"/>
          <p:nvPr/>
        </p:nvSpPr>
        <p:spPr>
          <a:xfrm>
            <a:off x="1971780" y="1834520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02078" y="1844680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Internal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543407" y="2478502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515360" y="2498628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1" name="流程图: 磁盘 40"/>
          <p:cNvSpPr/>
          <p:nvPr/>
        </p:nvSpPr>
        <p:spPr>
          <a:xfrm>
            <a:off x="1555219" y="1309246"/>
            <a:ext cx="793793" cy="42797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  Registry</a:t>
            </a:r>
            <a:endParaRPr lang="en-US" altLang="zh-CN" sz="1400" dirty="0" smtClean="0">
              <a:solidFill>
                <a:srgbClr val="000000"/>
              </a:solidFill>
            </a:endParaRPr>
          </a:p>
        </p:txBody>
      </p:sp>
      <p:cxnSp>
        <p:nvCxnSpPr>
          <p:cNvPr id="42" name="直接箭头连接符 41"/>
          <p:cNvCxnSpPr>
            <a:stCxn id="7" idx="1"/>
            <a:endCxn id="41" idx="4"/>
          </p:cNvCxnSpPr>
          <p:nvPr/>
        </p:nvCxnSpPr>
        <p:spPr>
          <a:xfrm flipH="1" flipV="1">
            <a:off x="2349012" y="1523231"/>
            <a:ext cx="360559" cy="1449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矩形 56"/>
          <p:cNvSpPr/>
          <p:nvPr/>
        </p:nvSpPr>
        <p:spPr>
          <a:xfrm>
            <a:off x="6562776" y="746939"/>
            <a:ext cx="3292424" cy="15898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86714" y="772159"/>
            <a:ext cx="316848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ONAP  Operations Manager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6613122" y="3149600"/>
            <a:ext cx="3242010" cy="8053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r>
              <a:rPr lang="en-US" altLang="zh-CN" sz="1600" b="1" dirty="0" smtClean="0">
                <a:solidFill>
                  <a:schemeClr val="tx1"/>
                </a:solidFill>
              </a:rPr>
              <a:t>ONAP</a:t>
            </a:r>
            <a:endParaRPr lang="en-US" altLang="zh-CN" sz="1200" b="1" dirty="0" smtClean="0">
              <a:solidFill>
                <a:schemeClr val="tx1"/>
              </a:solidFill>
            </a:endParaRPr>
          </a:p>
          <a:p>
            <a:endParaRPr kumimoji="0" lang="en-US" sz="1200" b="1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endParaRPr lang="en-US" sz="1200" b="1" dirty="0" smtClean="0">
              <a:solidFill>
                <a:schemeClr val="bg1"/>
              </a:solidFill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6905907" y="3624893"/>
            <a:ext cx="438384" cy="28943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A&amp;AI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9" name="直接箭头连接符 68"/>
          <p:cNvCxnSpPr/>
          <p:nvPr/>
        </p:nvCxnSpPr>
        <p:spPr>
          <a:xfrm flipH="1">
            <a:off x="3838584" y="1537726"/>
            <a:ext cx="2836132" cy="0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圆角矩形 77"/>
          <p:cNvSpPr/>
          <p:nvPr/>
        </p:nvSpPr>
        <p:spPr>
          <a:xfrm>
            <a:off x="6686714" y="1431955"/>
            <a:ext cx="1538760" cy="3064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r>
              <a:rPr lang="en-US" altLang="zh-CN" sz="1200" b="1" dirty="0" smtClean="0">
                <a:solidFill>
                  <a:schemeClr val="tx1"/>
                </a:solidFill>
              </a:rPr>
              <a:t>Kube2msb registrator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85" name="形状 71"/>
          <p:cNvCxnSpPr>
            <a:stCxn id="78" idx="2"/>
          </p:cNvCxnSpPr>
          <p:nvPr/>
        </p:nvCxnSpPr>
        <p:spPr>
          <a:xfrm rot="5400000">
            <a:off x="7156905" y="2037611"/>
            <a:ext cx="598378" cy="12700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3"/>
            </a:solidFill>
            <a:prstDash val="solid"/>
            <a:round/>
            <a:headEnd type="arrow" w="med" len="med"/>
            <a:tailEnd type="non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2" name="TextBox 91"/>
          <p:cNvSpPr txBox="1"/>
          <p:nvPr/>
        </p:nvSpPr>
        <p:spPr>
          <a:xfrm>
            <a:off x="616894" y="3914332"/>
            <a:ext cx="11742256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2400" dirty="0" smtClean="0"/>
              <a:t>Kube2msb  registrator can register service endpoints for the </a:t>
            </a:r>
            <a:r>
              <a:rPr lang="en-US" altLang="zh-CN" sz="2400" dirty="0" err="1" smtClean="0"/>
              <a:t>microservices</a:t>
            </a:r>
            <a:r>
              <a:rPr lang="en-US" altLang="zh-CN" sz="2400" dirty="0" smtClean="0"/>
              <a:t> deployed by OOM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 OOM(</a:t>
            </a:r>
            <a:r>
              <a:rPr lang="en-US" altLang="zh-CN" sz="2400" dirty="0" err="1" smtClean="0"/>
              <a:t>Kubernetes</a:t>
            </a:r>
            <a:r>
              <a:rPr lang="en-US" altLang="zh-CN" sz="2400" dirty="0" smtClean="0"/>
              <a:t>) deploy/start/stop ONAP components.</a:t>
            </a:r>
            <a:endParaRPr lang="en-US" altLang="zh-CN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 Registrator watches the </a:t>
            </a:r>
            <a:r>
              <a:rPr lang="en-US" altLang="zh-CN" sz="2400" dirty="0" err="1" smtClean="0"/>
              <a:t>kubernetes</a:t>
            </a:r>
            <a:r>
              <a:rPr lang="en-US" altLang="zh-CN" sz="2400" dirty="0" smtClean="0"/>
              <a:t> pod event .</a:t>
            </a:r>
            <a:endParaRPr lang="en-US" altLang="zh-CN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 Registrator registers service endpoint info to MSB. It also updates the service info to MSB when ONAP components are stopped/restarted/scaled by OOM</a:t>
            </a:r>
            <a:endParaRPr lang="en-US" altLang="zh-CN" sz="2400" dirty="0" smtClean="0"/>
          </a:p>
        </p:txBody>
      </p:sp>
      <p:sp>
        <p:nvSpPr>
          <p:cNvPr id="31" name="矩形 30"/>
          <p:cNvSpPr/>
          <p:nvPr/>
        </p:nvSpPr>
        <p:spPr>
          <a:xfrm>
            <a:off x="6562708" y="2339218"/>
            <a:ext cx="3292424" cy="4798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6" name="Picture 2" descr="“kubernetes”的图片搜索结果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790247" y="2259612"/>
            <a:ext cx="776067" cy="6652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449744" y="1951837"/>
            <a:ext cx="249118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1 Pod Even (Start, Stop etc.)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7765631" y="3231374"/>
            <a:ext cx="459843" cy="28943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Policy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336392" y="3565368"/>
            <a:ext cx="459843" cy="28943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8716913" y="3211054"/>
            <a:ext cx="459843" cy="28943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SO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9156436" y="3624893"/>
            <a:ext cx="459843" cy="2894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100" dirty="0" smtClean="0">
                <a:solidFill>
                  <a:srgbClr val="000000"/>
                </a:solidFill>
              </a:rPr>
              <a:t>VF-C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7560325" y="3624893"/>
            <a:ext cx="459843" cy="2894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100" dirty="0" smtClean="0">
                <a:solidFill>
                  <a:srgbClr val="000000"/>
                </a:solidFill>
              </a:rPr>
              <a:t>VF-C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79699" y="1064707"/>
            <a:ext cx="167113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1400" dirty="0" smtClean="0"/>
              <a:t>2 Register Service</a:t>
            </a:r>
            <a:endParaRPr lang="en-US" altLang="zh-CN" sz="1400" dirty="0" smtClean="0"/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 Update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1" name="直接箭头连接符 60"/>
          <p:cNvCxnSpPr/>
          <p:nvPr/>
        </p:nvCxnSpPr>
        <p:spPr>
          <a:xfrm>
            <a:off x="7489205" y="2839145"/>
            <a:ext cx="0" cy="3104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直接箭头连接符 61"/>
          <p:cNvCxnSpPr/>
          <p:nvPr/>
        </p:nvCxnSpPr>
        <p:spPr>
          <a:xfrm>
            <a:off x="8887675" y="2839145"/>
            <a:ext cx="0" cy="3104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流程图: 资料带 2"/>
          <p:cNvSpPr/>
          <p:nvPr/>
        </p:nvSpPr>
        <p:spPr>
          <a:xfrm>
            <a:off x="10379709" y="698970"/>
            <a:ext cx="1477993" cy="1989710"/>
          </a:xfrm>
          <a:prstGeom prst="flowChartPunchedTap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k8s</a:t>
            </a:r>
            <a:endParaRPr kumimoji="0" lang="en-US" altLang="zh-CN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deployment specs</a:t>
            </a:r>
            <a:endParaRPr kumimoji="0" lang="en-US" altLang="zh-CN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(annotation)</a:t>
            </a:r>
            <a:endParaRPr kumimoji="0" lang="en-US" altLang="zh-CN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7489190" y="1588135"/>
            <a:ext cx="2890520" cy="3479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0</TotalTime>
  <Words>8125</Words>
  <Application>WPS 演示</Application>
  <PresentationFormat>自定义</PresentationFormat>
  <Paragraphs>503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SimSun</vt:lpstr>
      <vt:lpstr>Wingdings</vt:lpstr>
      <vt:lpstr>Calibri</vt:lpstr>
      <vt:lpstr>Arial</vt:lpstr>
      <vt:lpstr>Wingdings</vt:lpstr>
      <vt:lpstr>Open Sans Light</vt:lpstr>
      <vt:lpstr>Microsoft YaHei</vt:lpstr>
      <vt:lpstr>MS PGothic</vt:lpstr>
      <vt:lpstr>Calibri</vt:lpstr>
      <vt:lpstr>Wingdings</vt:lpstr>
      <vt:lpstr/>
      <vt:lpstr>Arial Unicode MS</vt:lpstr>
      <vt:lpstr>Segoe Print</vt:lpstr>
      <vt:lpstr>ONAP</vt:lpstr>
      <vt:lpstr>ATT_2014PPT_TEMPLATE_INTERNAL</vt:lpstr>
      <vt:lpstr>Microservice Bus Tutorial</vt:lpstr>
      <vt:lpstr>Agenda</vt:lpstr>
      <vt:lpstr>MSB Overview-Introduction</vt:lpstr>
      <vt:lpstr>MSB Overview-Functionalities</vt:lpstr>
      <vt:lpstr>MSB Overview-Components</vt:lpstr>
      <vt:lpstr>Service Registration-Information Model</vt:lpstr>
      <vt:lpstr>Service Registration-RESTFul API</vt:lpstr>
      <vt:lpstr>Service Registration-MSB SDK</vt:lpstr>
      <vt:lpstr>Service Registration-Kube2msb Registrator</vt:lpstr>
      <vt:lpstr>Kube2msb Registrator-Service configuration</vt:lpstr>
      <vt:lpstr>Kube2msb Registrator-flow chart</vt:lpstr>
      <vt:lpstr>Service Discovery-Server Side Discovery</vt:lpstr>
      <vt:lpstr>Service Discovery-Server Side Discovery</vt:lpstr>
      <vt:lpstr>Service Discovery-Client Side Discovery</vt:lpstr>
      <vt:lpstr>Service Discovery-Client Side Discovery</vt:lpstr>
      <vt:lpstr>Example &amp; Demo-Without OOM</vt:lpstr>
      <vt:lpstr>Example &amp; Demo-Within OOM</vt:lpstr>
      <vt:lpstr>Suggested Integration approach-minimum impact to existing codes</vt:lpstr>
      <vt:lpstr>The way going forward-OMSA (ONAP Microservice Architecture)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Registration &amp; Healthy Check</dc:title>
  <dc:creator>Windows User</dc:creator>
  <cp:lastModifiedBy>赵化冰</cp:lastModifiedBy>
  <cp:revision>86</cp:revision>
  <cp:lastPrinted>2017-04-03T17:09:00Z</cp:lastPrinted>
  <dcterms:created xsi:type="dcterms:W3CDTF">2017-06-01T02:02:00Z</dcterms:created>
  <dcterms:modified xsi:type="dcterms:W3CDTF">2018-01-13T04:31:17Z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