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66" r:id="rId3"/>
    <p:sldId id="267" r:id="rId4"/>
    <p:sldId id="268" r:id="rId5"/>
    <p:sldId id="269" r:id="rId6"/>
    <p:sldId id="270" r:id="rId7"/>
    <p:sldId id="265" r:id="rId8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886" autoAdjust="0"/>
    <p:restoredTop sz="95819" autoAdjust="0"/>
  </p:normalViewPr>
  <p:slideViewPr>
    <p:cSldViewPr snapToGrid="0" snapToObjects="1">
      <p:cViewPr>
        <p:scale>
          <a:sx n="75" d="100"/>
          <a:sy n="75" d="100"/>
        </p:scale>
        <p:origin x="-653" y="-2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pPr/>
              <a:t>2/7/2018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hyperlink" Target="https://wiki.onap.org/pages/viewpage.action?pageId=25431491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366522" y="2051823"/>
            <a:ext cx="11332718" cy="3100039"/>
          </a:xfrm>
        </p:spPr>
        <p:txBody>
          <a:bodyPr>
            <a:normAutofit/>
          </a:bodyPr>
          <a:lstStyle/>
          <a:p>
            <a:r>
              <a:rPr lang="en-US" sz="6000" dirty="0" smtClean="0"/>
              <a:t>How to add a new cloud region and some thoughts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1606608" y="5282314"/>
            <a:ext cx="7631395" cy="534185"/>
          </a:xfrm>
        </p:spPr>
        <p:txBody>
          <a:bodyPr>
            <a:normAutofit fontScale="77500" lnSpcReduction="20000"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+mn-lt"/>
                <a:cs typeface="Helvetica Neue Ligh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lang="en-US" dirty="0" smtClean="0"/>
              <a:t>Bin Yang (Wind </a:t>
            </a:r>
            <a:r>
              <a:rPr lang="en-US" dirty="0"/>
              <a:t>River), Alexis de </a:t>
            </a:r>
            <a:r>
              <a:rPr lang="en-US" dirty="0" smtClean="0"/>
              <a:t>Talhouët</a:t>
            </a:r>
          </a:p>
          <a:p>
            <a:pPr algn="ctr"/>
            <a:r>
              <a:rPr lang="en-US" dirty="0" smtClean="0"/>
              <a:t>VF2F Feb 5-8 ,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26629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Status quo: tricky approach to onboard a Cloud Region</a:t>
            </a:r>
          </a:p>
          <a:p>
            <a:endParaRPr lang="en-US" dirty="0" smtClean="0"/>
          </a:p>
          <a:p>
            <a:r>
              <a:rPr lang="en-US" dirty="0" smtClean="0"/>
              <a:t>Discrepancy: the assumptions and the constraint</a:t>
            </a:r>
          </a:p>
          <a:p>
            <a:endParaRPr lang="en-US" dirty="0" smtClean="0"/>
          </a:p>
          <a:p>
            <a:r>
              <a:rPr lang="en-US" dirty="0" smtClean="0"/>
              <a:t>Workaround in short term </a:t>
            </a:r>
          </a:p>
          <a:p>
            <a:endParaRPr lang="en-US" dirty="0" smtClean="0"/>
          </a:p>
          <a:p>
            <a:r>
              <a:rPr lang="en-US" dirty="0" smtClean="0"/>
              <a:t>Solution in </a:t>
            </a:r>
            <a:r>
              <a:rPr lang="en-US" dirty="0"/>
              <a:t>long </a:t>
            </a:r>
            <a:r>
              <a:rPr lang="en-US" dirty="0" smtClean="0"/>
              <a:t>term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32004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Status quo: </a:t>
            </a:r>
            <a:r>
              <a:rPr lang="en-US" dirty="0"/>
              <a:t>Tricky approach to onboard a Cloud Region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14326" y="1138238"/>
            <a:ext cx="4979034" cy="431447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To add a new Cloud Region for ONAP </a:t>
            </a:r>
            <a:r>
              <a:rPr lang="en-US" sz="2000" dirty="0" smtClean="0"/>
              <a:t>orchestration</a:t>
            </a:r>
            <a:endParaRPr lang="en-US" sz="2000" dirty="0" smtClean="0"/>
          </a:p>
          <a:p>
            <a:pPr lvl="1"/>
            <a:r>
              <a:rPr lang="en-US" sz="1400" dirty="0" smtClean="0"/>
              <a:t>Add a Cloud Region Object into AAI</a:t>
            </a:r>
          </a:p>
          <a:p>
            <a:pPr lvl="1"/>
            <a:r>
              <a:rPr lang="en-US" sz="1400" dirty="0" smtClean="0"/>
              <a:t>Add </a:t>
            </a:r>
            <a:r>
              <a:rPr lang="en-US" sz="1400" dirty="0" smtClean="0"/>
              <a:t>a cloud-site in SO</a:t>
            </a:r>
          </a:p>
          <a:p>
            <a:pPr lvl="1"/>
            <a:r>
              <a:rPr lang="en-US" sz="1400" dirty="0" smtClean="0"/>
              <a:t>Launch </a:t>
            </a:r>
            <a:r>
              <a:rPr lang="en-US" sz="1400" dirty="0" smtClean="0"/>
              <a:t>another Robot VM </a:t>
            </a:r>
            <a:endParaRPr lang="en-US" sz="1400" dirty="0" smtClean="0"/>
          </a:p>
          <a:p>
            <a:pPr lvl="2"/>
            <a:r>
              <a:rPr lang="en-US" sz="1000" dirty="0" smtClean="0"/>
              <a:t>Provision with new VIM/Cloud information via heat </a:t>
            </a:r>
            <a:r>
              <a:rPr lang="en-US" sz="1000" dirty="0" err="1" smtClean="0"/>
              <a:t>env</a:t>
            </a:r>
            <a:r>
              <a:rPr lang="en-US" sz="1000" dirty="0" smtClean="0"/>
              <a:t> file</a:t>
            </a:r>
          </a:p>
          <a:p>
            <a:pPr lvl="2"/>
            <a:r>
              <a:rPr lang="en-US" sz="1000" dirty="0" smtClean="0"/>
              <a:t>It </a:t>
            </a:r>
            <a:r>
              <a:rPr lang="en-US" sz="1000" dirty="0" smtClean="0"/>
              <a:t>will </a:t>
            </a:r>
            <a:r>
              <a:rPr lang="en-US" sz="1000" dirty="0" smtClean="0"/>
              <a:t>dedicatedly manage </a:t>
            </a:r>
            <a:r>
              <a:rPr lang="en-US" sz="1000" dirty="0" smtClean="0"/>
              <a:t>the new cloud </a:t>
            </a:r>
            <a:r>
              <a:rPr lang="en-US" sz="1000" dirty="0" smtClean="0"/>
              <a:t>region</a:t>
            </a:r>
          </a:p>
          <a:p>
            <a:pPr lvl="2"/>
            <a:r>
              <a:rPr lang="en-US" sz="1000" dirty="0" smtClean="0"/>
              <a:t>Not sure if it really works since it seems the cloud owner/region id are hard-coded in Robot when it talks to A&amp;AI</a:t>
            </a:r>
            <a:endParaRPr lang="en-US" sz="1000" dirty="0" smtClean="0"/>
          </a:p>
          <a:p>
            <a:endParaRPr lang="en-US" dirty="0" smtClean="0"/>
          </a:p>
          <a:p>
            <a:r>
              <a:rPr lang="en-US" sz="2000" dirty="0" smtClean="0"/>
              <a:t>wiki </a:t>
            </a:r>
            <a:r>
              <a:rPr lang="en-US" sz="2000" dirty="0"/>
              <a:t>for detail </a:t>
            </a:r>
            <a:r>
              <a:rPr lang="en-US" sz="2000" dirty="0" smtClean="0"/>
              <a:t>instructions</a:t>
            </a:r>
          </a:p>
          <a:p>
            <a:pPr marL="457200" lvl="1" indent="0">
              <a:buNone/>
            </a:pPr>
            <a:r>
              <a:rPr lang="en-US" sz="1400" dirty="0" smtClean="0">
                <a:hlinkClick r:id="rId2"/>
              </a:rPr>
              <a:t>https://wiki.onap.org/pages/viewpage.action?pageId=25431491</a:t>
            </a:r>
            <a:r>
              <a:rPr lang="en-US" sz="1400" dirty="0" smtClean="0"/>
              <a:t> </a:t>
            </a:r>
          </a:p>
          <a:p>
            <a:pPr lvl="1"/>
            <a:endParaRPr lang="en-US" dirty="0"/>
          </a:p>
        </p:txBody>
      </p:sp>
      <p:sp>
        <p:nvSpPr>
          <p:cNvPr id="5" name="矩形 54"/>
          <p:cNvSpPr/>
          <p:nvPr/>
        </p:nvSpPr>
        <p:spPr bwMode="auto">
          <a:xfrm>
            <a:off x="5455920" y="1351981"/>
            <a:ext cx="6427338" cy="4002339"/>
          </a:xfrm>
          <a:prstGeom prst="rect">
            <a:avLst/>
          </a:prstGeom>
          <a:solidFill>
            <a:srgbClr val="00647F">
              <a:alpha val="10000"/>
            </a:srgbClr>
          </a:solidFill>
          <a:ln w="19050" cap="flat" cmpd="sng" algn="ctr">
            <a:solidFill>
              <a:srgbClr val="1C2754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1828800" indent="-222250">
              <a:buClr>
                <a:srgbClr val="CC9900"/>
              </a:buClr>
              <a:defRPr/>
            </a:pPr>
            <a:r>
              <a:rPr lang="en-US" altLang="zh-CN" sz="1700" b="1" u="sng" dirty="0" smtClean="0">
                <a:solidFill>
                  <a:srgbClr val="1C2754"/>
                </a:solidFill>
                <a:latin typeface="Calibri"/>
                <a:ea typeface="微软雅黑" panose="020B0503020204020204" pitchFamily="34" charset="-122"/>
              </a:rPr>
              <a:t>Representation of a VIM/Cloud and its consumers</a:t>
            </a:r>
            <a:endParaRPr lang="en-US" altLang="zh-CN" sz="1700" b="1" u="sng" dirty="0">
              <a:solidFill>
                <a:srgbClr val="1C2754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6" name="圆角矩形 30"/>
          <p:cNvSpPr/>
          <p:nvPr/>
        </p:nvSpPr>
        <p:spPr>
          <a:xfrm>
            <a:off x="9895023" y="1674844"/>
            <a:ext cx="1636143" cy="309127"/>
          </a:xfrm>
          <a:prstGeom prst="roundRect">
            <a:avLst>
              <a:gd name="adj" fmla="val 9045"/>
            </a:avLst>
          </a:prstGeom>
          <a:solidFill>
            <a:srgbClr val="D0CECE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 anchorCtr="0">
            <a:noAutofit/>
          </a:bodyPr>
          <a:lstStyle/>
          <a:p>
            <a:pPr algn="ctr" defTabSz="457200" hangingPunct="0"/>
            <a:r>
              <a:rPr lang="en-US" altLang="zh-CN" sz="1400" b="1" dirty="0">
                <a:solidFill>
                  <a:srgbClr val="44546A"/>
                </a:solidFill>
              </a:rPr>
              <a:t>VID</a:t>
            </a:r>
            <a:endParaRPr lang="en-US" altLang="zh-CN" sz="1400" b="1" dirty="0">
              <a:solidFill>
                <a:srgbClr val="44546A"/>
              </a:solidFill>
            </a:endParaRPr>
          </a:p>
        </p:txBody>
      </p:sp>
      <p:sp>
        <p:nvSpPr>
          <p:cNvPr id="7" name="圆角矩形 31"/>
          <p:cNvSpPr/>
          <p:nvPr/>
        </p:nvSpPr>
        <p:spPr>
          <a:xfrm>
            <a:off x="5725682" y="2795017"/>
            <a:ext cx="3264608" cy="932165"/>
          </a:xfrm>
          <a:prstGeom prst="roundRect">
            <a:avLst/>
          </a:prstGeom>
          <a:solidFill>
            <a:srgbClr val="D0CECE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b" anchorCtr="0">
            <a:noAutofit/>
          </a:bodyPr>
          <a:lstStyle/>
          <a:p>
            <a:pPr algn="ctr" defTabSz="457200" hangingPunct="0"/>
            <a:r>
              <a:rPr lang="en-US" sz="1400" b="1" dirty="0">
                <a:solidFill>
                  <a:srgbClr val="44546A"/>
                </a:solidFill>
                <a:sym typeface="Calibri"/>
              </a:rPr>
              <a:t> </a:t>
            </a:r>
            <a:r>
              <a:rPr lang="en-US" sz="1400" b="1" dirty="0">
                <a:solidFill>
                  <a:srgbClr val="44546A"/>
                </a:solidFill>
                <a:sym typeface="Calibri"/>
              </a:rPr>
              <a:t>A&amp;AI</a:t>
            </a:r>
            <a:endParaRPr lang="en-US" sz="1400" b="1" dirty="0">
              <a:solidFill>
                <a:srgbClr val="44546A"/>
              </a:solidFill>
              <a:sym typeface="Calibri"/>
            </a:endParaRPr>
          </a:p>
        </p:txBody>
      </p:sp>
      <p:sp>
        <p:nvSpPr>
          <p:cNvPr id="13" name="圆角矩形 31"/>
          <p:cNvSpPr/>
          <p:nvPr/>
        </p:nvSpPr>
        <p:spPr>
          <a:xfrm>
            <a:off x="9895024" y="3079203"/>
            <a:ext cx="1636143" cy="294459"/>
          </a:xfrm>
          <a:prstGeom prst="roundRect">
            <a:avLst/>
          </a:prstGeom>
          <a:solidFill>
            <a:srgbClr val="D0CECE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 anchorCtr="0">
            <a:noAutofit/>
          </a:bodyPr>
          <a:lstStyle/>
          <a:p>
            <a:pPr algn="ctr" defTabSz="457200" hangingPunct="0"/>
            <a:r>
              <a:rPr lang="en-US" sz="1400" b="1" dirty="0">
                <a:solidFill>
                  <a:srgbClr val="44546A"/>
                </a:solidFill>
                <a:sym typeface="Calibri"/>
              </a:rPr>
              <a:t>DCAE</a:t>
            </a:r>
            <a:endParaRPr lang="en-US" sz="1400" b="1" dirty="0">
              <a:solidFill>
                <a:srgbClr val="44546A"/>
              </a:solidFill>
              <a:sym typeface="Calibri"/>
            </a:endParaRPr>
          </a:p>
        </p:txBody>
      </p:sp>
      <p:sp>
        <p:nvSpPr>
          <p:cNvPr id="16" name="圆角矩形 32"/>
          <p:cNvSpPr/>
          <p:nvPr/>
        </p:nvSpPr>
        <p:spPr>
          <a:xfrm>
            <a:off x="9895021" y="2131714"/>
            <a:ext cx="1636143" cy="313569"/>
          </a:xfrm>
          <a:prstGeom prst="roundRect">
            <a:avLst/>
          </a:prstGeom>
          <a:solidFill>
            <a:srgbClr val="D0CECE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 anchorCtr="0">
            <a:noAutofit/>
          </a:bodyPr>
          <a:lstStyle/>
          <a:p>
            <a:pPr algn="ctr" defTabSz="457200" hangingPunct="0"/>
            <a:r>
              <a:rPr lang="en-US" sz="1400" b="1" dirty="0" smtClean="0">
                <a:solidFill>
                  <a:srgbClr val="44546A"/>
                </a:solidFill>
                <a:sym typeface="Calibri"/>
              </a:rPr>
              <a:t>SDN-C</a:t>
            </a:r>
            <a:endParaRPr lang="en-US" sz="1400" b="1" dirty="0">
              <a:solidFill>
                <a:srgbClr val="44546A"/>
              </a:solidFill>
              <a:sym typeface="Calibri"/>
            </a:endParaRPr>
          </a:p>
        </p:txBody>
      </p:sp>
      <p:sp>
        <p:nvSpPr>
          <p:cNvPr id="17" name="圆角矩形 32"/>
          <p:cNvSpPr/>
          <p:nvPr/>
        </p:nvSpPr>
        <p:spPr>
          <a:xfrm>
            <a:off x="9895024" y="4713347"/>
            <a:ext cx="1636143" cy="337700"/>
          </a:xfrm>
          <a:prstGeom prst="roundRect">
            <a:avLst/>
          </a:prstGeom>
          <a:solidFill>
            <a:srgbClr val="D0CECE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 anchorCtr="0">
            <a:noAutofit/>
          </a:bodyPr>
          <a:lstStyle/>
          <a:p>
            <a:pPr algn="ctr" defTabSz="457200" hangingPunct="0"/>
            <a:r>
              <a:rPr lang="en-US" sz="1400" b="1" dirty="0" smtClean="0">
                <a:solidFill>
                  <a:srgbClr val="44546A"/>
                </a:solidFill>
                <a:ea typeface="微软雅黑" panose="020B0503020204020204" pitchFamily="34" charset="-122"/>
              </a:rPr>
              <a:t>Multi-VIM/Cloud</a:t>
            </a:r>
            <a:endParaRPr lang="en-US" sz="1400" b="1" dirty="0">
              <a:solidFill>
                <a:srgbClr val="44546A"/>
              </a:solidFill>
              <a:ea typeface="微软雅黑" panose="020B0503020204020204" pitchFamily="34" charset="-122"/>
            </a:endParaRPr>
          </a:p>
        </p:txBody>
      </p:sp>
      <p:sp>
        <p:nvSpPr>
          <p:cNvPr id="19" name="圆角矩形 31"/>
          <p:cNvSpPr/>
          <p:nvPr/>
        </p:nvSpPr>
        <p:spPr>
          <a:xfrm>
            <a:off x="5725682" y="1732968"/>
            <a:ext cx="3264608" cy="880733"/>
          </a:xfrm>
          <a:prstGeom prst="roundRect">
            <a:avLst/>
          </a:prstGeom>
          <a:solidFill>
            <a:srgbClr val="D0CECE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b" anchorCtr="0">
            <a:noAutofit/>
          </a:bodyPr>
          <a:lstStyle/>
          <a:p>
            <a:pPr algn="ctr" defTabSz="457200" hangingPunct="0"/>
            <a:r>
              <a:rPr lang="en-US" altLang="zh-CN" sz="1400" b="1" dirty="0" smtClean="0">
                <a:solidFill>
                  <a:srgbClr val="44546A"/>
                </a:solidFill>
              </a:rPr>
              <a:t>Service Orchestrator</a:t>
            </a:r>
            <a:endParaRPr lang="en-US" altLang="zh-CN" sz="1400" b="1" dirty="0">
              <a:solidFill>
                <a:srgbClr val="44546A"/>
              </a:solidFill>
            </a:endParaRPr>
          </a:p>
        </p:txBody>
      </p:sp>
      <p:sp>
        <p:nvSpPr>
          <p:cNvPr id="20" name="圆角矩形 32"/>
          <p:cNvSpPr/>
          <p:nvPr/>
        </p:nvSpPr>
        <p:spPr>
          <a:xfrm>
            <a:off x="9895023" y="2553900"/>
            <a:ext cx="1636143" cy="32242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 anchorCtr="0">
            <a:noAutofit/>
          </a:bodyPr>
          <a:lstStyle/>
          <a:p>
            <a:pPr algn="ctr" defTabSz="457200" hangingPunct="0"/>
            <a:r>
              <a:rPr lang="en-US" sz="1400" b="1" dirty="0" smtClean="0">
                <a:solidFill>
                  <a:srgbClr val="44546A"/>
                </a:solidFill>
                <a:sym typeface="Calibri"/>
              </a:rPr>
              <a:t>APPC</a:t>
            </a:r>
            <a:endParaRPr lang="en-US" sz="1600" b="1" dirty="0">
              <a:solidFill>
                <a:srgbClr val="44546A"/>
              </a:solidFill>
              <a:sym typeface="Calibri"/>
            </a:endParaRPr>
          </a:p>
        </p:txBody>
      </p:sp>
      <p:sp>
        <p:nvSpPr>
          <p:cNvPr id="21" name="圆角矩形 32"/>
          <p:cNvSpPr/>
          <p:nvPr/>
        </p:nvSpPr>
        <p:spPr>
          <a:xfrm>
            <a:off x="9895024" y="3649452"/>
            <a:ext cx="1636143" cy="31917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 anchorCtr="0">
            <a:noAutofit/>
          </a:bodyPr>
          <a:lstStyle/>
          <a:p>
            <a:pPr algn="ctr" defTabSz="457200" hangingPunct="0"/>
            <a:r>
              <a:rPr lang="en-US" sz="1400" b="1" dirty="0" smtClean="0">
                <a:solidFill>
                  <a:srgbClr val="44546A"/>
                </a:solidFill>
                <a:sym typeface="Calibri"/>
              </a:rPr>
              <a:t>VFC</a:t>
            </a:r>
            <a:endParaRPr lang="en-US" sz="1400" b="1" dirty="0">
              <a:solidFill>
                <a:srgbClr val="44546A"/>
              </a:solidFill>
              <a:sym typeface="Calibri"/>
            </a:endParaRPr>
          </a:p>
        </p:txBody>
      </p:sp>
      <p:sp>
        <p:nvSpPr>
          <p:cNvPr id="24" name="圆角矩形 31"/>
          <p:cNvSpPr/>
          <p:nvPr/>
        </p:nvSpPr>
        <p:spPr>
          <a:xfrm>
            <a:off x="5725682" y="4130307"/>
            <a:ext cx="3264608" cy="1132573"/>
          </a:xfrm>
          <a:prstGeom prst="roundRect">
            <a:avLst/>
          </a:prstGeom>
          <a:solidFill>
            <a:srgbClr val="D0CECE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b" anchorCtr="0">
            <a:noAutofit/>
          </a:bodyPr>
          <a:lstStyle/>
          <a:p>
            <a:pPr algn="ctr" defTabSz="457200" hangingPunct="0"/>
            <a:r>
              <a:rPr lang="en-US" altLang="zh-CN" sz="1400" b="1" dirty="0">
                <a:solidFill>
                  <a:srgbClr val="44546A"/>
                </a:solidFill>
              </a:rPr>
              <a:t>Robot</a:t>
            </a:r>
            <a:endParaRPr lang="en-US" altLang="zh-CN" sz="1400" b="1" dirty="0">
              <a:solidFill>
                <a:srgbClr val="44546A"/>
              </a:solidFill>
            </a:endParaRPr>
          </a:p>
        </p:txBody>
      </p:sp>
      <p:sp>
        <p:nvSpPr>
          <p:cNvPr id="25" name="圆角矩形 30"/>
          <p:cNvSpPr/>
          <p:nvPr/>
        </p:nvSpPr>
        <p:spPr>
          <a:xfrm>
            <a:off x="9895022" y="4145553"/>
            <a:ext cx="1636143" cy="325697"/>
          </a:xfrm>
          <a:prstGeom prst="roundRect">
            <a:avLst>
              <a:gd name="adj" fmla="val 9045"/>
            </a:avLst>
          </a:prstGeom>
          <a:solidFill>
            <a:srgbClr val="D0CECE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 anchorCtr="0">
            <a:noAutofit/>
          </a:bodyPr>
          <a:lstStyle/>
          <a:p>
            <a:pPr algn="ctr" defTabSz="457200" hangingPunct="0"/>
            <a:r>
              <a:rPr lang="en-US" altLang="zh-CN" sz="1400" b="1" dirty="0">
                <a:solidFill>
                  <a:srgbClr val="44546A"/>
                </a:solidFill>
              </a:rPr>
              <a:t>ESR</a:t>
            </a:r>
            <a:endParaRPr lang="en-US" altLang="zh-CN" sz="1400" b="1" dirty="0">
              <a:solidFill>
                <a:srgbClr val="44546A"/>
              </a:solidFill>
            </a:endParaRPr>
          </a:p>
        </p:txBody>
      </p:sp>
      <p:sp>
        <p:nvSpPr>
          <p:cNvPr id="26" name="圆角矩形 31"/>
          <p:cNvSpPr/>
          <p:nvPr/>
        </p:nvSpPr>
        <p:spPr>
          <a:xfrm>
            <a:off x="5926899" y="5452711"/>
            <a:ext cx="1809466" cy="420804"/>
          </a:xfrm>
          <a:prstGeom prst="roundRect">
            <a:avLst/>
          </a:prstGeom>
          <a:solidFill>
            <a:srgbClr val="0070C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 anchorCtr="0">
            <a:noAutofit/>
          </a:bodyPr>
          <a:lstStyle/>
          <a:p>
            <a:pPr algn="ctr" defTabSz="457200" hangingPunct="0"/>
            <a:r>
              <a:rPr lang="en-US" altLang="zh-CN" sz="1400" b="1" dirty="0" smtClean="0">
                <a:solidFill>
                  <a:srgbClr val="FF0000"/>
                </a:solidFill>
              </a:rPr>
              <a:t>VIM/Cloud Instance 1</a:t>
            </a:r>
            <a:endParaRPr lang="en-US" altLang="zh-CN" sz="14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byang2\AppData\Local\Microsoft\Windows\Temporary Internet Files\Content.IE5\5C1EY6G6\Gramota[1]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1140" y="1789429"/>
            <a:ext cx="386461" cy="617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Box 26"/>
          <p:cNvSpPr txBox="1"/>
          <p:nvPr/>
        </p:nvSpPr>
        <p:spPr>
          <a:xfrm>
            <a:off x="6334322" y="1732968"/>
            <a:ext cx="20682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rgbClr val="FF0000"/>
                </a:solidFill>
              </a:rPr>
              <a:t>/</a:t>
            </a:r>
            <a:r>
              <a:rPr lang="en-US" sz="900" dirty="0" err="1" smtClean="0">
                <a:solidFill>
                  <a:srgbClr val="FF0000"/>
                </a:solidFill>
              </a:rPr>
              <a:t>etc</a:t>
            </a:r>
            <a:r>
              <a:rPr lang="en-US" sz="900" dirty="0" smtClean="0">
                <a:solidFill>
                  <a:srgbClr val="FF0000"/>
                </a:solidFill>
              </a:rPr>
              <a:t>/</a:t>
            </a:r>
            <a:r>
              <a:rPr lang="en-US" sz="900" dirty="0" err="1" smtClean="0">
                <a:solidFill>
                  <a:srgbClr val="FF0000"/>
                </a:solidFill>
              </a:rPr>
              <a:t>mso</a:t>
            </a:r>
            <a:r>
              <a:rPr lang="en-US" sz="900" dirty="0" smtClean="0">
                <a:solidFill>
                  <a:srgbClr val="FF0000"/>
                </a:solidFill>
              </a:rPr>
              <a:t>/</a:t>
            </a:r>
            <a:r>
              <a:rPr lang="en-US" sz="900" dirty="0" err="1" smtClean="0">
                <a:solidFill>
                  <a:srgbClr val="FF0000"/>
                </a:solidFill>
              </a:rPr>
              <a:t>config.d</a:t>
            </a:r>
            <a:r>
              <a:rPr lang="en-US" sz="900" dirty="0" smtClean="0">
                <a:solidFill>
                  <a:srgbClr val="FF0000"/>
                </a:solidFill>
              </a:rPr>
              <a:t>/</a:t>
            </a:r>
            <a:r>
              <a:rPr lang="en-US" sz="900" dirty="0" err="1" smtClean="0">
                <a:solidFill>
                  <a:srgbClr val="FF0000"/>
                </a:solidFill>
              </a:rPr>
              <a:t>cloud_config.json</a:t>
            </a:r>
            <a:r>
              <a:rPr lang="en-US" sz="900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sz="900" dirty="0">
                <a:solidFill>
                  <a:srgbClr val="00B0F0"/>
                </a:solidFill>
              </a:rPr>
              <a:t> </a:t>
            </a:r>
            <a:r>
              <a:rPr lang="en-US" sz="900" dirty="0" smtClean="0">
                <a:solidFill>
                  <a:srgbClr val="00B0F0"/>
                </a:solidFill>
              </a:rPr>
              <a:t>               cloud-sites</a:t>
            </a:r>
          </a:p>
          <a:p>
            <a:r>
              <a:rPr lang="en-US" sz="900" dirty="0">
                <a:solidFill>
                  <a:srgbClr val="00B0F0"/>
                </a:solidFill>
              </a:rPr>
              <a:t> </a:t>
            </a:r>
            <a:r>
              <a:rPr lang="en-US" sz="900" dirty="0" smtClean="0">
                <a:solidFill>
                  <a:srgbClr val="00B0F0"/>
                </a:solidFill>
              </a:rPr>
              <a:t>                     id=</a:t>
            </a:r>
            <a:r>
              <a:rPr lang="en-US" sz="900" dirty="0" err="1" smtClean="0">
                <a:solidFill>
                  <a:srgbClr val="00B0F0"/>
                </a:solidFill>
              </a:rPr>
              <a:t>RegionOne</a:t>
            </a:r>
            <a:endParaRPr lang="en-US" sz="900" dirty="0" smtClean="0">
              <a:solidFill>
                <a:srgbClr val="00B0F0"/>
              </a:solidFill>
            </a:endParaRPr>
          </a:p>
          <a:p>
            <a:r>
              <a:rPr lang="en-US" sz="900" dirty="0" smtClean="0">
                <a:solidFill>
                  <a:srgbClr val="00B0F0"/>
                </a:solidFill>
              </a:rPr>
              <a:t>                      …</a:t>
            </a:r>
            <a:endParaRPr lang="en-US" sz="900" dirty="0">
              <a:solidFill>
                <a:srgbClr val="00B0F0"/>
              </a:solidFill>
            </a:endParaRPr>
          </a:p>
        </p:txBody>
      </p:sp>
      <p:pic>
        <p:nvPicPr>
          <p:cNvPr id="29" name="Picture 2" descr="C:\Users\byang2\AppData\Local\Microsoft\Windows\Temporary Internet Files\Content.IE5\5C1EY6G6\Gramota[1]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6103" y="4372193"/>
            <a:ext cx="361498" cy="617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TextBox 29"/>
          <p:cNvSpPr txBox="1"/>
          <p:nvPr/>
        </p:nvSpPr>
        <p:spPr>
          <a:xfrm>
            <a:off x="6334322" y="4130307"/>
            <a:ext cx="2655968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rgbClr val="FF0000"/>
                </a:solidFill>
              </a:rPr>
              <a:t>/share/</a:t>
            </a:r>
            <a:r>
              <a:rPr lang="en-US" sz="900" dirty="0" err="1">
                <a:solidFill>
                  <a:srgbClr val="FF0000"/>
                </a:solidFill>
              </a:rPr>
              <a:t>config</a:t>
            </a:r>
            <a:r>
              <a:rPr lang="en-US" sz="900" dirty="0">
                <a:solidFill>
                  <a:srgbClr val="FF0000"/>
                </a:solidFill>
              </a:rPr>
              <a:t>/vm_properties.py</a:t>
            </a:r>
            <a:r>
              <a:rPr lang="en-US" sz="900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sz="900" dirty="0">
                <a:solidFill>
                  <a:srgbClr val="00B0F0"/>
                </a:solidFill>
              </a:rPr>
              <a:t> </a:t>
            </a:r>
            <a:r>
              <a:rPr lang="en-US" sz="900" dirty="0" smtClean="0">
                <a:solidFill>
                  <a:srgbClr val="00B0F0"/>
                </a:solidFill>
              </a:rPr>
              <a:t>               GLOBAL_INJECTED_REGION: </a:t>
            </a:r>
            <a:r>
              <a:rPr lang="en-US" sz="900" dirty="0" err="1" smtClean="0">
                <a:solidFill>
                  <a:srgbClr val="00B0F0"/>
                </a:solidFill>
              </a:rPr>
              <a:t>RegionOne</a:t>
            </a:r>
            <a:endParaRPr lang="en-US" sz="900" dirty="0" smtClean="0">
              <a:solidFill>
                <a:srgbClr val="00B0F0"/>
              </a:solidFill>
            </a:endParaRPr>
          </a:p>
          <a:p>
            <a:r>
              <a:rPr lang="en-US" sz="900" dirty="0">
                <a:solidFill>
                  <a:srgbClr val="FF0000"/>
                </a:solidFill>
              </a:rPr>
              <a:t>/</a:t>
            </a:r>
            <a:r>
              <a:rPr lang="en-US" sz="900" dirty="0" err="1" smtClean="0">
                <a:solidFill>
                  <a:srgbClr val="FF0000"/>
                </a:solidFill>
              </a:rPr>
              <a:t>var</a:t>
            </a:r>
            <a:r>
              <a:rPr lang="en-US" sz="900" dirty="0" smtClean="0">
                <a:solidFill>
                  <a:srgbClr val="FF0000"/>
                </a:solidFill>
              </a:rPr>
              <a:t>/opt/</a:t>
            </a:r>
            <a:r>
              <a:rPr lang="en-US" sz="900" dirty="0" err="1" smtClean="0">
                <a:solidFill>
                  <a:srgbClr val="FF0000"/>
                </a:solidFill>
              </a:rPr>
              <a:t>OpenECOMP_ETE</a:t>
            </a:r>
            <a:r>
              <a:rPr lang="en-US" sz="900" dirty="0" smtClean="0">
                <a:solidFill>
                  <a:srgbClr val="FF0000"/>
                </a:solidFill>
              </a:rPr>
              <a:t>/robot/resources/</a:t>
            </a:r>
            <a:r>
              <a:rPr lang="en-US" sz="900" dirty="0" err="1" smtClean="0">
                <a:solidFill>
                  <a:srgbClr val="FF0000"/>
                </a:solidFill>
              </a:rPr>
              <a:t>global_properties.robot</a:t>
            </a:r>
            <a:r>
              <a:rPr lang="en-US" sz="900" dirty="0">
                <a:solidFill>
                  <a:srgbClr val="FF0000"/>
                </a:solidFill>
              </a:rPr>
              <a:t>:</a:t>
            </a:r>
          </a:p>
          <a:p>
            <a:r>
              <a:rPr lang="en-US" sz="900" dirty="0">
                <a:solidFill>
                  <a:srgbClr val="00B0F0"/>
                </a:solidFill>
              </a:rPr>
              <a:t> </a:t>
            </a:r>
            <a:r>
              <a:rPr lang="en-US" sz="900" dirty="0" smtClean="0">
                <a:solidFill>
                  <a:srgbClr val="00B0F0"/>
                </a:solidFill>
              </a:rPr>
              <a:t>             {</a:t>
            </a:r>
            <a:r>
              <a:rPr lang="en-US" sz="900" dirty="0">
                <a:solidFill>
                  <a:srgbClr val="00B0F0"/>
                </a:solidFill>
              </a:rPr>
              <a:t>GLOBAL_AAI_CLOUD_OWNER}: </a:t>
            </a:r>
            <a:r>
              <a:rPr lang="en-US" sz="900" dirty="0" err="1">
                <a:solidFill>
                  <a:srgbClr val="00B0F0"/>
                </a:solidFill>
              </a:rPr>
              <a:t>CloudOwner</a:t>
            </a:r>
            <a:endParaRPr lang="en-US" sz="900" dirty="0">
              <a:solidFill>
                <a:srgbClr val="00B0F0"/>
              </a:solidFill>
            </a:endParaRPr>
          </a:p>
        </p:txBody>
      </p:sp>
      <p:sp>
        <p:nvSpPr>
          <p:cNvPr id="31" name="圆角矩形 31"/>
          <p:cNvSpPr/>
          <p:nvPr/>
        </p:nvSpPr>
        <p:spPr>
          <a:xfrm>
            <a:off x="8990290" y="5446544"/>
            <a:ext cx="1809466" cy="420804"/>
          </a:xfrm>
          <a:prstGeom prst="roundRect">
            <a:avLst/>
          </a:prstGeom>
          <a:solidFill>
            <a:srgbClr val="0070C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 anchorCtr="0">
            <a:noAutofit/>
          </a:bodyPr>
          <a:lstStyle/>
          <a:p>
            <a:pPr algn="ctr" defTabSz="457200" hangingPunct="0"/>
            <a:r>
              <a:rPr lang="en-US" altLang="zh-CN" sz="1400" b="1" dirty="0" smtClean="0">
                <a:solidFill>
                  <a:srgbClr val="FF0000"/>
                </a:solidFill>
              </a:rPr>
              <a:t>VIM/Cloud Instance N</a:t>
            </a:r>
            <a:endParaRPr lang="en-US" altLang="zh-CN" sz="1400" b="1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924800" y="5446544"/>
            <a:ext cx="7302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……</a:t>
            </a:r>
            <a:endParaRPr lang="en-US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6334322" y="2842856"/>
            <a:ext cx="210695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rgbClr val="FF0000"/>
                </a:solidFill>
              </a:rPr>
              <a:t>/</a:t>
            </a:r>
            <a:r>
              <a:rPr lang="en-US" sz="900" dirty="0" smtClean="0">
                <a:solidFill>
                  <a:srgbClr val="FF0000"/>
                </a:solidFill>
              </a:rPr>
              <a:t>cloud-infrastructure/cloud-regions:</a:t>
            </a:r>
            <a:endParaRPr lang="en-US" sz="900" dirty="0">
              <a:solidFill>
                <a:srgbClr val="FF0000"/>
              </a:solidFill>
            </a:endParaRPr>
          </a:p>
          <a:p>
            <a:r>
              <a:rPr lang="en-US" sz="900" dirty="0">
                <a:solidFill>
                  <a:srgbClr val="00B0F0"/>
                </a:solidFill>
              </a:rPr>
              <a:t> </a:t>
            </a:r>
            <a:r>
              <a:rPr lang="en-US" sz="900" dirty="0" smtClean="0">
                <a:solidFill>
                  <a:srgbClr val="00B0F0"/>
                </a:solidFill>
              </a:rPr>
              <a:t>               </a:t>
            </a:r>
            <a:r>
              <a:rPr lang="en-US" sz="900" dirty="0" err="1" smtClean="0">
                <a:solidFill>
                  <a:srgbClr val="00B0F0"/>
                </a:solidFill>
              </a:rPr>
              <a:t>CloudOwner</a:t>
            </a:r>
            <a:r>
              <a:rPr lang="en-US" sz="900" dirty="0" smtClean="0">
                <a:solidFill>
                  <a:srgbClr val="00B0F0"/>
                </a:solidFill>
              </a:rPr>
              <a:t>, </a:t>
            </a:r>
            <a:r>
              <a:rPr lang="en-US" sz="900" dirty="0" err="1" smtClean="0">
                <a:solidFill>
                  <a:srgbClr val="00B0F0"/>
                </a:solidFill>
              </a:rPr>
              <a:t>RegionOne</a:t>
            </a:r>
            <a:endParaRPr lang="en-US" sz="900" dirty="0" smtClean="0">
              <a:solidFill>
                <a:srgbClr val="00B0F0"/>
              </a:solidFill>
            </a:endParaRPr>
          </a:p>
          <a:p>
            <a:r>
              <a:rPr lang="en-US" sz="900" dirty="0" smtClean="0">
                <a:solidFill>
                  <a:srgbClr val="00B0F0"/>
                </a:solidFill>
              </a:rPr>
              <a:t>                 …</a:t>
            </a:r>
            <a:endParaRPr lang="en-US" sz="900" dirty="0">
              <a:solidFill>
                <a:srgbClr val="00B0F0"/>
              </a:solidFill>
            </a:endParaRPr>
          </a:p>
        </p:txBody>
      </p:sp>
      <p:pic>
        <p:nvPicPr>
          <p:cNvPr id="1027" name="Picture 3" descr="C:\Users\byang2\AppData\Local\Microsoft\Windows\Temporary Internet Files\Content.IE5\ZKA0VZCJ\1375966995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6102" y="3010878"/>
            <a:ext cx="361499" cy="614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4" name="Straight Arrow Connector 33"/>
          <p:cNvCxnSpPr>
            <a:stCxn id="6" idx="1"/>
          </p:cNvCxnSpPr>
          <p:nvPr/>
        </p:nvCxnSpPr>
        <p:spPr>
          <a:xfrm flipH="1">
            <a:off x="8990290" y="1829408"/>
            <a:ext cx="904733" cy="154563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6" idx="1"/>
          </p:cNvCxnSpPr>
          <p:nvPr/>
        </p:nvCxnSpPr>
        <p:spPr>
          <a:xfrm flipH="1">
            <a:off x="8990290" y="1829408"/>
            <a:ext cx="904733" cy="1046919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16" idx="1"/>
            <a:endCxn id="19" idx="3"/>
          </p:cNvCxnSpPr>
          <p:nvPr/>
        </p:nvCxnSpPr>
        <p:spPr>
          <a:xfrm flipH="1" flipV="1">
            <a:off x="8990290" y="2173335"/>
            <a:ext cx="904731" cy="115164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20" idx="1"/>
          </p:cNvCxnSpPr>
          <p:nvPr/>
        </p:nvCxnSpPr>
        <p:spPr>
          <a:xfrm flipH="1">
            <a:off x="8990290" y="2715114"/>
            <a:ext cx="904733" cy="295764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stCxn id="13" idx="1"/>
          </p:cNvCxnSpPr>
          <p:nvPr/>
        </p:nvCxnSpPr>
        <p:spPr>
          <a:xfrm flipH="1">
            <a:off x="8990290" y="3226433"/>
            <a:ext cx="904734" cy="91564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stCxn id="21" idx="1"/>
          </p:cNvCxnSpPr>
          <p:nvPr/>
        </p:nvCxnSpPr>
        <p:spPr>
          <a:xfrm flipH="1" flipV="1">
            <a:off x="8990290" y="3470397"/>
            <a:ext cx="904734" cy="338644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flipH="1" flipV="1">
            <a:off x="8990290" y="3625116"/>
            <a:ext cx="904732" cy="653767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>
            <a:stCxn id="17" idx="1"/>
          </p:cNvCxnSpPr>
          <p:nvPr/>
        </p:nvCxnSpPr>
        <p:spPr>
          <a:xfrm flipH="1" flipV="1">
            <a:off x="8900160" y="3727182"/>
            <a:ext cx="994864" cy="1155015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>
            <a:stCxn id="30" idx="0"/>
          </p:cNvCxnSpPr>
          <p:nvPr/>
        </p:nvCxnSpPr>
        <p:spPr>
          <a:xfrm flipV="1">
            <a:off x="7662306" y="3727182"/>
            <a:ext cx="0" cy="403125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547166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Discrepancy: </a:t>
            </a:r>
            <a:r>
              <a:rPr lang="en-US" dirty="0" smtClean="0"/>
              <a:t>the assumptions and the constraint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Robot/VID/SDNC </a:t>
            </a:r>
            <a:r>
              <a:rPr lang="en-US" dirty="0" smtClean="0"/>
              <a:t>assume</a:t>
            </a:r>
          </a:p>
          <a:p>
            <a:pPr lvl="1"/>
            <a:r>
              <a:rPr lang="en-US" dirty="0" smtClean="0"/>
              <a:t>assume that “cloud-owner</a:t>
            </a:r>
            <a:r>
              <a:rPr lang="en-US" dirty="0" smtClean="0"/>
              <a:t>” </a:t>
            </a:r>
            <a:r>
              <a:rPr lang="en-US" dirty="0" smtClean="0"/>
              <a:t>is hard-coded as </a:t>
            </a:r>
            <a:r>
              <a:rPr lang="en-US" dirty="0" smtClean="0"/>
              <a:t>“</a:t>
            </a:r>
            <a:r>
              <a:rPr lang="en-US" dirty="0" err="1" smtClean="0"/>
              <a:t>CloudOwner</a:t>
            </a:r>
            <a:r>
              <a:rPr lang="en-US" dirty="0" smtClean="0"/>
              <a:t>”</a:t>
            </a:r>
          </a:p>
          <a:p>
            <a:pPr lvl="1"/>
            <a:r>
              <a:rPr lang="en-US" dirty="0" smtClean="0"/>
              <a:t>“cloud-region-id” is used to identify a VIM/Cloud instance so it is expected to be unique globally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Robot </a:t>
            </a:r>
            <a:r>
              <a:rPr lang="en-US" dirty="0" smtClean="0"/>
              <a:t>assumes</a:t>
            </a:r>
          </a:p>
          <a:p>
            <a:pPr lvl="1"/>
            <a:r>
              <a:rPr lang="en-US" dirty="0" smtClean="0"/>
              <a:t>“</a:t>
            </a:r>
            <a:r>
              <a:rPr lang="en-US" dirty="0" smtClean="0"/>
              <a:t>cloud-region-id” being </a:t>
            </a:r>
            <a:r>
              <a:rPr lang="en-US" dirty="0" smtClean="0"/>
              <a:t>the </a:t>
            </a:r>
            <a:r>
              <a:rPr lang="en-US" dirty="0" smtClean="0"/>
              <a:t>“region id” of underlying </a:t>
            </a:r>
            <a:r>
              <a:rPr lang="en-US" dirty="0" smtClean="0"/>
              <a:t>OpenStack</a:t>
            </a:r>
          </a:p>
          <a:p>
            <a:pPr lvl="1"/>
            <a:r>
              <a:rPr lang="en-US" dirty="0" smtClean="0"/>
              <a:t>Robot use this cloud-region-id to make request to</a:t>
            </a:r>
            <a:r>
              <a:rPr lang="en-US" dirty="0" smtClean="0"/>
              <a:t> underlying VIM/Cloud instance.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Constraint resulted by assumptions above: </a:t>
            </a:r>
          </a:p>
          <a:p>
            <a:pPr lvl="1"/>
            <a:r>
              <a:rPr lang="en-US" dirty="0" smtClean="0"/>
              <a:t>No more than 1 VIM/Cloud instance with same “region id” is not allowed to be represented in ONAP</a:t>
            </a:r>
            <a:endParaRPr lang="en-US" dirty="0" smtClean="0"/>
          </a:p>
          <a:p>
            <a:pPr lvl="1"/>
            <a:r>
              <a:rPr lang="en-US" dirty="0" smtClean="0"/>
              <a:t>Cloud Owner cannot be value other than “</a:t>
            </a:r>
            <a:r>
              <a:rPr lang="en-US" dirty="0" err="1" smtClean="0"/>
              <a:t>CloudOwner</a:t>
            </a:r>
            <a:r>
              <a:rPr lang="en-US" dirty="0" smtClean="0"/>
              <a:t>”.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522760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Workaround in short </a:t>
            </a:r>
            <a:r>
              <a:rPr lang="en-US" dirty="0" smtClean="0"/>
              <a:t>term: compose and pass “vim-id”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b="1" dirty="0" smtClean="0"/>
              <a:t>Context: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API between SO and SDNC does not pass </a:t>
            </a:r>
            <a:r>
              <a:rPr lang="en-US" dirty="0"/>
              <a:t>cloud-owner, </a:t>
            </a:r>
            <a:r>
              <a:rPr lang="en-US" dirty="0" smtClean="0"/>
              <a:t>it only specifies cloud-region-id.</a:t>
            </a:r>
            <a:endParaRPr lang="en-US" dirty="0" smtClean="0"/>
          </a:p>
          <a:p>
            <a:r>
              <a:rPr lang="en-US" b="1" dirty="0" smtClean="0"/>
              <a:t>The practice of </a:t>
            </a:r>
            <a:r>
              <a:rPr lang="en-US" b="1" dirty="0" err="1" smtClean="0"/>
              <a:t>MultiCloud</a:t>
            </a:r>
            <a:r>
              <a:rPr lang="en-US" b="1" dirty="0"/>
              <a:t> </a:t>
            </a:r>
            <a:r>
              <a:rPr lang="en-US" b="1" dirty="0" smtClean="0"/>
              <a:t>(hence its consumers</a:t>
            </a:r>
            <a:r>
              <a:rPr lang="en-US" b="1" dirty="0" smtClean="0"/>
              <a:t>):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concatenate </a:t>
            </a:r>
            <a:r>
              <a:rPr lang="en-US" dirty="0" smtClean="0"/>
              <a:t>cloud-owner and cloud-region-id to be one string named </a:t>
            </a:r>
            <a:r>
              <a:rPr lang="en-US" dirty="0" smtClean="0"/>
              <a:t>“vim-id”</a:t>
            </a:r>
            <a:endParaRPr lang="en-US" dirty="0" smtClean="0"/>
          </a:p>
          <a:p>
            <a:pPr lvl="1"/>
            <a:r>
              <a:rPr lang="en-US" dirty="0" smtClean="0"/>
              <a:t>the format is: </a:t>
            </a:r>
            <a:r>
              <a:rPr lang="en-US" b="1" dirty="0" smtClean="0"/>
              <a:t>{vim-id} = {cloud-owner}_{cloud-region-id}</a:t>
            </a:r>
          </a:p>
          <a:p>
            <a:pPr lvl="1"/>
            <a:r>
              <a:rPr lang="en-US" dirty="0" smtClean="0"/>
              <a:t>Decode </a:t>
            </a:r>
            <a:r>
              <a:rPr lang="en-US" dirty="0" smtClean="0"/>
              <a:t>the {vim-id} into “cloud-owner” and “cloud-region-id” by looking for the </a:t>
            </a:r>
            <a:r>
              <a:rPr lang="en-US" dirty="0" smtClean="0"/>
              <a:t>first </a:t>
            </a:r>
            <a:r>
              <a:rPr lang="en-US" dirty="0" smtClean="0"/>
              <a:t>“_” in th</a:t>
            </a:r>
            <a:r>
              <a:rPr lang="en-US" dirty="0" smtClean="0"/>
              <a:t>e {vim-id}</a:t>
            </a:r>
            <a:endParaRPr lang="en-US" dirty="0" smtClean="0"/>
          </a:p>
          <a:p>
            <a:pPr lvl="1"/>
            <a:r>
              <a:rPr lang="en-US" dirty="0" smtClean="0"/>
              <a:t>Constraint: {cloud-owner} can be </a:t>
            </a:r>
            <a:r>
              <a:rPr lang="en-US" dirty="0" smtClean="0"/>
              <a:t>arbitrary </a:t>
            </a:r>
            <a:r>
              <a:rPr lang="en-US" dirty="0" smtClean="0"/>
              <a:t>string </a:t>
            </a:r>
            <a:r>
              <a:rPr lang="en-US" dirty="0" smtClean="0"/>
              <a:t>except “_”</a:t>
            </a:r>
            <a:endParaRPr lang="en-US" dirty="0" smtClean="0"/>
          </a:p>
          <a:p>
            <a:r>
              <a:rPr lang="en-US" b="1" dirty="0" smtClean="0"/>
              <a:t>Proposed </a:t>
            </a:r>
            <a:r>
              <a:rPr lang="en-US" b="1" dirty="0" smtClean="0"/>
              <a:t>workaround in short term: </a:t>
            </a:r>
            <a:endParaRPr lang="en-US" b="1" dirty="0" smtClean="0"/>
          </a:p>
          <a:p>
            <a:pPr lvl="1"/>
            <a:r>
              <a:rPr lang="en-US" dirty="0"/>
              <a:t>VID LCP list</a:t>
            </a:r>
            <a:r>
              <a:rPr lang="en-US" dirty="0"/>
              <a:t>:</a:t>
            </a:r>
            <a:endParaRPr lang="en-US" dirty="0"/>
          </a:p>
          <a:p>
            <a:pPr lvl="2"/>
            <a:r>
              <a:rPr lang="en-US" sz="2400" dirty="0"/>
              <a:t>populate the list with list of {vim-id} </a:t>
            </a:r>
            <a:r>
              <a:rPr lang="en-US" sz="2400" dirty="0"/>
              <a:t>instead </a:t>
            </a:r>
            <a:r>
              <a:rPr lang="en-US" sz="2400" dirty="0"/>
              <a:t>of {cloud-region-id</a:t>
            </a:r>
            <a:r>
              <a:rPr lang="en-US" sz="2400" dirty="0" smtClean="0"/>
              <a:t>}</a:t>
            </a:r>
          </a:p>
          <a:p>
            <a:pPr lvl="2"/>
            <a:r>
              <a:rPr lang="en-US" sz="2400" dirty="0" smtClean="0"/>
              <a:t>Pass the {vim-id} to SO instead of {cloud-region-id}</a:t>
            </a:r>
            <a:endParaRPr lang="en-US" sz="2400" dirty="0"/>
          </a:p>
          <a:p>
            <a:pPr lvl="1"/>
            <a:r>
              <a:rPr lang="en-US" dirty="0"/>
              <a:t>SO and SDNC: </a:t>
            </a:r>
          </a:p>
          <a:p>
            <a:pPr lvl="2"/>
            <a:r>
              <a:rPr lang="en-US" sz="2400" dirty="0" smtClean="0"/>
              <a:t>Accept </a:t>
            </a:r>
            <a:r>
              <a:rPr lang="en-US" sz="2400" dirty="0"/>
              <a:t>the {</a:t>
            </a:r>
            <a:r>
              <a:rPr lang="en-US" sz="2400" dirty="0" smtClean="0"/>
              <a:t>vim-id} as input and decode it into {cloud-owner} and {cloud-region-id}</a:t>
            </a:r>
            <a:endParaRPr lang="en-US" sz="2400" dirty="0"/>
          </a:p>
          <a:p>
            <a:pPr lvl="2"/>
            <a:r>
              <a:rPr lang="en-US" sz="2400" dirty="0" smtClean="0"/>
              <a:t>Fetch </a:t>
            </a:r>
            <a:r>
              <a:rPr lang="en-US" sz="2400" dirty="0"/>
              <a:t>cloud region information from AAI</a:t>
            </a:r>
          </a:p>
          <a:p>
            <a:pPr lvl="2"/>
            <a:r>
              <a:rPr lang="en-US" sz="2400" dirty="0"/>
              <a:t>Keep the API between SO and SDNC </a:t>
            </a:r>
            <a:r>
              <a:rPr lang="en-US" sz="2400" dirty="0" smtClean="0"/>
              <a:t>intact, but pass {vim-id} instead of {</a:t>
            </a:r>
            <a:r>
              <a:rPr lang="en-US" sz="2400" dirty="0"/>
              <a:t>cloud-region-id} </a:t>
            </a:r>
            <a:r>
              <a:rPr lang="en-US" sz="2400" dirty="0" smtClean="0"/>
              <a:t>to specify the cloud region</a:t>
            </a:r>
            <a:endParaRPr lang="en-US" sz="2400" dirty="0"/>
          </a:p>
          <a:p>
            <a:pPr lvl="1"/>
            <a:r>
              <a:rPr lang="en-US" dirty="0" smtClean="0"/>
              <a:t>Robot</a:t>
            </a:r>
            <a:r>
              <a:rPr lang="en-US" dirty="0"/>
              <a:t>: </a:t>
            </a:r>
          </a:p>
          <a:p>
            <a:pPr lvl="2"/>
            <a:r>
              <a:rPr lang="en-US" sz="2400" dirty="0"/>
              <a:t>Do not use hard-code cloud owner and cloud region id</a:t>
            </a:r>
          </a:p>
          <a:p>
            <a:pPr lvl="2"/>
            <a:r>
              <a:rPr lang="en-US" sz="2400" dirty="0"/>
              <a:t>Ask users to specify the cloud region </a:t>
            </a:r>
            <a:r>
              <a:rPr lang="en-US" sz="2400" dirty="0" smtClean="0"/>
              <a:t>via {cloud-owner} </a:t>
            </a:r>
            <a:r>
              <a:rPr lang="en-US" sz="2400" dirty="0"/>
              <a:t>and </a:t>
            </a:r>
            <a:r>
              <a:rPr lang="en-US" sz="2400" dirty="0" smtClean="0"/>
              <a:t>{cloud-region-id}</a:t>
            </a:r>
            <a:endParaRPr lang="en-US" sz="2400" dirty="0"/>
          </a:p>
          <a:p>
            <a:pPr lvl="2"/>
            <a:r>
              <a:rPr lang="en-US" sz="2400" dirty="0"/>
              <a:t>Fetch the cloud region information from A&amp;AI</a:t>
            </a:r>
            <a:r>
              <a:rPr lang="en-US" sz="2400" dirty="0" smtClean="0"/>
              <a:t>.</a:t>
            </a:r>
          </a:p>
          <a:p>
            <a:r>
              <a:rPr lang="en-US" sz="3200" b="1" dirty="0" smtClean="0"/>
              <a:t>This workaround </a:t>
            </a:r>
          </a:p>
          <a:p>
            <a:pPr lvl="1"/>
            <a:r>
              <a:rPr lang="en-US" dirty="0"/>
              <a:t>guarantees the centralized representation of VIM/Cloud instance in ONAP</a:t>
            </a:r>
            <a:endParaRPr lang="en-US" dirty="0"/>
          </a:p>
          <a:p>
            <a:pPr lvl="1"/>
            <a:r>
              <a:rPr lang="en-US" dirty="0"/>
              <a:t>Simplifies the registration of new VIM/Cloud instance into ONAP</a:t>
            </a:r>
          </a:p>
          <a:p>
            <a:pPr lvl="1"/>
            <a:r>
              <a:rPr lang="en-US" dirty="0"/>
              <a:t>Minimize the changes to ONAP components</a:t>
            </a:r>
          </a:p>
        </p:txBody>
      </p:sp>
    </p:spTree>
    <p:extLst>
      <p:ext uri="{BB962C8B-B14F-4D97-AF65-F5344CB8AC3E}">
        <p14:creationId xmlns:p14="http://schemas.microsoft.com/office/powerpoint/2010/main" val="3693204828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Solution in long </a:t>
            </a:r>
            <a:r>
              <a:rPr lang="en-US" dirty="0" smtClean="0"/>
              <a:t>term: specify cloud region by composed key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Purpose:</a:t>
            </a:r>
          </a:p>
          <a:p>
            <a:pPr lvl="1"/>
            <a:r>
              <a:rPr lang="en-US" dirty="0" smtClean="0"/>
              <a:t>Get rid of the constraint imposed by </a:t>
            </a:r>
            <a:r>
              <a:rPr lang="en-US" dirty="0" err="1" smtClean="0"/>
              <a:t>th</a:t>
            </a:r>
            <a:r>
              <a:rPr lang="en-US" dirty="0" smtClean="0"/>
              <a:t> workaround in short term</a:t>
            </a:r>
          </a:p>
          <a:p>
            <a:pPr lvl="1"/>
            <a:r>
              <a:rPr lang="en-US" dirty="0" smtClean="0"/>
              <a:t>format of {vim-id}:  </a:t>
            </a:r>
            <a:r>
              <a:rPr lang="en-US" dirty="0" smtClean="0">
                <a:solidFill>
                  <a:srgbClr val="FF0000"/>
                </a:solidFill>
              </a:rPr>
              <a:t>{</a:t>
            </a:r>
            <a:r>
              <a:rPr lang="en-US" dirty="0">
                <a:solidFill>
                  <a:srgbClr val="FF0000"/>
                </a:solidFill>
              </a:rPr>
              <a:t>cloud-owner} can be arbitrary string except </a:t>
            </a:r>
            <a:r>
              <a:rPr lang="en-US" dirty="0" smtClean="0">
                <a:solidFill>
                  <a:srgbClr val="FF0000"/>
                </a:solidFill>
              </a:rPr>
              <a:t>“_”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Principle:</a:t>
            </a:r>
          </a:p>
          <a:p>
            <a:pPr lvl="1"/>
            <a:r>
              <a:rPr lang="en-US" dirty="0" smtClean="0"/>
              <a:t>Centralized representation of VIM/Cloud instance in A&amp;AI</a:t>
            </a:r>
          </a:p>
          <a:p>
            <a:pPr lvl="1"/>
            <a:r>
              <a:rPr lang="en-US" dirty="0" smtClean="0"/>
              <a:t>Mandate exposed </a:t>
            </a:r>
            <a:r>
              <a:rPr lang="en-US" dirty="0" smtClean="0"/>
              <a:t>APIs of all components: Specify the cloud region by composed key: {cloud-owner}, {cloud-region-id}</a:t>
            </a:r>
          </a:p>
          <a:p>
            <a:endParaRPr lang="en-US" dirty="0" smtClean="0"/>
          </a:p>
          <a:p>
            <a:r>
              <a:rPr lang="en-US" dirty="0" smtClean="0"/>
              <a:t>Transition approach</a:t>
            </a:r>
          </a:p>
          <a:p>
            <a:pPr lvl="1"/>
            <a:r>
              <a:rPr lang="en-US" dirty="0" smtClean="0"/>
              <a:t>Keep the API with {vim-id} intact</a:t>
            </a:r>
          </a:p>
          <a:p>
            <a:pPr lvl="1"/>
            <a:r>
              <a:rPr lang="en-US" dirty="0" smtClean="0"/>
              <a:t>Add new API to support composed key of </a:t>
            </a:r>
            <a:r>
              <a:rPr lang="en-US" dirty="0"/>
              <a:t>{cloud-owner}, {cloud-region-id</a:t>
            </a:r>
            <a:r>
              <a:rPr lang="en-US" dirty="0" smtClean="0"/>
              <a:t>}</a:t>
            </a:r>
          </a:p>
          <a:p>
            <a:pPr lvl="1"/>
            <a:r>
              <a:rPr lang="en-US" dirty="0" smtClean="0"/>
              <a:t>Depreciate the usage of APIs </a:t>
            </a:r>
            <a:r>
              <a:rPr lang="en-US" dirty="0" smtClean="0"/>
              <a:t>with </a:t>
            </a:r>
            <a:r>
              <a:rPr lang="en-US" dirty="0" smtClean="0"/>
              <a:t>{vim-id} in future</a:t>
            </a:r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08922712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 idx="4294967295"/>
          </p:nvPr>
        </p:nvSpPr>
        <p:spPr>
          <a:xfrm>
            <a:off x="0" y="3446463"/>
            <a:ext cx="6297613" cy="574675"/>
          </a:xfrm>
        </p:spPr>
        <p:txBody>
          <a:bodyPr>
            <a:normAutofit fontScale="90000"/>
          </a:bodyPr>
          <a:lstStyle/>
          <a:p>
            <a:r>
              <a:rPr lang="zh-TW" altLang="en-US" dirty="0" smtClean="0"/>
              <a:t>谢谢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224971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2734</TotalTime>
  <Words>648</Words>
  <Application>Microsoft Office PowerPoint</Application>
  <PresentationFormat>Custom</PresentationFormat>
  <Paragraphs>103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How to add a new cloud region and some thoughts</vt:lpstr>
      <vt:lpstr>Agenda</vt:lpstr>
      <vt:lpstr>Status quo: Tricky approach to onboard a Cloud Region</vt:lpstr>
      <vt:lpstr>Discrepancy: the assumptions and the constraint</vt:lpstr>
      <vt:lpstr>Workaround in short term: compose and pass “vim-id”</vt:lpstr>
      <vt:lpstr>Solution in long term: specify cloud region by composed key</vt:lpstr>
      <vt:lpstr>谢谢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Yang, Bin</cp:lastModifiedBy>
  <cp:revision>521</cp:revision>
  <cp:lastPrinted>2017-10-04T22:28:23Z</cp:lastPrinted>
  <dcterms:created xsi:type="dcterms:W3CDTF">2017-02-27T16:23:08Z</dcterms:created>
  <dcterms:modified xsi:type="dcterms:W3CDTF">2018-02-07T09:37:58Z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1507324511</vt:lpwstr>
  </property>
</Properties>
</file>