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sldIdLst>
    <p:sldId id="256" r:id="rId2"/>
    <p:sldId id="258" r:id="rId3"/>
    <p:sldId id="259" r:id="rId4"/>
    <p:sldId id="26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413" autoAdjust="0"/>
    <p:restoredTop sz="94249" autoAdjust="0"/>
  </p:normalViewPr>
  <p:slideViewPr>
    <p:cSldViewPr snapToGrid="0" snapToObjects="1">
      <p:cViewPr varScale="1">
        <p:scale>
          <a:sx n="85" d="100"/>
          <a:sy n="85" d="100"/>
        </p:scale>
        <p:origin x="206" y="67"/>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28" Type="http://schemas.microsoft.com/office/2015/10/relationships/revisionInfo" Target="revisionInfo.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2/6/2018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a:t>
            </a:fld>
            <a:endParaRPr lang="en-US" dirty="0"/>
          </a:p>
        </p:txBody>
      </p:sp>
    </p:spTree>
    <p:extLst>
      <p:ext uri="{BB962C8B-B14F-4D97-AF65-F5344CB8AC3E}">
        <p14:creationId xmlns:p14="http://schemas.microsoft.com/office/powerpoint/2010/main" val="6580953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docs.sonarqube.org/display/PLUG/SonarPytho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hyperlink" Target="https://docs.sonarqube.org/display/PLUG/SonarPython" TargetMode="External"/><Relationship Id="rId2" Type="http://schemas.openxmlformats.org/officeDocument/2006/relationships/hyperlink" Target="https://pypi.python.org/pyp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locust.io/" TargetMode="External"/><Relationship Id="rId2" Type="http://schemas.openxmlformats.org/officeDocument/2006/relationships/hyperlink" Target="https://docs.sonarqube.org/display/PLUG/SonarPython"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66522" y="2943418"/>
            <a:ext cx="11332718" cy="1514822"/>
          </a:xfrm>
        </p:spPr>
        <p:txBody>
          <a:bodyPr>
            <a:normAutofit fontScale="90000"/>
          </a:bodyPr>
          <a:lstStyle/>
          <a:p>
            <a:r>
              <a:rPr lang="en-US" sz="6000" dirty="0" smtClean="0"/>
              <a:t>Python Tools</a:t>
            </a:r>
            <a:r>
              <a:rPr lang="en-US" dirty="0"/>
              <a:t/>
            </a:r>
            <a:br>
              <a:rPr lang="en-US" dirty="0"/>
            </a:br>
            <a:r>
              <a:rPr lang="en-US" sz="3100" dirty="0"/>
              <a:t/>
            </a:r>
            <a:br>
              <a:rPr lang="en-US" sz="3100" dirty="0"/>
            </a:br>
            <a:r>
              <a:rPr lang="en-US" sz="3100" dirty="0" smtClean="0"/>
              <a:t>VF2F Meeting </a:t>
            </a:r>
            <a:r>
              <a:rPr lang="en-US" sz="3100" dirty="0"/>
              <a:t>– </a:t>
            </a:r>
            <a:r>
              <a:rPr lang="en-US" sz="3100" dirty="0" smtClean="0"/>
              <a:t>February 6th, 2018</a:t>
            </a:r>
            <a:br>
              <a:rPr lang="en-US" sz="3100" dirty="0" smtClean="0"/>
            </a:br>
            <a:r>
              <a:rPr lang="en-US" sz="3100" dirty="0" smtClean="0"/>
              <a:t>Catherine Lefèvre</a:t>
            </a:r>
            <a:endParaRPr lang="en-US" sz="3100" dirty="0"/>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smtClean="0"/>
              <a:t>Test Coverage</a:t>
            </a:r>
            <a:endParaRPr lang="en-US" dirty="0"/>
          </a:p>
        </p:txBody>
      </p:sp>
      <p:sp>
        <p:nvSpPr>
          <p:cNvPr id="4" name="Text Placeholder 3"/>
          <p:cNvSpPr>
            <a:spLocks noGrp="1"/>
          </p:cNvSpPr>
          <p:nvPr>
            <p:ph type="body" sz="quarter" idx="10"/>
          </p:nvPr>
        </p:nvSpPr>
        <p:spPr/>
        <p:txBody>
          <a:bodyPr>
            <a:normAutofit lnSpcReduction="10000"/>
          </a:bodyPr>
          <a:lstStyle/>
          <a:p>
            <a:pPr marL="0" indent="0">
              <a:buNone/>
            </a:pPr>
            <a:r>
              <a:rPr lang="en-US" sz="2400" dirty="0" smtClean="0">
                <a:solidFill>
                  <a:srgbClr val="00B050"/>
                </a:solidFill>
              </a:rPr>
              <a:t>SonarQube</a:t>
            </a:r>
            <a:r>
              <a:rPr lang="en-US" sz="2400" dirty="0" smtClean="0"/>
              <a:t> is used for continuous inspection of code quality to perform automatic </a:t>
            </a:r>
            <a:r>
              <a:rPr lang="en-US" sz="2400" dirty="0"/>
              <a:t>reviews with static analysis of code to detect bugs, code smells and security vulnerabilities </a:t>
            </a:r>
            <a:endParaRPr lang="en-US" sz="2400" dirty="0" smtClean="0"/>
          </a:p>
          <a:p>
            <a:pPr marL="0" indent="0">
              <a:buNone/>
            </a:pPr>
            <a:endParaRPr lang="en-US" sz="1600" dirty="0" smtClean="0">
              <a:hlinkClick r:id="rId3"/>
            </a:endParaRPr>
          </a:p>
          <a:p>
            <a:pPr marL="0" indent="0">
              <a:spcBef>
                <a:spcPts val="0"/>
              </a:spcBef>
              <a:buNone/>
            </a:pPr>
            <a:r>
              <a:rPr lang="en-US" sz="2400" dirty="0" smtClean="0">
                <a:solidFill>
                  <a:srgbClr val="00B050"/>
                </a:solidFill>
              </a:rPr>
              <a:t>SonarPython </a:t>
            </a:r>
            <a:r>
              <a:rPr lang="en-US" sz="2400" dirty="0" smtClean="0"/>
              <a:t>capability </a:t>
            </a:r>
            <a:r>
              <a:rPr lang="en-US" sz="2400" dirty="0"/>
              <a:t>is available in Eclipse </a:t>
            </a:r>
            <a:endParaRPr lang="en-US" sz="2400" dirty="0" smtClean="0"/>
          </a:p>
          <a:p>
            <a:pPr marL="0" indent="0">
              <a:spcBef>
                <a:spcPts val="0"/>
              </a:spcBef>
              <a:buNone/>
            </a:pPr>
            <a:r>
              <a:rPr lang="en-US" sz="2400" dirty="0" smtClean="0"/>
              <a:t>and </a:t>
            </a:r>
            <a:r>
              <a:rPr lang="en-US" sz="2400" dirty="0"/>
              <a:t>IntelliJ for developers (SonarLint) </a:t>
            </a:r>
            <a:endParaRPr lang="en-US" sz="2400" dirty="0" smtClean="0"/>
          </a:p>
          <a:p>
            <a:pPr marL="0" indent="0">
              <a:spcBef>
                <a:spcPts val="0"/>
              </a:spcBef>
              <a:buNone/>
            </a:pPr>
            <a:r>
              <a:rPr lang="en-US" sz="2400" dirty="0" smtClean="0"/>
              <a:t>as </a:t>
            </a:r>
            <a:r>
              <a:rPr lang="en-US" sz="2400" dirty="0"/>
              <a:t>well as throughout the development chain </a:t>
            </a:r>
            <a:endParaRPr lang="en-US" sz="2400" dirty="0" smtClean="0"/>
          </a:p>
          <a:p>
            <a:pPr marL="0" indent="0">
              <a:spcBef>
                <a:spcPts val="0"/>
              </a:spcBef>
              <a:buNone/>
            </a:pPr>
            <a:r>
              <a:rPr lang="en-US" sz="2400" dirty="0" smtClean="0"/>
              <a:t>for </a:t>
            </a:r>
            <a:r>
              <a:rPr lang="en-US" sz="2400" dirty="0"/>
              <a:t>automated code review with self-hosted </a:t>
            </a:r>
            <a:endParaRPr lang="en-US" sz="2400" dirty="0" smtClean="0"/>
          </a:p>
          <a:p>
            <a:pPr marL="0" indent="0">
              <a:spcBef>
                <a:spcPts val="0"/>
              </a:spcBef>
              <a:buNone/>
            </a:pPr>
            <a:r>
              <a:rPr lang="en-US" sz="2400" dirty="0" smtClean="0"/>
              <a:t>SonarQube </a:t>
            </a:r>
            <a:r>
              <a:rPr lang="en-US" sz="2400" dirty="0"/>
              <a:t>or on-line </a:t>
            </a:r>
            <a:r>
              <a:rPr lang="en-US" sz="2400" dirty="0" smtClean="0"/>
              <a:t>SonarCloud</a:t>
            </a:r>
          </a:p>
          <a:p>
            <a:r>
              <a:rPr lang="en-US" sz="2400" dirty="0"/>
              <a:t>import Unit Tests Execution Reports</a:t>
            </a:r>
          </a:p>
          <a:p>
            <a:r>
              <a:rPr lang="en-US" sz="2400" dirty="0"/>
              <a:t>import Coverage Results</a:t>
            </a:r>
          </a:p>
          <a:p>
            <a:r>
              <a:rPr lang="en-US" sz="2400" dirty="0"/>
              <a:t>import a </a:t>
            </a:r>
            <a:r>
              <a:rPr lang="en-US" sz="2400" dirty="0" smtClean="0"/>
              <a:t>Pylint Report</a:t>
            </a:r>
            <a:endParaRPr lang="en-US" sz="2400" dirty="0"/>
          </a:p>
          <a:p>
            <a:r>
              <a:rPr lang="en-US" sz="2400" dirty="0"/>
              <a:t>create your own Custom Rules</a:t>
            </a:r>
          </a:p>
          <a:p>
            <a:pPr marL="0" indent="0">
              <a:spcBef>
                <a:spcPts val="0"/>
              </a:spcBef>
              <a:buNone/>
            </a:pPr>
            <a:endParaRPr lang="en-US" sz="1600" dirty="0" smtClean="0">
              <a:hlinkClick r:id="rId3"/>
            </a:endParaRPr>
          </a:p>
          <a:p>
            <a:pPr marL="0" indent="0">
              <a:spcBef>
                <a:spcPts val="0"/>
              </a:spcBef>
              <a:buNone/>
            </a:pPr>
            <a:endParaRPr lang="en-US" sz="1600" dirty="0" smtClean="0">
              <a:hlinkClick r:id="rId3"/>
            </a:endParaRPr>
          </a:p>
          <a:p>
            <a:pPr marL="0" indent="0">
              <a:spcBef>
                <a:spcPts val="0"/>
              </a:spcBef>
              <a:buNone/>
            </a:pPr>
            <a:r>
              <a:rPr lang="en-US" sz="1600" dirty="0" smtClean="0">
                <a:hlinkClick r:id="rId3"/>
              </a:rPr>
              <a:t>https</a:t>
            </a:r>
            <a:r>
              <a:rPr lang="en-US" sz="1600" dirty="0">
                <a:hlinkClick r:id="rId3"/>
              </a:rPr>
              <a:t>://</a:t>
            </a:r>
            <a:r>
              <a:rPr lang="en-US" sz="1600" dirty="0" smtClean="0">
                <a:hlinkClick r:id="rId3"/>
              </a:rPr>
              <a:t>docs.sonarqube.org/display/PLUG/SonarPython</a:t>
            </a:r>
            <a:endParaRPr lang="en-US" sz="1600" dirty="0" smtClean="0"/>
          </a:p>
          <a:p>
            <a:pPr marL="0" indent="0">
              <a:buNone/>
            </a:pPr>
            <a:endParaRPr lang="en-US" dirty="0" smtClean="0"/>
          </a:p>
          <a:p>
            <a:pPr marL="0" indent="0">
              <a:buNone/>
            </a:pPr>
            <a:endParaRPr lang="en-US" dirty="0"/>
          </a:p>
        </p:txBody>
      </p:sp>
      <p:pic>
        <p:nvPicPr>
          <p:cNvPr id="5" name="Picture 4"/>
          <p:cNvPicPr>
            <a:picLocks noChangeAspect="1"/>
          </p:cNvPicPr>
          <p:nvPr/>
        </p:nvPicPr>
        <p:blipFill>
          <a:blip r:embed="rId4"/>
          <a:stretch>
            <a:fillRect/>
          </a:stretch>
        </p:blipFill>
        <p:spPr>
          <a:xfrm>
            <a:off x="6969813" y="2143370"/>
            <a:ext cx="5021890" cy="2954053"/>
          </a:xfrm>
          <a:prstGeom prst="rect">
            <a:avLst/>
          </a:prstGeom>
        </p:spPr>
      </p:pic>
      <p:sp>
        <p:nvSpPr>
          <p:cNvPr id="6" name="Oval 5"/>
          <p:cNvSpPr/>
          <p:nvPr/>
        </p:nvSpPr>
        <p:spPr>
          <a:xfrm>
            <a:off x="6969813" y="3579223"/>
            <a:ext cx="763398" cy="217714"/>
          </a:xfrm>
          <a:prstGeom prst="ellipse">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927748" y="4113355"/>
            <a:ext cx="597936" cy="2177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0284902" y="3245407"/>
            <a:ext cx="687898" cy="2177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8543188" y="3796937"/>
            <a:ext cx="597936" cy="217714"/>
          </a:xfrm>
          <a:prstGeom prst="ellipse">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264609" y="4868586"/>
            <a:ext cx="597936" cy="217714"/>
          </a:xfrm>
          <a:prstGeom prst="ellipse">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994326" y="3169598"/>
            <a:ext cx="562975" cy="369332"/>
          </a:xfrm>
          <a:prstGeom prst="rect">
            <a:avLst/>
          </a:prstGeom>
          <a:noFill/>
        </p:spPr>
        <p:txBody>
          <a:bodyPr wrap="none" rtlCol="0">
            <a:spAutoFit/>
          </a:bodyPr>
          <a:lstStyle/>
          <a:p>
            <a:r>
              <a:rPr lang="en-US" dirty="0" smtClean="0">
                <a:solidFill>
                  <a:srgbClr val="FF0000"/>
                </a:solidFill>
              </a:rPr>
              <a:t>v3.x</a:t>
            </a:r>
            <a:endParaRPr lang="en-US" dirty="0">
              <a:solidFill>
                <a:srgbClr val="FF0000"/>
              </a:solidFill>
            </a:endParaRPr>
          </a:p>
        </p:txBody>
      </p:sp>
      <p:sp>
        <p:nvSpPr>
          <p:cNvPr id="12" name="TextBox 11"/>
          <p:cNvSpPr txBox="1"/>
          <p:nvPr/>
        </p:nvSpPr>
        <p:spPr>
          <a:xfrm>
            <a:off x="7525684" y="4013908"/>
            <a:ext cx="405880" cy="369332"/>
          </a:xfrm>
          <a:prstGeom prst="rect">
            <a:avLst/>
          </a:prstGeom>
          <a:noFill/>
        </p:spPr>
        <p:txBody>
          <a:bodyPr wrap="none" rtlCol="0">
            <a:spAutoFit/>
          </a:bodyPr>
          <a:lstStyle/>
          <a:p>
            <a:r>
              <a:rPr lang="en-US" dirty="0" smtClean="0">
                <a:solidFill>
                  <a:srgbClr val="FF0000"/>
                </a:solidFill>
              </a:rPr>
              <a:t>v8</a:t>
            </a:r>
            <a:endParaRPr lang="en-US" dirty="0">
              <a:solidFill>
                <a:srgbClr val="FF0000"/>
              </a:solidFill>
            </a:endParaRPr>
          </a:p>
        </p:txBody>
      </p:sp>
    </p:spTree>
    <p:extLst>
      <p:ext uri="{BB962C8B-B14F-4D97-AF65-F5344CB8AC3E}">
        <p14:creationId xmlns:p14="http://schemas.microsoft.com/office/powerpoint/2010/main" val="296313004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smtClean="0"/>
              <a:t>Python Package Index</a:t>
            </a:r>
            <a:endParaRPr lang="en-US" dirty="0"/>
          </a:p>
        </p:txBody>
      </p:sp>
      <p:sp>
        <p:nvSpPr>
          <p:cNvPr id="4" name="Text Placeholder 3"/>
          <p:cNvSpPr>
            <a:spLocks noGrp="1"/>
          </p:cNvSpPr>
          <p:nvPr>
            <p:ph type="body" sz="quarter" idx="10"/>
          </p:nvPr>
        </p:nvSpPr>
        <p:spPr/>
        <p:txBody>
          <a:bodyPr>
            <a:normAutofit lnSpcReduction="10000"/>
          </a:bodyPr>
          <a:lstStyle/>
          <a:p>
            <a:pPr marL="0" indent="0">
              <a:buNone/>
            </a:pPr>
            <a:r>
              <a:rPr lang="en-US" dirty="0"/>
              <a:t>Python Package Index </a:t>
            </a:r>
            <a:r>
              <a:rPr lang="en-US" dirty="0" smtClean="0"/>
              <a:t>(</a:t>
            </a:r>
            <a:r>
              <a:rPr lang="en-US" dirty="0" smtClean="0">
                <a:solidFill>
                  <a:srgbClr val="00B050"/>
                </a:solidFill>
              </a:rPr>
              <a:t>PyPi) </a:t>
            </a:r>
            <a:r>
              <a:rPr lang="en-US" dirty="0"/>
              <a:t>is </a:t>
            </a:r>
            <a:r>
              <a:rPr lang="en-US" dirty="0" smtClean="0"/>
              <a:t>a </a:t>
            </a:r>
            <a:r>
              <a:rPr lang="en-US" dirty="0"/>
              <a:t>repository of software for the Python programming language</a:t>
            </a:r>
            <a:r>
              <a:rPr lang="en-US" dirty="0" smtClean="0"/>
              <a:t>.</a:t>
            </a:r>
          </a:p>
          <a:p>
            <a:pPr marL="0" indent="0">
              <a:buNone/>
            </a:pPr>
            <a:r>
              <a:rPr lang="en-US" sz="2400" dirty="0">
                <a:hlinkClick r:id="rId2"/>
              </a:rPr>
              <a:t>https://</a:t>
            </a:r>
            <a:r>
              <a:rPr lang="en-US" sz="2400" dirty="0" smtClean="0">
                <a:hlinkClick r:id="rId2"/>
              </a:rPr>
              <a:t>pypi.python.org/pypi</a:t>
            </a:r>
            <a:endParaRPr lang="en-US" sz="2400" dirty="0" smtClean="0">
              <a:hlinkClick r:id="rId3"/>
            </a:endParaRPr>
          </a:p>
          <a:p>
            <a:pPr marL="0" indent="0">
              <a:buNone/>
            </a:pPr>
            <a:endParaRPr lang="en-US" sz="1600" dirty="0" smtClean="0">
              <a:hlinkClick r:id="rId3"/>
            </a:endParaRPr>
          </a:p>
          <a:p>
            <a:pPr marL="0" indent="0">
              <a:buNone/>
            </a:pPr>
            <a:endParaRPr lang="en-US" sz="1600" dirty="0" smtClean="0">
              <a:hlinkClick r:id="rId3"/>
            </a:endParaRPr>
          </a:p>
          <a:p>
            <a:pPr marL="0" indent="0">
              <a:buNone/>
            </a:pPr>
            <a:endParaRPr lang="en-US" sz="1600" dirty="0">
              <a:hlinkClick r:id="rId3"/>
            </a:endParaRPr>
          </a:p>
          <a:p>
            <a:pPr marL="0" indent="0">
              <a:buNone/>
            </a:pPr>
            <a:endParaRPr lang="en-US" dirty="0" smtClean="0"/>
          </a:p>
          <a:p>
            <a:pPr marL="0" indent="0">
              <a:buNone/>
            </a:pPr>
            <a:endParaRPr lang="en-US" dirty="0" smtClean="0"/>
          </a:p>
          <a:p>
            <a:pPr marL="0" indent="0">
              <a:buNone/>
            </a:pPr>
            <a:endParaRPr lang="en-US" dirty="0" smtClean="0"/>
          </a:p>
          <a:p>
            <a:pPr marL="0" indent="0">
              <a:buNone/>
            </a:pPr>
            <a:r>
              <a:rPr lang="en-US" dirty="0" smtClean="0"/>
              <a:t>PTL’s Requests:</a:t>
            </a:r>
          </a:p>
          <a:p>
            <a:r>
              <a:rPr lang="en-US" dirty="0" smtClean="0"/>
              <a:t>PyPi </a:t>
            </a:r>
            <a:r>
              <a:rPr lang="en-US" dirty="0"/>
              <a:t>server for hosting python </a:t>
            </a:r>
            <a:r>
              <a:rPr lang="en-US" dirty="0" smtClean="0"/>
              <a:t>packages</a:t>
            </a:r>
          </a:p>
          <a:p>
            <a:r>
              <a:rPr lang="en-US" dirty="0" smtClean="0"/>
              <a:t>The release procedure for ONAP developed Pypi packages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92071849"/>
              </p:ext>
            </p:extLst>
          </p:nvPr>
        </p:nvGraphicFramePr>
        <p:xfrm>
          <a:off x="391458" y="2605242"/>
          <a:ext cx="11177245" cy="1849120"/>
        </p:xfrm>
        <a:graphic>
          <a:graphicData uri="http://schemas.openxmlformats.org/drawingml/2006/table">
            <a:tbl>
              <a:tblPr firstRow="1" bandRow="1">
                <a:tableStyleId>{5C22544A-7EE6-4342-B048-85BDC9FD1C3A}</a:tableStyleId>
              </a:tblPr>
              <a:tblGrid>
                <a:gridCol w="2728562"/>
                <a:gridCol w="8448683"/>
              </a:tblGrid>
              <a:tr h="0">
                <a:tc>
                  <a:txBody>
                    <a:bodyPr/>
                    <a:lstStyle/>
                    <a:p>
                      <a:r>
                        <a:rPr lang="en-US" dirty="0" smtClean="0"/>
                        <a:t>Package </a:t>
                      </a:r>
                      <a:endParaRPr lang="en-US" dirty="0"/>
                    </a:p>
                  </a:txBody>
                  <a:tcPr/>
                </a:tc>
                <a:tc>
                  <a:txBody>
                    <a:bodyPr/>
                    <a:lstStyle/>
                    <a:p>
                      <a:r>
                        <a:rPr lang="en-US" dirty="0" smtClean="0"/>
                        <a:t>Description</a:t>
                      </a:r>
                      <a:endParaRPr lang="en-US" dirty="0"/>
                    </a:p>
                  </a:txBody>
                  <a:tcPr/>
                </a:tc>
              </a:tr>
              <a:tr h="370840">
                <a:tc>
                  <a:txBody>
                    <a:bodyPr/>
                    <a:lstStyle/>
                    <a:p>
                      <a:r>
                        <a:rPr lang="en-US" dirty="0" err="1" smtClean="0"/>
                        <a:t>mypi</a:t>
                      </a:r>
                      <a:r>
                        <a:rPr lang="en-US" dirty="0" smtClean="0"/>
                        <a:t> 0.0.3</a:t>
                      </a:r>
                      <a:endParaRPr lang="en-US" dirty="0"/>
                    </a:p>
                  </a:txBody>
                  <a:tcPr/>
                </a:tc>
                <a:tc>
                  <a:txBody>
                    <a:bodyPr/>
                    <a:lstStyle/>
                    <a:p>
                      <a:r>
                        <a:rPr lang="en-US" dirty="0" smtClean="0"/>
                        <a:t>An </a:t>
                      </a:r>
                      <a:r>
                        <a:rPr lang="en-US" dirty="0" err="1" smtClean="0"/>
                        <a:t>api</a:t>
                      </a:r>
                      <a:r>
                        <a:rPr lang="en-US" dirty="0" smtClean="0"/>
                        <a:t> that can automatically build and serve python packages that are hosted on </a:t>
                      </a:r>
                      <a:r>
                        <a:rPr lang="en-US" dirty="0" err="1" smtClean="0"/>
                        <a:t>github</a:t>
                      </a:r>
                      <a:endParaRPr lang="en-US" dirty="0"/>
                    </a:p>
                  </a:txBody>
                  <a:tcPr/>
                </a:tc>
              </a:tr>
              <a:tr h="370840">
                <a:tc>
                  <a:txBody>
                    <a:bodyPr/>
                    <a:lstStyle/>
                    <a:p>
                      <a:r>
                        <a:rPr lang="en-US" dirty="0" err="1" smtClean="0"/>
                        <a:t>mypy</a:t>
                      </a:r>
                      <a:r>
                        <a:rPr lang="en-US" dirty="0" smtClean="0"/>
                        <a:t> 0.560</a:t>
                      </a:r>
                      <a:endParaRPr lang="en-US" dirty="0"/>
                    </a:p>
                  </a:txBody>
                  <a:tcPr/>
                </a:tc>
                <a:tc>
                  <a:txBody>
                    <a:bodyPr/>
                    <a:lstStyle/>
                    <a:p>
                      <a:r>
                        <a:rPr lang="en-US" dirty="0" smtClean="0"/>
                        <a:t>Optional</a:t>
                      </a:r>
                      <a:r>
                        <a:rPr lang="en-US" baseline="0" dirty="0" smtClean="0"/>
                        <a:t> static typing for Python</a:t>
                      </a:r>
                      <a:endParaRPr lang="en-US" dirty="0"/>
                    </a:p>
                  </a:txBody>
                  <a:tcPr/>
                </a:tc>
              </a:tr>
              <a:tr h="370840">
                <a:tc>
                  <a:txBody>
                    <a:bodyPr/>
                    <a:lstStyle/>
                    <a:p>
                      <a:r>
                        <a:rPr lang="en-US" dirty="0" err="1" smtClean="0"/>
                        <a:t>pyflakes</a:t>
                      </a:r>
                      <a:r>
                        <a:rPr lang="en-US" dirty="0" smtClean="0"/>
                        <a:t> 1.6.0</a:t>
                      </a:r>
                      <a:endParaRPr lang="en-US" dirty="0"/>
                    </a:p>
                  </a:txBody>
                  <a:tcPr/>
                </a:tc>
                <a:tc>
                  <a:txBody>
                    <a:bodyPr/>
                    <a:lstStyle/>
                    <a:p>
                      <a:r>
                        <a:rPr lang="en-US" dirty="0" smtClean="0"/>
                        <a:t>Passive checker for Python programs</a:t>
                      </a:r>
                      <a:endParaRPr lang="en-US" dirty="0"/>
                    </a:p>
                  </a:txBody>
                  <a:tcPr/>
                </a:tc>
              </a:tr>
              <a:tr h="370840">
                <a:tc>
                  <a:txBody>
                    <a:bodyPr/>
                    <a:lstStyle/>
                    <a:p>
                      <a:r>
                        <a:rPr lang="en-US" dirty="0" smtClean="0"/>
                        <a:t>Pep8 1.7.1</a:t>
                      </a:r>
                      <a:endParaRPr lang="en-US" dirty="0"/>
                    </a:p>
                  </a:txBody>
                  <a:tcPr/>
                </a:tc>
                <a:tc>
                  <a:txBody>
                    <a:bodyPr/>
                    <a:lstStyle/>
                    <a:p>
                      <a:r>
                        <a:rPr lang="en-US" dirty="0" smtClean="0"/>
                        <a:t>Python style guide checker</a:t>
                      </a:r>
                      <a:endParaRPr lang="en-US" dirty="0"/>
                    </a:p>
                  </a:txBody>
                  <a:tcPr/>
                </a:tc>
              </a:tr>
            </a:tbl>
          </a:graphicData>
        </a:graphic>
      </p:graphicFrame>
    </p:spTree>
    <p:extLst>
      <p:ext uri="{BB962C8B-B14F-4D97-AF65-F5344CB8AC3E}">
        <p14:creationId xmlns:p14="http://schemas.microsoft.com/office/powerpoint/2010/main" val="203180792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smtClean="0"/>
              <a:t>Load Testing Framework</a:t>
            </a:r>
            <a:endParaRPr lang="en-US" dirty="0"/>
          </a:p>
        </p:txBody>
      </p:sp>
      <p:sp>
        <p:nvSpPr>
          <p:cNvPr id="4" name="Text Placeholder 3"/>
          <p:cNvSpPr>
            <a:spLocks noGrp="1"/>
          </p:cNvSpPr>
          <p:nvPr>
            <p:ph type="body" sz="quarter" idx="10"/>
          </p:nvPr>
        </p:nvSpPr>
        <p:spPr/>
        <p:txBody>
          <a:bodyPr>
            <a:normAutofit fontScale="92500" lnSpcReduction="20000"/>
          </a:bodyPr>
          <a:lstStyle/>
          <a:p>
            <a:pPr marL="0" indent="0">
              <a:buNone/>
            </a:pPr>
            <a:r>
              <a:rPr lang="en-US" dirty="0" smtClean="0">
                <a:solidFill>
                  <a:srgbClr val="00B050"/>
                </a:solidFill>
              </a:rPr>
              <a:t>Locust</a:t>
            </a:r>
            <a:r>
              <a:rPr lang="en-US" dirty="0" smtClean="0"/>
              <a:t> </a:t>
            </a:r>
            <a:r>
              <a:rPr lang="en-US" dirty="0"/>
              <a:t>is </a:t>
            </a:r>
            <a:r>
              <a:rPr lang="en-US" dirty="0" smtClean="0"/>
              <a:t>an </a:t>
            </a:r>
            <a:r>
              <a:rPr lang="en-US" dirty="0"/>
              <a:t>open source Python-based user load testing tool</a:t>
            </a:r>
            <a:r>
              <a:rPr lang="en-US" dirty="0" smtClean="0"/>
              <a:t>.</a:t>
            </a:r>
          </a:p>
          <a:p>
            <a:pPr marL="0" indent="0">
              <a:buNone/>
            </a:pPr>
            <a:r>
              <a:rPr lang="en-US" dirty="0"/>
              <a:t>This lightweight, distributed and scalable framework helps to find out how many concurrent users a system can handle by writing test scenarios in Python code. It can be used for web applications, websites and web-based services</a:t>
            </a:r>
            <a:r>
              <a:rPr lang="en-US" dirty="0" smtClean="0"/>
              <a:t>.</a:t>
            </a:r>
          </a:p>
          <a:p>
            <a:pPr marL="0" indent="0">
              <a:buNone/>
            </a:pPr>
            <a:endParaRPr lang="en-US" dirty="0" smtClean="0"/>
          </a:p>
          <a:p>
            <a:pPr marL="0" indent="0">
              <a:buNone/>
            </a:pPr>
            <a:r>
              <a:rPr lang="en-US" dirty="0" smtClean="0"/>
              <a:t>Locust is </a:t>
            </a:r>
            <a:r>
              <a:rPr lang="en-US" dirty="0"/>
              <a:t>completely event based and uses the async approach, so it can support running thousands load tests on a single machine or distributed over multiple machines to simulate </a:t>
            </a:r>
            <a:r>
              <a:rPr lang="en-US" dirty="0" smtClean="0"/>
              <a:t>millions </a:t>
            </a:r>
            <a:r>
              <a:rPr lang="en-US" dirty="0"/>
              <a:t>of concurrent users. </a:t>
            </a:r>
            <a:r>
              <a:rPr lang="en-US" dirty="0" smtClean="0"/>
              <a:t>Each </a:t>
            </a:r>
            <a:r>
              <a:rPr lang="en-US" dirty="0"/>
              <a:t>locust runs inside it’s own process (greenlet). Any number of test users will act independently with their own session data. When the tasks are defined, each Locust node can handle thousands of users in a single process. This framework even allows running in a distributed master/worker fashion with only a few configuration adjustment.</a:t>
            </a:r>
          </a:p>
          <a:p>
            <a:pPr marL="0" indent="0">
              <a:buNone/>
            </a:pPr>
            <a:endParaRPr lang="en-US" dirty="0">
              <a:hlinkClick r:id="rId2"/>
            </a:endParaRPr>
          </a:p>
          <a:p>
            <a:pPr marL="0" indent="0">
              <a:buNone/>
            </a:pPr>
            <a:r>
              <a:rPr lang="en-US" sz="2400" dirty="0" smtClean="0">
                <a:hlinkClick r:id="rId3"/>
              </a:rPr>
              <a:t>https</a:t>
            </a:r>
            <a:r>
              <a:rPr lang="en-US" sz="2400" dirty="0">
                <a:hlinkClick r:id="rId3"/>
              </a:rPr>
              <a:t>://locust.io/</a:t>
            </a:r>
            <a:endParaRPr lang="en-US" sz="2400" dirty="0" smtClean="0">
              <a:hlinkClick r:id="rId2"/>
            </a:endParaRPr>
          </a:p>
          <a:p>
            <a:pPr marL="0" indent="0">
              <a:buNone/>
            </a:pPr>
            <a:endParaRPr lang="en-US" sz="1600" dirty="0">
              <a:hlinkClick r:id="rId2"/>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6027" y="121050"/>
            <a:ext cx="692332" cy="692332"/>
          </a:xfrm>
          <a:prstGeom prst="rect">
            <a:avLst/>
          </a:prstGeom>
        </p:spPr>
      </p:pic>
    </p:spTree>
    <p:extLst>
      <p:ext uri="{BB962C8B-B14F-4D97-AF65-F5344CB8AC3E}">
        <p14:creationId xmlns:p14="http://schemas.microsoft.com/office/powerpoint/2010/main" val="2048660682"/>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2391</TotalTime>
  <Words>300</Words>
  <Application>Microsoft Office PowerPoint</Application>
  <PresentationFormat>Widescreen</PresentationFormat>
  <Paragraphs>51</Paragraphs>
  <Slides>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.AppleSystemUIFont</vt:lpstr>
      <vt:lpstr>Arial</vt:lpstr>
      <vt:lpstr>Calibri</vt:lpstr>
      <vt:lpstr>Office Theme</vt:lpstr>
      <vt:lpstr>Python Tools  VF2F Meeting – February 6th, 2018 Catherine Lefèvre</vt:lpstr>
      <vt:lpstr>Test Coverage</vt:lpstr>
      <vt:lpstr>Python Package Index</vt:lpstr>
      <vt:lpstr>Load Testing Framework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Lefevre, Catherine</cp:lastModifiedBy>
  <cp:revision>168</cp:revision>
  <dcterms:created xsi:type="dcterms:W3CDTF">2017-02-27T16:23:08Z</dcterms:created>
  <dcterms:modified xsi:type="dcterms:W3CDTF">2018-02-06T12:24:29Z</dcterms:modified>
</cp:coreProperties>
</file>