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13" r:id="rId2"/>
    <p:sldId id="344" r:id="rId3"/>
    <p:sldId id="345" r:id="rId4"/>
    <p:sldId id="354" r:id="rId5"/>
    <p:sldId id="355" r:id="rId6"/>
    <p:sldId id="346" r:id="rId7"/>
    <p:sldId id="347" r:id="rId8"/>
    <p:sldId id="348" r:id="rId9"/>
    <p:sldId id="349" r:id="rId10"/>
    <p:sldId id="35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 autoAdjust="0"/>
    <p:restoredTop sz="84954" autoAdjust="0"/>
  </p:normalViewPr>
  <p:slideViewPr>
    <p:cSldViewPr snapToGrid="0" snapToObjects="1">
      <p:cViewPr varScale="1">
        <p:scale>
          <a:sx n="93" d="100"/>
          <a:sy n="93" d="100"/>
        </p:scale>
        <p:origin x="216" y="2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5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4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6/20/18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4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515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5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7874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62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745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641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 txBox="1">
            <a:spLocks noChangeArrowheads="1"/>
          </p:cNvSpPr>
          <p:nvPr userDrawn="1"/>
        </p:nvSpPr>
        <p:spPr>
          <a:xfrm>
            <a:off x="5529410" y="6502400"/>
            <a:ext cx="1133180" cy="15398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000" b="0" kern="1200">
                <a:solidFill>
                  <a:schemeClr val="tx1"/>
                </a:solidFill>
                <a:latin typeface="+mn-lt"/>
                <a:ea typeface="华文细黑" pitchFamily="2" charset="-122"/>
                <a:cs typeface="+mn-cs"/>
              </a:defRPr>
            </a:lvl1pPr>
            <a:lvl2pPr marL="382588" indent="74613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2pPr>
            <a:lvl3pPr marL="766763" indent="147638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3pPr>
            <a:lvl4pPr marL="1150938" indent="220663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4pPr>
            <a:lvl5pPr marL="1535113" indent="293688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9pPr>
          </a:lstStyle>
          <a:p>
            <a:pPr defTabSz="914126">
              <a:defRPr/>
            </a:pPr>
            <a:r>
              <a:rPr lang="en-US" altLang="zh-CN" sz="10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Huawei Confidential</a:t>
            </a:r>
            <a:endParaRPr lang="en-GB" altLang="zh-CN" sz="100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574525" y="6515101"/>
            <a:ext cx="141251" cy="13811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algn="ctr" eaLnBrk="1" hangingPunct="1">
              <a:defRPr sz="9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细黑" pitchFamily="2" charset="-122"/>
              </a:defRPr>
            </a:lvl1pPr>
          </a:lstStyle>
          <a:p>
            <a:pPr defTabSz="914126" fontAlgn="base">
              <a:spcBef>
                <a:spcPct val="0"/>
              </a:spcBef>
              <a:spcAft>
                <a:spcPct val="0"/>
              </a:spcAft>
              <a:defRPr/>
            </a:pPr>
            <a:fld id="{165409FD-2F8C-4F16-B9D8-18E8C26AEA05}" type="slidenum">
              <a:rPr lang="de-DE" altLang="zh-CN" smtClean="0">
                <a:solidFill>
                  <a:srgbClr val="000000">
                    <a:lumMod val="75000"/>
                    <a:lumOff val="25000"/>
                  </a:srgbClr>
                </a:solidFill>
              </a:rPr>
              <a:pPr defTabSz="9141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zh-CN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7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645118"/>
      </p:ext>
    </p:extLst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emf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7" r:id="rId6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ONAP </a:t>
            </a:r>
            <a:r>
              <a:rPr lang="en-US" sz="3200" b="1" dirty="0" smtClean="0"/>
              <a:t>Casablanca </a:t>
            </a:r>
            <a:r>
              <a:rPr lang="en-US" sz="3200" b="1" dirty="0" smtClean="0"/>
              <a:t>Architecture Draft </a:t>
            </a:r>
            <a:r>
              <a:rPr lang="en-US" sz="3200" b="1" smtClean="0"/>
              <a:t>for Community Review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2400" b="1" dirty="0" smtClean="0"/>
              <a:t>Chris Donley</a:t>
            </a:r>
            <a:br>
              <a:rPr lang="en-US" sz="2400" b="1" dirty="0" smtClean="0"/>
            </a:br>
            <a:r>
              <a:rPr lang="en-US" sz="2400" b="1" dirty="0" smtClean="0"/>
              <a:t>6/20/18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Modularity/Functional Decomposition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1066800"/>
            <a:ext cx="12192000" cy="5791200"/>
          </a:xfrm>
        </p:spPr>
        <p:txBody>
          <a:bodyPr>
            <a:normAutofit/>
          </a:bodyPr>
          <a:lstStyle/>
          <a:p>
            <a:r>
              <a:rPr lang="en-US" sz="2400" dirty="0"/>
              <a:t>No </a:t>
            </a:r>
            <a:r>
              <a:rPr lang="en-US" sz="2400" dirty="0" smtClean="0"/>
              <a:t>consensus for </a:t>
            </a:r>
            <a:r>
              <a:rPr lang="en-US" sz="2400" dirty="0"/>
              <a:t>Casablanca</a:t>
            </a:r>
          </a:p>
          <a:p>
            <a:pPr lvl="1"/>
            <a:r>
              <a:rPr lang="en-US" sz="2000" dirty="0"/>
              <a:t>Forming a Task Force to analyze functional components inside </a:t>
            </a:r>
            <a:r>
              <a:rPr lang="en-US" sz="2000" dirty="0" smtClean="0"/>
              <a:t>projects and provide recommendations</a:t>
            </a:r>
            <a:endParaRPr lang="en-US" sz="2000" dirty="0"/>
          </a:p>
          <a:p>
            <a:pPr lvl="1"/>
            <a:r>
              <a:rPr lang="en-US" sz="1600" dirty="0" smtClean="0"/>
              <a:t>Face-to-face meeting later in the release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119065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ONAP Casablanca Release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446" y="1141377"/>
            <a:ext cx="8071261" cy="524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67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Casablanca </a:t>
            </a:r>
            <a:r>
              <a:rPr lang="en-US" dirty="0" err="1" smtClean="0"/>
              <a:t>Deployability</a:t>
            </a:r>
            <a:r>
              <a:rPr lang="en-US" dirty="0" smtClean="0"/>
              <a:t> focus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Deployability</a:t>
            </a:r>
            <a:r>
              <a:rPr lang="en-US" dirty="0" smtClean="0"/>
              <a:t>: ONAP can be deployed in multiple operator environments</a:t>
            </a:r>
          </a:p>
          <a:p>
            <a:pPr lvl="1"/>
            <a:r>
              <a:rPr lang="en-US" dirty="0" smtClean="0"/>
              <a:t>Does not imply </a:t>
            </a:r>
            <a:r>
              <a:rPr lang="en-US" dirty="0" smtClean="0"/>
              <a:t>level of quality</a:t>
            </a:r>
            <a:endParaRPr lang="en-US" dirty="0" smtClean="0"/>
          </a:p>
          <a:p>
            <a:pPr lvl="1"/>
            <a:r>
              <a:rPr lang="en-US" dirty="0" smtClean="0"/>
              <a:t>Continuous improvement, similar to </a:t>
            </a:r>
            <a:r>
              <a:rPr lang="en-US" dirty="0" smtClean="0"/>
              <a:t>S3P</a:t>
            </a:r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RC priorities supporting </a:t>
            </a:r>
            <a:r>
              <a:rPr lang="en-US" dirty="0" err="1" smtClean="0"/>
              <a:t>deployability</a:t>
            </a:r>
            <a:endParaRPr lang="en-US" dirty="0" smtClean="0"/>
          </a:p>
          <a:p>
            <a:pPr lvl="1"/>
            <a:r>
              <a:rPr lang="en-US" dirty="0" err="1" smtClean="0"/>
              <a:t>Microservices</a:t>
            </a:r>
            <a:endParaRPr lang="en-US" dirty="0"/>
          </a:p>
          <a:p>
            <a:pPr lvl="1"/>
            <a:r>
              <a:rPr lang="en-US" dirty="0" smtClean="0"/>
              <a:t>Modular</a:t>
            </a:r>
          </a:p>
          <a:p>
            <a:pPr lvl="1"/>
            <a:r>
              <a:rPr lang="en-US" dirty="0" smtClean="0"/>
              <a:t>Standards alignment</a:t>
            </a:r>
          </a:p>
          <a:p>
            <a:pPr lvl="1"/>
            <a:r>
              <a:rPr lang="en-US" dirty="0" smtClean="0"/>
              <a:t>API standardization/improvement</a:t>
            </a:r>
          </a:p>
          <a:p>
            <a:pPr lvl="1"/>
            <a:r>
              <a:rPr lang="en-US" dirty="0" smtClean="0"/>
              <a:t>VNF/PNF Onboarding</a:t>
            </a:r>
          </a:p>
          <a:p>
            <a:pPr lvl="1"/>
            <a:r>
              <a:rPr lang="en-US" dirty="0" smtClean="0"/>
              <a:t>Containers</a:t>
            </a:r>
          </a:p>
          <a:p>
            <a:pPr lvl="1"/>
            <a:r>
              <a:rPr lang="en-US" dirty="0" smtClean="0"/>
              <a:t>External controllers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9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矩形 58"/>
          <p:cNvSpPr/>
          <p:nvPr/>
        </p:nvSpPr>
        <p:spPr bwMode="auto">
          <a:xfrm>
            <a:off x="10317553" y="1500370"/>
            <a:ext cx="1676449" cy="49612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385022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Beijing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Architecture for Reference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336" name="圆角矩形 59"/>
          <p:cNvSpPr/>
          <p:nvPr/>
        </p:nvSpPr>
        <p:spPr bwMode="auto">
          <a:xfrm>
            <a:off x="10902290" y="1740611"/>
            <a:ext cx="263535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Integration</a:t>
            </a:r>
          </a:p>
        </p:txBody>
      </p:sp>
      <p:sp>
        <p:nvSpPr>
          <p:cNvPr id="337" name="圆角矩形 59"/>
          <p:cNvSpPr/>
          <p:nvPr/>
        </p:nvSpPr>
        <p:spPr bwMode="auto">
          <a:xfrm>
            <a:off x="11279278" y="1732572"/>
            <a:ext cx="263535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Requirements</a:t>
            </a:r>
          </a:p>
        </p:txBody>
      </p:sp>
      <p:sp>
        <p:nvSpPr>
          <p:cNvPr id="339" name="圆角矩形 59"/>
          <p:cNvSpPr/>
          <p:nvPr/>
        </p:nvSpPr>
        <p:spPr bwMode="auto">
          <a:xfrm>
            <a:off x="10511992" y="1748631"/>
            <a:ext cx="275319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Modeling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(Utilities)</a:t>
            </a:r>
          </a:p>
        </p:txBody>
      </p:sp>
      <p:sp>
        <p:nvSpPr>
          <p:cNvPr id="340" name="圆角矩形 59"/>
          <p:cNvSpPr/>
          <p:nvPr/>
        </p:nvSpPr>
        <p:spPr bwMode="auto">
          <a:xfrm>
            <a:off x="11619040" y="1732571"/>
            <a:ext cx="263535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Validation Program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71" y="1373622"/>
            <a:ext cx="10276181" cy="49715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89422" y="901413"/>
            <a:ext cx="222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Version 2.0.3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3/15/2018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1365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矩形 58"/>
          <p:cNvSpPr/>
          <p:nvPr/>
        </p:nvSpPr>
        <p:spPr bwMode="auto">
          <a:xfrm>
            <a:off x="10317553" y="1500370"/>
            <a:ext cx="1676449" cy="49612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385022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Casablanca Architecture (Draft)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336" name="圆角矩形 59"/>
          <p:cNvSpPr/>
          <p:nvPr/>
        </p:nvSpPr>
        <p:spPr bwMode="auto">
          <a:xfrm>
            <a:off x="10902290" y="1740611"/>
            <a:ext cx="263535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Integration</a:t>
            </a:r>
          </a:p>
        </p:txBody>
      </p:sp>
      <p:sp>
        <p:nvSpPr>
          <p:cNvPr id="337" name="圆角矩形 59"/>
          <p:cNvSpPr/>
          <p:nvPr/>
        </p:nvSpPr>
        <p:spPr bwMode="auto">
          <a:xfrm>
            <a:off x="11279278" y="1732572"/>
            <a:ext cx="263535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Requirements</a:t>
            </a:r>
          </a:p>
        </p:txBody>
      </p:sp>
      <p:sp>
        <p:nvSpPr>
          <p:cNvPr id="339" name="圆角矩形 59"/>
          <p:cNvSpPr/>
          <p:nvPr/>
        </p:nvSpPr>
        <p:spPr bwMode="auto">
          <a:xfrm>
            <a:off x="10511992" y="1748631"/>
            <a:ext cx="275319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Modeling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(Utilities)</a:t>
            </a:r>
          </a:p>
        </p:txBody>
      </p:sp>
      <p:sp>
        <p:nvSpPr>
          <p:cNvPr id="340" name="圆角矩形 59"/>
          <p:cNvSpPr/>
          <p:nvPr/>
        </p:nvSpPr>
        <p:spPr bwMode="auto">
          <a:xfrm>
            <a:off x="11619040" y="1732571"/>
            <a:ext cx="263535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Validation Program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71" y="1373622"/>
            <a:ext cx="10276181" cy="49715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89422" y="901413"/>
            <a:ext cx="222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Version </a:t>
            </a:r>
            <a:r>
              <a:rPr lang="en-US" dirty="0" smtClean="0">
                <a:solidFill>
                  <a:srgbClr val="FF0000"/>
                </a:solidFill>
              </a:rPr>
              <a:t>2.0.4 6/20/2018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127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Casablanca ARC Recommendations </a:t>
            </a:r>
            <a:r>
              <a:rPr lang="en-US" dirty="0" smtClean="0"/>
              <a:t>RTSA/</a:t>
            </a:r>
            <a:r>
              <a:rPr lang="en-US" dirty="0" err="1" smtClean="0"/>
              <a:t>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984738"/>
            <a:ext cx="12192000" cy="5873262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2400" dirty="0" smtClean="0"/>
              <a:t>Real-time streaming analytics</a:t>
            </a:r>
          </a:p>
          <a:p>
            <a:pPr lvl="1"/>
            <a:r>
              <a:rPr lang="en-US" sz="2000" dirty="0" smtClean="0"/>
              <a:t>DCAE </a:t>
            </a:r>
            <a:r>
              <a:rPr lang="en-US" sz="2000" dirty="0"/>
              <a:t>enhancements to support real-time streaming analysis: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Enhance DCAE collector to support high volume streaming data collection (Using Socket and/or DDS)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Add Bulk data collector to DCAE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Add real-time streaming analytic framework (</a:t>
            </a:r>
            <a:r>
              <a:rPr lang="en-US" sz="1400" b="1" dirty="0" err="1">
                <a:solidFill>
                  <a:srgbClr val="0070C0"/>
                </a:solidFill>
              </a:rPr>
              <a:t>Flink</a:t>
            </a:r>
            <a:r>
              <a:rPr lang="en-US" sz="1400" b="1" dirty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Support AAF for VNF to DCAE secure communication</a:t>
            </a:r>
          </a:p>
          <a:p>
            <a:pPr lvl="1"/>
            <a:r>
              <a:rPr lang="en-US" sz="2000" dirty="0" err="1"/>
              <a:t>DMaaP</a:t>
            </a:r>
            <a:r>
              <a:rPr lang="en-US" sz="2000" dirty="0"/>
              <a:t> Enhancements: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Add file routing capabilities for bulk data movement</a:t>
            </a:r>
          </a:p>
          <a:p>
            <a:r>
              <a:rPr lang="en-US" sz="2400" dirty="0" err="1" smtClean="0"/>
              <a:t>Microservices</a:t>
            </a:r>
            <a:r>
              <a:rPr lang="en-US" sz="2400" dirty="0" smtClean="0"/>
              <a:t>: </a:t>
            </a:r>
          </a:p>
          <a:p>
            <a:pPr lvl="1"/>
            <a:r>
              <a:rPr lang="en-US" sz="2000" dirty="0" smtClean="0"/>
              <a:t>Identify and harmonize common components</a:t>
            </a:r>
          </a:p>
          <a:p>
            <a:pPr lvl="2"/>
            <a:r>
              <a:rPr lang="en-US" sz="1400" b="1" dirty="0">
                <a:solidFill>
                  <a:srgbClr val="0070C0"/>
                </a:solidFill>
              </a:rPr>
              <a:t>For example, reduce </a:t>
            </a:r>
            <a:r>
              <a:rPr lang="en-US" sz="1400" b="1" dirty="0">
                <a:solidFill>
                  <a:srgbClr val="0070C0"/>
                </a:solidFill>
              </a:rPr>
              <a:t>number of databases in ONAP </a:t>
            </a:r>
            <a:r>
              <a:rPr lang="en-US" sz="1400" b="1" dirty="0">
                <a:solidFill>
                  <a:srgbClr val="0070C0"/>
                </a:solidFill>
              </a:rPr>
              <a:t>using </a:t>
            </a:r>
            <a:r>
              <a:rPr lang="en-US" sz="1400" b="1" dirty="0">
                <a:solidFill>
                  <a:srgbClr val="0070C0"/>
                </a:solidFill>
              </a:rPr>
              <a:t>OOM.  Projects should use common DB where appropriate or clearly state why they need an alternate approach</a:t>
            </a:r>
            <a:r>
              <a:rPr lang="en-US" sz="1400" b="1" dirty="0" smtClean="0">
                <a:solidFill>
                  <a:srgbClr val="0070C0"/>
                </a:solidFill>
              </a:rPr>
              <a:t>.</a:t>
            </a:r>
          </a:p>
          <a:p>
            <a:pPr lvl="1"/>
            <a:r>
              <a:rPr lang="en-US" sz="2000" dirty="0"/>
              <a:t>Initial support for K8S VNF in Multi VIM/Cloud</a:t>
            </a:r>
          </a:p>
          <a:p>
            <a:pPr lvl="1"/>
            <a:r>
              <a:rPr lang="en-US" sz="2000" dirty="0"/>
              <a:t>Include OPNFV Clover project </a:t>
            </a:r>
            <a:r>
              <a:rPr lang="en-US" sz="2000" dirty="0" smtClean="0"/>
              <a:t>(Spinnaker) in CD pipeline (part of Integration)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Interest (but no consensus) regarding service mesh/</a:t>
            </a:r>
            <a:r>
              <a:rPr lang="en-US" sz="2000" dirty="0" err="1" smtClean="0">
                <a:solidFill>
                  <a:srgbClr val="FF0000"/>
                </a:solidFill>
              </a:rPr>
              <a:t>Istio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mr-IN" sz="2000" dirty="0" smtClean="0">
                <a:solidFill>
                  <a:srgbClr val="FF0000"/>
                </a:solidFill>
              </a:rPr>
              <a:t>–</a:t>
            </a:r>
            <a:r>
              <a:rPr lang="en-US" sz="2000" dirty="0" smtClean="0">
                <a:solidFill>
                  <a:srgbClr val="FF0000"/>
                </a:solidFill>
              </a:rPr>
              <a:t> no recommendation for Casablanca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16473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Casablanca ARC Recommendations </a:t>
            </a:r>
            <a:r>
              <a:rPr lang="en-US" dirty="0" smtClean="0"/>
              <a:t>APIs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984738"/>
            <a:ext cx="12192000" cy="5873262"/>
          </a:xfrm>
        </p:spPr>
        <p:txBody>
          <a:bodyPr>
            <a:noAutofit/>
          </a:bodyPr>
          <a:lstStyle/>
          <a:p>
            <a:r>
              <a:rPr lang="en-US" sz="1800" dirty="0"/>
              <a:t>External APIs: External actors view ONAP as a black box. This should simplify the ONAP architecture/interfaces, leveraging the APIs developed by the Ext API project (</a:t>
            </a:r>
            <a:r>
              <a:rPr lang="en-US" sz="1800" dirty="0" err="1"/>
              <a:t>eg</a:t>
            </a:r>
            <a:r>
              <a:rPr lang="en-US" sz="1800" dirty="0"/>
              <a:t>, MEF LSO, TM Forum </a:t>
            </a:r>
            <a:r>
              <a:rPr lang="en-US" sz="1800" dirty="0" err="1"/>
              <a:t>etc</a:t>
            </a:r>
            <a:r>
              <a:rPr lang="en-US" sz="1800" dirty="0"/>
              <a:t>). </a:t>
            </a:r>
          </a:p>
          <a:p>
            <a:pPr lvl="1"/>
            <a:r>
              <a:rPr lang="en-US" sz="1800" b="1" dirty="0">
                <a:solidFill>
                  <a:srgbClr val="0070C0"/>
                </a:solidFill>
              </a:rPr>
              <a:t>MEF: Legato, Interlude (new functionality for orchestration federation)</a:t>
            </a:r>
          </a:p>
          <a:p>
            <a:pPr lvl="1"/>
            <a:r>
              <a:rPr lang="en-US" sz="1800" b="1" dirty="0">
                <a:solidFill>
                  <a:srgbClr val="0070C0"/>
                </a:solidFill>
              </a:rPr>
              <a:t>TMF</a:t>
            </a:r>
            <a:r>
              <a:rPr lang="en-US" sz="1800" b="1" dirty="0">
                <a:solidFill>
                  <a:srgbClr val="0070C0"/>
                </a:solidFill>
              </a:rPr>
              <a:t>: the API  as NBI to BSS and </a:t>
            </a:r>
            <a:r>
              <a:rPr lang="en-US" sz="1800" b="1" dirty="0">
                <a:solidFill>
                  <a:srgbClr val="0070C0"/>
                </a:solidFill>
              </a:rPr>
              <a:t>West-East </a:t>
            </a:r>
            <a:r>
              <a:rPr lang="en-US" sz="1800" b="1" dirty="0">
                <a:solidFill>
                  <a:srgbClr val="0070C0"/>
                </a:solidFill>
              </a:rPr>
              <a:t>API with another ONAP instances, include (service catalogue-633, service inventory-638, and service order -641</a:t>
            </a:r>
            <a:r>
              <a:rPr lang="en-US" sz="1800" b="1" dirty="0">
                <a:solidFill>
                  <a:srgbClr val="0070C0"/>
                </a:solidFill>
              </a:rPr>
              <a:t>)</a:t>
            </a:r>
            <a:endParaRPr lang="en-US" sz="1800" b="1" dirty="0">
              <a:solidFill>
                <a:srgbClr val="0070C0"/>
              </a:solidFill>
            </a:endParaRPr>
          </a:p>
          <a:p>
            <a:r>
              <a:rPr lang="en-US" sz="1800" dirty="0"/>
              <a:t>API Improvements: Currently, ONAP internal interactions are mostly handled via REST-like APIs.</a:t>
            </a:r>
          </a:p>
          <a:p>
            <a:pPr lvl="1"/>
            <a:r>
              <a:rPr lang="en-US" sz="1800" b="1" dirty="0">
                <a:solidFill>
                  <a:srgbClr val="0070C0"/>
                </a:solidFill>
              </a:rPr>
              <a:t>All APIs between internal </a:t>
            </a:r>
            <a:r>
              <a:rPr lang="en-US" sz="1800" b="1" dirty="0" smtClean="0">
                <a:solidFill>
                  <a:srgbClr val="0070C0"/>
                </a:solidFill>
              </a:rPr>
              <a:t>components</a:t>
            </a:r>
            <a:r>
              <a:rPr lang="en-US" sz="1800" b="1" dirty="0" smtClean="0">
                <a:solidFill>
                  <a:srgbClr val="0070C0"/>
                </a:solidFill>
              </a:rPr>
              <a:t> </a:t>
            </a:r>
            <a:r>
              <a:rPr lang="en-US" sz="1800" b="1" dirty="0">
                <a:solidFill>
                  <a:srgbClr val="0070C0"/>
                </a:solidFill>
              </a:rPr>
              <a:t>&amp; </a:t>
            </a:r>
            <a:r>
              <a:rPr lang="en-US" sz="1800" b="1" dirty="0">
                <a:solidFill>
                  <a:srgbClr val="0070C0"/>
                </a:solidFill>
              </a:rPr>
              <a:t>external APIs should be </a:t>
            </a:r>
            <a:r>
              <a:rPr lang="en-US" sz="1800" b="1" dirty="0" smtClean="0">
                <a:solidFill>
                  <a:srgbClr val="0070C0"/>
                </a:solidFill>
              </a:rPr>
              <a:t>generated </a:t>
            </a:r>
            <a:r>
              <a:rPr lang="en-US" sz="1800" b="1" dirty="0">
                <a:solidFill>
                  <a:srgbClr val="0070C0"/>
                </a:solidFill>
              </a:rPr>
              <a:t>by Swagger, </a:t>
            </a:r>
          </a:p>
          <a:p>
            <a:pPr lvl="1"/>
            <a:r>
              <a:rPr lang="en-US" sz="1800" b="1" dirty="0">
                <a:solidFill>
                  <a:srgbClr val="0070C0"/>
                </a:solidFill>
              </a:rPr>
              <a:t>APIs align with ONAP-published DM,</a:t>
            </a:r>
          </a:p>
          <a:p>
            <a:pPr lvl="1"/>
            <a:r>
              <a:rPr lang="en-US" sz="1800" b="1" dirty="0">
                <a:solidFill>
                  <a:srgbClr val="0070C0"/>
                </a:solidFill>
              </a:rPr>
              <a:t>Messages exchanged in JSON format.</a:t>
            </a:r>
          </a:p>
          <a:p>
            <a:r>
              <a:rPr lang="en-US" sz="1800" dirty="0"/>
              <a:t>API Versioning </a:t>
            </a:r>
            <a:r>
              <a:rPr lang="en-US" sz="1800" dirty="0" smtClean="0"/>
              <a:t>Support</a:t>
            </a:r>
          </a:p>
          <a:p>
            <a:pPr lvl="1"/>
            <a:r>
              <a:rPr lang="en-US" sz="1800" b="1" dirty="0">
                <a:solidFill>
                  <a:srgbClr val="0070C0"/>
                </a:solidFill>
              </a:rPr>
              <a:t>https</a:t>
            </a:r>
            <a:r>
              <a:rPr lang="en-US" sz="1800" b="1" dirty="0">
                <a:solidFill>
                  <a:srgbClr val="0070C0"/>
                </a:solidFill>
              </a:rPr>
              <a:t>://</a:t>
            </a:r>
            <a:r>
              <a:rPr lang="en-US" sz="1800" b="1" dirty="0" err="1">
                <a:solidFill>
                  <a:srgbClr val="0070C0"/>
                </a:solidFill>
              </a:rPr>
              <a:t>wiki.onap.org</a:t>
            </a:r>
            <a:r>
              <a:rPr lang="en-US" sz="1800" b="1" dirty="0">
                <a:solidFill>
                  <a:srgbClr val="0070C0"/>
                </a:solidFill>
              </a:rPr>
              <a:t>/display/DW/</a:t>
            </a:r>
            <a:r>
              <a:rPr lang="en-US" sz="1800" b="1" dirty="0" err="1">
                <a:solidFill>
                  <a:srgbClr val="0070C0"/>
                </a:solidFill>
              </a:rPr>
              <a:t>ONAP+API+Common+Versioning+Strategy</a:t>
            </a:r>
            <a:r>
              <a:rPr lang="en-US" sz="1800" b="1" dirty="0">
                <a:solidFill>
                  <a:srgbClr val="0070C0"/>
                </a:solidFill>
              </a:rPr>
              <a:t>+%</a:t>
            </a:r>
            <a:r>
              <a:rPr lang="en-US" sz="1800" b="1" dirty="0" smtClean="0">
                <a:solidFill>
                  <a:srgbClr val="0070C0"/>
                </a:solidFill>
              </a:rPr>
              <a:t>28CVS%29+Proposal</a:t>
            </a:r>
            <a:endParaRPr lang="en-US" sz="1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57800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Casablanca ARC Recommendations </a:t>
            </a:r>
            <a:r>
              <a:rPr lang="en-US" dirty="0" smtClean="0"/>
              <a:t>PNF, Controller, CPU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984738"/>
            <a:ext cx="12274062" cy="5849816"/>
          </a:xfrm>
        </p:spPr>
        <p:txBody>
          <a:bodyPr>
            <a:noAutofit/>
          </a:bodyPr>
          <a:lstStyle/>
          <a:p>
            <a:r>
              <a:rPr lang="en-US" sz="1600" dirty="0"/>
              <a:t>PNF </a:t>
            </a:r>
            <a:r>
              <a:rPr lang="en-US" sz="1600" dirty="0"/>
              <a:t>Support</a:t>
            </a:r>
            <a:r>
              <a:rPr lang="en-US" sz="1600" dirty="0"/>
              <a:t>: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PNF Registration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PNF Packaging guideline and verification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PNF orchestration and lifecycle management (including monitoring, closed loop automation, change management</a:t>
            </a:r>
            <a:r>
              <a:rPr lang="en-US" sz="1400" b="1" dirty="0">
                <a:solidFill>
                  <a:srgbClr val="0070C0"/>
                </a:solidFill>
              </a:rPr>
              <a:t>)</a:t>
            </a:r>
          </a:p>
          <a:p>
            <a:pPr lvl="0"/>
            <a:r>
              <a:rPr lang="en-US" sz="1600" dirty="0"/>
              <a:t>Physical network discovery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Register 3rd </a:t>
            </a:r>
            <a:r>
              <a:rPr lang="en-US" sz="1400" b="1" dirty="0">
                <a:solidFill>
                  <a:srgbClr val="0070C0"/>
                </a:solidFill>
              </a:rPr>
              <a:t>party </a:t>
            </a:r>
            <a:r>
              <a:rPr lang="en-US" sz="1400" b="1" dirty="0">
                <a:solidFill>
                  <a:srgbClr val="0070C0"/>
                </a:solidFill>
              </a:rPr>
              <a:t>controller in </a:t>
            </a:r>
            <a:r>
              <a:rPr lang="en-US" sz="1400" b="1" dirty="0">
                <a:solidFill>
                  <a:srgbClr val="0070C0"/>
                </a:solidFill>
              </a:rPr>
              <a:t>ESR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Sync up the </a:t>
            </a:r>
            <a:r>
              <a:rPr lang="en-US" sz="1400" b="1" dirty="0">
                <a:solidFill>
                  <a:srgbClr val="0070C0"/>
                </a:solidFill>
              </a:rPr>
              <a:t>abstract </a:t>
            </a:r>
            <a:r>
              <a:rPr lang="en-US" sz="1400" b="1" dirty="0">
                <a:solidFill>
                  <a:srgbClr val="0070C0"/>
                </a:solidFill>
              </a:rPr>
              <a:t>topology </a:t>
            </a:r>
            <a:r>
              <a:rPr lang="en-US" sz="1400" b="1" dirty="0">
                <a:solidFill>
                  <a:srgbClr val="0070C0"/>
                </a:solidFill>
              </a:rPr>
              <a:t>in A&amp;AI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Onboard </a:t>
            </a:r>
            <a:r>
              <a:rPr lang="en-US" sz="1400" b="1" dirty="0" err="1">
                <a:solidFill>
                  <a:srgbClr val="0070C0"/>
                </a:solidFill>
              </a:rPr>
              <a:t>y</a:t>
            </a:r>
            <a:r>
              <a:rPr lang="en-US" sz="1400" b="1" dirty="0" err="1">
                <a:solidFill>
                  <a:srgbClr val="0070C0"/>
                </a:solidFill>
              </a:rPr>
              <a:t>aml</a:t>
            </a:r>
            <a:r>
              <a:rPr lang="en-US" sz="1400" b="1" dirty="0">
                <a:solidFill>
                  <a:srgbClr val="0070C0"/>
                </a:solidFill>
              </a:rPr>
              <a:t> </a:t>
            </a:r>
            <a:r>
              <a:rPr lang="en-US" sz="1400" b="1" dirty="0">
                <a:solidFill>
                  <a:srgbClr val="0070C0"/>
                </a:solidFill>
              </a:rPr>
              <a:t>file for the resource in the physical </a:t>
            </a:r>
            <a:r>
              <a:rPr lang="en-US" sz="1400" b="1" dirty="0">
                <a:solidFill>
                  <a:srgbClr val="0070C0"/>
                </a:solidFill>
              </a:rPr>
              <a:t>network </a:t>
            </a:r>
            <a:r>
              <a:rPr lang="en-US" sz="1400" b="1" dirty="0">
                <a:solidFill>
                  <a:srgbClr val="0070C0"/>
                </a:solidFill>
              </a:rPr>
              <a:t>in SDC. </a:t>
            </a:r>
            <a:r>
              <a:rPr lang="en-US" sz="1600" dirty="0">
                <a:highlight>
                  <a:srgbClr val="FFFF00"/>
                </a:highlight>
              </a:rPr>
              <a:t>  </a:t>
            </a:r>
            <a:endParaRPr lang="en-US" sz="1400" b="1" dirty="0">
              <a:solidFill>
                <a:srgbClr val="0070C0"/>
              </a:solidFill>
              <a:highlight>
                <a:srgbClr val="FFFF00"/>
              </a:highlight>
            </a:endParaRPr>
          </a:p>
          <a:p>
            <a:r>
              <a:rPr lang="en-US" sz="1600" dirty="0"/>
              <a:t>CCSDK Enhancements: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Create Generic Network Function Controller (GNFC) Persona to support 5G (L0-L7) network elements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Add needed artifacts to Support 5G network elements (DU, CU, etc.), including radio configuration in CCSDK library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Support configuration and lifecycle management from a single controller persona</a:t>
            </a:r>
          </a:p>
          <a:p>
            <a:pPr lvl="1"/>
            <a:r>
              <a:rPr lang="en-US" sz="1400" b="1" dirty="0">
                <a:solidFill>
                  <a:srgbClr val="0070C0"/>
                </a:solidFill>
              </a:rPr>
              <a:t>Enhance CDT to support Generic Network Function Controller (L0-L7)</a:t>
            </a:r>
          </a:p>
          <a:p>
            <a:r>
              <a:rPr lang="en-US" sz="1600" dirty="0" smtClean="0"/>
              <a:t>Multi-CPU architecture</a:t>
            </a:r>
          </a:p>
          <a:p>
            <a:pPr lvl="1"/>
            <a:r>
              <a:rPr lang="en-US" sz="1400" b="1" dirty="0" smtClean="0">
                <a:solidFill>
                  <a:srgbClr val="0070C0"/>
                </a:solidFill>
              </a:rPr>
              <a:t>Develop common Docker templates which include multi-CPU arch support</a:t>
            </a:r>
          </a:p>
        </p:txBody>
      </p:sp>
    </p:spTree>
    <p:extLst>
      <p:ext uri="{BB962C8B-B14F-4D97-AF65-F5344CB8AC3E}">
        <p14:creationId xmlns:p14="http://schemas.microsoft.com/office/powerpoint/2010/main" val="170781078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Casablanca ARC Recommendations </a:t>
            </a:r>
            <a:r>
              <a:rPr lang="en-US" dirty="0" smtClean="0"/>
              <a:t>SO/SDC/ETSI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984738"/>
            <a:ext cx="12274062" cy="5849816"/>
          </a:xfrm>
        </p:spPr>
        <p:txBody>
          <a:bodyPr>
            <a:noAutofit/>
          </a:bodyPr>
          <a:lstStyle/>
          <a:p>
            <a:r>
              <a:rPr lang="en-US" sz="2400" dirty="0" smtClean="0"/>
              <a:t>Integrated </a:t>
            </a:r>
            <a:r>
              <a:rPr lang="en-US" sz="2400" dirty="0"/>
              <a:t>design environment (SDC) – take incremental steps towards target: 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Run-Time Catalog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DCAE-DS enhancements to support CLAMP flow design 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Policy Designer integration to support Control Loop MS configuration policies (</a:t>
            </a:r>
            <a:r>
              <a:rPr lang="en-US" sz="2000" b="1" dirty="0" err="1">
                <a:solidFill>
                  <a:srgbClr val="0070C0"/>
                </a:solidFill>
              </a:rPr>
              <a:t>Xacml</a:t>
            </a:r>
            <a:r>
              <a:rPr lang="en-US" sz="2000" b="1" dirty="0">
                <a:solidFill>
                  <a:srgbClr val="0070C0"/>
                </a:solidFill>
              </a:rPr>
              <a:t>) and Operations Policies (drools). 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Flow Designer - GUI and BPMN artifact generations for SO Change Management support. </a:t>
            </a:r>
          </a:p>
          <a:p>
            <a:r>
              <a:rPr lang="en-US" sz="2400" dirty="0"/>
              <a:t>SO Enhancements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Extend the SO “decomposition” Building Block to support decomposition of Services that include VNFs and PNFs.  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Model the “Service Instantiation” sequencing relationships [in SDC] that SO must enforce among the Resources within a Service.  </a:t>
            </a:r>
          </a:p>
          <a:p>
            <a:r>
              <a:rPr lang="en-US" dirty="0"/>
              <a:t>Support VNF packaging compliant with </a:t>
            </a:r>
            <a:r>
              <a:rPr lang="en-US" dirty="0" smtClean="0"/>
              <a:t>SOL-004</a:t>
            </a:r>
          </a:p>
          <a:p>
            <a:r>
              <a:rPr lang="en-US" dirty="0"/>
              <a:t>Align with ETSI SOL specifications</a:t>
            </a:r>
            <a:endParaRPr lang="en-US" dirty="0"/>
          </a:p>
          <a:p>
            <a:pPr lvl="1"/>
            <a:r>
              <a:rPr lang="en-US" sz="1600" dirty="0" smtClean="0"/>
              <a:t>SOL-001, -003, -004, -005</a:t>
            </a:r>
            <a:endParaRPr lang="en-US" sz="1600" dirty="0"/>
          </a:p>
          <a:p>
            <a:endParaRPr lang="en-US" sz="2000" b="1" dirty="0">
              <a:solidFill>
                <a:srgbClr val="0070C0"/>
              </a:solidFill>
            </a:endParaRPr>
          </a:p>
          <a:p>
            <a:pPr lvl="1"/>
            <a:endParaRPr lang="en-US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8877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81248</TotalTime>
  <Words>453</Words>
  <Application>Microsoft Macintosh PowerPoint</Application>
  <PresentationFormat>Widescreen</PresentationFormat>
  <Paragraphs>94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.AppleSystemUIFont</vt:lpstr>
      <vt:lpstr>Calibri</vt:lpstr>
      <vt:lpstr>DengXian</vt:lpstr>
      <vt:lpstr>DengXian Light</vt:lpstr>
      <vt:lpstr>MS PGothic</vt:lpstr>
      <vt:lpstr>华文细黑</vt:lpstr>
      <vt:lpstr>微软雅黑</vt:lpstr>
      <vt:lpstr>Arial</vt:lpstr>
      <vt:lpstr>Office Theme</vt:lpstr>
      <vt:lpstr> ONAP Casablanca Architecture Draft for Community Review  Chris Donley 6/20/18</vt:lpstr>
      <vt:lpstr>ONAP Casablanca Release</vt:lpstr>
      <vt:lpstr>Casablanca Deployability focus</vt:lpstr>
      <vt:lpstr>ONAP Beijing Architecture for Reference (High-Level View with Projects) </vt:lpstr>
      <vt:lpstr>ONAP Casablanca Architecture (Draft) (High-Level View with Projects) </vt:lpstr>
      <vt:lpstr>Casablanca ARC Recommendations RTSA/uS</vt:lpstr>
      <vt:lpstr>Casablanca ARC Recommendations APIs</vt:lpstr>
      <vt:lpstr>Casablanca ARC Recommendations PNF, Controller, CPU</vt:lpstr>
      <vt:lpstr>Casablanca ARC Recommendations SO/SDC/ETSI</vt:lpstr>
      <vt:lpstr>Modularity/Functional Decomposition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Chris Donley</cp:lastModifiedBy>
  <cp:revision>623</cp:revision>
  <cp:lastPrinted>2017-08-07T21:14:23Z</cp:lastPrinted>
  <dcterms:created xsi:type="dcterms:W3CDTF">2017-02-27T16:23:08Z</dcterms:created>
  <dcterms:modified xsi:type="dcterms:W3CDTF">2018-06-21T06:12:15Z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1520607527</vt:lpwstr>
  </property>
</Properties>
</file>