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66" r:id="rId6"/>
    <p:sldId id="260" r:id="rId7"/>
    <p:sldId id="259" r:id="rId8"/>
    <p:sldId id="267" r:id="rId9"/>
    <p:sldId id="268" r:id="rId10"/>
    <p:sldId id="261" r:id="rId11"/>
    <p:sldId id="264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2" autoAdjust="0"/>
    <p:restoredTop sz="90876"/>
  </p:normalViewPr>
  <p:slideViewPr>
    <p:cSldViewPr snapToGrid="0" snapToObjects="1">
      <p:cViewPr varScale="1">
        <p:scale>
          <a:sx n="84" d="100"/>
          <a:sy n="84" d="100"/>
        </p:scale>
        <p:origin x="70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820FB3-C6D5-354C-9FB1-D7D85617EB0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DE1C134B-B6B1-9945-8568-CAA629E7F913}" type="slidenum">
              <a:t>4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986A214-3033-5C4E-8E67-0AD9DDD53F7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DC4F7B7-C273-4347-AE99-5A1117AD651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1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6739D9B-7947-7240-919A-0F85AA4FBA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F4118C24-1D60-B440-9605-97365A27344E}" type="slidenum">
              <a:t>5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2B5F3B5-0E98-2546-AA14-F97A2821112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7C53EFE-8628-7D43-BA45-E45D269284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84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8EB083-A910-724B-B57D-C16B77AF6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E624909-69C6-8741-BA55-2592EE9C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31CF60-E289-7D4E-968B-550A181F8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A3D307-05C5-C44F-9805-581F584375F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7758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err="1"/>
              <a:t>Deployability</a:t>
            </a:r>
            <a:r>
              <a:rPr lang="en-US" sz="6000" dirty="0"/>
              <a:t> requirements from a service provider perspective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Eric </a:t>
            </a:r>
            <a:r>
              <a:rPr lang="en-US" dirty="0" err="1"/>
              <a:t>Debeau</a:t>
            </a:r>
            <a:r>
              <a:rPr lang="en-US" dirty="0"/>
              <a:t>, Sylvain </a:t>
            </a:r>
            <a:r>
              <a:rPr lang="en-US" dirty="0" err="1"/>
              <a:t>Desbureaux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June 21 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Storage </a:t>
            </a:r>
            <a:r>
              <a:rPr lang="fr-FR" dirty="0" err="1"/>
              <a:t>stability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Currently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storage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Ceph</a:t>
            </a:r>
            <a:r>
              <a:rPr lang="fr-FR" dirty="0"/>
              <a:t> cluster </a:t>
            </a:r>
            <a:r>
              <a:rPr lang="fr-FR" dirty="0" err="1"/>
              <a:t>with</a:t>
            </a:r>
            <a:r>
              <a:rPr lang="fr-FR" dirty="0"/>
              <a:t> HDD</a:t>
            </a:r>
          </a:p>
          <a:p>
            <a:endParaRPr lang="fr-FR" dirty="0"/>
          </a:p>
          <a:p>
            <a:r>
              <a:rPr lang="fr-FR" dirty="0"/>
              <a:t>Beijing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starting</a:t>
            </a:r>
            <a:r>
              <a:rPr lang="fr-FR" dirty="0"/>
              <a:t> to use Cassandra </a:t>
            </a:r>
            <a:r>
              <a:rPr lang="fr-FR" dirty="0" err="1"/>
              <a:t>databases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Cassandra </a:t>
            </a:r>
            <a:r>
              <a:rPr lang="fr-FR" dirty="0" err="1"/>
              <a:t>writes</a:t>
            </a:r>
            <a:r>
              <a:rPr lang="fr-FR" dirty="0"/>
              <a:t> to </a:t>
            </a:r>
            <a:r>
              <a:rPr lang="fr-FR" dirty="0" err="1"/>
              <a:t>disk</a:t>
            </a:r>
            <a:r>
              <a:rPr lang="fr-FR" dirty="0"/>
              <a:t> at </a:t>
            </a:r>
            <a:r>
              <a:rPr lang="fr-FR" dirty="0" err="1"/>
              <a:t>every</a:t>
            </a:r>
            <a:r>
              <a:rPr lang="fr-FR" dirty="0"/>
              <a:t> action (</a:t>
            </a:r>
            <a:r>
              <a:rPr lang="fr-FR" dirty="0" err="1"/>
              <a:t>write</a:t>
            </a:r>
            <a:r>
              <a:rPr lang="fr-FR" dirty="0"/>
              <a:t>, </a:t>
            </a:r>
            <a:r>
              <a:rPr lang="fr-FR" dirty="0" err="1"/>
              <a:t>heartbeat</a:t>
            </a:r>
            <a:r>
              <a:rPr lang="fr-FR" dirty="0"/>
              <a:t>…)</a:t>
            </a:r>
          </a:p>
          <a:p>
            <a:pPr lvl="1"/>
            <a:r>
              <a:rPr lang="fr-FR" dirty="0" err="1"/>
              <a:t>Ceph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replicating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write</a:t>
            </a:r>
            <a:r>
              <a:rPr lang="fr-FR" dirty="0"/>
              <a:t> 3 times</a:t>
            </a:r>
          </a:p>
          <a:p>
            <a:pPr lvl="1"/>
            <a:r>
              <a:rPr lang="fr-FR" dirty="0"/>
              <a:t>OOM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NFS as </a:t>
            </a:r>
            <a:r>
              <a:rPr lang="fr-FR" dirty="0" err="1"/>
              <a:t>common</a:t>
            </a:r>
            <a:r>
              <a:rPr lang="fr-FR" dirty="0"/>
              <a:t> </a:t>
            </a:r>
            <a:r>
              <a:rPr lang="fr-FR" dirty="0" err="1"/>
              <a:t>storage</a:t>
            </a:r>
            <a:r>
              <a:rPr lang="fr-FR" dirty="0"/>
              <a:t> and </a:t>
            </a:r>
            <a:r>
              <a:rPr lang="fr-FR" dirty="0" err="1"/>
              <a:t>we</a:t>
            </a:r>
            <a:r>
              <a:rPr lang="fr-FR" dirty="0"/>
              <a:t> slow down more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deployment</a:t>
            </a:r>
            <a:endParaRPr lang="fr-FR" dirty="0"/>
          </a:p>
          <a:p>
            <a:pPr lvl="1"/>
            <a:r>
              <a:rPr lang="fr-FR" dirty="0"/>
              <a:t>HDD are slow</a:t>
            </a:r>
          </a:p>
          <a:p>
            <a:pPr lvl="1"/>
            <a:endParaRPr lang="fr-FR" dirty="0"/>
          </a:p>
          <a:p>
            <a:pPr lvl="1"/>
            <a:r>
              <a:rPr lang="fr-FR" dirty="0">
                <a:sym typeface="Wingdings" pitchFamily="2" charset="2"/>
              </a:rPr>
              <a:t> OOM </a:t>
            </a:r>
            <a:r>
              <a:rPr lang="fr-FR" dirty="0" err="1">
                <a:sym typeface="Wingdings" pitchFamily="2" charset="2"/>
              </a:rPr>
              <a:t>is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failing</a:t>
            </a:r>
            <a:r>
              <a:rPr lang="fr-FR" dirty="0">
                <a:sym typeface="Wingdings" pitchFamily="2" charset="2"/>
              </a:rPr>
              <a:t> on </a:t>
            </a:r>
            <a:r>
              <a:rPr lang="fr-FR" dirty="0" err="1">
                <a:sym typeface="Wingdings" pitchFamily="2" charset="2"/>
              </a:rPr>
              <a:t>our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platform</a:t>
            </a:r>
            <a:r>
              <a:rPr lang="fr-FR" dirty="0">
                <a:sym typeface="Wingdings" pitchFamily="2" charset="2"/>
              </a:rPr>
              <a:t> and modules </a:t>
            </a:r>
            <a:r>
              <a:rPr lang="fr-FR" dirty="0" err="1">
                <a:sym typeface="Wingdings" pitchFamily="2" charset="2"/>
              </a:rPr>
              <a:t>using</a:t>
            </a:r>
            <a:r>
              <a:rPr lang="fr-FR" dirty="0">
                <a:sym typeface="Wingdings" pitchFamily="2" charset="2"/>
              </a:rPr>
              <a:t> Cassandra have to </a:t>
            </a:r>
            <a:r>
              <a:rPr lang="fr-FR" dirty="0" err="1">
                <a:sym typeface="Wingdings" pitchFamily="2" charset="2"/>
              </a:rPr>
              <a:t>be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restarted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several</a:t>
            </a:r>
            <a:r>
              <a:rPr lang="fr-FR" dirty="0">
                <a:sym typeface="Wingdings" pitchFamily="2" charset="2"/>
              </a:rPr>
              <a:t> times to </a:t>
            </a:r>
            <a:r>
              <a:rPr lang="fr-FR" dirty="0" err="1">
                <a:sym typeface="Wingdings" pitchFamily="2" charset="2"/>
              </a:rPr>
              <a:t>be</a:t>
            </a:r>
            <a:r>
              <a:rPr lang="fr-FR" dirty="0">
                <a:sym typeface="Wingdings" pitchFamily="2" charset="2"/>
              </a:rPr>
              <a:t> OK </a:t>
            </a:r>
            <a:r>
              <a:rPr lang="fr-FR" dirty="0" err="1">
                <a:sym typeface="Wingdings" pitchFamily="2" charset="2"/>
              </a:rPr>
              <a:t>using</a:t>
            </a:r>
            <a:r>
              <a:rPr lang="fr-FR" dirty="0">
                <a:sym typeface="Wingdings" pitchFamily="2" charset="2"/>
              </a:rPr>
              <a:t> HEAT </a:t>
            </a:r>
            <a:r>
              <a:rPr lang="fr-FR" dirty="0" err="1">
                <a:sym typeface="Wingdings" pitchFamily="2" charset="2"/>
              </a:rPr>
              <a:t>deployment</a:t>
            </a:r>
            <a:endParaRPr lang="fr-FR" dirty="0">
              <a:sym typeface="Wingdings" pitchFamily="2" charset="2"/>
            </a:endParaRP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80271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D40F24A-D2A0-8C42-A8C6-89DC2F0A9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E5797E5-6FF7-FB4F-87BA-D0C336177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Deployment in operational IT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AE4A534-6098-B047-B225-5B1CFD0005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Inside Orange IT network, we have strong security rules </a:t>
            </a:r>
          </a:p>
          <a:p>
            <a:endParaRPr lang="en-US" dirty="0"/>
          </a:p>
          <a:p>
            <a:r>
              <a:rPr lang="en-US" dirty="0"/>
              <a:t>For example a VM may speak to the network but not to BSS modules</a:t>
            </a:r>
          </a:p>
          <a:p>
            <a:endParaRPr lang="en-US" dirty="0"/>
          </a:p>
          <a:p>
            <a:r>
              <a:rPr lang="en-US" dirty="0"/>
              <a:t>So single Kubernetes deployment would be an issue today</a:t>
            </a:r>
          </a:p>
          <a:p>
            <a:pPr lvl="1"/>
            <a:r>
              <a:rPr lang="en-US" dirty="0"/>
              <a:t>Double / Triple Kubernetes deployment (upper part of ONAP on one, lower part on another for example) ?</a:t>
            </a:r>
          </a:p>
          <a:p>
            <a:pPr lvl="1"/>
            <a:r>
              <a:rPr lang="en-US" dirty="0"/>
              <a:t>Our operational security rules may change in future but not expected soon…</a:t>
            </a:r>
          </a:p>
          <a:p>
            <a:pPr lvl="1"/>
            <a:endParaRPr lang="en-US" dirty="0"/>
          </a:p>
          <a:p>
            <a:r>
              <a:rPr lang="en-US" dirty="0"/>
              <a:t>Heat deployment is also not really an option as cloud-</a:t>
            </a:r>
            <a:r>
              <a:rPr lang="en-US" dirty="0" err="1"/>
              <a:t>init</a:t>
            </a:r>
            <a:r>
              <a:rPr lang="en-US" dirty="0"/>
              <a:t> is not reliable</a:t>
            </a:r>
          </a:p>
        </p:txBody>
      </p:sp>
    </p:spTree>
    <p:extLst>
      <p:ext uri="{BB962C8B-B14F-4D97-AF65-F5344CB8AC3E}">
        <p14:creationId xmlns:p14="http://schemas.microsoft.com/office/powerpoint/2010/main" val="134567130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Proposal</a:t>
            </a:r>
            <a:r>
              <a:rPr lang="fr-FR" dirty="0"/>
              <a:t> for Casablanca	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ops</a:t>
            </a:r>
            <a:r>
              <a:rPr lang="fr-FR" dirty="0"/>
              <a:t> </a:t>
            </a:r>
            <a:r>
              <a:rPr lang="fr-FR" dirty="0" err="1"/>
              <a:t>tools</a:t>
            </a:r>
            <a:endParaRPr lang="fr-FR" dirty="0"/>
          </a:p>
          <a:p>
            <a:endParaRPr lang="fr-FR" dirty="0"/>
          </a:p>
          <a:p>
            <a:r>
              <a:rPr lang="fr-FR" dirty="0"/>
              <a:t>Share </a:t>
            </a:r>
            <a:r>
              <a:rPr lang="fr-FR" dirty="0" err="1"/>
              <a:t>experience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labs</a:t>
            </a:r>
            <a:endParaRPr lang="fr-FR" dirty="0"/>
          </a:p>
          <a:p>
            <a:endParaRPr lang="fr-FR" dirty="0"/>
          </a:p>
          <a:p>
            <a:r>
              <a:rPr lang="fr-FR" dirty="0"/>
              <a:t>Share </a:t>
            </a:r>
            <a:r>
              <a:rPr lang="fr-FR" dirty="0" err="1"/>
              <a:t>such</a:t>
            </a:r>
            <a:r>
              <a:rPr lang="fr-FR" dirty="0"/>
              <a:t> </a:t>
            </a:r>
            <a:r>
              <a:rPr lang="fr-FR" dirty="0" err="1"/>
              <a:t>tools</a:t>
            </a:r>
            <a:r>
              <a:rPr lang="fr-FR" dirty="0"/>
              <a:t> in ONAP repo to </a:t>
            </a:r>
            <a:r>
              <a:rPr lang="fr-FR" dirty="0" err="1"/>
              <a:t>defined</a:t>
            </a:r>
            <a:endParaRPr lang="fr-FR" dirty="0"/>
          </a:p>
          <a:p>
            <a:endParaRPr lang="fr-FR" dirty="0"/>
          </a:p>
          <a:p>
            <a:r>
              <a:rPr lang="fr-FR" dirty="0"/>
              <a:t>…and </a:t>
            </a:r>
            <a:r>
              <a:rPr lang="fr-FR" dirty="0" err="1"/>
              <a:t>provide</a:t>
            </a:r>
            <a:r>
              <a:rPr lang="fr-FR" dirty="0"/>
              <a:t> documentation</a:t>
            </a:r>
          </a:p>
        </p:txBody>
      </p:sp>
    </p:spTree>
    <p:extLst>
      <p:ext uri="{BB962C8B-B14F-4D97-AF65-F5344CB8AC3E}">
        <p14:creationId xmlns:p14="http://schemas.microsoft.com/office/powerpoint/2010/main" val="59755599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</a:t>
            </a:r>
            <a:r>
              <a:rPr lang="en-US" dirty="0" err="1"/>
              <a:t>PoC</a:t>
            </a:r>
            <a:r>
              <a:rPr lang="en-US" dirty="0"/>
              <a:t> (done and ongoing)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MEF </a:t>
            </a:r>
            <a:r>
              <a:rPr lang="en-US" dirty="0" err="1"/>
              <a:t>PoC</a:t>
            </a:r>
            <a:r>
              <a:rPr lang="en-US" dirty="0"/>
              <a:t> Ethernet on Demand</a:t>
            </a:r>
          </a:p>
          <a:p>
            <a:endParaRPr lang="en-US" dirty="0"/>
          </a:p>
          <a:p>
            <a:r>
              <a:rPr lang="en-US" dirty="0"/>
              <a:t>Diversity Path for Ethernet services </a:t>
            </a:r>
          </a:p>
          <a:p>
            <a:endParaRPr lang="en-US" dirty="0"/>
          </a:p>
          <a:p>
            <a:r>
              <a:rPr lang="en-US" dirty="0" err="1"/>
              <a:t>Radisys</a:t>
            </a:r>
            <a:r>
              <a:rPr lang="en-US" dirty="0"/>
              <a:t> </a:t>
            </a:r>
            <a:r>
              <a:rPr lang="en-US" dirty="0" err="1"/>
              <a:t>vMRF</a:t>
            </a:r>
            <a:r>
              <a:rPr lang="en-US" dirty="0"/>
              <a:t> service onboarding + deployment at MWC</a:t>
            </a:r>
          </a:p>
          <a:p>
            <a:endParaRPr lang="en-US" dirty="0"/>
          </a:p>
          <a:p>
            <a:r>
              <a:rPr lang="en-US" dirty="0"/>
              <a:t>Probe on Demand service onboarding + deployment </a:t>
            </a:r>
          </a:p>
          <a:p>
            <a:endParaRPr lang="en-US" dirty="0"/>
          </a:p>
          <a:p>
            <a:r>
              <a:rPr lang="en-US" dirty="0"/>
              <a:t>NBI external API showcase at TMF</a:t>
            </a:r>
          </a:p>
          <a:p>
            <a:endParaRPr lang="en-US" dirty="0"/>
          </a:p>
          <a:p>
            <a:r>
              <a:rPr lang="en-US" dirty="0"/>
              <a:t>SD-WAN service onboarding + deployment </a:t>
            </a:r>
          </a:p>
          <a:p>
            <a:endParaRPr lang="en-US" dirty="0"/>
          </a:p>
          <a:p>
            <a:r>
              <a:rPr lang="en-US" dirty="0"/>
              <a:t>Testing robot on demand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OpenLab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lab</a:t>
            </a:r>
            <a:r>
              <a:rPr lang="fr-FR" dirty="0"/>
              <a:t> (more </a:t>
            </a:r>
            <a:r>
              <a:rPr lang="fr-FR" dirty="0" err="1"/>
              <a:t>than</a:t>
            </a:r>
            <a:r>
              <a:rPr lang="fr-FR" dirty="0"/>
              <a:t> 60 </a:t>
            </a:r>
            <a:r>
              <a:rPr lang="fr-FR" dirty="0" err="1"/>
              <a:t>users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 err="1"/>
              <a:t>Several</a:t>
            </a:r>
            <a:r>
              <a:rPr lang="fr-FR" dirty="0"/>
              <a:t> </a:t>
            </a:r>
            <a:r>
              <a:rPr lang="fr-FR" dirty="0" err="1"/>
              <a:t>companies</a:t>
            </a:r>
            <a:r>
              <a:rPr lang="fr-FR" dirty="0"/>
              <a:t> are </a:t>
            </a:r>
            <a:r>
              <a:rPr lang="fr-FR" dirty="0" err="1"/>
              <a:t>very</a:t>
            </a:r>
            <a:r>
              <a:rPr lang="fr-FR" dirty="0"/>
              <a:t> active</a:t>
            </a:r>
          </a:p>
          <a:p>
            <a:endParaRPr lang="fr-FR" dirty="0"/>
          </a:p>
          <a:p>
            <a:r>
              <a:rPr lang="fr-FR" dirty="0"/>
              <a:t>Upgrade </a:t>
            </a:r>
            <a:r>
              <a:rPr lang="fr-FR" dirty="0" err="1"/>
              <a:t>planned</a:t>
            </a:r>
            <a:r>
              <a:rPr lang="fr-FR" dirty="0"/>
              <a:t> </a:t>
            </a:r>
            <a:r>
              <a:rPr lang="fr-FR" dirty="0" err="1"/>
              <a:t>starting</a:t>
            </a:r>
            <a:r>
              <a:rPr lang="fr-FR" dirty="0"/>
              <a:t> July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hardware upgrades (new </a:t>
            </a:r>
            <a:r>
              <a:rPr lang="fr-FR" dirty="0" err="1"/>
              <a:t>Ceph</a:t>
            </a:r>
            <a:r>
              <a:rPr lang="fr-FR" dirty="0"/>
              <a:t> cluster, more </a:t>
            </a:r>
            <a:r>
              <a:rPr lang="fr-FR" dirty="0" err="1"/>
              <a:t>compute</a:t>
            </a:r>
            <a:r>
              <a:rPr lang="fr-FR" dirty="0"/>
              <a:t> </a:t>
            </a:r>
            <a:r>
              <a:rPr lang="fr-FR" dirty="0" err="1"/>
              <a:t>nodes</a:t>
            </a:r>
            <a:r>
              <a:rPr lang="fr-FR" dirty="0"/>
              <a:t>,…) and new </a:t>
            </a:r>
            <a:r>
              <a:rPr lang="fr-FR" dirty="0" err="1"/>
              <a:t>OpenStack</a:t>
            </a:r>
            <a:r>
              <a:rPr lang="fr-FR" dirty="0"/>
              <a:t> version (</a:t>
            </a:r>
            <a:r>
              <a:rPr lang="fr-FR" dirty="0" err="1"/>
              <a:t>based</a:t>
            </a:r>
            <a:r>
              <a:rPr lang="fr-FR" dirty="0"/>
              <a:t> on Queens)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891899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FC0FEA-6368-C341-93F5-1E5A3CAB36C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0189" y="74451"/>
            <a:ext cx="10971300" cy="8833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Orange ONAP </a:t>
            </a:r>
            <a:r>
              <a:rPr lang="fr-FR" dirty="0" err="1"/>
              <a:t>Openlab</a:t>
            </a:r>
            <a:r>
              <a:rPr lang="fr-FR" dirty="0"/>
              <a:t> : </a:t>
            </a:r>
            <a:r>
              <a:rPr lang="fr-FR" dirty="0" err="1"/>
              <a:t>facts</a:t>
            </a:r>
            <a:r>
              <a:rPr lang="fr-FR" dirty="0"/>
              <a:t> &amp; figures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5DF1478-EF09-AE4A-87D9-EE24ED0D8DF1}"/>
              </a:ext>
            </a:extLst>
          </p:cNvPr>
          <p:cNvSpPr txBox="1"/>
          <p:nvPr/>
        </p:nvSpPr>
        <p:spPr>
          <a:xfrm>
            <a:off x="5981987" y="3284990"/>
            <a:ext cx="218564" cy="516804"/>
          </a:xfrm>
          <a:prstGeom prst="rect">
            <a:avLst/>
          </a:prstGeom>
          <a:noFill/>
          <a:ln>
            <a:noFill/>
          </a:ln>
        </p:spPr>
        <p:txBody>
          <a:bodyPr wrap="none" lIns="108847" tIns="54423" rIns="108847" bIns="54423" anchorCtr="0" compatLnSpc="0"/>
          <a:lstStyle/>
          <a:p>
            <a:pPr hangingPunct="0"/>
            <a:endParaRPr lang="fr-FR" sz="2177">
              <a:latin typeface="Liberation Sans" pitchFamily="18"/>
              <a:ea typeface="DejaVu Sans" pitchFamily="2"/>
              <a:cs typeface="Noto Sans Devanagari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C5886F-C4CD-CE48-92D2-8865E990514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3910" y="957850"/>
            <a:ext cx="4702172" cy="2867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B814916-AFA9-1F48-96C3-F2F585D7CFC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618087" y="1393236"/>
            <a:ext cx="4241532" cy="2605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500A12-00EA-354B-AFAE-005ECF7F48C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705164" y="4353864"/>
            <a:ext cx="3570602" cy="1907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3DB01DA-782D-7B40-BD4D-22127809F28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16425" y="4168824"/>
            <a:ext cx="1199489" cy="68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B3B4E8-AC28-2A48-A62F-BE6E016C2A2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615309" y="4328611"/>
            <a:ext cx="479796" cy="64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646CC5A-1138-0042-A068-D78931D21E3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063510" y="4737874"/>
            <a:ext cx="1332718" cy="809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490C769-E939-8D46-95BB-C14456D320CB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783910" y="5044386"/>
            <a:ext cx="1091077" cy="590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28818E1-5FA8-684B-BBEF-DB6F5D685A10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635007" y="5764080"/>
            <a:ext cx="1367984" cy="306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106285-BEE7-8D42-8FE6-5CA9D10A1D81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2177146" y="4205832"/>
            <a:ext cx="1052328" cy="471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E8B21F8-68D1-4647-B4B2-8A4EF4055760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4880893" y="5199383"/>
            <a:ext cx="518110" cy="522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0A4AD73-261A-D34E-A426-DF7B59D3AEAC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2314291" y="5547693"/>
            <a:ext cx="559471" cy="559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C7BD41A-7CC9-3A4F-B46A-19A28885F8DD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3831614" y="4570685"/>
            <a:ext cx="628698" cy="6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AFF31A0-26EB-EE42-83EF-F08BCCE236BF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3173310" y="5983079"/>
            <a:ext cx="1616154" cy="421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B154C17-46A2-FF42-BFCA-CE469084F014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835720" y="6157233"/>
            <a:ext cx="1254347" cy="40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10627D8-9C64-514A-B4A4-6FF95FEFA43B}"/>
              </a:ext>
            </a:extLst>
          </p:cNvPr>
          <p:cNvPicPr>
            <a:picLocks noChangeAspect="1"/>
          </p:cNvPicPr>
          <p:nvPr/>
        </p:nvPicPr>
        <p:blipFill>
          <a:blip r:embed="rId17">
            <a:lum/>
            <a:alphaModFix/>
          </a:blip>
          <a:srcRect/>
          <a:stretch>
            <a:fillRect/>
          </a:stretch>
        </p:blipFill>
        <p:spPr>
          <a:xfrm>
            <a:off x="5311927" y="4406981"/>
            <a:ext cx="957850" cy="531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27C6E3B-3DB6-6842-88B1-AADDA375D187}"/>
              </a:ext>
            </a:extLst>
          </p:cNvPr>
          <p:cNvPicPr>
            <a:picLocks noChangeAspect="1"/>
          </p:cNvPicPr>
          <p:nvPr/>
        </p:nvPicPr>
        <p:blipFill>
          <a:blip r:embed="rId18">
            <a:lum/>
            <a:alphaModFix/>
          </a:blip>
          <a:srcRect/>
          <a:stretch>
            <a:fillRect/>
          </a:stretch>
        </p:blipFill>
        <p:spPr>
          <a:xfrm>
            <a:off x="4892649" y="3570167"/>
            <a:ext cx="854663" cy="854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BFCFFCF-A506-F249-B952-59F39836E5B4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/>
            <a:alphaModFix/>
          </a:blip>
          <a:srcRect/>
          <a:stretch>
            <a:fillRect/>
          </a:stretch>
        </p:blipFill>
        <p:spPr>
          <a:xfrm>
            <a:off x="3657459" y="5319986"/>
            <a:ext cx="870773" cy="48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83E2074-0F6D-1345-8E12-0117DE0F4C0B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/>
            <a:alphaModFix/>
          </a:blip>
          <a:srcRect/>
          <a:stretch>
            <a:fillRect/>
          </a:stretch>
        </p:blipFill>
        <p:spPr>
          <a:xfrm>
            <a:off x="4991918" y="5983079"/>
            <a:ext cx="581241" cy="435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56443C3-EB40-2F4E-BE2D-8963455A6891}"/>
              </a:ext>
            </a:extLst>
          </p:cNvPr>
          <p:cNvPicPr>
            <a:picLocks noChangeAspect="1"/>
          </p:cNvPicPr>
          <p:nvPr/>
        </p:nvPicPr>
        <p:blipFill>
          <a:blip r:embed="rId21">
            <a:lum/>
            <a:alphaModFix/>
          </a:blip>
          <a:srcRect/>
          <a:stretch>
            <a:fillRect/>
          </a:stretch>
        </p:blipFill>
        <p:spPr>
          <a:xfrm>
            <a:off x="348523" y="4676919"/>
            <a:ext cx="501130" cy="50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80C4619-DDE3-6C4B-A435-B750FAB3E32C}"/>
              </a:ext>
            </a:extLst>
          </p:cNvPr>
          <p:cNvPicPr>
            <a:picLocks noChangeAspect="1"/>
          </p:cNvPicPr>
          <p:nvPr/>
        </p:nvPicPr>
        <p:blipFill>
          <a:blip r:embed="rId22">
            <a:lum/>
            <a:alphaModFix/>
          </a:blip>
          <a:srcRect/>
          <a:stretch>
            <a:fillRect/>
          </a:stretch>
        </p:blipFill>
        <p:spPr>
          <a:xfrm>
            <a:off x="3570381" y="4005553"/>
            <a:ext cx="565131" cy="565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AA6ECA4-CF4B-7B47-BC91-BBEB9B1C1817}"/>
              </a:ext>
            </a:extLst>
          </p:cNvPr>
          <p:cNvPicPr>
            <a:picLocks noChangeAspect="1"/>
          </p:cNvPicPr>
          <p:nvPr/>
        </p:nvPicPr>
        <p:blipFill>
          <a:blip r:embed="rId23">
            <a:lum/>
            <a:alphaModFix/>
          </a:blip>
          <a:srcRect/>
          <a:stretch>
            <a:fillRect/>
          </a:stretch>
        </p:blipFill>
        <p:spPr>
          <a:xfrm>
            <a:off x="5604071" y="5255548"/>
            <a:ext cx="665706" cy="665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91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62B50B1-39BE-C44B-B526-365682BC9BC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23112" y="1073662"/>
            <a:ext cx="10971300" cy="5311898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lang="fr-FR" dirty="0" err="1"/>
              <a:t>Account</a:t>
            </a:r>
            <a:r>
              <a:rPr lang="fr-FR" dirty="0"/>
              <a:t> </a:t>
            </a:r>
            <a:r>
              <a:rPr lang="fr-FR" dirty="0" err="1"/>
              <a:t>creation</a:t>
            </a:r>
            <a:r>
              <a:rPr lang="fr-FR" dirty="0"/>
              <a:t> :</a:t>
            </a:r>
          </a:p>
          <a:p>
            <a:pPr lvl="1"/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err="1"/>
              <a:t>automated</a:t>
            </a:r>
            <a:r>
              <a:rPr lang="fr-FR" dirty="0"/>
              <a:t> (but </a:t>
            </a:r>
            <a:r>
              <a:rPr lang="fr-FR" dirty="0" err="1"/>
              <a:t>key&amp;user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declared</a:t>
            </a:r>
            <a:r>
              <a:rPr lang="fr-FR" dirty="0"/>
              <a:t> in </a:t>
            </a:r>
            <a:r>
              <a:rPr lang="fr-FR" dirty="0" err="1"/>
              <a:t>gitlab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Mailing </a:t>
            </a:r>
            <a:r>
              <a:rPr lang="fr-FR" dirty="0" err="1"/>
              <a:t>list</a:t>
            </a:r>
            <a:r>
              <a:rPr lang="fr-FR" dirty="0"/>
              <a:t> management (</a:t>
            </a:r>
            <a:r>
              <a:rPr lang="fr-FR" dirty="0" err="1"/>
              <a:t>moderation</a:t>
            </a:r>
            <a:r>
              <a:rPr lang="fr-FR" dirty="0"/>
              <a:t>, </a:t>
            </a:r>
            <a:r>
              <a:rPr lang="fr-FR" dirty="0" err="1"/>
              <a:t>answer</a:t>
            </a:r>
            <a:r>
              <a:rPr lang="fr-FR" dirty="0"/>
              <a:t> to the mails,...)</a:t>
            </a:r>
          </a:p>
          <a:p>
            <a:endParaRPr lang="fr-FR" dirty="0"/>
          </a:p>
          <a:p>
            <a:r>
              <a:rPr lang="fr-FR" dirty="0"/>
              <a:t>Support :</a:t>
            </a:r>
          </a:p>
          <a:p>
            <a:pPr lvl="1"/>
            <a:r>
              <a:rPr lang="fr-FR" dirty="0" err="1"/>
              <a:t>Level</a:t>
            </a:r>
            <a:r>
              <a:rPr lang="fr-FR" dirty="0"/>
              <a:t> 0 : how to </a:t>
            </a:r>
            <a:r>
              <a:rPr lang="fr-FR" dirty="0" err="1"/>
              <a:t>connect</a:t>
            </a:r>
            <a:r>
              <a:rPr lang="fr-FR" dirty="0"/>
              <a:t> ?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SSH ? </a:t>
            </a:r>
            <a:r>
              <a:rPr lang="fr-FR" dirty="0" err="1"/>
              <a:t>Where</a:t>
            </a:r>
            <a:r>
              <a:rPr lang="fr-FR" dirty="0"/>
              <a:t> do I </a:t>
            </a:r>
            <a:r>
              <a:rPr lang="fr-FR" dirty="0" err="1"/>
              <a:t>find</a:t>
            </a:r>
            <a:r>
              <a:rPr lang="fr-FR" dirty="0"/>
              <a:t> a key ? How to configure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putty</a:t>
            </a:r>
            <a:r>
              <a:rPr lang="fr-FR" dirty="0"/>
              <a:t> ?</a:t>
            </a:r>
          </a:p>
          <a:p>
            <a:pPr lvl="1"/>
            <a:r>
              <a:rPr lang="fr-FR" dirty="0" err="1"/>
              <a:t>Level</a:t>
            </a:r>
            <a:r>
              <a:rPr lang="fr-FR" dirty="0"/>
              <a:t> 1 : </a:t>
            </a:r>
            <a:r>
              <a:rPr lang="fr-FR" dirty="0" err="1"/>
              <a:t>access</a:t>
            </a:r>
            <a:r>
              <a:rPr lang="fr-FR" dirty="0"/>
              <a:t> issues (</a:t>
            </a:r>
            <a:r>
              <a:rPr lang="fr-FR" dirty="0" err="1"/>
              <a:t>forget</a:t>
            </a:r>
            <a:r>
              <a:rPr lang="fr-FR" dirty="0"/>
              <a:t> to use DNS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lab</a:t>
            </a:r>
            <a:r>
              <a:rPr lang="fr-FR" dirty="0"/>
              <a:t> –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configured</a:t>
            </a:r>
            <a:r>
              <a:rPr lang="fr-FR" dirty="0"/>
              <a:t> at SOCK proxy </a:t>
            </a:r>
            <a:r>
              <a:rPr lang="fr-FR" dirty="0" err="1"/>
              <a:t>level</a:t>
            </a:r>
            <a:r>
              <a:rPr lang="fr-FR" dirty="0"/>
              <a:t>), </a:t>
            </a:r>
            <a:r>
              <a:rPr lang="fr-FR" dirty="0" err="1"/>
              <a:t>using</a:t>
            </a:r>
            <a:r>
              <a:rPr lang="fr-FR" dirty="0"/>
              <a:t> IP </a:t>
            </a:r>
            <a:r>
              <a:rPr lang="fr-FR" dirty="0" err="1"/>
              <a:t>rather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FQDN, SSH key not </a:t>
            </a:r>
            <a:r>
              <a:rPr lang="fr-FR" dirty="0" err="1"/>
              <a:t>properly</a:t>
            </a:r>
            <a:r>
              <a:rPr lang="fr-FR" dirty="0"/>
              <a:t> </a:t>
            </a:r>
            <a:r>
              <a:rPr lang="fr-FR" dirty="0" err="1"/>
              <a:t>pushed</a:t>
            </a:r>
            <a:r>
              <a:rPr lang="fr-FR" dirty="0"/>
              <a:t> to the </a:t>
            </a:r>
            <a:r>
              <a:rPr lang="fr-FR" dirty="0" err="1"/>
              <a:t>rebound</a:t>
            </a:r>
            <a:r>
              <a:rPr lang="fr-FR" dirty="0"/>
              <a:t>, </a:t>
            </a:r>
            <a:r>
              <a:rPr lang="fr-FR" dirty="0" err="1"/>
              <a:t>rebound</a:t>
            </a:r>
            <a:r>
              <a:rPr lang="fr-FR" dirty="0"/>
              <a:t> </a:t>
            </a:r>
            <a:r>
              <a:rPr lang="fr-FR" dirty="0" err="1"/>
              <a:t>unreachable</a:t>
            </a:r>
            <a:r>
              <a:rPr lang="fr-FR" dirty="0"/>
              <a:t>, ...</a:t>
            </a:r>
          </a:p>
          <a:p>
            <a:pPr lvl="1"/>
            <a:r>
              <a:rPr lang="fr-FR" dirty="0" err="1"/>
              <a:t>Level</a:t>
            </a:r>
            <a:r>
              <a:rPr lang="fr-FR" dirty="0"/>
              <a:t> 2 : question on ONAP module : how to </a:t>
            </a:r>
            <a:r>
              <a:rPr lang="fr-FR" dirty="0" err="1"/>
              <a:t>onboard</a:t>
            </a:r>
            <a:r>
              <a:rPr lang="fr-FR" dirty="0"/>
              <a:t>, how to </a:t>
            </a:r>
            <a:r>
              <a:rPr lang="fr-FR" dirty="0" err="1"/>
              <a:t>instantiate</a:t>
            </a:r>
            <a:r>
              <a:rPr lang="fr-FR" dirty="0"/>
              <a:t> ? Issue due to </a:t>
            </a:r>
            <a:r>
              <a:rPr lang="fr-FR" dirty="0" err="1"/>
              <a:t>resources</a:t>
            </a:r>
            <a:r>
              <a:rPr lang="fr-FR" dirty="0"/>
              <a:t> (</a:t>
            </a:r>
            <a:r>
              <a:rPr lang="fr-FR" dirty="0" err="1"/>
              <a:t>everybody</a:t>
            </a:r>
            <a:r>
              <a:rPr lang="fr-FR" dirty="0"/>
              <a:t> </a:t>
            </a:r>
            <a:r>
              <a:rPr lang="fr-FR" dirty="0" err="1"/>
              <a:t>trying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example</a:t>
            </a:r>
            <a:r>
              <a:rPr lang="fr-FR" dirty="0"/>
              <a:t> </a:t>
            </a:r>
            <a:r>
              <a:rPr lang="fr-FR" dirty="0" err="1"/>
              <a:t>reusing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template</a:t>
            </a:r>
            <a:r>
              <a:rPr lang="fr-FR" dirty="0"/>
              <a:t>/</a:t>
            </a:r>
            <a:r>
              <a:rPr lang="fr-FR" dirty="0" err="1"/>
              <a:t>IPs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/>
              <a:t>Monitoring/supervision of the </a:t>
            </a:r>
            <a:r>
              <a:rPr lang="fr-FR" dirty="0" err="1"/>
              <a:t>lab</a:t>
            </a:r>
            <a:r>
              <a:rPr lang="fr-FR" dirty="0"/>
              <a:t> :</a:t>
            </a:r>
          </a:p>
          <a:p>
            <a:pPr lvl="1"/>
            <a:r>
              <a:rPr lang="fr-FR" dirty="0"/>
              <a:t>Lots of tests have been </a:t>
            </a:r>
            <a:r>
              <a:rPr lang="fr-FR" dirty="0" err="1"/>
              <a:t>automated</a:t>
            </a:r>
            <a:endParaRPr lang="fr-FR" dirty="0"/>
          </a:p>
          <a:p>
            <a:pPr lvl="1"/>
            <a:r>
              <a:rPr lang="fr-FR" dirty="0"/>
              <a:t>But </a:t>
            </a:r>
            <a:r>
              <a:rPr lang="fr-FR" dirty="0" err="1"/>
              <a:t>resources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monitored</a:t>
            </a:r>
            <a:r>
              <a:rPr lang="fr-FR" dirty="0"/>
              <a:t>, </a:t>
            </a:r>
            <a:r>
              <a:rPr lang="fr-FR" dirty="0" err="1"/>
              <a:t>alarms</a:t>
            </a:r>
            <a:r>
              <a:rPr lang="fr-FR" dirty="0"/>
              <a:t> </a:t>
            </a:r>
            <a:r>
              <a:rPr lang="fr-FR" dirty="0" err="1"/>
              <a:t>managed</a:t>
            </a:r>
            <a:r>
              <a:rPr lang="fr-FR" dirty="0"/>
              <a:t>, </a:t>
            </a:r>
            <a:r>
              <a:rPr lang="fr-FR" dirty="0" err="1"/>
              <a:t>resources</a:t>
            </a:r>
            <a:r>
              <a:rPr lang="fr-FR" dirty="0"/>
              <a:t> </a:t>
            </a:r>
            <a:r>
              <a:rPr lang="fr-FR" dirty="0" err="1"/>
              <a:t>cleaned</a:t>
            </a:r>
            <a:r>
              <a:rPr lang="fr-FR" dirty="0"/>
              <a:t> if not </a:t>
            </a:r>
            <a:r>
              <a:rPr lang="fr-FR" dirty="0" err="1"/>
              <a:t>done</a:t>
            </a:r>
            <a:r>
              <a:rPr lang="fr-FR" dirty="0"/>
              <a:t> </a:t>
            </a:r>
            <a:r>
              <a:rPr lang="fr-FR" dirty="0" err="1"/>
              <a:t>properly</a:t>
            </a:r>
            <a:r>
              <a:rPr lang="fr-FR" dirty="0"/>
              <a:t> (</a:t>
            </a:r>
            <a:r>
              <a:rPr lang="fr-FR" dirty="0" err="1"/>
              <a:t>automated</a:t>
            </a:r>
            <a:r>
              <a:rPr lang="fr-FR" dirty="0"/>
              <a:t> tests </a:t>
            </a:r>
            <a:r>
              <a:rPr lang="fr-FR" dirty="0" err="1"/>
              <a:t>create</a:t>
            </a:r>
            <a:r>
              <a:rPr lang="fr-FR" dirty="0"/>
              <a:t> lots of </a:t>
            </a:r>
            <a:r>
              <a:rPr lang="fr-FR" dirty="0" err="1"/>
              <a:t>resources</a:t>
            </a:r>
            <a:r>
              <a:rPr lang="fr-FR" dirty="0"/>
              <a:t>…)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0BF922E-5373-4C4B-8A66-B8C971DB4D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0625" y="74886"/>
            <a:ext cx="10971300" cy="8833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Orange ONAP </a:t>
            </a:r>
            <a:r>
              <a:rPr lang="fr-FR" dirty="0" err="1"/>
              <a:t>Openlab</a:t>
            </a:r>
            <a:r>
              <a:rPr lang="fr-FR" dirty="0"/>
              <a:t> : </a:t>
            </a:r>
            <a:r>
              <a:rPr lang="fr-FR" dirty="0" err="1"/>
              <a:t>facts</a:t>
            </a:r>
            <a:r>
              <a:rPr lang="fr-FR" dirty="0"/>
              <a:t> &amp; figures</a:t>
            </a:r>
          </a:p>
        </p:txBody>
      </p:sp>
    </p:spTree>
    <p:extLst>
      <p:ext uri="{BB962C8B-B14F-4D97-AF65-F5344CB8AC3E}">
        <p14:creationId xmlns:p14="http://schemas.microsoft.com/office/powerpoint/2010/main" val="199169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Tools to configure ONAP </a:t>
            </a:r>
            <a:r>
              <a:rPr lang="fr-FR" dirty="0" err="1"/>
              <a:t>platform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ONAP </a:t>
            </a:r>
            <a:r>
              <a:rPr lang="fr-FR" dirty="0" err="1"/>
              <a:t>deployment</a:t>
            </a:r>
            <a:r>
              <a:rPr lang="fr-FR" dirty="0"/>
              <a:t> </a:t>
            </a:r>
            <a:r>
              <a:rPr lang="fr-FR" dirty="0" err="1"/>
              <a:t>requires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default </a:t>
            </a:r>
            <a:r>
              <a:rPr lang="fr-FR" dirty="0" err="1"/>
              <a:t>parameters</a:t>
            </a:r>
            <a:endParaRPr lang="fr-FR" dirty="0"/>
          </a:p>
          <a:p>
            <a:pPr lvl="1"/>
            <a:r>
              <a:rPr lang="fr-FR" dirty="0"/>
              <a:t>APPC, SO, NBI</a:t>
            </a:r>
          </a:p>
          <a:p>
            <a:pPr lvl="1"/>
            <a:endParaRPr lang="fr-FR" dirty="0"/>
          </a:p>
          <a:p>
            <a:r>
              <a:rPr lang="fr-FR" dirty="0"/>
              <a:t>ONAP </a:t>
            </a:r>
            <a:r>
              <a:rPr lang="fr-FR" dirty="0" err="1"/>
              <a:t>platform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« living »</a:t>
            </a:r>
          </a:p>
          <a:p>
            <a:pPr lvl="1"/>
            <a:r>
              <a:rPr lang="fr-FR" dirty="0"/>
              <a:t>New VIM/tenants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added</a:t>
            </a:r>
            <a:r>
              <a:rPr lang="fr-FR" dirty="0"/>
              <a:t> and </a:t>
            </a:r>
            <a:r>
              <a:rPr lang="fr-FR" dirty="0" err="1"/>
              <a:t>configured</a:t>
            </a:r>
            <a:r>
              <a:rPr lang="fr-FR" dirty="0"/>
              <a:t> in AAI, SO…</a:t>
            </a:r>
          </a:p>
          <a:p>
            <a:pPr lvl="1"/>
            <a:r>
              <a:rPr lang="fr-FR" dirty="0"/>
              <a:t>Old VIM/tenants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removed</a:t>
            </a:r>
            <a:endParaRPr lang="fr-FR" dirty="0"/>
          </a:p>
          <a:p>
            <a:pPr lvl="1"/>
            <a:r>
              <a:rPr lang="fr-FR" dirty="0"/>
              <a:t>License Model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obsolete</a:t>
            </a:r>
            <a:r>
              <a:rPr lang="fr-FR" dirty="0"/>
              <a:t>, or a VF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anymore</a:t>
            </a:r>
            <a:endParaRPr lang="fr-FR" dirty="0"/>
          </a:p>
          <a:p>
            <a:pPr lvl="2"/>
            <a:r>
              <a:rPr lang="fr-FR" dirty="0"/>
              <a:t>But </a:t>
            </a:r>
            <a:r>
              <a:rPr lang="fr-FR" dirty="0" err="1"/>
              <a:t>nothing</a:t>
            </a:r>
            <a:r>
              <a:rPr lang="fr-FR" dirty="0"/>
              <a:t> </a:t>
            </a:r>
            <a:r>
              <a:rPr lang="fr-FR" dirty="0" err="1"/>
              <a:t>proposed</a:t>
            </a:r>
            <a:r>
              <a:rPr lang="fr-FR" dirty="0"/>
              <a:t> to </a:t>
            </a:r>
            <a:r>
              <a:rPr lang="fr-FR" dirty="0" err="1"/>
              <a:t>delete</a:t>
            </a:r>
            <a:endParaRPr lang="fr-FR" dirty="0"/>
          </a:p>
          <a:p>
            <a:pPr lvl="1"/>
            <a:r>
              <a:rPr lang="fr-FR" dirty="0" err="1"/>
              <a:t>Authentication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configured</a:t>
            </a:r>
            <a:r>
              <a:rPr lang="fr-FR" dirty="0"/>
              <a:t> in </a:t>
            </a:r>
            <a:r>
              <a:rPr lang="fr-FR" dirty="0" err="1"/>
              <a:t>various</a:t>
            </a:r>
            <a:r>
              <a:rPr lang="fr-FR" dirty="0"/>
              <a:t> components « </a:t>
            </a:r>
            <a:r>
              <a:rPr lang="fr-FR" dirty="0" err="1"/>
              <a:t>manually</a:t>
            </a:r>
            <a:r>
              <a:rPr lang="fr-FR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403862114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Tools to </a:t>
            </a:r>
            <a:r>
              <a:rPr lang="fr-FR" dirty="0" err="1"/>
              <a:t>operate</a:t>
            </a:r>
            <a:r>
              <a:rPr lang="fr-FR" dirty="0"/>
              <a:t> ONAP </a:t>
            </a:r>
            <a:r>
              <a:rPr lang="fr-FR" dirty="0" err="1"/>
              <a:t>platform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199198"/>
            <a:ext cx="11506200" cy="5170487"/>
          </a:xfrm>
        </p:spPr>
        <p:txBody>
          <a:bodyPr>
            <a:normAutofit lnSpcReduction="10000"/>
          </a:bodyPr>
          <a:lstStyle/>
          <a:p>
            <a:r>
              <a:rPr lang="fr-FR" dirty="0" err="1"/>
              <a:t>Many</a:t>
            </a:r>
            <a:r>
              <a:rPr lang="fr-FR" dirty="0"/>
              <a:t> actions on the </a:t>
            </a:r>
            <a:r>
              <a:rPr lang="fr-FR" dirty="0" err="1"/>
              <a:t>platform</a:t>
            </a:r>
            <a:endParaRPr lang="fr-FR" dirty="0"/>
          </a:p>
          <a:p>
            <a:endParaRPr lang="fr-FR" dirty="0"/>
          </a:p>
          <a:p>
            <a:r>
              <a:rPr lang="fr-FR" dirty="0"/>
              <a:t>Possible </a:t>
            </a:r>
            <a:r>
              <a:rPr lang="fr-FR" dirty="0" err="1"/>
              <a:t>errors</a:t>
            </a:r>
            <a:endParaRPr lang="fr-FR" dirty="0"/>
          </a:p>
          <a:p>
            <a:pPr lvl="1"/>
            <a:r>
              <a:rPr lang="fr-FR" dirty="0" err="1"/>
              <a:t>eg</a:t>
            </a:r>
            <a:r>
              <a:rPr lang="fr-FR" dirty="0"/>
              <a:t> </a:t>
            </a:r>
            <a:r>
              <a:rPr lang="fr-FR" dirty="0" err="1"/>
              <a:t>delete</a:t>
            </a:r>
            <a:r>
              <a:rPr lang="fr-FR" dirty="0"/>
              <a:t> a service by </a:t>
            </a:r>
            <a:r>
              <a:rPr lang="fr-FR" dirty="0" err="1"/>
              <a:t>error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How to </a:t>
            </a:r>
            <a:r>
              <a:rPr lang="fr-FR" dirty="0" err="1"/>
              <a:t>recover</a:t>
            </a:r>
            <a:r>
              <a:rPr lang="fr-FR" dirty="0"/>
              <a:t> ?</a:t>
            </a:r>
          </a:p>
          <a:p>
            <a:pPr lvl="1"/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several</a:t>
            </a:r>
            <a:r>
              <a:rPr lang="fr-FR" dirty="0"/>
              <a:t> issues, « restart » </a:t>
            </a:r>
            <a:r>
              <a:rPr lang="fr-FR" dirty="0" err="1"/>
              <a:t>some</a:t>
            </a:r>
            <a:r>
              <a:rPr lang="fr-FR" dirty="0"/>
              <a:t> Docker containers once in a </a:t>
            </a:r>
            <a:r>
              <a:rPr lang="fr-FR" dirty="0" err="1"/>
              <a:t>while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 err="1"/>
              <a:t>Logging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eating</a:t>
            </a:r>
            <a:r>
              <a:rPr lang="fr-FR" dirty="0"/>
              <a:t> the </a:t>
            </a:r>
            <a:r>
              <a:rPr lang="fr-FR" dirty="0" err="1"/>
              <a:t>whole</a:t>
            </a:r>
            <a:r>
              <a:rPr lang="fr-FR" dirty="0"/>
              <a:t> </a:t>
            </a:r>
            <a:r>
              <a:rPr lang="fr-FR" dirty="0" err="1"/>
              <a:t>disk</a:t>
            </a:r>
            <a:r>
              <a:rPr lang="fr-FR" dirty="0"/>
              <a:t> if no </a:t>
            </a:r>
            <a:r>
              <a:rPr lang="fr-FR" dirty="0" err="1"/>
              <a:t>further</a:t>
            </a:r>
            <a:r>
              <a:rPr lang="fr-FR" dirty="0"/>
              <a:t> configuration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done</a:t>
            </a:r>
            <a:endParaRPr lang="fr-FR" dirty="0"/>
          </a:p>
          <a:p>
            <a:pPr lvl="1"/>
            <a:r>
              <a:rPr lang="fr-FR" dirty="0"/>
              <a:t>Is </a:t>
            </a:r>
            <a:r>
              <a:rPr lang="fr-FR" dirty="0" err="1"/>
              <a:t>Debug</a:t>
            </a:r>
            <a:r>
              <a:rPr lang="fr-FR" dirty="0"/>
              <a:t> </a:t>
            </a:r>
            <a:r>
              <a:rPr lang="fr-FR" dirty="0" err="1"/>
              <a:t>logging</a:t>
            </a:r>
            <a:r>
              <a:rPr lang="fr-FR" dirty="0"/>
              <a:t> per default a good </a:t>
            </a:r>
            <a:r>
              <a:rPr lang="fr-FR" dirty="0" err="1"/>
              <a:t>stuff</a:t>
            </a:r>
            <a:r>
              <a:rPr lang="fr-FR" dirty="0"/>
              <a:t>?</a:t>
            </a:r>
          </a:p>
          <a:p>
            <a:endParaRPr lang="fr-FR" dirty="0"/>
          </a:p>
          <a:p>
            <a:r>
              <a:rPr lang="fr-FR" dirty="0"/>
              <a:t>How to copy content </a:t>
            </a:r>
            <a:r>
              <a:rPr lang="fr-FR" dirty="0" err="1"/>
              <a:t>from</a:t>
            </a:r>
            <a:r>
              <a:rPr lang="fr-FR" dirty="0"/>
              <a:t> a </a:t>
            </a:r>
            <a:r>
              <a:rPr lang="fr-FR" dirty="0" err="1"/>
              <a:t>platform</a:t>
            </a:r>
            <a:r>
              <a:rPr lang="fr-FR" dirty="0"/>
              <a:t> to </a:t>
            </a:r>
            <a:r>
              <a:rPr lang="fr-FR" dirty="0" err="1"/>
              <a:t>another</a:t>
            </a:r>
            <a:r>
              <a:rPr lang="fr-FR" dirty="0"/>
              <a:t> one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684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7525381-176B-8E4C-9E12-0F5481C79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927DC77-226A-A049-8C20-D1C7D7BC2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Tools to monitor ONAP and associated infra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4CC1641-7499-BC41-9050-D2966A5528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116955" cy="5170487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InfluxDB</a:t>
            </a:r>
            <a:r>
              <a:rPr lang="en-US" dirty="0"/>
              <a:t>, Prometheus to gather data</a:t>
            </a:r>
          </a:p>
          <a:p>
            <a:endParaRPr lang="en-US" dirty="0"/>
          </a:p>
          <a:p>
            <a:r>
              <a:rPr lang="en-US" dirty="0"/>
              <a:t>Grafana to make a dashboard</a:t>
            </a:r>
          </a:p>
          <a:p>
            <a:endParaRPr lang="en-US" dirty="0"/>
          </a:p>
          <a:p>
            <a:r>
              <a:rPr lang="en-US" dirty="0"/>
              <a:t>Docker </a:t>
            </a:r>
            <a:r>
              <a:rPr lang="en-US" dirty="0" err="1"/>
              <a:t>Functest</a:t>
            </a:r>
            <a:r>
              <a:rPr lang="en-US" dirty="0"/>
              <a:t> running robot </a:t>
            </a:r>
            <a:r>
              <a:rPr lang="en-US" dirty="0" err="1"/>
              <a:t>healthcheck</a:t>
            </a:r>
            <a:endParaRPr lang="en-US" dirty="0"/>
          </a:p>
          <a:p>
            <a:endParaRPr lang="en-US" dirty="0"/>
          </a:p>
          <a:p>
            <a:r>
              <a:rPr lang="en-US" dirty="0"/>
              <a:t>Also created a status page for the customers gathering data (still ongoing)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0D6967-8FA0-8847-B824-FAF775723C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752644" y="942771"/>
            <a:ext cx="6439356" cy="365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9701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DF22252-BE14-C84B-9179-4F72059CE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C07FCEC-79D2-C442-A0AF-CD1F4A5F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Tools to ‘audit’ deployments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7E1BC6-F089-1548-B8D6-8D7764275E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Is the SDC CSAR has been well deployed?</a:t>
            </a:r>
          </a:p>
          <a:p>
            <a:endParaRPr lang="en-US" dirty="0"/>
          </a:p>
          <a:p>
            <a:r>
              <a:rPr lang="en-US" dirty="0"/>
              <a:t>Does AAI in line with reality?</a:t>
            </a:r>
          </a:p>
          <a:p>
            <a:endParaRPr lang="en-US" dirty="0"/>
          </a:p>
          <a:p>
            <a:r>
              <a:rPr lang="en-US" dirty="0"/>
              <a:t>Does DCAE receive expected data from a particular VNF?</a:t>
            </a:r>
          </a:p>
          <a:p>
            <a:endParaRPr lang="en-US" dirty="0"/>
          </a:p>
          <a:p>
            <a:r>
              <a:rPr lang="en-US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9431215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1708</TotalTime>
  <Words>424</Words>
  <Application>Microsoft Macintosh PowerPoint</Application>
  <PresentationFormat>Grand écran</PresentationFormat>
  <Paragraphs>115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.AppleSystemUIFont</vt:lpstr>
      <vt:lpstr>Arial</vt:lpstr>
      <vt:lpstr>Calibri</vt:lpstr>
      <vt:lpstr>DejaVu Sans</vt:lpstr>
      <vt:lpstr>Helvetica Neue Light</vt:lpstr>
      <vt:lpstr>Liberation Sans</vt:lpstr>
      <vt:lpstr>Noto Sans Devanagari</vt:lpstr>
      <vt:lpstr>Wingdings</vt:lpstr>
      <vt:lpstr>Office Theme</vt:lpstr>
      <vt:lpstr>Deployability requirements from a service provider perspective  Eric Debeau, Sylvain Desbureaux</vt:lpstr>
      <vt:lpstr>Many PoC (done and ongoing)</vt:lpstr>
      <vt:lpstr>OpenLab</vt:lpstr>
      <vt:lpstr>Orange ONAP Openlab : facts &amp; figures</vt:lpstr>
      <vt:lpstr>Orange ONAP Openlab : facts &amp; figures</vt:lpstr>
      <vt:lpstr>Tools to configure ONAP platform</vt:lpstr>
      <vt:lpstr>Tools to operate ONAP platform</vt:lpstr>
      <vt:lpstr>Tools to monitor ONAP and associated infra</vt:lpstr>
      <vt:lpstr>Tools to ‘audit’ deployments</vt:lpstr>
      <vt:lpstr>Storage stability</vt:lpstr>
      <vt:lpstr>Deployment in operational IT</vt:lpstr>
      <vt:lpstr>Proposal for Casablanca 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Utilisateur Microsoft Office</cp:lastModifiedBy>
  <cp:revision>105</cp:revision>
  <dcterms:created xsi:type="dcterms:W3CDTF">2017-02-27T16:23:08Z</dcterms:created>
  <dcterms:modified xsi:type="dcterms:W3CDTF">2018-06-22T01:05:58Z</dcterms:modified>
</cp:coreProperties>
</file>