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8" r:id="rId3"/>
    <p:sldId id="259" r:id="rId4"/>
    <p:sldId id="261" r:id="rId5"/>
    <p:sldId id="262" r:id="rId6"/>
    <p:sldId id="310" r:id="rId7"/>
    <p:sldId id="311" r:id="rId8"/>
    <p:sldId id="306" r:id="rId9"/>
    <p:sldId id="319" r:id="rId10"/>
    <p:sldId id="268" r:id="rId11"/>
    <p:sldId id="263" r:id="rId12"/>
    <p:sldId id="289" r:id="rId13"/>
    <p:sldId id="288" r:id="rId14"/>
    <p:sldId id="309" r:id="rId15"/>
    <p:sldId id="290" r:id="rId16"/>
    <p:sldId id="312" r:id="rId17"/>
    <p:sldId id="322" r:id="rId18"/>
    <p:sldId id="323" r:id="rId19"/>
    <p:sldId id="320" r:id="rId20"/>
    <p:sldId id="295" r:id="rId21"/>
    <p:sldId id="302" r:id="rId22"/>
    <p:sldId id="271" r:id="rId23"/>
    <p:sldId id="272" r:id="rId24"/>
    <p:sldId id="273" r:id="rId25"/>
    <p:sldId id="276" r:id="rId26"/>
    <p:sldId id="277" r:id="rId27"/>
    <p:sldId id="278" r:id="rId28"/>
    <p:sldId id="279" r:id="rId29"/>
    <p:sldId id="280" r:id="rId30"/>
    <p:sldId id="296" r:id="rId31"/>
    <p:sldId id="282" r:id="rId32"/>
    <p:sldId id="283" r:id="rId33"/>
    <p:sldId id="313" r:id="rId34"/>
    <p:sldId id="314" r:id="rId35"/>
    <p:sldId id="315" r:id="rId36"/>
    <p:sldId id="324" r:id="rId37"/>
    <p:sldId id="260" r:id="rId38"/>
    <p:sldId id="316" r:id="rId39"/>
    <p:sldId id="318" r:id="rId40"/>
    <p:sldId id="317" r:id="rId41"/>
    <p:sldId id="321" r:id="rId42"/>
    <p:sldId id="308" r:id="rId43"/>
    <p:sldId id="275" r:id="rId44"/>
    <p:sldId id="284" r:id="rId45"/>
    <p:sldId id="286" r:id="rId46"/>
    <p:sldId id="281" r:id="rId47"/>
    <p:sldId id="307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C"/>
    <a:srgbClr val="137053"/>
    <a:srgbClr val="E69138"/>
    <a:srgbClr val="BBDCA8"/>
    <a:srgbClr val="79B1DB"/>
    <a:srgbClr val="DDE6F1"/>
    <a:srgbClr val="233C55"/>
    <a:srgbClr val="79CD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6" autoAdjust="0"/>
    <p:restoredTop sz="94660"/>
  </p:normalViewPr>
  <p:slideViewPr>
    <p:cSldViewPr snapToGrid="0">
      <p:cViewPr varScale="1">
        <p:scale>
          <a:sx n="67" d="100"/>
          <a:sy n="67" d="100"/>
        </p:scale>
        <p:origin x="5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39"/>
          <p:cNvSpPr>
            <a:spLocks/>
          </p:cNvSpPr>
          <p:nvPr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29" name="Freeform 38"/>
            <p:cNvSpPr>
              <a:spLocks/>
            </p:cNvSpPr>
            <p:nvPr userDrawn="1"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1" name="Freeform 40"/>
            <p:cNvSpPr>
              <a:spLocks/>
            </p:cNvSpPr>
            <p:nvPr userDrawn="1"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3" name="Freeform 42"/>
            <p:cNvSpPr>
              <a:spLocks/>
            </p:cNvSpPr>
            <p:nvPr userDrawn="1"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5" name="Freeform 44"/>
            <p:cNvSpPr>
              <a:spLocks/>
            </p:cNvSpPr>
            <p:nvPr userDrawn="1"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8" name="Freeform 46"/>
            <p:cNvSpPr>
              <a:spLocks/>
            </p:cNvSpPr>
            <p:nvPr userDrawn="1"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0" name="Freeform 48"/>
            <p:cNvSpPr>
              <a:spLocks/>
            </p:cNvSpPr>
            <p:nvPr userDrawn="1"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27" name="Freeform: Shape 26"/>
            <p:cNvSpPr>
              <a:spLocks/>
            </p:cNvSpPr>
            <p:nvPr userDrawn="1"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7" name="Freeform: Shape 36"/>
            <p:cNvSpPr>
              <a:spLocks/>
            </p:cNvSpPr>
            <p:nvPr userDrawn="1"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46" name="Freeform 53"/>
          <p:cNvSpPr>
            <a:spLocks/>
          </p:cNvSpPr>
          <p:nvPr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9275" y="1830745"/>
            <a:ext cx="11093450" cy="615553"/>
          </a:xfrm>
        </p:spPr>
        <p:txBody>
          <a:bodyPr anchor="b" anchorCtr="0"/>
          <a:lstStyle>
            <a:lvl1pPr algn="ctr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7937" y="3886384"/>
            <a:ext cx="7096126" cy="48218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67" name="Freeform: Shape 44"/>
          <p:cNvSpPr>
            <a:spLocks/>
          </p:cNvSpPr>
          <p:nvPr/>
        </p:nvSpPr>
        <p:spPr bwMode="auto">
          <a:xfrm flipH="1">
            <a:off x="5775960" y="3392424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9275" y="2628076"/>
            <a:ext cx="11093450" cy="5254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846" y="5411980"/>
            <a:ext cx="1051560" cy="63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45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1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(no sideb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7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tlit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759744"/>
            <a:ext cx="4707650" cy="1231106"/>
          </a:xfrm>
        </p:spPr>
        <p:txBody>
          <a:bodyPr anchor="b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3829545"/>
            <a:ext cx="4709160" cy="7191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8" name="Freeform: Shape 44"/>
          <p:cNvSpPr>
            <a:spLocks/>
          </p:cNvSpPr>
          <p:nvPr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7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tl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>
            <a:spLocks/>
          </p:cNvSpPr>
          <p:nvPr/>
        </p:nvSpPr>
        <p:spPr bwMode="white">
          <a:xfrm>
            <a:off x="0" y="1587"/>
            <a:ext cx="6607952" cy="6856413"/>
          </a:xfrm>
          <a:custGeom>
            <a:avLst/>
            <a:gdLst>
              <a:gd name="connsiteX0" fmla="*/ 0 w 6607952"/>
              <a:gd name="connsiteY0" fmla="*/ 0 h 6856413"/>
              <a:gd name="connsiteX1" fmla="*/ 4144152 w 6607952"/>
              <a:gd name="connsiteY1" fmla="*/ 0 h 6856413"/>
              <a:gd name="connsiteX2" fmla="*/ 6607952 w 6607952"/>
              <a:gd name="connsiteY2" fmla="*/ 6856413 h 6856413"/>
              <a:gd name="connsiteX3" fmla="*/ 0 w 6607952"/>
              <a:gd name="connsiteY3" fmla="*/ 6856413 h 685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52" h="6856413">
                <a:moveTo>
                  <a:pt x="0" y="0"/>
                </a:moveTo>
                <a:lnTo>
                  <a:pt x="4144152" y="0"/>
                </a:lnTo>
                <a:lnTo>
                  <a:pt x="6607952" y="6856413"/>
                </a:lnTo>
                <a:lnTo>
                  <a:pt x="0" y="68564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144191"/>
            <a:ext cx="3568279" cy="1846659"/>
          </a:xfr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3829545"/>
            <a:ext cx="3567112" cy="7191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B3B0C4"/>
                </a:solidFill>
              </a:rPr>
              <a:t>Information Security Level 2 – Sensitive</a:t>
            </a:r>
            <a:br>
              <a:rPr lang="en-US" dirty="0">
                <a:solidFill>
                  <a:srgbClr val="B3B0C4"/>
                </a:solidFill>
              </a:rPr>
            </a:br>
            <a:r>
              <a:rPr lang="en-US" dirty="0">
                <a:solidFill>
                  <a:srgbClr val="B3B0C4"/>
                </a:solidFill>
              </a:rPr>
              <a:t>© 2017 – Proprietary &amp; Confidential Information of Amdocs</a:t>
            </a:r>
          </a:p>
        </p:txBody>
      </p:sp>
      <p:sp>
        <p:nvSpPr>
          <p:cNvPr id="19" name="Freeform: Shape 44"/>
          <p:cNvSpPr>
            <a:spLocks/>
          </p:cNvSpPr>
          <p:nvPr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B3B0C4"/>
                </a:solidFill>
              </a:rPr>
              <a:t>‹#›</a:t>
            </a:fld>
            <a:endParaRPr lang="en-US" sz="1200" dirty="0">
              <a:solidFill>
                <a:srgbClr val="B3B0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8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tilit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240" y="0"/>
            <a:ext cx="5318760" cy="6858000"/>
          </a:xfrm>
          <a:prstGeom prst="rect">
            <a:avLst/>
          </a:prstGeom>
        </p:spPr>
      </p:pic>
      <p:sp useBgFill="1">
        <p:nvSpPr>
          <p:cNvPr id="9" name="Freeform: Shape 8"/>
          <p:cNvSpPr>
            <a:spLocks/>
          </p:cNvSpPr>
          <p:nvPr/>
        </p:nvSpPr>
        <p:spPr bwMode="white">
          <a:xfrm>
            <a:off x="4087906" y="794"/>
            <a:ext cx="5312070" cy="6857206"/>
          </a:xfrm>
          <a:custGeom>
            <a:avLst/>
            <a:gdLst>
              <a:gd name="connsiteX0" fmla="*/ 0 w 5312070"/>
              <a:gd name="connsiteY0" fmla="*/ 0 h 6857206"/>
              <a:gd name="connsiteX1" fmla="*/ 2848270 w 5312070"/>
              <a:gd name="connsiteY1" fmla="*/ 0 h 6857206"/>
              <a:gd name="connsiteX2" fmla="*/ 5312070 w 5312070"/>
              <a:gd name="connsiteY2" fmla="*/ 6857206 h 6857206"/>
              <a:gd name="connsiteX3" fmla="*/ 0 w 5312070"/>
              <a:gd name="connsiteY3" fmla="*/ 6857206 h 68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070" h="6857206">
                <a:moveTo>
                  <a:pt x="0" y="0"/>
                </a:moveTo>
                <a:lnTo>
                  <a:pt x="2848270" y="0"/>
                </a:lnTo>
                <a:lnTo>
                  <a:pt x="5312070" y="6857206"/>
                </a:lnTo>
                <a:lnTo>
                  <a:pt x="0" y="6857206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17672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2420" y="0"/>
            <a:ext cx="8069580" cy="6858000"/>
          </a:xfrm>
          <a:prstGeom prst="rect">
            <a:avLst/>
          </a:prstGeom>
        </p:spPr>
      </p:pic>
      <p:sp>
        <p:nvSpPr>
          <p:cNvPr id="31" name="Freeform: Shape 13"/>
          <p:cNvSpPr>
            <a:spLocks/>
          </p:cNvSpPr>
          <p:nvPr/>
        </p:nvSpPr>
        <p:spPr bwMode="white">
          <a:xfrm>
            <a:off x="0" y="794"/>
            <a:ext cx="6607952" cy="6857206"/>
          </a:xfrm>
          <a:custGeom>
            <a:avLst/>
            <a:gdLst>
              <a:gd name="connsiteX0" fmla="*/ 0 w 6607952"/>
              <a:gd name="connsiteY0" fmla="*/ 0 h 6856413"/>
              <a:gd name="connsiteX1" fmla="*/ 4144152 w 6607952"/>
              <a:gd name="connsiteY1" fmla="*/ 0 h 6856413"/>
              <a:gd name="connsiteX2" fmla="*/ 6607952 w 6607952"/>
              <a:gd name="connsiteY2" fmla="*/ 6856413 h 6856413"/>
              <a:gd name="connsiteX3" fmla="*/ 0 w 6607952"/>
              <a:gd name="connsiteY3" fmla="*/ 6856413 h 685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52" h="6856413">
                <a:moveTo>
                  <a:pt x="0" y="0"/>
                </a:moveTo>
                <a:lnTo>
                  <a:pt x="4144152" y="0"/>
                </a:lnTo>
                <a:lnTo>
                  <a:pt x="6607952" y="6856413"/>
                </a:lnTo>
                <a:lnTo>
                  <a:pt x="0" y="68564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1588" y="1588"/>
            <a:ext cx="12188825" cy="6858000"/>
          </a:xfrm>
          <a:custGeom>
            <a:avLst/>
            <a:gdLst>
              <a:gd name="T0" fmla="*/ 7678 w 7678"/>
              <a:gd name="T1" fmla="*/ 0 h 4320"/>
              <a:gd name="T2" fmla="*/ 0 w 7678"/>
              <a:gd name="T3" fmla="*/ 0 h 4320"/>
              <a:gd name="T4" fmla="*/ 0 w 7678"/>
              <a:gd name="T5" fmla="*/ 379 h 4320"/>
              <a:gd name="T6" fmla="*/ 176 w 7678"/>
              <a:gd name="T7" fmla="*/ 379 h 4320"/>
              <a:gd name="T8" fmla="*/ 1216 w 7678"/>
              <a:gd name="T9" fmla="*/ 3929 h 4320"/>
              <a:gd name="T10" fmla="*/ 0 w 7678"/>
              <a:gd name="T11" fmla="*/ 3929 h 4320"/>
              <a:gd name="T12" fmla="*/ 0 w 7678"/>
              <a:gd name="T13" fmla="*/ 4320 h 4320"/>
              <a:gd name="T14" fmla="*/ 7678 w 7678"/>
              <a:gd name="T15" fmla="*/ 4320 h 4320"/>
              <a:gd name="T16" fmla="*/ 1510 w 7678"/>
              <a:gd name="T17" fmla="*/ 3929 h 4320"/>
              <a:gd name="T18" fmla="*/ 469 w 7678"/>
              <a:gd name="T19" fmla="*/ 379 h 4320"/>
              <a:gd name="T20" fmla="*/ 808 w 7678"/>
              <a:gd name="T21" fmla="*/ 379 h 4320"/>
              <a:gd name="T22" fmla="*/ 1848 w 7678"/>
              <a:gd name="T23" fmla="*/ 3929 h 4320"/>
              <a:gd name="T24" fmla="*/ 1510 w 7678"/>
              <a:gd name="T25" fmla="*/ 3929 h 4320"/>
              <a:gd name="T26" fmla="*/ 2170 w 7678"/>
              <a:gd name="T27" fmla="*/ 3929 h 4320"/>
              <a:gd name="T28" fmla="*/ 1130 w 7678"/>
              <a:gd name="T29" fmla="*/ 379 h 4320"/>
              <a:gd name="T30" fmla="*/ 3421 w 7678"/>
              <a:gd name="T31" fmla="*/ 379 h 4320"/>
              <a:gd name="T32" fmla="*/ 4461 w 7678"/>
              <a:gd name="T33" fmla="*/ 3929 h 4320"/>
              <a:gd name="T34" fmla="*/ 2170 w 7678"/>
              <a:gd name="T35" fmla="*/ 3929 h 4320"/>
              <a:gd name="T36" fmla="*/ 4519 w 7678"/>
              <a:gd name="T37" fmla="*/ 3929 h 4320"/>
              <a:gd name="T38" fmla="*/ 3479 w 7678"/>
              <a:gd name="T39" fmla="*/ 379 h 4320"/>
              <a:gd name="T40" fmla="*/ 3542 w 7678"/>
              <a:gd name="T41" fmla="*/ 379 h 4320"/>
              <a:gd name="T42" fmla="*/ 4583 w 7678"/>
              <a:gd name="T43" fmla="*/ 3929 h 4320"/>
              <a:gd name="T44" fmla="*/ 4519 w 7678"/>
              <a:gd name="T45" fmla="*/ 3929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678" h="4320">
                <a:moveTo>
                  <a:pt x="7678" y="0"/>
                </a:moveTo>
                <a:lnTo>
                  <a:pt x="0" y="0"/>
                </a:lnTo>
                <a:lnTo>
                  <a:pt x="0" y="379"/>
                </a:lnTo>
                <a:lnTo>
                  <a:pt x="176" y="379"/>
                </a:lnTo>
                <a:lnTo>
                  <a:pt x="1216" y="3929"/>
                </a:lnTo>
                <a:lnTo>
                  <a:pt x="0" y="3929"/>
                </a:lnTo>
                <a:lnTo>
                  <a:pt x="0" y="4320"/>
                </a:lnTo>
                <a:lnTo>
                  <a:pt x="7678" y="4320"/>
                </a:lnTo>
                <a:moveTo>
                  <a:pt x="1510" y="3929"/>
                </a:moveTo>
                <a:lnTo>
                  <a:pt x="469" y="379"/>
                </a:lnTo>
                <a:lnTo>
                  <a:pt x="808" y="379"/>
                </a:lnTo>
                <a:lnTo>
                  <a:pt x="1848" y="3929"/>
                </a:lnTo>
                <a:lnTo>
                  <a:pt x="1510" y="3929"/>
                </a:lnTo>
                <a:moveTo>
                  <a:pt x="2170" y="3929"/>
                </a:moveTo>
                <a:lnTo>
                  <a:pt x="1130" y="379"/>
                </a:lnTo>
                <a:lnTo>
                  <a:pt x="3421" y="379"/>
                </a:lnTo>
                <a:lnTo>
                  <a:pt x="4461" y="3929"/>
                </a:lnTo>
                <a:lnTo>
                  <a:pt x="2170" y="3929"/>
                </a:lnTo>
                <a:moveTo>
                  <a:pt x="4519" y="3929"/>
                </a:moveTo>
                <a:lnTo>
                  <a:pt x="3479" y="379"/>
                </a:lnTo>
                <a:lnTo>
                  <a:pt x="3542" y="379"/>
                </a:lnTo>
                <a:lnTo>
                  <a:pt x="4583" y="3929"/>
                </a:lnTo>
                <a:lnTo>
                  <a:pt x="4519" y="39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3829545"/>
            <a:ext cx="4709160" cy="7191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0" name="Freeform: Shape 44"/>
          <p:cNvSpPr>
            <a:spLocks/>
          </p:cNvSpPr>
          <p:nvPr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46521" y="1759744"/>
            <a:ext cx="4505770" cy="1231106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6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30" name="Rectangle 2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392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780"/>
            <a:ext cx="7498080" cy="5806440"/>
          </a:xfrm>
          <a:prstGeom prst="rect">
            <a:avLst/>
          </a:prstGeom>
        </p:spPr>
      </p:pic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0" y="0"/>
            <a:ext cx="12214226" cy="6858000"/>
          </a:xfrm>
          <a:custGeom>
            <a:avLst/>
            <a:gdLst>
              <a:gd name="T0" fmla="*/ 0 w 7694"/>
              <a:gd name="T1" fmla="*/ 4320 h 4320"/>
              <a:gd name="T2" fmla="*/ 7694 w 7694"/>
              <a:gd name="T3" fmla="*/ 4320 h 4320"/>
              <a:gd name="T4" fmla="*/ 7694 w 7694"/>
              <a:gd name="T5" fmla="*/ 0 h 4320"/>
              <a:gd name="T6" fmla="*/ 0 w 7694"/>
              <a:gd name="T7" fmla="*/ 0 h 4320"/>
              <a:gd name="T8" fmla="*/ 0 w 7694"/>
              <a:gd name="T9" fmla="*/ 354 h 4320"/>
              <a:gd name="T10" fmla="*/ 179 w 7694"/>
              <a:gd name="T11" fmla="*/ 354 h 4320"/>
              <a:gd name="T12" fmla="*/ 1238 w 7694"/>
              <a:gd name="T13" fmla="*/ 3966 h 4320"/>
              <a:gd name="T14" fmla="*/ 0 w 7694"/>
              <a:gd name="T15" fmla="*/ 3966 h 4320"/>
              <a:gd name="T16" fmla="*/ 0 w 7694"/>
              <a:gd name="T17" fmla="*/ 4320 h 4320"/>
              <a:gd name="T18" fmla="*/ 3607 w 7694"/>
              <a:gd name="T19" fmla="*/ 354 h 4320"/>
              <a:gd name="T20" fmla="*/ 4668 w 7694"/>
              <a:gd name="T21" fmla="*/ 3966 h 4320"/>
              <a:gd name="T22" fmla="*/ 4604 w 7694"/>
              <a:gd name="T23" fmla="*/ 3966 h 4320"/>
              <a:gd name="T24" fmla="*/ 3543 w 7694"/>
              <a:gd name="T25" fmla="*/ 354 h 4320"/>
              <a:gd name="T26" fmla="*/ 3607 w 7694"/>
              <a:gd name="T27" fmla="*/ 354 h 4320"/>
              <a:gd name="T28" fmla="*/ 3485 w 7694"/>
              <a:gd name="T29" fmla="*/ 354 h 4320"/>
              <a:gd name="T30" fmla="*/ 4544 w 7694"/>
              <a:gd name="T31" fmla="*/ 3966 h 4320"/>
              <a:gd name="T32" fmla="*/ 2209 w 7694"/>
              <a:gd name="T33" fmla="*/ 3966 h 4320"/>
              <a:gd name="T34" fmla="*/ 1150 w 7694"/>
              <a:gd name="T35" fmla="*/ 354 h 4320"/>
              <a:gd name="T36" fmla="*/ 3485 w 7694"/>
              <a:gd name="T37" fmla="*/ 354 h 4320"/>
              <a:gd name="T38" fmla="*/ 478 w 7694"/>
              <a:gd name="T39" fmla="*/ 354 h 4320"/>
              <a:gd name="T40" fmla="*/ 822 w 7694"/>
              <a:gd name="T41" fmla="*/ 354 h 4320"/>
              <a:gd name="T42" fmla="*/ 1882 w 7694"/>
              <a:gd name="T43" fmla="*/ 3966 h 4320"/>
              <a:gd name="T44" fmla="*/ 1537 w 7694"/>
              <a:gd name="T45" fmla="*/ 3966 h 4320"/>
              <a:gd name="T46" fmla="*/ 478 w 7694"/>
              <a:gd name="T47" fmla="*/ 35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94" h="4320">
                <a:moveTo>
                  <a:pt x="0" y="4320"/>
                </a:moveTo>
                <a:lnTo>
                  <a:pt x="7694" y="4320"/>
                </a:lnTo>
                <a:lnTo>
                  <a:pt x="7694" y="0"/>
                </a:lnTo>
                <a:lnTo>
                  <a:pt x="0" y="0"/>
                </a:lnTo>
                <a:lnTo>
                  <a:pt x="0" y="354"/>
                </a:lnTo>
                <a:lnTo>
                  <a:pt x="179" y="354"/>
                </a:lnTo>
                <a:lnTo>
                  <a:pt x="1238" y="3966"/>
                </a:lnTo>
                <a:lnTo>
                  <a:pt x="0" y="3966"/>
                </a:lnTo>
                <a:lnTo>
                  <a:pt x="0" y="4320"/>
                </a:lnTo>
                <a:close/>
                <a:moveTo>
                  <a:pt x="3607" y="354"/>
                </a:moveTo>
                <a:lnTo>
                  <a:pt x="4668" y="3966"/>
                </a:lnTo>
                <a:lnTo>
                  <a:pt x="4604" y="3966"/>
                </a:lnTo>
                <a:lnTo>
                  <a:pt x="3543" y="354"/>
                </a:lnTo>
                <a:lnTo>
                  <a:pt x="3607" y="354"/>
                </a:lnTo>
                <a:close/>
                <a:moveTo>
                  <a:pt x="3485" y="354"/>
                </a:moveTo>
                <a:lnTo>
                  <a:pt x="4544" y="3966"/>
                </a:lnTo>
                <a:lnTo>
                  <a:pt x="2209" y="3966"/>
                </a:lnTo>
                <a:lnTo>
                  <a:pt x="1150" y="354"/>
                </a:lnTo>
                <a:lnTo>
                  <a:pt x="3485" y="354"/>
                </a:lnTo>
                <a:close/>
                <a:moveTo>
                  <a:pt x="478" y="354"/>
                </a:moveTo>
                <a:lnTo>
                  <a:pt x="822" y="354"/>
                </a:lnTo>
                <a:lnTo>
                  <a:pt x="1882" y="3966"/>
                </a:lnTo>
                <a:lnTo>
                  <a:pt x="1537" y="3966"/>
                </a:lnTo>
                <a:lnTo>
                  <a:pt x="478" y="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7575" y="2003489"/>
            <a:ext cx="4375150" cy="1231106"/>
          </a:xfrm>
        </p:spPr>
        <p:txBody>
          <a:bodyPr anchor="b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7575" y="4026609"/>
            <a:ext cx="4375150" cy="307777"/>
          </a:xfr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reeform: Shape 44"/>
          <p:cNvSpPr>
            <a:spLocks/>
          </p:cNvSpPr>
          <p:nvPr/>
        </p:nvSpPr>
        <p:spPr bwMode="auto">
          <a:xfrm flipH="1">
            <a:off x="7267575" y="3594026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20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22" name="Freeform: Shape 21"/>
          <p:cNvSpPr>
            <a:spLocks/>
          </p:cNvSpPr>
          <p:nvPr/>
        </p:nvSpPr>
        <p:spPr bwMode="auto">
          <a:xfrm>
            <a:off x="378341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79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780"/>
            <a:ext cx="7475220" cy="5806440"/>
          </a:xfrm>
          <a:prstGeom prst="rect">
            <a:avLst/>
          </a:prstGeom>
        </p:spPr>
      </p:pic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0" y="0"/>
            <a:ext cx="12214226" cy="6858000"/>
          </a:xfrm>
          <a:custGeom>
            <a:avLst/>
            <a:gdLst>
              <a:gd name="T0" fmla="*/ 0 w 7694"/>
              <a:gd name="T1" fmla="*/ 4320 h 4320"/>
              <a:gd name="T2" fmla="*/ 7694 w 7694"/>
              <a:gd name="T3" fmla="*/ 4320 h 4320"/>
              <a:gd name="T4" fmla="*/ 7694 w 7694"/>
              <a:gd name="T5" fmla="*/ 0 h 4320"/>
              <a:gd name="T6" fmla="*/ 0 w 7694"/>
              <a:gd name="T7" fmla="*/ 0 h 4320"/>
              <a:gd name="T8" fmla="*/ 0 w 7694"/>
              <a:gd name="T9" fmla="*/ 354 h 4320"/>
              <a:gd name="T10" fmla="*/ 179 w 7694"/>
              <a:gd name="T11" fmla="*/ 354 h 4320"/>
              <a:gd name="T12" fmla="*/ 1238 w 7694"/>
              <a:gd name="T13" fmla="*/ 3966 h 4320"/>
              <a:gd name="T14" fmla="*/ 0 w 7694"/>
              <a:gd name="T15" fmla="*/ 3966 h 4320"/>
              <a:gd name="T16" fmla="*/ 0 w 7694"/>
              <a:gd name="T17" fmla="*/ 4320 h 4320"/>
              <a:gd name="T18" fmla="*/ 3607 w 7694"/>
              <a:gd name="T19" fmla="*/ 354 h 4320"/>
              <a:gd name="T20" fmla="*/ 4668 w 7694"/>
              <a:gd name="T21" fmla="*/ 3966 h 4320"/>
              <a:gd name="T22" fmla="*/ 4604 w 7694"/>
              <a:gd name="T23" fmla="*/ 3966 h 4320"/>
              <a:gd name="T24" fmla="*/ 3543 w 7694"/>
              <a:gd name="T25" fmla="*/ 354 h 4320"/>
              <a:gd name="T26" fmla="*/ 3607 w 7694"/>
              <a:gd name="T27" fmla="*/ 354 h 4320"/>
              <a:gd name="T28" fmla="*/ 3485 w 7694"/>
              <a:gd name="T29" fmla="*/ 354 h 4320"/>
              <a:gd name="T30" fmla="*/ 4544 w 7694"/>
              <a:gd name="T31" fmla="*/ 3966 h 4320"/>
              <a:gd name="T32" fmla="*/ 2209 w 7694"/>
              <a:gd name="T33" fmla="*/ 3966 h 4320"/>
              <a:gd name="T34" fmla="*/ 1150 w 7694"/>
              <a:gd name="T35" fmla="*/ 354 h 4320"/>
              <a:gd name="T36" fmla="*/ 3485 w 7694"/>
              <a:gd name="T37" fmla="*/ 354 h 4320"/>
              <a:gd name="T38" fmla="*/ 478 w 7694"/>
              <a:gd name="T39" fmla="*/ 354 h 4320"/>
              <a:gd name="T40" fmla="*/ 822 w 7694"/>
              <a:gd name="T41" fmla="*/ 354 h 4320"/>
              <a:gd name="T42" fmla="*/ 1882 w 7694"/>
              <a:gd name="T43" fmla="*/ 3966 h 4320"/>
              <a:gd name="T44" fmla="*/ 1537 w 7694"/>
              <a:gd name="T45" fmla="*/ 3966 h 4320"/>
              <a:gd name="T46" fmla="*/ 478 w 7694"/>
              <a:gd name="T47" fmla="*/ 35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94" h="4320">
                <a:moveTo>
                  <a:pt x="0" y="4320"/>
                </a:moveTo>
                <a:lnTo>
                  <a:pt x="7694" y="4320"/>
                </a:lnTo>
                <a:lnTo>
                  <a:pt x="7694" y="0"/>
                </a:lnTo>
                <a:lnTo>
                  <a:pt x="0" y="0"/>
                </a:lnTo>
                <a:lnTo>
                  <a:pt x="0" y="354"/>
                </a:lnTo>
                <a:lnTo>
                  <a:pt x="179" y="354"/>
                </a:lnTo>
                <a:lnTo>
                  <a:pt x="1238" y="3966"/>
                </a:lnTo>
                <a:lnTo>
                  <a:pt x="0" y="3966"/>
                </a:lnTo>
                <a:lnTo>
                  <a:pt x="0" y="4320"/>
                </a:lnTo>
                <a:close/>
                <a:moveTo>
                  <a:pt x="3607" y="354"/>
                </a:moveTo>
                <a:lnTo>
                  <a:pt x="4668" y="3966"/>
                </a:lnTo>
                <a:lnTo>
                  <a:pt x="4604" y="3966"/>
                </a:lnTo>
                <a:lnTo>
                  <a:pt x="3543" y="354"/>
                </a:lnTo>
                <a:lnTo>
                  <a:pt x="3607" y="354"/>
                </a:lnTo>
                <a:close/>
                <a:moveTo>
                  <a:pt x="3485" y="354"/>
                </a:moveTo>
                <a:lnTo>
                  <a:pt x="4544" y="3966"/>
                </a:lnTo>
                <a:lnTo>
                  <a:pt x="2209" y="3966"/>
                </a:lnTo>
                <a:lnTo>
                  <a:pt x="1150" y="354"/>
                </a:lnTo>
                <a:lnTo>
                  <a:pt x="3485" y="354"/>
                </a:lnTo>
                <a:close/>
                <a:moveTo>
                  <a:pt x="478" y="354"/>
                </a:moveTo>
                <a:lnTo>
                  <a:pt x="822" y="354"/>
                </a:lnTo>
                <a:lnTo>
                  <a:pt x="1882" y="3966"/>
                </a:lnTo>
                <a:lnTo>
                  <a:pt x="1537" y="3966"/>
                </a:lnTo>
                <a:lnTo>
                  <a:pt x="478" y="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: Shape 23"/>
          <p:cNvSpPr>
            <a:spLocks/>
          </p:cNvSpPr>
          <p:nvPr/>
        </p:nvSpPr>
        <p:spPr bwMode="auto">
          <a:xfrm>
            <a:off x="378341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7575" y="2003489"/>
            <a:ext cx="4375150" cy="1231106"/>
          </a:xfrm>
        </p:spPr>
        <p:txBody>
          <a:bodyPr anchor="b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7575" y="4026609"/>
            <a:ext cx="4375150" cy="307777"/>
          </a:xfr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reeform: Shape 44"/>
          <p:cNvSpPr>
            <a:spLocks/>
          </p:cNvSpPr>
          <p:nvPr/>
        </p:nvSpPr>
        <p:spPr bwMode="auto">
          <a:xfrm flipH="1">
            <a:off x="7267575" y="3594026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1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54" name="Freeform 38"/>
            <p:cNvSpPr>
              <a:spLocks/>
            </p:cNvSpPr>
            <p:nvPr userDrawn="1"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5" name="Freeform 40"/>
            <p:cNvSpPr>
              <a:spLocks/>
            </p:cNvSpPr>
            <p:nvPr userDrawn="1"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6" name="Freeform 42"/>
            <p:cNvSpPr>
              <a:spLocks/>
            </p:cNvSpPr>
            <p:nvPr userDrawn="1"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 userDrawn="1"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8" name="Freeform 46"/>
            <p:cNvSpPr>
              <a:spLocks/>
            </p:cNvSpPr>
            <p:nvPr userDrawn="1"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9" name="Freeform 48"/>
            <p:cNvSpPr>
              <a:spLocks/>
            </p:cNvSpPr>
            <p:nvPr userDrawn="1"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0" name="Freeform: Shape 59"/>
            <p:cNvSpPr>
              <a:spLocks/>
            </p:cNvSpPr>
            <p:nvPr userDrawn="1"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1" name="Freeform: Shape 60"/>
            <p:cNvSpPr>
              <a:spLocks/>
            </p:cNvSpPr>
            <p:nvPr userDrawn="1"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730883" y="3075057"/>
            <a:ext cx="27302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F0302020204030204"/>
                <a:ea typeface="+mj-ea"/>
                <a:cs typeface="+mj-cs"/>
              </a:rPr>
              <a:t>Thank you</a:t>
            </a:r>
          </a:p>
        </p:txBody>
      </p:sp>
      <p:sp>
        <p:nvSpPr>
          <p:cNvPr id="24" name="Freeform: Shape 9"/>
          <p:cNvSpPr>
            <a:spLocks/>
          </p:cNvSpPr>
          <p:nvPr/>
        </p:nvSpPr>
        <p:spPr bwMode="auto">
          <a:xfrm flipH="1">
            <a:off x="4770120" y="3012450"/>
            <a:ext cx="2651760" cy="73152"/>
          </a:xfrm>
          <a:custGeom>
            <a:avLst/>
            <a:gdLst>
              <a:gd name="connsiteX0" fmla="*/ 2714641 w 2825755"/>
              <a:gd name="connsiteY0" fmla="*/ 91440 h 91440"/>
              <a:gd name="connsiteX1" fmla="*/ 64310 w 2825755"/>
              <a:gd name="connsiteY1" fmla="*/ 91440 h 91440"/>
              <a:gd name="connsiteX2" fmla="*/ 64310 w 2825755"/>
              <a:gd name="connsiteY2" fmla="*/ 91133 h 91440"/>
              <a:gd name="connsiteX3" fmla="*/ 0 w 2825755"/>
              <a:gd name="connsiteY3" fmla="*/ 91133 h 91440"/>
              <a:gd name="connsiteX4" fmla="*/ 33415 w 2825755"/>
              <a:gd name="connsiteY4" fmla="*/ 0 h 91440"/>
              <a:gd name="connsiteX5" fmla="*/ 64310 w 2825755"/>
              <a:gd name="connsiteY5" fmla="*/ 75 h 91440"/>
              <a:gd name="connsiteX6" fmla="*/ 64310 w 2825755"/>
              <a:gd name="connsiteY6" fmla="*/ 0 h 91440"/>
              <a:gd name="connsiteX7" fmla="*/ 1992392 w 2825755"/>
              <a:gd name="connsiteY7" fmla="*/ 0 h 91440"/>
              <a:gd name="connsiteX8" fmla="*/ 2714641 w 2825755"/>
              <a:gd name="connsiteY8" fmla="*/ 0 h 91440"/>
              <a:gd name="connsiteX9" fmla="*/ 2825755 w 2825755"/>
              <a:gd name="connsiteY9" fmla="*/ 0 h 91440"/>
              <a:gd name="connsiteX10" fmla="*/ 2792340 w 2825755"/>
              <a:gd name="connsiteY10" fmla="*/ 91133 h 91440"/>
              <a:gd name="connsiteX11" fmla="*/ 2714641 w 2825755"/>
              <a:gd name="connsiteY11" fmla="*/ 909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5755" h="91440">
                <a:moveTo>
                  <a:pt x="2714641" y="91440"/>
                </a:moveTo>
                <a:lnTo>
                  <a:pt x="64310" y="91440"/>
                </a:lnTo>
                <a:lnTo>
                  <a:pt x="64310" y="91133"/>
                </a:lnTo>
                <a:lnTo>
                  <a:pt x="0" y="91133"/>
                </a:lnTo>
                <a:lnTo>
                  <a:pt x="33415" y="0"/>
                </a:lnTo>
                <a:lnTo>
                  <a:pt x="64310" y="75"/>
                </a:lnTo>
                <a:lnTo>
                  <a:pt x="64310" y="0"/>
                </a:lnTo>
                <a:lnTo>
                  <a:pt x="1992392" y="0"/>
                </a:lnTo>
                <a:lnTo>
                  <a:pt x="2714641" y="0"/>
                </a:lnTo>
                <a:lnTo>
                  <a:pt x="2825755" y="0"/>
                </a:lnTo>
                <a:lnTo>
                  <a:pt x="2792340" y="91133"/>
                </a:lnTo>
                <a:lnTo>
                  <a:pt x="2714641" y="90944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14" name="Picture 1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91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5" name="Freeform 42"/>
            <p:cNvSpPr>
              <a:spLocks/>
            </p:cNvSpPr>
            <p:nvPr userDrawn="1"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7" name="Freeform 44"/>
            <p:cNvSpPr>
              <a:spLocks/>
            </p:cNvSpPr>
            <p:nvPr userDrawn="1"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 userDrawn="1"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 userDrawn="1"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0" name="Freeform: Shape 49"/>
            <p:cNvSpPr>
              <a:spLocks/>
            </p:cNvSpPr>
            <p:nvPr userDrawn="1"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1" name="Freeform: Shape 50"/>
            <p:cNvSpPr>
              <a:spLocks/>
            </p:cNvSpPr>
            <p:nvPr userDrawn="1"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30" name="Freeform 39"/>
          <p:cNvSpPr>
            <a:spLocks/>
          </p:cNvSpPr>
          <p:nvPr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3"/>
          <p:cNvSpPr>
            <a:spLocks/>
          </p:cNvSpPr>
          <p:nvPr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9275" y="1830745"/>
            <a:ext cx="11093450" cy="615553"/>
          </a:xfrm>
        </p:spPr>
        <p:txBody>
          <a:bodyPr anchor="b" anchorCtr="0"/>
          <a:lstStyle>
            <a:lvl1pPr algn="ctr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7937" y="3886384"/>
            <a:ext cx="7096126" cy="48218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67" name="Freeform: Shape 44"/>
          <p:cNvSpPr>
            <a:spLocks/>
          </p:cNvSpPr>
          <p:nvPr/>
        </p:nvSpPr>
        <p:spPr bwMode="auto">
          <a:xfrm flipH="1">
            <a:off x="5775960" y="3392424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9275" y="2628076"/>
            <a:ext cx="11093450" cy="5254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3514" y="6419031"/>
            <a:ext cx="1359211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42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30883" y="3075057"/>
            <a:ext cx="27302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F0302020204030204"/>
                <a:ea typeface="+mj-ea"/>
                <a:cs typeface="+mj-cs"/>
              </a:rPr>
              <a:t>Thank you</a:t>
            </a:r>
          </a:p>
        </p:txBody>
      </p:sp>
      <p:sp>
        <p:nvSpPr>
          <p:cNvPr id="15" name="Freeform: Shape 9"/>
          <p:cNvSpPr>
            <a:spLocks/>
          </p:cNvSpPr>
          <p:nvPr/>
        </p:nvSpPr>
        <p:spPr bwMode="auto">
          <a:xfrm flipH="1">
            <a:off x="4770120" y="3012450"/>
            <a:ext cx="2651760" cy="73152"/>
          </a:xfrm>
          <a:custGeom>
            <a:avLst/>
            <a:gdLst>
              <a:gd name="connsiteX0" fmla="*/ 2714641 w 2825755"/>
              <a:gd name="connsiteY0" fmla="*/ 91440 h 91440"/>
              <a:gd name="connsiteX1" fmla="*/ 64310 w 2825755"/>
              <a:gd name="connsiteY1" fmla="*/ 91440 h 91440"/>
              <a:gd name="connsiteX2" fmla="*/ 64310 w 2825755"/>
              <a:gd name="connsiteY2" fmla="*/ 91133 h 91440"/>
              <a:gd name="connsiteX3" fmla="*/ 0 w 2825755"/>
              <a:gd name="connsiteY3" fmla="*/ 91133 h 91440"/>
              <a:gd name="connsiteX4" fmla="*/ 33415 w 2825755"/>
              <a:gd name="connsiteY4" fmla="*/ 0 h 91440"/>
              <a:gd name="connsiteX5" fmla="*/ 64310 w 2825755"/>
              <a:gd name="connsiteY5" fmla="*/ 75 h 91440"/>
              <a:gd name="connsiteX6" fmla="*/ 64310 w 2825755"/>
              <a:gd name="connsiteY6" fmla="*/ 0 h 91440"/>
              <a:gd name="connsiteX7" fmla="*/ 1992392 w 2825755"/>
              <a:gd name="connsiteY7" fmla="*/ 0 h 91440"/>
              <a:gd name="connsiteX8" fmla="*/ 2714641 w 2825755"/>
              <a:gd name="connsiteY8" fmla="*/ 0 h 91440"/>
              <a:gd name="connsiteX9" fmla="*/ 2825755 w 2825755"/>
              <a:gd name="connsiteY9" fmla="*/ 0 h 91440"/>
              <a:gd name="connsiteX10" fmla="*/ 2792340 w 2825755"/>
              <a:gd name="connsiteY10" fmla="*/ 91133 h 91440"/>
              <a:gd name="connsiteX11" fmla="*/ 2714641 w 2825755"/>
              <a:gd name="connsiteY11" fmla="*/ 909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5755" h="91440">
                <a:moveTo>
                  <a:pt x="2714641" y="91440"/>
                </a:moveTo>
                <a:lnTo>
                  <a:pt x="64310" y="91440"/>
                </a:lnTo>
                <a:lnTo>
                  <a:pt x="64310" y="91133"/>
                </a:lnTo>
                <a:lnTo>
                  <a:pt x="0" y="91133"/>
                </a:lnTo>
                <a:lnTo>
                  <a:pt x="33415" y="0"/>
                </a:lnTo>
                <a:lnTo>
                  <a:pt x="64310" y="75"/>
                </a:lnTo>
                <a:lnTo>
                  <a:pt x="64310" y="0"/>
                </a:lnTo>
                <a:lnTo>
                  <a:pt x="1992392" y="0"/>
                </a:lnTo>
                <a:lnTo>
                  <a:pt x="2714641" y="0"/>
                </a:lnTo>
                <a:lnTo>
                  <a:pt x="2825755" y="0"/>
                </a:lnTo>
                <a:lnTo>
                  <a:pt x="2792340" y="91133"/>
                </a:lnTo>
                <a:lnTo>
                  <a:pt x="2714641" y="909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63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489024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4C509375-4639-44FC-A982-70C1770414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9407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8335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8710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1134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4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7120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618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7105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5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340" y="502920"/>
            <a:ext cx="6423660" cy="5852160"/>
          </a:xfrm>
          <a:prstGeom prst="rect">
            <a:avLst/>
          </a:prstGeom>
        </p:spPr>
      </p:pic>
      <p:sp useBgFill="1">
        <p:nvSpPr>
          <p:cNvPr id="29" name="Freeform 5"/>
          <p:cNvSpPr>
            <a:spLocks noChangeAspect="1" noEditPoints="1"/>
          </p:cNvSpPr>
          <p:nvPr/>
        </p:nvSpPr>
        <p:spPr bwMode="auto">
          <a:xfrm>
            <a:off x="5559634" y="3175"/>
            <a:ext cx="6632366" cy="6858000"/>
          </a:xfrm>
          <a:custGeom>
            <a:avLst/>
            <a:gdLst>
              <a:gd name="T0" fmla="*/ 4174 w 4174"/>
              <a:gd name="T1" fmla="*/ 0 h 4316"/>
              <a:gd name="T2" fmla="*/ 0 w 4174"/>
              <a:gd name="T3" fmla="*/ 0 h 4316"/>
              <a:gd name="T4" fmla="*/ 0 w 4174"/>
              <a:gd name="T5" fmla="*/ 4316 h 4316"/>
              <a:gd name="T6" fmla="*/ 4174 w 4174"/>
              <a:gd name="T7" fmla="*/ 4316 h 4316"/>
              <a:gd name="T8" fmla="*/ 4174 w 4174"/>
              <a:gd name="T9" fmla="*/ 3962 h 4316"/>
              <a:gd name="T10" fmla="*/ 4013 w 4174"/>
              <a:gd name="T11" fmla="*/ 3962 h 4316"/>
              <a:gd name="T12" fmla="*/ 2959 w 4174"/>
              <a:gd name="T13" fmla="*/ 354 h 4316"/>
              <a:gd name="T14" fmla="*/ 3301 w 4174"/>
              <a:gd name="T15" fmla="*/ 354 h 4316"/>
              <a:gd name="T16" fmla="*/ 4174 w 4174"/>
              <a:gd name="T17" fmla="*/ 3341 h 4316"/>
              <a:gd name="T18" fmla="*/ 4174 w 4174"/>
              <a:gd name="T19" fmla="*/ 2322 h 4316"/>
              <a:gd name="T20" fmla="*/ 3598 w 4174"/>
              <a:gd name="T21" fmla="*/ 354 h 4316"/>
              <a:gd name="T22" fmla="*/ 4174 w 4174"/>
              <a:gd name="T23" fmla="*/ 354 h 4316"/>
              <a:gd name="T24" fmla="*/ 4174 w 4174"/>
              <a:gd name="T25" fmla="*/ 0 h 4316"/>
              <a:gd name="T26" fmla="*/ 1242 w 4174"/>
              <a:gd name="T27" fmla="*/ 3962 h 4316"/>
              <a:gd name="T28" fmla="*/ 186 w 4174"/>
              <a:gd name="T29" fmla="*/ 354 h 4316"/>
              <a:gd name="T30" fmla="*/ 250 w 4174"/>
              <a:gd name="T31" fmla="*/ 354 h 4316"/>
              <a:gd name="T32" fmla="*/ 1305 w 4174"/>
              <a:gd name="T33" fmla="*/ 3962 h 4316"/>
              <a:gd name="T34" fmla="*/ 1242 w 4174"/>
              <a:gd name="T35" fmla="*/ 3962 h 4316"/>
              <a:gd name="T36" fmla="*/ 3687 w 4174"/>
              <a:gd name="T37" fmla="*/ 3962 h 4316"/>
              <a:gd name="T38" fmla="*/ 1363 w 4174"/>
              <a:gd name="T39" fmla="*/ 3962 h 4316"/>
              <a:gd name="T40" fmla="*/ 309 w 4174"/>
              <a:gd name="T41" fmla="*/ 354 h 4316"/>
              <a:gd name="T42" fmla="*/ 2633 w 4174"/>
              <a:gd name="T43" fmla="*/ 354 h 4316"/>
              <a:gd name="T44" fmla="*/ 3687 w 4174"/>
              <a:gd name="T45" fmla="*/ 3962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74" h="4316">
                <a:moveTo>
                  <a:pt x="4174" y="0"/>
                </a:moveTo>
                <a:lnTo>
                  <a:pt x="0" y="0"/>
                </a:lnTo>
                <a:lnTo>
                  <a:pt x="0" y="4316"/>
                </a:lnTo>
                <a:lnTo>
                  <a:pt x="4174" y="4316"/>
                </a:lnTo>
                <a:lnTo>
                  <a:pt x="4174" y="3962"/>
                </a:lnTo>
                <a:lnTo>
                  <a:pt x="4013" y="3962"/>
                </a:lnTo>
                <a:lnTo>
                  <a:pt x="2959" y="354"/>
                </a:lnTo>
                <a:lnTo>
                  <a:pt x="3301" y="354"/>
                </a:lnTo>
                <a:lnTo>
                  <a:pt x="4174" y="3341"/>
                </a:lnTo>
                <a:lnTo>
                  <a:pt x="4174" y="2322"/>
                </a:lnTo>
                <a:lnTo>
                  <a:pt x="3598" y="354"/>
                </a:lnTo>
                <a:lnTo>
                  <a:pt x="4174" y="354"/>
                </a:lnTo>
                <a:lnTo>
                  <a:pt x="4174" y="0"/>
                </a:lnTo>
                <a:close/>
                <a:moveTo>
                  <a:pt x="1242" y="3962"/>
                </a:moveTo>
                <a:lnTo>
                  <a:pt x="186" y="354"/>
                </a:lnTo>
                <a:lnTo>
                  <a:pt x="250" y="354"/>
                </a:lnTo>
                <a:lnTo>
                  <a:pt x="1305" y="3962"/>
                </a:lnTo>
                <a:lnTo>
                  <a:pt x="1242" y="3962"/>
                </a:lnTo>
                <a:close/>
                <a:moveTo>
                  <a:pt x="3687" y="3962"/>
                </a:moveTo>
                <a:lnTo>
                  <a:pt x="1363" y="3962"/>
                </a:lnTo>
                <a:lnTo>
                  <a:pt x="309" y="354"/>
                </a:lnTo>
                <a:lnTo>
                  <a:pt x="2633" y="354"/>
                </a:lnTo>
                <a:lnTo>
                  <a:pt x="3687" y="3962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Freeform: Shape 30"/>
          <p:cNvSpPr>
            <a:spLocks/>
          </p:cNvSpPr>
          <p:nvPr/>
        </p:nvSpPr>
        <p:spPr bwMode="auto">
          <a:xfrm>
            <a:off x="9936487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0" name="Freeform 39"/>
          <p:cNvSpPr>
            <a:spLocks/>
          </p:cNvSpPr>
          <p:nvPr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3"/>
          <p:cNvSpPr>
            <a:spLocks/>
          </p:cNvSpPr>
          <p:nvPr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8640" y="1830745"/>
            <a:ext cx="5547360" cy="615553"/>
          </a:xfrm>
        </p:spPr>
        <p:txBody>
          <a:bodyPr anchor="b" anchorCtr="0"/>
          <a:lstStyle>
            <a:lvl1pPr algn="l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3886384"/>
            <a:ext cx="5547360" cy="482183"/>
          </a:xfrm>
        </p:spPr>
        <p:txBody>
          <a:bodyPr wrap="square">
            <a:spAutoFit/>
          </a:bodyPr>
          <a:lstStyle>
            <a:lvl1pPr marL="0" indent="0" algn="l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" y="2628076"/>
            <a:ext cx="5547360" cy="525463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73" y="5967121"/>
            <a:ext cx="212376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3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184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268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4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518364"/>
          </a:xfrm>
        </p:spPr>
        <p:txBody>
          <a:bodyPr>
            <a:spAutoFit/>
          </a:bodyPr>
          <a:lstStyle>
            <a:lvl1pPr>
              <a:defRPr sz="2000"/>
            </a:lvl1pPr>
            <a:lvl2pPr marL="231775" indent="0">
              <a:defRPr sz="1800">
                <a:solidFill>
                  <a:schemeClr val="tx1"/>
                </a:solidFill>
              </a:defRPr>
            </a:lvl2pPr>
            <a:lvl3pPr marL="404813" indent="0">
              <a:defRPr sz="1600">
                <a:solidFill>
                  <a:schemeClr val="tx1"/>
                </a:solidFill>
              </a:defRPr>
            </a:lvl3pPr>
            <a:lvl4pPr marL="509588" indent="57150">
              <a:defRPr sz="1400">
                <a:solidFill>
                  <a:schemeClr val="tx1"/>
                </a:solidFill>
              </a:defRPr>
            </a:lvl4pPr>
            <a:lvl5pPr marL="682625" indent="0"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5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54669"/>
            <a:ext cx="11091672" cy="449354"/>
          </a:xfrm>
        </p:spPr>
        <p:txBody>
          <a:bodyPr bIns="18288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0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8"/>
            <a:ext cx="1109167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04702"/>
            <a:ext cx="11091672" cy="4985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6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head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524000"/>
            <a:ext cx="1109167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954" y="106496"/>
            <a:ext cx="11095037" cy="441192"/>
          </a:xfrm>
        </p:spPr>
        <p:txBody>
          <a:bodyPr anchor="b" anchorCtr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51565"/>
            <a:ext cx="11091672" cy="449354"/>
          </a:xfrm>
        </p:spPr>
        <p:txBody>
          <a:bodyPr vert="horz" wrap="square" lIns="0" tIns="0" rIns="0" bIns="18288" rtlCol="0" anchor="b" anchorCtr="0">
            <a:spAutoFit/>
          </a:bodyPr>
          <a:lstStyle>
            <a:lvl1pPr>
              <a:defRPr lang="en-US" sz="2800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24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380" y="0"/>
            <a:ext cx="5341620" cy="6858000"/>
          </a:xfrm>
          <a:prstGeom prst="rect">
            <a:avLst/>
          </a:prstGeom>
        </p:spPr>
      </p:pic>
      <p:sp>
        <p:nvSpPr>
          <p:cNvPr id="8" name="Freeform: Shape 7"/>
          <p:cNvSpPr>
            <a:spLocks/>
          </p:cNvSpPr>
          <p:nvPr/>
        </p:nvSpPr>
        <p:spPr bwMode="white">
          <a:xfrm>
            <a:off x="4087906" y="794"/>
            <a:ext cx="5312070" cy="6857206"/>
          </a:xfrm>
          <a:custGeom>
            <a:avLst/>
            <a:gdLst>
              <a:gd name="connsiteX0" fmla="*/ 0 w 5312070"/>
              <a:gd name="connsiteY0" fmla="*/ 0 h 6857206"/>
              <a:gd name="connsiteX1" fmla="*/ 2848270 w 5312070"/>
              <a:gd name="connsiteY1" fmla="*/ 0 h 6857206"/>
              <a:gd name="connsiteX2" fmla="*/ 5312070 w 5312070"/>
              <a:gd name="connsiteY2" fmla="*/ 6857206 h 6857206"/>
              <a:gd name="connsiteX3" fmla="*/ 0 w 5312070"/>
              <a:gd name="connsiteY3" fmla="*/ 6857206 h 68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070" h="6857206">
                <a:moveTo>
                  <a:pt x="0" y="0"/>
                </a:moveTo>
                <a:lnTo>
                  <a:pt x="2848270" y="0"/>
                </a:lnTo>
                <a:lnTo>
                  <a:pt x="5312070" y="6857206"/>
                </a:lnTo>
                <a:lnTo>
                  <a:pt x="0" y="6857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8"/>
            <a:ext cx="1109167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04702"/>
            <a:ext cx="11091672" cy="4985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60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7688" y="1524000"/>
            <a:ext cx="527399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1524000"/>
            <a:ext cx="5267873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6521" y="450025"/>
            <a:ext cx="11091672" cy="55399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524000"/>
            <a:ext cx="11091672" cy="47475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49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800" kern="1200">
          <a:solidFill>
            <a:srgbClr val="626469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3960">
          <p15:clr>
            <a:srgbClr val="F26B43"/>
          </p15:clr>
        </p15:guide>
        <p15:guide id="3" orient="horz" pos="345">
          <p15:clr>
            <a:srgbClr val="F26B43"/>
          </p15:clr>
        </p15:guide>
        <p15:guide id="4" pos="345">
          <p15:clr>
            <a:srgbClr val="F26B43"/>
          </p15:clr>
        </p15:guide>
        <p15:guide id="5" pos="7334">
          <p15:clr>
            <a:srgbClr val="F26B43"/>
          </p15:clr>
        </p15:guide>
        <p15:guide id="6" orient="horz" pos="960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632">
          <p15:clr>
            <a:srgbClr val="A4A3A4"/>
          </p15:clr>
        </p15:guide>
        <p15:guide id="9" orient="horz" pos="1193">
          <p15:clr>
            <a:srgbClr val="A4A3A4"/>
          </p15:clr>
        </p15:guide>
        <p15:guide id="10" orient="horz" pos="1422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C0CF1-8752-4D26-AF76-5025ADC1D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6/19/2018</a:t>
            </a:fld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27379-08A1-4256-81ED-9FE8875A0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4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POMBA+Context+Builder+Swagger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Network+Discovery+API+Swagger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10.147.112.154:8080/network-discovery/service/context?serviceInstanceId=c6456519-6acf-4adb-997c-3c363dd4caaf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POMBA" TargetMode="Externa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onap.org/browse/LOG-192" TargetMode="Externa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0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POMBA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3886384"/>
            <a:ext cx="5547360" cy="215444"/>
          </a:xfrm>
        </p:spPr>
        <p:txBody>
          <a:bodyPr/>
          <a:lstStyle/>
          <a:p>
            <a:r>
              <a:rPr lang="en-US" dirty="0" smtClean="0"/>
              <a:t>June 21, 2018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An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12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544" y="0"/>
            <a:ext cx="77809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685937" y="2963602"/>
            <a:ext cx="6258260" cy="553998"/>
          </a:xfrm>
        </p:spPr>
        <p:txBody>
          <a:bodyPr/>
          <a:lstStyle/>
          <a:p>
            <a:pPr algn="ctr"/>
            <a:r>
              <a:rPr lang="en-US" dirty="0" smtClean="0"/>
              <a:t>POMBA Architecture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15743" y="111471"/>
            <a:ext cx="5681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https://wiki.onap.org/display/DW/POMBA+Architecture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07934" y="3363985"/>
            <a:ext cx="3422708" cy="780176"/>
          </a:xfrm>
          <a:prstGeom prst="roundRect">
            <a:avLst/>
          </a:prstGeom>
          <a:solidFill>
            <a:srgbClr val="79CDA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137053"/>
                </a:solidFill>
              </a:rPr>
              <a:t>Context Aggregator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847543" y="2772106"/>
            <a:ext cx="626606" cy="438927"/>
          </a:xfrm>
          <a:prstGeom prst="roundRect">
            <a:avLst/>
          </a:prstGeom>
          <a:solidFill>
            <a:srgbClr val="00B050">
              <a:alpha val="4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err="1" smtClean="0">
              <a:solidFill>
                <a:srgbClr val="00B05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508923" y="2333179"/>
            <a:ext cx="626606" cy="438927"/>
          </a:xfrm>
          <a:prstGeom prst="roundRect">
            <a:avLst/>
          </a:prstGeom>
          <a:solidFill>
            <a:srgbClr val="00B050">
              <a:alpha val="4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err="1" smtClean="0">
              <a:solidFill>
                <a:srgbClr val="00B05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869435" y="3870805"/>
            <a:ext cx="626606" cy="438927"/>
          </a:xfrm>
          <a:prstGeom prst="roundRect">
            <a:avLst/>
          </a:prstGeom>
          <a:solidFill>
            <a:srgbClr val="00B050">
              <a:alpha val="4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err="1" smtClean="0">
              <a:solidFill>
                <a:srgbClr val="00B05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309366" y="5147213"/>
            <a:ext cx="697490" cy="438927"/>
          </a:xfrm>
          <a:prstGeom prst="roundRect">
            <a:avLst/>
          </a:prstGeom>
          <a:solidFill>
            <a:srgbClr val="0070C0">
              <a:alpha val="4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err="1" smtClean="0">
              <a:solidFill>
                <a:srgbClr val="00B05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720696" y="5324572"/>
            <a:ext cx="1606215" cy="576498"/>
          </a:xfrm>
          <a:prstGeom prst="roundRect">
            <a:avLst/>
          </a:prstGeom>
          <a:solidFill>
            <a:srgbClr val="92D050">
              <a:alpha val="4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899326" y="1126761"/>
            <a:ext cx="592578" cy="478756"/>
          </a:xfrm>
          <a:prstGeom prst="roundRect">
            <a:avLst/>
          </a:prstGeom>
          <a:solidFill>
            <a:srgbClr val="92D050">
              <a:alpha val="4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err="1" smtClean="0">
              <a:solidFill>
                <a:srgbClr val="00B05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949767" y="1105495"/>
            <a:ext cx="592578" cy="478756"/>
          </a:xfrm>
          <a:prstGeom prst="roundRect">
            <a:avLst/>
          </a:prstGeom>
          <a:solidFill>
            <a:srgbClr val="92D050">
              <a:alpha val="4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err="1" smtClean="0">
              <a:solidFill>
                <a:srgbClr val="00B05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847543" y="5001403"/>
            <a:ext cx="626606" cy="438927"/>
          </a:xfrm>
          <a:prstGeom prst="roundRect">
            <a:avLst/>
          </a:prstGeom>
          <a:solidFill>
            <a:srgbClr val="FF0000">
              <a:alpha val="4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err="1" smtClean="0">
              <a:solidFill>
                <a:srgbClr val="00B05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811433" y="6150265"/>
            <a:ext cx="697490" cy="438927"/>
          </a:xfrm>
          <a:prstGeom prst="roundRect">
            <a:avLst/>
          </a:prstGeom>
          <a:solidFill>
            <a:schemeClr val="tx2">
              <a:lumMod val="60000"/>
              <a:lumOff val="40000"/>
              <a:alpha val="4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rgbClr val="00B050"/>
                </a:solidFill>
              </a:rPr>
              <a:t>Data Dictionary</a:t>
            </a:r>
          </a:p>
        </p:txBody>
      </p:sp>
      <p:cxnSp>
        <p:nvCxnSpPr>
          <p:cNvPr id="19" name="Elbow Connector 18"/>
          <p:cNvCxnSpPr>
            <a:stCxn id="17" idx="1"/>
            <a:endCxn id="13" idx="3"/>
          </p:cNvCxnSpPr>
          <p:nvPr/>
        </p:nvCxnSpPr>
        <p:spPr>
          <a:xfrm rot="10800000">
            <a:off x="5326911" y="5612821"/>
            <a:ext cx="484522" cy="756908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423198" y="5194300"/>
            <a:ext cx="171450" cy="130272"/>
          </a:xfrm>
          <a:prstGeom prst="rect">
            <a:avLst/>
          </a:prstGeom>
          <a:solidFill>
            <a:srgbClr val="79B1DB"/>
          </a:solidFill>
          <a:ln>
            <a:solidFill>
              <a:srgbClr val="79B1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err="1" smtClean="0"/>
          </a:p>
        </p:txBody>
      </p:sp>
      <p:sp>
        <p:nvSpPr>
          <p:cNvPr id="12" name="TextBox 11"/>
          <p:cNvSpPr txBox="1"/>
          <p:nvPr/>
        </p:nvSpPr>
        <p:spPr>
          <a:xfrm>
            <a:off x="3794978" y="5440330"/>
            <a:ext cx="959254" cy="261610"/>
          </a:xfrm>
          <a:prstGeom prst="rect">
            <a:avLst/>
          </a:prstGeom>
          <a:solidFill>
            <a:srgbClr val="BBDCA8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137053"/>
                </a:solidFill>
              </a:rPr>
              <a:t>Validation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73168" y="724757"/>
            <a:ext cx="387350" cy="5262979"/>
          </a:xfrm>
          <a:prstGeom prst="rect">
            <a:avLst/>
          </a:prstGeom>
          <a:solidFill>
            <a:srgbClr val="DDE6F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33C55"/>
                </a:solidFill>
              </a:rPr>
              <a:t>Message </a:t>
            </a:r>
          </a:p>
          <a:p>
            <a:r>
              <a:rPr lang="en-US" sz="2400" dirty="0" smtClean="0">
                <a:solidFill>
                  <a:srgbClr val="233C55"/>
                </a:solidFill>
              </a:rPr>
              <a:t> Router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114643" y="2991569"/>
            <a:ext cx="404278" cy="200055"/>
          </a:xfrm>
          <a:prstGeom prst="rect">
            <a:avLst/>
          </a:prstGeom>
          <a:solidFill>
            <a:srgbClr val="DDE6F1"/>
          </a:solidFill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rgbClr val="233C55"/>
                </a:solidFill>
              </a:rPr>
              <a:t>A&amp;AI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84034" y="3944106"/>
            <a:ext cx="466794" cy="200055"/>
          </a:xfrm>
          <a:prstGeom prst="rect">
            <a:avLst/>
          </a:prstGeom>
          <a:solidFill>
            <a:srgbClr val="DDE6F1"/>
          </a:solidFill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rgbClr val="233C55"/>
                </a:solidFill>
              </a:rPr>
              <a:t>SDN-C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052127" y="5030427"/>
            <a:ext cx="439544" cy="200055"/>
          </a:xfrm>
          <a:prstGeom prst="rect">
            <a:avLst/>
          </a:prstGeom>
          <a:solidFill>
            <a:srgbClr val="DDE6F1"/>
          </a:solidFill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rgbClr val="233C55"/>
                </a:solidFill>
              </a:rPr>
              <a:t>DCAE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94052" y="2040340"/>
            <a:ext cx="370614" cy="200055"/>
          </a:xfrm>
          <a:prstGeom prst="rect">
            <a:avLst/>
          </a:prstGeom>
          <a:solidFill>
            <a:srgbClr val="DDE6F1"/>
          </a:solidFill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rgbClr val="233C55"/>
                </a:solidFill>
              </a:rPr>
              <a:t>SDC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27915" y="5194300"/>
            <a:ext cx="678941" cy="323165"/>
          </a:xfrm>
          <a:prstGeom prst="rect">
            <a:avLst/>
          </a:prstGeom>
          <a:solidFill>
            <a:srgbClr val="79B1DB"/>
          </a:solidFill>
        </p:spPr>
        <p:txBody>
          <a:bodyPr wrap="square" rtlCol="0">
            <a:spAutoFit/>
          </a:bodyPr>
          <a:lstStyle/>
          <a:p>
            <a:r>
              <a:rPr lang="en-US" sz="500" dirty="0" smtClean="0">
                <a:solidFill>
                  <a:srgbClr val="233C55"/>
                </a:solidFill>
              </a:rPr>
              <a:t>Network Discovery</a:t>
            </a:r>
          </a:p>
          <a:p>
            <a:r>
              <a:rPr lang="en-US" sz="500" dirty="0" smtClean="0">
                <a:solidFill>
                  <a:srgbClr val="233C55"/>
                </a:solidFill>
              </a:rPr>
              <a:t>Context Builder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22142" y="1244845"/>
            <a:ext cx="546945" cy="200055"/>
          </a:xfrm>
          <a:prstGeom prst="rect">
            <a:avLst/>
          </a:prstGeom>
          <a:solidFill>
            <a:srgbClr val="BBDCA8"/>
          </a:solidFill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rgbClr val="137053"/>
                </a:solidFill>
              </a:rPr>
              <a:t>Synapse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49767" y="1257853"/>
            <a:ext cx="487634" cy="200055"/>
          </a:xfrm>
          <a:prstGeom prst="rect">
            <a:avLst/>
          </a:prstGeom>
          <a:solidFill>
            <a:srgbClr val="BBDCA8"/>
          </a:solidFill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rgbClr val="137053"/>
                </a:solidFill>
              </a:rPr>
              <a:t>Search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41243" y="1253021"/>
            <a:ext cx="697627" cy="184666"/>
          </a:xfrm>
          <a:prstGeom prst="rect">
            <a:avLst/>
          </a:prstGeom>
          <a:solidFill>
            <a:srgbClr val="E69138"/>
          </a:solidFill>
        </p:spPr>
        <p:txBody>
          <a:bodyPr wrap="none" rtlCol="0">
            <a:spAutoFit/>
          </a:bodyPr>
          <a:lstStyle/>
          <a:p>
            <a:r>
              <a:rPr lang="en-US" sz="600" dirty="0" smtClean="0"/>
              <a:t>Elastic Search</a:t>
            </a:r>
          </a:p>
        </p:txBody>
      </p:sp>
    </p:spTree>
    <p:extLst>
      <p:ext uri="{BB962C8B-B14F-4D97-AF65-F5344CB8AC3E}">
        <p14:creationId xmlns:p14="http://schemas.microsoft.com/office/powerpoint/2010/main" val="274583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Dive on Architecture Pieces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2572060"/>
              </p:ext>
            </p:extLst>
          </p:nvPr>
        </p:nvGraphicFramePr>
        <p:xfrm>
          <a:off x="546521" y="1238992"/>
          <a:ext cx="10284196" cy="503428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802742"/>
                <a:gridCol w="74814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Message Router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 for distributing event messages through the system (</a:t>
                      </a:r>
                      <a:r>
                        <a:rPr lang="en-US" dirty="0" err="1" smtClean="0"/>
                        <a:t>DMaaP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Context Aggregator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Context Aggregator is a Microservice that orchestrates the calls to various context builders which are pluggable into POMBA upon receiving the Orchestration Completion Event from Message Router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Context Builder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a Microservice that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provides information from a particular data source and presents it via a well defined Context Builder API.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Validation 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Validation service is a core Microservice which implements rule processing engine.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Synapse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Synapse Microservice was created in order to encapsulate interaction with message router (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DMaaP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 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Search Service Microservice was created to be an abstraction layer above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indexable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storage engine (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i.e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Elasticsearch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77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POMBA Detailed Flows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653" y="1088571"/>
            <a:ext cx="10903490" cy="53487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76257" y="111471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https://wiki.onap.org/display/DW/POMBA+Architecture</a:t>
            </a:r>
          </a:p>
        </p:txBody>
      </p:sp>
      <p:sp>
        <p:nvSpPr>
          <p:cNvPr id="3" name="Rectangle 2"/>
          <p:cNvSpPr/>
          <p:nvPr/>
        </p:nvSpPr>
        <p:spPr>
          <a:xfrm>
            <a:off x="546521" y="1415332"/>
            <a:ext cx="1003983" cy="477078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Audit Initiator</a:t>
            </a:r>
          </a:p>
        </p:txBody>
      </p:sp>
      <p:sp>
        <p:nvSpPr>
          <p:cNvPr id="7" name="Rectangle 6"/>
          <p:cNvSpPr/>
          <p:nvPr/>
        </p:nvSpPr>
        <p:spPr>
          <a:xfrm>
            <a:off x="1679372" y="1415332"/>
            <a:ext cx="1003983" cy="477078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Synapse </a:t>
            </a:r>
            <a:r>
              <a:rPr lang="en-US" sz="1000" dirty="0" smtClean="0"/>
              <a:t>(Data-router)</a:t>
            </a:r>
          </a:p>
        </p:txBody>
      </p:sp>
      <p:sp>
        <p:nvSpPr>
          <p:cNvPr id="8" name="Rectangle 7"/>
          <p:cNvSpPr/>
          <p:nvPr/>
        </p:nvSpPr>
        <p:spPr>
          <a:xfrm>
            <a:off x="2812223" y="1415332"/>
            <a:ext cx="1003983" cy="477078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Message Router</a:t>
            </a:r>
            <a:endParaRPr lang="en-US" sz="1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417653" y="1088571"/>
            <a:ext cx="5451745" cy="3267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0" name="Rectangle 9"/>
          <p:cNvSpPr/>
          <p:nvPr/>
        </p:nvSpPr>
        <p:spPr>
          <a:xfrm rot="5400000">
            <a:off x="2338269" y="1597037"/>
            <a:ext cx="819040" cy="128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1" name="Rectangle 10"/>
          <p:cNvSpPr/>
          <p:nvPr/>
        </p:nvSpPr>
        <p:spPr>
          <a:xfrm rot="5400000">
            <a:off x="1269850" y="1687663"/>
            <a:ext cx="819040" cy="128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13" name="Rectangle 12"/>
          <p:cNvSpPr/>
          <p:nvPr/>
        </p:nvSpPr>
        <p:spPr>
          <a:xfrm>
            <a:off x="3838819" y="1422932"/>
            <a:ext cx="1003983" cy="477078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Context Aggregator</a:t>
            </a:r>
            <a:endParaRPr lang="en-US" sz="8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5058718" y="1415332"/>
            <a:ext cx="1003983" cy="477078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Context Builder</a:t>
            </a:r>
            <a:endParaRPr lang="en-US" sz="8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6379960" y="1422932"/>
            <a:ext cx="1046558" cy="477078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Component/Resource</a:t>
            </a:r>
            <a:endParaRPr lang="en-US" sz="8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7741741" y="1422932"/>
            <a:ext cx="1046558" cy="477078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Validation</a:t>
            </a:r>
            <a:endParaRPr lang="en-US" sz="800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8872152" y="1422932"/>
            <a:ext cx="1046558" cy="477078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Elastic Search</a:t>
            </a:r>
            <a:endParaRPr lang="en-US" sz="800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10264604" y="1422932"/>
            <a:ext cx="1046558" cy="477078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Reporting (</a:t>
            </a:r>
            <a:r>
              <a:rPr lang="en-US" sz="1100" dirty="0" err="1" smtClean="0"/>
              <a:t>Kibana</a:t>
            </a:r>
            <a:r>
              <a:rPr lang="en-US" sz="1100" dirty="0" smtClean="0"/>
              <a:t> UI)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269783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POMBA Flow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41036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Audit initiated via end of transaction event or manually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Context Aggregator receives request/event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Context Aggregator initiates calls to various Context Builder to get normalized data from platform components and primary data sources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Context Aggregated payload is published on message router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Rule Processing receives that event and activates audit rules processing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Audit results published to message router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Audit result payload is consumed by synapse service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Reporting tools, such as </a:t>
            </a:r>
            <a:r>
              <a:rPr lang="en-US" dirty="0" err="1" smtClean="0"/>
              <a:t>Kibana</a:t>
            </a:r>
            <a:r>
              <a:rPr lang="en-US" dirty="0" smtClean="0"/>
              <a:t>, displays the data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7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Builders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43755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https://wiki.onap.org/display/DW/POMBA+Context+Builders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Each one provides access to a new Data source</a:t>
            </a:r>
            <a:endParaRPr lang="en-US" dirty="0"/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Data Models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SDC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Data Dictionary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Data Instance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A&amp;AI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SDN-C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Network Discovery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Support Common API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wiki.onap.org/display/DW/POMBA+Context+Builder+Swagger</a:t>
            </a:r>
            <a:r>
              <a:rPr lang="en-US" dirty="0" smtClean="0"/>
              <a:t> 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747713" lvl="2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75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Builder API Swagger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40" y="1173018"/>
            <a:ext cx="7987879" cy="3772862"/>
          </a:xfrm>
        </p:spPr>
      </p:pic>
      <p:sp>
        <p:nvSpPr>
          <p:cNvPr id="6" name="TextBox 5"/>
          <p:cNvSpPr txBox="1"/>
          <p:nvPr/>
        </p:nvSpPr>
        <p:spPr>
          <a:xfrm>
            <a:off x="546521" y="5800437"/>
            <a:ext cx="10453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https://wiki.onap.org/display/DW/POMBA+Context+Builder+Swagger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48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Builder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292141"/>
              </p:ext>
            </p:extLst>
          </p:nvPr>
        </p:nvGraphicFramePr>
        <p:xfrm>
          <a:off x="618836" y="1707439"/>
          <a:ext cx="10186986" cy="2281384"/>
        </p:xfrm>
        <a:graphic>
          <a:graphicData uri="http://schemas.openxmlformats.org/drawingml/2006/table">
            <a:tbl>
              <a:tblPr firstRow="1" firstCol="1" bandRow="1" bandCol="1">
                <a:tableStyleId>{72833802-FEF1-4C79-8D5D-14CF1EAF98D9}</a:tableStyleId>
              </a:tblPr>
              <a:tblGrid>
                <a:gridCol w="1607529"/>
                <a:gridCol w="2945625"/>
                <a:gridCol w="1408458"/>
                <a:gridCol w="1408458"/>
                <a:gridCol w="1408458"/>
                <a:gridCol w="1408458"/>
              </a:tblGrid>
              <a:tr h="2851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Parameter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SDC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SDN-C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A&amp;AI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Network Discovery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03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Model Version ID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Model UUID as published in service model metadata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Mandatory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Not Supported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Not Supported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Not Supported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555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Model Invariant ID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SDC generated invariant id as published in service model metadata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Optional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Not Supported</a:t>
                      </a:r>
                      <a:endParaRPr lang="en-US" sz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Not Supported</a:t>
                      </a:r>
                      <a:endParaRPr lang="en-US" sz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Not Supported</a:t>
                      </a:r>
                      <a:endParaRPr lang="en-US" sz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03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Service Instance ID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Instance id of the service being audited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 Supported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Mandatory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Mandatory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Mandatory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35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Context </a:t>
            </a:r>
            <a:r>
              <a:rPr lang="en-US" dirty="0" smtClean="0"/>
              <a:t>Builder - SDC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521" y="1773381"/>
            <a:ext cx="9741563" cy="384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6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Returned 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59345"/>
            <a:ext cx="4862830" cy="3668032"/>
          </a:xfrm>
        </p:spPr>
      </p:pic>
      <p:sp>
        <p:nvSpPr>
          <p:cNvPr id="5" name="TextBox 4"/>
          <p:cNvSpPr txBox="1"/>
          <p:nvPr/>
        </p:nvSpPr>
        <p:spPr>
          <a:xfrm>
            <a:off x="6761017" y="1542473"/>
            <a:ext cx="505880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In addition, each resource and attribute contains a data quality measure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Status = ok or error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Error message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This enables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fine grain error reporting, if desired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Ability to differentiate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Don’t know how to report info (blank)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Tried to report info, but experience error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Am reporting info, and the value is null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6530" y="5428810"/>
            <a:ext cx="4176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Will eventually align to ONAP Common Model</a:t>
            </a:r>
          </a:p>
        </p:txBody>
      </p:sp>
    </p:spTree>
    <p:extLst>
      <p:ext uri="{BB962C8B-B14F-4D97-AF65-F5344CB8AC3E}">
        <p14:creationId xmlns:p14="http://schemas.microsoft.com/office/powerpoint/2010/main" val="159191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smtClean="0"/>
              <a:t>Dictionary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34394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Not a Context Builder, enables </a:t>
            </a:r>
            <a:r>
              <a:rPr lang="en-US" sz="2400" dirty="0" smtClean="0"/>
              <a:t>validating information against well-defined set of enumerations. 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Use </a:t>
            </a:r>
            <a:r>
              <a:rPr lang="en-US" sz="2400" dirty="0" smtClean="0"/>
              <a:t>of Data Dictionaries provides a useful alternative to provide extensibility without having to put extreme detail in the SDC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Note that we will also be defining a southbound API, that any data dictionary that is compliant to can plug in and use this context builder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Input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Attribute </a:t>
            </a:r>
            <a:r>
              <a:rPr lang="en-US" sz="2000" dirty="0" smtClean="0"/>
              <a:t>name</a:t>
            </a: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305050" y="5638800"/>
            <a:ext cx="6274475" cy="46166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Could be used in other Use Cases as well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82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335989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What is POMBA?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How does it work</a:t>
            </a:r>
            <a:r>
              <a:rPr lang="en-US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Network Discovery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ONAP </a:t>
            </a:r>
            <a:r>
              <a:rPr lang="en-US" dirty="0" smtClean="0"/>
              <a:t>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Where to learn 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Come Join 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2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759744"/>
            <a:ext cx="3568279" cy="1231106"/>
          </a:xfrm>
        </p:spPr>
        <p:txBody>
          <a:bodyPr/>
          <a:lstStyle/>
          <a:p>
            <a:r>
              <a:rPr lang="en-US" dirty="0" smtClean="0"/>
              <a:t>Network Discovery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6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733808"/>
          </a:xfrm>
        </p:spPr>
        <p:txBody>
          <a:bodyPr/>
          <a:lstStyle/>
          <a:p>
            <a:r>
              <a:rPr lang="en-US" sz="2400" dirty="0" smtClean="0"/>
              <a:t>Discovery of data from primary data sources (outside of ONAP) for use to help improve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data quality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information completeness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992430" y="4878605"/>
            <a:ext cx="8045792" cy="83099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In Casablanca, we will be providing data to </a:t>
            </a:r>
            <a:r>
              <a:rPr lang="en-US" sz="2400" dirty="0" smtClean="0">
                <a:solidFill>
                  <a:schemeClr val="tx2"/>
                </a:solidFill>
              </a:rPr>
              <a:t>POMBA.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Ensuring appropriate building blocks for reuse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7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Resource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4031873"/>
          </a:xfrm>
        </p:spPr>
        <p:txBody>
          <a:bodyPr/>
          <a:lstStyle/>
          <a:p>
            <a:r>
              <a:rPr lang="en-US" dirty="0" smtClean="0"/>
              <a:t>The goal is to provide a building block to enable discovering data from primary data sources (those outside of ONAP)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Network Resources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Overlay, Underlay and between data </a:t>
            </a:r>
            <a:r>
              <a:rPr lang="en-US" dirty="0" err="1" smtClean="0"/>
              <a:t>centre</a:t>
            </a:r>
            <a:endParaRPr lang="en-US" dirty="0" smtClean="0"/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Eventually be model-driven, self-service onboarding leveraging SDC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Discover specific network resource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Keep complex modeling and stitching to higher-level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Initial support for REST-based interfaces, can be expanded to other protocols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Uses an A&amp;AI enrichment Microservice, but the discovery API and use case driven from SDNC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Same Microservice used to support other use cases, but this is out of scope.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61348" y="6265646"/>
            <a:ext cx="6912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https://wiki.onap.org/display/DW/SDNC+Network+Discovery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7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Resources</a:t>
            </a:r>
            <a:endParaRPr lang="en-US" dirty="0"/>
          </a:p>
        </p:txBody>
      </p:sp>
      <p:sp>
        <p:nvSpPr>
          <p:cNvPr id="8" name="Parallelogram 7"/>
          <p:cNvSpPr/>
          <p:nvPr/>
        </p:nvSpPr>
        <p:spPr>
          <a:xfrm>
            <a:off x="104168" y="4584495"/>
            <a:ext cx="11703051" cy="2109607"/>
          </a:xfrm>
          <a:prstGeom prst="parallelogram">
            <a:avLst>
              <a:gd name="adj" fmla="val 81806"/>
            </a:avLst>
          </a:prstGeom>
          <a:pattFill prst="dkDnDiag">
            <a:fgClr>
              <a:srgbClr val="F2E5E9"/>
            </a:fgClr>
            <a:bgClr>
              <a:schemeClr val="bg1"/>
            </a:bgClr>
          </a:pattFill>
          <a:ln w="28575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/>
        </p:nvSpPr>
        <p:spPr>
          <a:xfrm>
            <a:off x="293688" y="2024936"/>
            <a:ext cx="11459147" cy="2591230"/>
          </a:xfrm>
          <a:prstGeom prst="parallelogram">
            <a:avLst>
              <a:gd name="adj" fmla="val 81806"/>
            </a:avLst>
          </a:prstGeom>
          <a:pattFill prst="dkDnDiag">
            <a:fgClr>
              <a:srgbClr val="D8E7EF"/>
            </a:fgClr>
            <a:bgClr>
              <a:schemeClr val="bg1"/>
            </a:bgClr>
          </a:pattFill>
          <a:ln w="28575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299517" y="1196181"/>
            <a:ext cx="9875412" cy="611773"/>
          </a:xfrm>
          <a:prstGeom prst="roundRect">
            <a:avLst/>
          </a:prstGeom>
          <a:solidFill>
            <a:srgbClr val="D0ECC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rgbClr val="098C24"/>
                </a:solidFill>
              </a:rPr>
              <a:t>Service</a:t>
            </a:r>
            <a:endParaRPr lang="en-US" dirty="0">
              <a:solidFill>
                <a:srgbClr val="098C24"/>
              </a:solidFill>
            </a:endParaRPr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0" y="6678613"/>
            <a:ext cx="293688" cy="2254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7EC166-8BEA-854F-9408-A770A19D1126}" type="slidenum">
              <a:rPr lang="en-US" smtClean="0"/>
              <a:pPr>
                <a:defRPr/>
              </a:pPr>
              <a:t>23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543072" y="1317453"/>
            <a:ext cx="2667085" cy="365756"/>
          </a:xfrm>
          <a:prstGeom prst="roundRect">
            <a:avLst/>
          </a:prstGeom>
          <a:ln>
            <a:solidFill>
              <a:srgbClr val="D0ECC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62B876"/>
                </a:solidFill>
              </a:rPr>
              <a:t>VNF 1</a:t>
            </a:r>
          </a:p>
        </p:txBody>
      </p:sp>
      <p:sp>
        <p:nvSpPr>
          <p:cNvPr id="14" name="Cloud 13"/>
          <p:cNvSpPr/>
          <p:nvPr/>
        </p:nvSpPr>
        <p:spPr>
          <a:xfrm>
            <a:off x="4591321" y="2239299"/>
            <a:ext cx="3108926" cy="2071611"/>
          </a:xfrm>
          <a:prstGeom prst="cloud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Virtual Network</a:t>
            </a:r>
          </a:p>
        </p:txBody>
      </p:sp>
      <p:sp>
        <p:nvSpPr>
          <p:cNvPr id="15" name="Cloud 14"/>
          <p:cNvSpPr/>
          <p:nvPr/>
        </p:nvSpPr>
        <p:spPr>
          <a:xfrm>
            <a:off x="5075799" y="2296848"/>
            <a:ext cx="2258692" cy="737530"/>
          </a:xfrm>
          <a:prstGeom prst="cloud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subnet 1</a:t>
            </a:r>
          </a:p>
        </p:txBody>
      </p:sp>
      <p:sp>
        <p:nvSpPr>
          <p:cNvPr id="16" name="Cloud 15"/>
          <p:cNvSpPr/>
          <p:nvPr/>
        </p:nvSpPr>
        <p:spPr>
          <a:xfrm>
            <a:off x="5334145" y="3308696"/>
            <a:ext cx="1919963" cy="735959"/>
          </a:xfrm>
          <a:prstGeom prst="cloud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subnet 2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8485702" y="3465543"/>
            <a:ext cx="830628" cy="495775"/>
          </a:xfrm>
          <a:prstGeom prst="roundRect">
            <a:avLst/>
          </a:prstGeom>
          <a:ln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VM 5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9795667" y="2319709"/>
            <a:ext cx="830628" cy="495775"/>
          </a:xfrm>
          <a:prstGeom prst="roundRect">
            <a:avLst/>
          </a:prstGeom>
          <a:ln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VM 4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537601" y="2296848"/>
            <a:ext cx="830628" cy="495775"/>
          </a:xfrm>
          <a:prstGeom prst="roundRect">
            <a:avLst/>
          </a:prstGeom>
          <a:ln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VM 1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706973" y="3123427"/>
            <a:ext cx="830628" cy="495775"/>
          </a:xfrm>
          <a:prstGeom prst="roundRect">
            <a:avLst/>
          </a:prstGeom>
          <a:ln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VM 2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198710" y="3861524"/>
            <a:ext cx="830628" cy="495775"/>
          </a:xfrm>
          <a:prstGeom prst="roundRect">
            <a:avLst/>
          </a:prstGeom>
          <a:ln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VM 3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458921" y="2528593"/>
            <a:ext cx="1360594" cy="224652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691947" y="3113919"/>
            <a:ext cx="1819368" cy="24817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897521" y="3387359"/>
            <a:ext cx="723476" cy="41732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296617" y="2354220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3311175" y="2482131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311175" y="2665009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2488224" y="3122204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2488224" y="3274604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2488224" y="3485171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3402614" y="3850927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3402614" y="3853716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3676931" y="3853716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3951248" y="3942366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3951248" y="4125244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3859809" y="4308122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7690848" y="2520896"/>
            <a:ext cx="1977694" cy="18777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9711905" y="2299253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9711905" y="2451653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9711905" y="2604053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8413894" y="3528256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7334491" y="3739554"/>
            <a:ext cx="1000509" cy="5301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8431759" y="3680656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44" name="Oval 43"/>
          <p:cNvSpPr/>
          <p:nvPr/>
        </p:nvSpPr>
        <p:spPr>
          <a:xfrm>
            <a:off x="8431759" y="3853716"/>
            <a:ext cx="91439" cy="9422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45" name="Rounded Rectangle 44"/>
          <p:cNvSpPr/>
          <p:nvPr/>
        </p:nvSpPr>
        <p:spPr>
          <a:xfrm>
            <a:off x="2446207" y="5093334"/>
            <a:ext cx="1292828" cy="495775"/>
          </a:xfrm>
          <a:prstGeom prst="roundRect">
            <a:avLst/>
          </a:prstGeom>
          <a:solidFill>
            <a:srgbClr val="D081A6"/>
          </a:solidFill>
          <a:ln w="28575">
            <a:solidFill>
              <a:srgbClr val="C3317A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P-Server 1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1504933" y="5770226"/>
            <a:ext cx="1292828" cy="495775"/>
          </a:xfrm>
          <a:prstGeom prst="roundRect">
            <a:avLst/>
          </a:prstGeom>
          <a:solidFill>
            <a:srgbClr val="D081A6"/>
          </a:solidFill>
          <a:ln w="28575">
            <a:solidFill>
              <a:srgbClr val="C3317A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P-Server 2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9593627" y="5169098"/>
            <a:ext cx="1292828" cy="495775"/>
          </a:xfrm>
          <a:prstGeom prst="roundRect">
            <a:avLst/>
          </a:prstGeom>
          <a:solidFill>
            <a:srgbClr val="D081A6"/>
          </a:solidFill>
          <a:ln w="28575">
            <a:solidFill>
              <a:srgbClr val="C3317A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P-Server 3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8989122" y="5976657"/>
            <a:ext cx="1292828" cy="495775"/>
          </a:xfrm>
          <a:prstGeom prst="roundRect">
            <a:avLst/>
          </a:prstGeom>
          <a:solidFill>
            <a:srgbClr val="D081A6"/>
          </a:solidFill>
          <a:ln w="28575">
            <a:solidFill>
              <a:srgbClr val="C3317A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P-Server 4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4315385" y="5535929"/>
            <a:ext cx="796480" cy="748875"/>
          </a:xfrm>
          <a:prstGeom prst="roundRect">
            <a:avLst/>
          </a:prstGeom>
          <a:solidFill>
            <a:srgbClr val="CE585C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Network</a:t>
            </a:r>
            <a:endParaRPr lang="en-US" sz="1400" dirty="0"/>
          </a:p>
        </p:txBody>
      </p:sp>
      <p:sp>
        <p:nvSpPr>
          <p:cNvPr id="50" name="Rounded Rectangle 49"/>
          <p:cNvSpPr/>
          <p:nvPr/>
        </p:nvSpPr>
        <p:spPr>
          <a:xfrm>
            <a:off x="5941897" y="5407088"/>
            <a:ext cx="917397" cy="1029156"/>
          </a:xfrm>
          <a:prstGeom prst="roundRect">
            <a:avLst/>
          </a:prstGeom>
          <a:solidFill>
            <a:srgbClr val="CE585C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/>
              <a:t>Network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7719909" y="5549520"/>
            <a:ext cx="796480" cy="716481"/>
          </a:xfrm>
          <a:prstGeom prst="roundRect">
            <a:avLst/>
          </a:prstGeom>
          <a:solidFill>
            <a:srgbClr val="CE585C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Network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792088" y="5292815"/>
            <a:ext cx="560888" cy="24788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5169015" y="5903489"/>
            <a:ext cx="65129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981975" y="5941096"/>
            <a:ext cx="1167706" cy="11309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 flipH="1">
            <a:off x="3705991" y="5191639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 flipH="1">
            <a:off x="3705991" y="5344039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 flipH="1">
            <a:off x="2791601" y="5923151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 flipH="1">
            <a:off x="2791601" y="6075551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 flipH="1">
            <a:off x="4254625" y="6004759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 flipH="1">
            <a:off x="4254625" y="5821881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 flipH="1">
            <a:off x="4346064" y="5456125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 flipH="1">
            <a:off x="4254625" y="5648834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 flipH="1">
            <a:off x="5047483" y="5702314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 flipH="1">
            <a:off x="5047483" y="5828926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 flipH="1">
            <a:off x="5047483" y="5950837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 flipH="1">
            <a:off x="5047482" y="6075551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 flipH="1">
            <a:off x="5909975" y="5713433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 flipH="1">
            <a:off x="5917569" y="5826790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 flipH="1">
            <a:off x="5917569" y="5953630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 flipH="1">
            <a:off x="5924014" y="6071199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 flipH="1">
            <a:off x="6785254" y="5713433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 flipH="1">
            <a:off x="6784871" y="5832352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 flipH="1">
            <a:off x="6778205" y="5963846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 flipH="1">
            <a:off x="6781773" y="6082765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 flipH="1">
            <a:off x="7674189" y="5713433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 flipH="1">
            <a:off x="7662269" y="5826007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 flipH="1">
            <a:off x="7674189" y="5936505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 flipH="1">
            <a:off x="7656785" y="6055394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9" name="Rectangle 78"/>
          <p:cNvSpPr/>
          <p:nvPr/>
        </p:nvSpPr>
        <p:spPr>
          <a:xfrm flipH="1">
            <a:off x="8444798" y="5610118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 flipH="1">
            <a:off x="8444798" y="5720978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 flipH="1">
            <a:off x="8418640" y="5962517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 flipH="1">
            <a:off x="8432798" y="6114153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 flipH="1">
            <a:off x="9549958" y="5237954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 flipH="1">
            <a:off x="9549205" y="5366284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 flipH="1">
            <a:off x="8930076" y="6013390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 flipH="1">
            <a:off x="8895663" y="6165796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952915" y="1694672"/>
            <a:ext cx="0" cy="602176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endCxn id="20" idx="0"/>
          </p:cNvCxnSpPr>
          <p:nvPr/>
        </p:nvCxnSpPr>
        <p:spPr>
          <a:xfrm flipH="1">
            <a:off x="2122287" y="1694672"/>
            <a:ext cx="7677" cy="142875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>
            <a:off x="3665432" y="1685313"/>
            <a:ext cx="5796" cy="215021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10363716" y="1710712"/>
            <a:ext cx="5796" cy="608997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9151533" y="1735336"/>
            <a:ext cx="0" cy="1722426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20" idx="2"/>
            <a:endCxn id="46" idx="0"/>
          </p:cNvCxnSpPr>
          <p:nvPr/>
        </p:nvCxnSpPr>
        <p:spPr>
          <a:xfrm>
            <a:off x="2122287" y="3619202"/>
            <a:ext cx="29060" cy="2151024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3006901" y="2494028"/>
            <a:ext cx="3003" cy="2519754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21" idx="2"/>
          </p:cNvCxnSpPr>
          <p:nvPr/>
        </p:nvCxnSpPr>
        <p:spPr>
          <a:xfrm>
            <a:off x="3614024" y="4357299"/>
            <a:ext cx="13234" cy="676732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9207373" y="3969099"/>
            <a:ext cx="49926" cy="1981738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18" idx="2"/>
            <a:endCxn id="47" idx="0"/>
          </p:cNvCxnSpPr>
          <p:nvPr/>
        </p:nvCxnSpPr>
        <p:spPr>
          <a:xfrm>
            <a:off x="10210981" y="2815484"/>
            <a:ext cx="29060" cy="2353614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9" name="Rounded Rectangle 98"/>
          <p:cNvSpPr/>
          <p:nvPr/>
        </p:nvSpPr>
        <p:spPr>
          <a:xfrm>
            <a:off x="8335000" y="1329190"/>
            <a:ext cx="2667085" cy="365756"/>
          </a:xfrm>
          <a:prstGeom prst="roundRect">
            <a:avLst/>
          </a:prstGeom>
          <a:ln>
            <a:solidFill>
              <a:srgbClr val="D0ECC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62B876"/>
                </a:solidFill>
              </a:rPr>
              <a:t>VNF 2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049874" y="5866372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b="1" i="1" dirty="0">
                <a:solidFill>
                  <a:schemeClr val="tx2"/>
                </a:solidFill>
              </a:rPr>
              <a:t>physical</a:t>
            </a:r>
          </a:p>
          <a:p>
            <a:pPr algn="ctr"/>
            <a:r>
              <a:rPr lang="en-US" sz="1400" b="1" i="1" dirty="0">
                <a:solidFill>
                  <a:schemeClr val="tx2"/>
                </a:solidFill>
              </a:rPr>
              <a:t>connections</a:t>
            </a: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1832188" y="2029759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b="1" i="1" dirty="0">
                <a:solidFill>
                  <a:schemeClr val="tx2"/>
                </a:solidFill>
              </a:rPr>
              <a:t>Composed-of</a:t>
            </a:r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1848869" y="4522328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b="1" i="1" dirty="0">
                <a:solidFill>
                  <a:schemeClr val="tx2"/>
                </a:solidFill>
              </a:rPr>
              <a:t>Hosted-on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323490" y="4074113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b="1" i="1" dirty="0">
                <a:solidFill>
                  <a:schemeClr val="tx2"/>
                </a:solidFill>
              </a:rPr>
              <a:t>Virtual Interface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339944" y="473266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285152" y="6053138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b="1" i="1" dirty="0">
                <a:solidFill>
                  <a:schemeClr val="tx2"/>
                </a:solidFill>
              </a:rPr>
              <a:t>Physical Interface</a:t>
            </a:r>
          </a:p>
        </p:txBody>
      </p:sp>
      <p:sp>
        <p:nvSpPr>
          <p:cNvPr id="108" name="Rectangle 107"/>
          <p:cNvSpPr/>
          <p:nvPr/>
        </p:nvSpPr>
        <p:spPr>
          <a:xfrm flipH="1">
            <a:off x="7037697" y="6699164"/>
            <a:ext cx="91439" cy="8160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cxnSp>
        <p:nvCxnSpPr>
          <p:cNvPr id="109" name="Straight Arrow Connector 108"/>
          <p:cNvCxnSpPr/>
          <p:nvPr/>
        </p:nvCxnSpPr>
        <p:spPr>
          <a:xfrm flipH="1">
            <a:off x="6928487" y="5939540"/>
            <a:ext cx="65129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8551683" y="5380090"/>
            <a:ext cx="997522" cy="29389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H="1" flipV="1">
            <a:off x="8552258" y="6003321"/>
            <a:ext cx="377979" cy="28066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2" name="Freeform 111"/>
          <p:cNvSpPr/>
          <p:nvPr/>
        </p:nvSpPr>
        <p:spPr>
          <a:xfrm>
            <a:off x="4244413" y="1326957"/>
            <a:ext cx="4196581" cy="319352"/>
          </a:xfrm>
          <a:custGeom>
            <a:avLst/>
            <a:gdLst>
              <a:gd name="connsiteX0" fmla="*/ 0 w 4196581"/>
              <a:gd name="connsiteY0" fmla="*/ 174209 h 319352"/>
              <a:gd name="connsiteX1" fmla="*/ 1770742 w 4196581"/>
              <a:gd name="connsiteY1" fmla="*/ 37 h 319352"/>
              <a:gd name="connsiteX2" fmla="*/ 4020457 w 4196581"/>
              <a:gd name="connsiteY2" fmla="*/ 159694 h 319352"/>
              <a:gd name="connsiteX3" fmla="*/ 4034971 w 4196581"/>
              <a:gd name="connsiteY3" fmla="*/ 275809 h 319352"/>
              <a:gd name="connsiteX4" fmla="*/ 3904342 w 4196581"/>
              <a:gd name="connsiteY4" fmla="*/ 319352 h 31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6581" h="319352">
                <a:moveTo>
                  <a:pt x="0" y="174209"/>
                </a:moveTo>
                <a:cubicBezTo>
                  <a:pt x="550333" y="88332"/>
                  <a:pt x="1100666" y="2456"/>
                  <a:pt x="1770742" y="37"/>
                </a:cubicBezTo>
                <a:cubicBezTo>
                  <a:pt x="2440818" y="-2382"/>
                  <a:pt x="3643085" y="113732"/>
                  <a:pt x="4020457" y="159694"/>
                </a:cubicBezTo>
                <a:cubicBezTo>
                  <a:pt x="4397829" y="205656"/>
                  <a:pt x="4054323" y="249199"/>
                  <a:pt x="4034971" y="275809"/>
                </a:cubicBezTo>
                <a:cubicBezTo>
                  <a:pt x="4015619" y="302419"/>
                  <a:pt x="3959980" y="310885"/>
                  <a:pt x="3904342" y="319352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0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007544" y="0"/>
            <a:ext cx="7780968" cy="6858000"/>
            <a:chOff x="2007544" y="0"/>
            <a:chExt cx="7780968" cy="6858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7544" y="0"/>
              <a:ext cx="7780968" cy="6858000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/>
          </p:nvSpPr>
          <p:spPr>
            <a:xfrm>
              <a:off x="3707934" y="3363985"/>
              <a:ext cx="3422708" cy="780176"/>
            </a:xfrm>
            <a:prstGeom prst="roundRect">
              <a:avLst/>
            </a:prstGeom>
            <a:solidFill>
              <a:srgbClr val="79CDA8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137053"/>
                  </a:solidFill>
                </a:rPr>
                <a:t>Context Aggregator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847543" y="2772106"/>
              <a:ext cx="626606" cy="438927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 err="1" smtClean="0">
                <a:solidFill>
                  <a:srgbClr val="00B05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508923" y="2333179"/>
              <a:ext cx="626606" cy="438927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 err="1" smtClean="0">
                <a:solidFill>
                  <a:srgbClr val="00B050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869435" y="3870805"/>
              <a:ext cx="626606" cy="438927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 err="1" smtClean="0">
                <a:solidFill>
                  <a:srgbClr val="00B050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309366" y="5147213"/>
              <a:ext cx="697490" cy="438927"/>
            </a:xfrm>
            <a:prstGeom prst="roundRect">
              <a:avLst/>
            </a:prstGeom>
            <a:solidFill>
              <a:srgbClr val="0070C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 err="1" smtClean="0">
                <a:solidFill>
                  <a:srgbClr val="00B050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720696" y="5324572"/>
              <a:ext cx="1606215" cy="576498"/>
            </a:xfrm>
            <a:prstGeom prst="roundRect">
              <a:avLst/>
            </a:prstGeom>
            <a:solidFill>
              <a:srgbClr val="92D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00B050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899326" y="1126761"/>
              <a:ext cx="592578" cy="478756"/>
            </a:xfrm>
            <a:prstGeom prst="roundRect">
              <a:avLst/>
            </a:prstGeom>
            <a:solidFill>
              <a:srgbClr val="92D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 err="1" smtClean="0">
                <a:solidFill>
                  <a:srgbClr val="00B050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949767" y="1105495"/>
              <a:ext cx="592578" cy="478756"/>
            </a:xfrm>
            <a:prstGeom prst="roundRect">
              <a:avLst/>
            </a:prstGeom>
            <a:solidFill>
              <a:srgbClr val="92D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 err="1" smtClean="0">
                <a:solidFill>
                  <a:srgbClr val="00B050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7847543" y="5001403"/>
              <a:ext cx="626606" cy="438927"/>
            </a:xfrm>
            <a:prstGeom prst="roundRect">
              <a:avLst/>
            </a:prstGeom>
            <a:solidFill>
              <a:srgbClr val="FF000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 err="1" smtClean="0">
                <a:solidFill>
                  <a:srgbClr val="00B050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5811433" y="6150265"/>
              <a:ext cx="697490" cy="438927"/>
            </a:xfrm>
            <a:prstGeom prst="roundRect">
              <a:avLst/>
            </a:prstGeom>
            <a:solidFill>
              <a:schemeClr val="tx2">
                <a:lumMod val="60000"/>
                <a:lumOff val="40000"/>
                <a:alpha val="45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smtClean="0">
                  <a:solidFill>
                    <a:srgbClr val="00B050"/>
                  </a:solidFill>
                </a:rPr>
                <a:t>Data Dictionary</a:t>
              </a:r>
            </a:p>
          </p:txBody>
        </p:sp>
        <p:cxnSp>
          <p:nvCxnSpPr>
            <p:cNvPr id="19" name="Elbow Connector 18"/>
            <p:cNvCxnSpPr>
              <a:stCxn id="18" idx="1"/>
              <a:endCxn id="14" idx="3"/>
            </p:cNvCxnSpPr>
            <p:nvPr/>
          </p:nvCxnSpPr>
          <p:spPr>
            <a:xfrm rot="10800000">
              <a:off x="5326911" y="5612821"/>
              <a:ext cx="484522" cy="756908"/>
            </a:xfrm>
            <a:prstGeom prst="bentConnector3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6423198" y="5194300"/>
              <a:ext cx="171450" cy="130272"/>
            </a:xfrm>
            <a:prstGeom prst="rect">
              <a:avLst/>
            </a:prstGeom>
            <a:solidFill>
              <a:srgbClr val="79B1DB"/>
            </a:solidFill>
            <a:ln>
              <a:solidFill>
                <a:srgbClr val="79B1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 err="1" smtClean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794978" y="5440330"/>
              <a:ext cx="959254" cy="261610"/>
            </a:xfrm>
            <a:prstGeom prst="rect">
              <a:avLst/>
            </a:prstGeom>
            <a:solidFill>
              <a:srgbClr val="BBDCA8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137053"/>
                  </a:solidFill>
                </a:rPr>
                <a:t>Validation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73168" y="724757"/>
              <a:ext cx="387350" cy="5262979"/>
            </a:xfrm>
            <a:prstGeom prst="rect">
              <a:avLst/>
            </a:prstGeom>
            <a:solidFill>
              <a:srgbClr val="DDE6F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233C55"/>
                  </a:solidFill>
                </a:rPr>
                <a:t>Message </a:t>
              </a:r>
            </a:p>
            <a:p>
              <a:r>
                <a:rPr lang="en-US" sz="2400" dirty="0" smtClean="0">
                  <a:solidFill>
                    <a:srgbClr val="233C55"/>
                  </a:solidFill>
                </a:rPr>
                <a:t> Router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114643" y="2991569"/>
              <a:ext cx="404278" cy="200055"/>
            </a:xfrm>
            <a:prstGeom prst="rect">
              <a:avLst/>
            </a:prstGeom>
            <a:solidFill>
              <a:srgbClr val="DDE6F1"/>
            </a:solidFill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solidFill>
                    <a:srgbClr val="233C55"/>
                  </a:solidFill>
                </a:rPr>
                <a:t>A&amp;AI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184034" y="3944106"/>
              <a:ext cx="466794" cy="200055"/>
            </a:xfrm>
            <a:prstGeom prst="rect">
              <a:avLst/>
            </a:prstGeom>
            <a:solidFill>
              <a:srgbClr val="DDE6F1"/>
            </a:solidFill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solidFill>
                    <a:srgbClr val="233C55"/>
                  </a:solidFill>
                </a:rPr>
                <a:t>SDN-C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052127" y="5030427"/>
              <a:ext cx="439544" cy="200055"/>
            </a:xfrm>
            <a:prstGeom prst="rect">
              <a:avLst/>
            </a:prstGeom>
            <a:solidFill>
              <a:srgbClr val="DDE6F1"/>
            </a:solidFill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solidFill>
                    <a:srgbClr val="233C55"/>
                  </a:solidFill>
                </a:rPr>
                <a:t>DCAE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94052" y="2040340"/>
              <a:ext cx="370614" cy="200055"/>
            </a:xfrm>
            <a:prstGeom prst="rect">
              <a:avLst/>
            </a:prstGeom>
            <a:solidFill>
              <a:srgbClr val="DDE6F1"/>
            </a:solidFill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solidFill>
                    <a:srgbClr val="233C55"/>
                  </a:solidFill>
                </a:rPr>
                <a:t>SDC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27915" y="5194300"/>
              <a:ext cx="678941" cy="323165"/>
            </a:xfrm>
            <a:prstGeom prst="rect">
              <a:avLst/>
            </a:prstGeom>
            <a:solidFill>
              <a:srgbClr val="79B1DB"/>
            </a:solidFill>
          </p:spPr>
          <p:txBody>
            <a:bodyPr wrap="square" rtlCol="0">
              <a:spAutoFit/>
            </a:bodyPr>
            <a:lstStyle/>
            <a:p>
              <a:r>
                <a:rPr lang="en-US" sz="500" dirty="0" smtClean="0">
                  <a:solidFill>
                    <a:srgbClr val="233C55"/>
                  </a:solidFill>
                </a:rPr>
                <a:t>Network Discovery</a:t>
              </a:r>
            </a:p>
            <a:p>
              <a:r>
                <a:rPr lang="en-US" sz="500" dirty="0" smtClean="0">
                  <a:solidFill>
                    <a:srgbClr val="233C55"/>
                  </a:solidFill>
                </a:rPr>
                <a:t>Context Builder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22142" y="1244845"/>
              <a:ext cx="546945" cy="200055"/>
            </a:xfrm>
            <a:prstGeom prst="rect">
              <a:avLst/>
            </a:prstGeom>
            <a:solidFill>
              <a:srgbClr val="BBDCA8"/>
            </a:solidFill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solidFill>
                    <a:srgbClr val="137053"/>
                  </a:solidFill>
                </a:rPr>
                <a:t>Synapse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49767" y="1257853"/>
              <a:ext cx="487634" cy="200055"/>
            </a:xfrm>
            <a:prstGeom prst="rect">
              <a:avLst/>
            </a:prstGeom>
            <a:solidFill>
              <a:srgbClr val="BBDCA8"/>
            </a:solidFill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solidFill>
                    <a:srgbClr val="137053"/>
                  </a:solidFill>
                </a:rPr>
                <a:t>Search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041243" y="1253021"/>
              <a:ext cx="697627" cy="184666"/>
            </a:xfrm>
            <a:prstGeom prst="rect">
              <a:avLst/>
            </a:prstGeom>
            <a:solidFill>
              <a:srgbClr val="E69138"/>
            </a:solidFill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Elastic Search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POMBA Architecture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15743" y="111471"/>
            <a:ext cx="5681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https://wiki.onap.org/display/DW/POMBA+Architecture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167598" y="4774650"/>
            <a:ext cx="2139884" cy="2064470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5" name="TextBox 4"/>
          <p:cNvSpPr txBox="1"/>
          <p:nvPr/>
        </p:nvSpPr>
        <p:spPr>
          <a:xfrm>
            <a:off x="8950466" y="5901070"/>
            <a:ext cx="2946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Network Discovery</a:t>
            </a:r>
          </a:p>
        </p:txBody>
      </p:sp>
    </p:spTree>
    <p:extLst>
      <p:ext uri="{BB962C8B-B14F-4D97-AF65-F5344CB8AC3E}">
        <p14:creationId xmlns:p14="http://schemas.microsoft.com/office/powerpoint/2010/main" val="379608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963" y="615444"/>
            <a:ext cx="9348787" cy="611233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Discovery Block Diagram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5996539" y="3830855"/>
            <a:ext cx="866275" cy="125128"/>
          </a:xfrm>
          <a:prstGeom prst="straightConnector1">
            <a:avLst/>
          </a:prstGeom>
          <a:ln w="762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784783" y="4552750"/>
            <a:ext cx="2781701" cy="1078030"/>
          </a:xfrm>
          <a:prstGeom prst="ellipse">
            <a:avLst/>
          </a:prstGeom>
          <a:noFill/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8" name="TextBox 7"/>
          <p:cNvSpPr txBox="1"/>
          <p:nvPr/>
        </p:nvSpPr>
        <p:spPr>
          <a:xfrm>
            <a:off x="9086248" y="4976610"/>
            <a:ext cx="941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A&amp;AI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97566" y="5505651"/>
            <a:ext cx="385011" cy="298382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err="1" smtClean="0">
                <a:solidFill>
                  <a:srgbClr val="00B050"/>
                </a:solidFill>
              </a:rPr>
              <a:t>openstack</a:t>
            </a:r>
            <a:endParaRPr lang="en-US" sz="600" dirty="0" smtClean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8634" y="5542423"/>
            <a:ext cx="384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Proposed distribution; Will align recommendations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433287" y="5505651"/>
            <a:ext cx="385011" cy="298382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err="1">
                <a:solidFill>
                  <a:srgbClr val="00B050"/>
                </a:solidFill>
              </a:rPr>
              <a:t>multivim</a:t>
            </a:r>
            <a:endParaRPr lang="en-US" sz="6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1295" y="3671609"/>
            <a:ext cx="3171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3399"/>
                </a:solidFill>
              </a:rPr>
              <a:t>API can be run independently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716519" y="5052070"/>
            <a:ext cx="1021165" cy="453581"/>
          </a:xfrm>
          <a:prstGeom prst="roundRect">
            <a:avLst/>
          </a:prstGeom>
          <a:solidFill>
            <a:srgbClr val="1370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A&amp;AI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4975374" y="2200583"/>
            <a:ext cx="1021165" cy="633382"/>
          </a:xfrm>
          <a:prstGeom prst="round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A&amp;AI </a:t>
            </a:r>
            <a:r>
              <a:rPr lang="en-US" sz="1100" dirty="0" smtClean="0">
                <a:solidFill>
                  <a:schemeClr val="tx1"/>
                </a:solidFill>
              </a:rPr>
              <a:t>Context Builder </a:t>
            </a:r>
            <a:r>
              <a:rPr lang="en-US" sz="1100" dirty="0" smtClean="0"/>
              <a:t>Builder</a:t>
            </a:r>
            <a:endParaRPr lang="en-US" sz="11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485956" y="2905125"/>
            <a:ext cx="741145" cy="207148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227101" y="3429000"/>
            <a:ext cx="364199" cy="154761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74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Discovery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4462914"/>
          </a:xfrm>
        </p:spPr>
        <p:txBody>
          <a:bodyPr>
            <a:normAutofit/>
          </a:bodyPr>
          <a:lstStyle/>
          <a:p>
            <a:r>
              <a:rPr lang="en-US" sz="2300" dirty="0" smtClean="0"/>
              <a:t>Generic API that can be used for POMBA and other Use Cases</a:t>
            </a:r>
          </a:p>
          <a:p>
            <a:pPr lvl="1"/>
            <a:r>
              <a:rPr lang="en-US" sz="2000" dirty="0"/>
              <a:t>René Robert </a:t>
            </a:r>
            <a:r>
              <a:rPr lang="en-US" sz="2000" dirty="0" smtClean="0"/>
              <a:t>from Orange asked helpful questions and provided feedback, which I have started to incorporate.</a:t>
            </a:r>
          </a:p>
          <a:p>
            <a:r>
              <a:rPr lang="en-US" sz="2300" dirty="0" smtClean="0"/>
              <a:t>Draft Swagger </a:t>
            </a:r>
          </a:p>
          <a:p>
            <a:pPr lvl="1"/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wiki.onap.org/display/DW/Network+Discovery+API+Swagger</a:t>
            </a:r>
            <a:endParaRPr lang="en-US" sz="2000" dirty="0" smtClean="0"/>
          </a:p>
          <a:p>
            <a:r>
              <a:rPr lang="en-US" sz="2200" dirty="0" smtClean="0"/>
              <a:t>Inputs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Resource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Resource ID</a:t>
            </a:r>
          </a:p>
          <a:p>
            <a:r>
              <a:rPr lang="en-US" sz="2200" dirty="0" smtClean="0"/>
              <a:t>Outputs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Generic Model of resource, suitable for eventually being model-driven.</a:t>
            </a:r>
            <a:endParaRPr lang="en-US" sz="2200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48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 Attributes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970175" y="1823231"/>
          <a:ext cx="7886700" cy="3291840"/>
        </p:xfrm>
        <a:graphic>
          <a:graphicData uri="http://schemas.openxmlformats.org/drawingml/2006/table">
            <a:tbl>
              <a:tblPr/>
              <a:tblGrid>
                <a:gridCol w="2628900"/>
                <a:gridCol w="2628900"/>
                <a:gridCol w="2628900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/>
                        <a:t>Openstack</a:t>
                      </a:r>
                      <a:r>
                        <a:rPr lang="en-US" b="1" dirty="0"/>
                        <a:t> Attribute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Name on Network Discovery API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Name of POMBA Context Builder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Id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uuid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locked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inMaintenance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attributeList lockedBoolean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OS-EXT-SRV-ATTR:hostname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hostname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attributeList hostName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image.id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imageId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attributeName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imageId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28877" y="95290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0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L3 Network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979602" y="2030149"/>
          <a:ext cx="7886700" cy="2926080"/>
        </p:xfrm>
        <a:graphic>
          <a:graphicData uri="http://schemas.openxmlformats.org/drawingml/2006/table">
            <a:tbl>
              <a:tblPr/>
              <a:tblGrid>
                <a:gridCol w="2628900"/>
                <a:gridCol w="2628900"/>
                <a:gridCol w="2628900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/>
                        <a:t>Openstack</a:t>
                      </a:r>
                      <a:r>
                        <a:rPr lang="en-US" b="1" dirty="0"/>
                        <a:t> Attribute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Name on Network Discovery API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Name of POMBA Context Builder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Id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uuid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name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admin_state_up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AdminState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attributeList adminState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shared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sharedNetwork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attributeList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sharedNetworkBoolean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28877" y="95290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Data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4621827" cy="225702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GET </a:t>
            </a:r>
            <a:r>
              <a:rPr lang="en-US" dirty="0"/>
              <a:t>REST </a:t>
            </a:r>
            <a:endParaRPr lang="en-US" dirty="0" smtClean="0"/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hlinkClick r:id="rId2"/>
              </a:rPr>
              <a:t>http://10.147.112.154:8080/network-discovery/service/context?serviceInstanceId=c6456519-6acf-4adb-997c-3c363dd4caaf</a:t>
            </a:r>
            <a:endParaRPr lang="en-US" dirty="0" smtClean="0"/>
          </a:p>
          <a:p>
            <a:pPr marL="574675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6637221" y="205878"/>
            <a:ext cx="4264309" cy="580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3177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813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9588" indent="571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6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{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"service":    {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"name": "Firewall1",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"invariantUuid": "0c5a20de-87ad-442c-9190-f38ab0a6bb7f",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"uuid": "d3d6cf83-d03a-43cc-99ff-206d40bb9a72"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},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"vf":    [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{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"name": "PacketGenerator",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"type": "vFW-vSINK-service/vPKG 0",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"invariantUuid": "99f1fd3f-845c-48f5-a0ba-11fbde6ae557",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"uuid": "a5565bf4-d55a-4964-8fbc-6a7674a2e676",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"vfModules": [         {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"invariantUuid": "2a8844a8-f5f7-46dd-a732-472c6972a28e",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"uuid": "d6d4a002-a584-4640-bdce-a50e9bce552b",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"maxInstances": 1,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"minInstances": 0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}],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"vnfc": []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},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{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"name": "zdfw1fwl01snk01",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"type": "vFW-vSINK-service/vFWvSINK 0",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"invariantUuid": "59dd4d63-8f21-406c-98c0-3b057bb86820",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"uuid": "e2d52f32-a952-46f5-800c-c250903625d6",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"vfModules": [         {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"invariantUuid": "74bc1518-282d-4148-860f-8892b6369456",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"uuid": "4e3d28cf-d654-41af-a47b-04b4bd0ac58e",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"maxInstances": 1,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   "minInstances": 0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}],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   "vnfc": []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   }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   ]</a:t>
            </a:r>
            <a:endParaRPr lang="en-US" altLang="en-US" sz="90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}</a:t>
            </a: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052" y="5295569"/>
            <a:ext cx="5303055" cy="46166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Network Discovery Context Builder</a:t>
            </a:r>
          </a:p>
        </p:txBody>
      </p:sp>
    </p:spTree>
    <p:extLst>
      <p:ext uri="{BB962C8B-B14F-4D97-AF65-F5344CB8AC3E}">
        <p14:creationId xmlns:p14="http://schemas.microsoft.com/office/powerpoint/2010/main" val="370680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11581"/>
            <a:ext cx="11091672" cy="492443"/>
          </a:xfrm>
        </p:spPr>
        <p:txBody>
          <a:bodyPr/>
          <a:lstStyle/>
          <a:p>
            <a:r>
              <a:rPr lang="en-US" sz="3200" dirty="0" smtClean="0"/>
              <a:t>Data Integrity Concerns – an operations pain point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0" y="1395823"/>
            <a:ext cx="6860959" cy="36933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Compare service design </a:t>
            </a:r>
            <a:r>
              <a:rPr lang="en-US" dirty="0"/>
              <a:t>intent </a:t>
            </a:r>
            <a:r>
              <a:rPr lang="en-US" dirty="0" smtClean="0"/>
              <a:t>with reality</a:t>
            </a:r>
            <a:endParaRPr lang="en-US" sz="1600" dirty="0"/>
          </a:p>
        </p:txBody>
      </p:sp>
      <p:grpSp>
        <p:nvGrpSpPr>
          <p:cNvPr id="9" name="Group 8"/>
          <p:cNvGrpSpPr/>
          <p:nvPr/>
        </p:nvGrpSpPr>
        <p:grpSpPr>
          <a:xfrm>
            <a:off x="4983290" y="518240"/>
            <a:ext cx="7566495" cy="5190984"/>
            <a:chOff x="2632618" y="670532"/>
            <a:chExt cx="7566495" cy="5190985"/>
          </a:xfrm>
        </p:grpSpPr>
        <p:sp>
          <p:nvSpPr>
            <p:cNvPr id="10" name="Isosceles Triangle 9"/>
            <p:cNvSpPr/>
            <p:nvPr/>
          </p:nvSpPr>
          <p:spPr>
            <a:xfrm>
              <a:off x="2899318" y="1494262"/>
              <a:ext cx="6590370" cy="3862451"/>
            </a:xfrm>
            <a:prstGeom prst="triangle">
              <a:avLst>
                <a:gd name="adj" fmla="val 48536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FFFF00"/>
                  </a:solidFill>
                </a:rPr>
                <a:t>Data Integrity</a:t>
              </a:r>
            </a:p>
            <a:p>
              <a:pPr algn="ctr"/>
              <a:r>
                <a:rPr lang="en-US" sz="2800" dirty="0">
                  <a:solidFill>
                    <a:srgbClr val="FFFF00"/>
                  </a:solidFill>
                </a:rPr>
                <a:t>over the entire</a:t>
              </a:r>
            </a:p>
            <a:p>
              <a:pPr algn="ctr"/>
              <a:r>
                <a:rPr lang="en-US" sz="2800" dirty="0">
                  <a:solidFill>
                    <a:srgbClr val="FFFF00"/>
                  </a:solidFill>
                </a:rPr>
                <a:t>Lifecycle</a:t>
              </a:r>
            </a:p>
            <a:p>
              <a:pPr algn="ctr"/>
              <a:endParaRPr lang="en-US" sz="2800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8565201">
              <a:off x="1855569" y="3074372"/>
              <a:ext cx="49035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</a:rPr>
                <a:t>Design Intent</a:t>
              </a:r>
              <a:r>
                <a:rPr lang="en-US" sz="2400" dirty="0">
                  <a:solidFill>
                    <a:schemeClr val="tx2"/>
                  </a:solidFill>
                </a:rPr>
                <a:t>: </a:t>
              </a:r>
              <a:r>
                <a:rPr lang="en-US" dirty="0" smtClean="0">
                  <a:solidFill>
                    <a:schemeClr val="tx2"/>
                  </a:solidFill>
                </a:rPr>
                <a:t>SDC (Service Model)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2928988">
              <a:off x="5361918" y="3035192"/>
              <a:ext cx="51909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</a:rPr>
                <a:t>Orchestration Intent</a:t>
              </a:r>
              <a:r>
                <a:rPr lang="en-US" sz="2400" dirty="0">
                  <a:solidFill>
                    <a:schemeClr val="tx2"/>
                  </a:solidFill>
                </a:rPr>
                <a:t>: </a:t>
              </a:r>
              <a:r>
                <a:rPr lang="en-US" dirty="0">
                  <a:solidFill>
                    <a:schemeClr val="tx2"/>
                  </a:solidFill>
                </a:rPr>
                <a:t>SDNC, A&amp;AI, etc.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32618" y="5355041"/>
              <a:ext cx="75664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2"/>
                  </a:solidFill>
                </a:rPr>
                <a:t>Actual Result</a:t>
              </a:r>
              <a:r>
                <a:rPr lang="en-US" sz="2400" dirty="0">
                  <a:solidFill>
                    <a:schemeClr val="tx2"/>
                  </a:solidFill>
                </a:rPr>
                <a:t>: </a:t>
              </a:r>
              <a:r>
                <a:rPr lang="en-US" dirty="0">
                  <a:solidFill>
                    <a:schemeClr val="tx2"/>
                  </a:solidFill>
                </a:rPr>
                <a:t>Primary Sources </a:t>
              </a:r>
              <a:r>
                <a:rPr lang="en-US" dirty="0" smtClean="0">
                  <a:solidFill>
                    <a:schemeClr val="tx2"/>
                  </a:solidFill>
                </a:rPr>
                <a:t>(</a:t>
              </a:r>
              <a:r>
                <a:rPr lang="en-US" dirty="0" err="1" smtClean="0">
                  <a:solidFill>
                    <a:schemeClr val="tx2"/>
                  </a:solidFill>
                </a:rPr>
                <a:t>Openstack</a:t>
              </a:r>
              <a:r>
                <a:rPr lang="en-US" dirty="0" smtClean="0">
                  <a:solidFill>
                    <a:schemeClr val="tx2"/>
                  </a:solidFill>
                </a:rPr>
                <a:t>, </a:t>
              </a:r>
              <a:r>
                <a:rPr lang="en-US" dirty="0">
                  <a:solidFill>
                    <a:schemeClr val="tx2"/>
                  </a:solidFill>
                </a:rPr>
                <a:t>Network, VM etc.)</a:t>
              </a:r>
            </a:p>
          </p:txBody>
        </p:sp>
      </p:grpSp>
      <p:sp>
        <p:nvSpPr>
          <p:cNvPr id="4" name="Arrow: Curved Down 3"/>
          <p:cNvSpPr/>
          <p:nvPr/>
        </p:nvSpPr>
        <p:spPr>
          <a:xfrm>
            <a:off x="6916520" y="2733891"/>
            <a:ext cx="3397717" cy="1106071"/>
          </a:xfrm>
          <a:prstGeom prst="curved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53475" y="1988654"/>
            <a:ext cx="5730367" cy="12362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22701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68325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26469"/>
                </a:solidFill>
                <a:latin typeface="+mn-lt"/>
                <a:ea typeface="+mn-ea"/>
                <a:cs typeface="+mn-cs"/>
              </a:defRPr>
            </a:lvl2pPr>
            <a:lvl3pPr marL="798513" indent="-2301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030288" indent="-2317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260475" indent="-2270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/>
            <a:r>
              <a:rPr lang="en-US" dirty="0" smtClean="0"/>
              <a:t>Initial orchestration</a:t>
            </a:r>
          </a:p>
          <a:p>
            <a:pPr marL="346075" indent="0" algn="just">
              <a:buFont typeface="Arial" panose="020B0604020202020204" pitchFamily="34" charset="0"/>
              <a:buNone/>
            </a:pPr>
            <a:r>
              <a:rPr lang="en-US" sz="1600" dirty="0" smtClean="0"/>
              <a:t>After the instantiation the resource may differ from the design intent because of either implementation issues in ONAP or problems with the resource itself</a:t>
            </a:r>
            <a:endParaRPr lang="en-US" sz="16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9797" y="3443858"/>
            <a:ext cx="4417167" cy="16645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22701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68325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26469"/>
                </a:solidFill>
                <a:latin typeface="+mn-lt"/>
                <a:ea typeface="+mn-ea"/>
                <a:cs typeface="+mn-cs"/>
              </a:defRPr>
            </a:lvl2pPr>
            <a:lvl3pPr marL="798513" indent="-2301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030288" indent="-2317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260475" indent="-2270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Over time (LCM)</a:t>
            </a:r>
          </a:p>
          <a:p>
            <a:pPr marL="346075" lvl="1" indent="0" algn="just"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Change Management, Self-healing and manual changes can contribute to further differences between design intent and what is actually defined in ONAP and within the actual resources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15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429" y="1542034"/>
            <a:ext cx="9773142" cy="4714881"/>
          </a:xfrm>
        </p:spPr>
      </p:pic>
      <p:sp>
        <p:nvSpPr>
          <p:cNvPr id="5" name="Rectangle 4"/>
          <p:cNvSpPr/>
          <p:nvPr/>
        </p:nvSpPr>
        <p:spPr>
          <a:xfrm>
            <a:off x="838200" y="1338943"/>
            <a:ext cx="11168743" cy="35160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969" y="854068"/>
            <a:ext cx="6224587" cy="40009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686" y="140148"/>
            <a:ext cx="10515600" cy="902051"/>
          </a:xfrm>
        </p:spPr>
        <p:txBody>
          <a:bodyPr/>
          <a:lstStyle/>
          <a:p>
            <a:r>
              <a:rPr lang="en-US" dirty="0" smtClean="0"/>
              <a:t>How to support Multi-VIM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131789" y="4485697"/>
            <a:ext cx="353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Multi-VIM Enrichment Adapter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2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Roadmap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Multi-VIM Adapter, when appropriate</a:t>
            </a:r>
          </a:p>
          <a:p>
            <a:r>
              <a:rPr lang="en-US" sz="2400" dirty="0" smtClean="0"/>
              <a:t>Fully model-driven network discovery, including on-boarding using SDC</a:t>
            </a:r>
          </a:p>
          <a:p>
            <a:pPr lvl="1"/>
            <a:r>
              <a:rPr lang="en-US" sz="2000" dirty="0" smtClean="0"/>
              <a:t>Reuse of enrichment means invest once and both features can be model-driven</a:t>
            </a:r>
          </a:p>
          <a:p>
            <a:r>
              <a:rPr lang="en-US" sz="2400" dirty="0" smtClean="0"/>
              <a:t>Reconciliation of data </a:t>
            </a:r>
          </a:p>
          <a:p>
            <a:pPr lvl="1"/>
            <a:r>
              <a:rPr lang="en-US" sz="2000" dirty="0" smtClean="0"/>
              <a:t>Policy driven</a:t>
            </a:r>
          </a:p>
          <a:p>
            <a:pPr lvl="1"/>
            <a:r>
              <a:rPr lang="en-US" sz="2000" dirty="0" smtClean="0"/>
              <a:t>Updating of data sources or raising alarms based on report findings</a:t>
            </a:r>
          </a:p>
        </p:txBody>
      </p:sp>
    </p:spTree>
    <p:extLst>
      <p:ext uri="{BB962C8B-B14F-4D97-AF65-F5344CB8AC3E}">
        <p14:creationId xmlns:p14="http://schemas.microsoft.com/office/powerpoint/2010/main" val="193211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28637"/>
            <a:ext cx="3568279" cy="2462213"/>
          </a:xfrm>
        </p:spPr>
        <p:txBody>
          <a:bodyPr/>
          <a:lstStyle/>
          <a:p>
            <a:r>
              <a:rPr lang="en-US" dirty="0" smtClean="0"/>
              <a:t>Status, Next Steps and How to get Involved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7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work for Casablanca timeframe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206365"/>
            <a:ext cx="11091672" cy="267252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Amdocs has committed </a:t>
            </a:r>
            <a:r>
              <a:rPr lang="en-US" sz="2000" dirty="0"/>
              <a:t>a development team to work </a:t>
            </a:r>
            <a:r>
              <a:rPr lang="en-US" sz="2000" dirty="0" smtClean="0"/>
              <a:t>on POMBA</a:t>
            </a:r>
            <a:endParaRPr lang="en-US" sz="2000" dirty="0"/>
          </a:p>
          <a:p>
            <a:pPr lvl="1"/>
            <a:r>
              <a:rPr lang="en-US" sz="1600" dirty="0" smtClean="0"/>
              <a:t>This is a new team that does not work on other ONAP deliverables</a:t>
            </a:r>
          </a:p>
          <a:p>
            <a:pPr lvl="1"/>
            <a:r>
              <a:rPr lang="en-US" sz="1600" dirty="0" smtClean="0"/>
              <a:t>Other ONAP partners are supporting, including AT&amp;T.  </a:t>
            </a:r>
            <a:r>
              <a:rPr lang="en-US" sz="1600" b="1" dirty="0" smtClean="0"/>
              <a:t>Your company?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3302" y="1864511"/>
            <a:ext cx="1944891" cy="5026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1519" y="2768192"/>
            <a:ext cx="1235890" cy="5142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10882" y="2442429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 rot="20327154">
            <a:off x="11687736" y="2442429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 rot="1145241">
            <a:off x="11396990" y="2438053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70562" y="2326529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Others…</a:t>
            </a:r>
          </a:p>
        </p:txBody>
      </p:sp>
    </p:spTree>
    <p:extLst>
      <p:ext uri="{BB962C8B-B14F-4D97-AF65-F5344CB8AC3E}">
        <p14:creationId xmlns:p14="http://schemas.microsoft.com/office/powerpoint/2010/main" val="362292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POMBA – Available and planned functionality</a:t>
            </a:r>
            <a:endParaRPr lang="en-US" dirty="0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48832" y="1200626"/>
          <a:ext cx="10515600" cy="4458494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258733"/>
                <a:gridCol w="2751667"/>
                <a:gridCol w="3505200"/>
              </a:tblGrid>
              <a:tr h="303071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available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plan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Casablanca timeline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r>
                        <a:rPr lang="en-US" sz="1100" b="1" cap="small" dirty="0" smtClean="0"/>
                        <a:t>Audit against the SDC model</a:t>
                      </a:r>
                      <a:r>
                        <a:rPr lang="en-US" sz="1100" b="1" cap="small" baseline="0" dirty="0" smtClean="0"/>
                        <a:t> intent</a:t>
                      </a:r>
                      <a:endParaRPr lang="en-US" sz="1100" b="1" cap="smal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r>
                        <a:rPr lang="en-US" sz="1100" b="1" cap="small" dirty="0" smtClean="0"/>
                        <a:t>Audit</a:t>
                      </a:r>
                      <a:r>
                        <a:rPr lang="en-US" sz="1100" b="1" cap="small" baseline="0" dirty="0" smtClean="0"/>
                        <a:t> </a:t>
                      </a:r>
                      <a:r>
                        <a:rPr lang="en-US" sz="1100" b="1" cap="small" dirty="0" smtClean="0"/>
                        <a:t>A&amp;AI Service</a:t>
                      </a:r>
                      <a:r>
                        <a:rPr lang="en-US" sz="1100" b="1" cap="small" baseline="0" dirty="0" smtClean="0"/>
                        <a:t> </a:t>
                      </a:r>
                      <a:r>
                        <a:rPr lang="en-US" sz="1100" b="1" cap="small" dirty="0" smtClean="0"/>
                        <a:t>Instance Artifacts</a:t>
                      </a:r>
                      <a:endParaRPr lang="en-US" sz="1100" b="1" cap="smal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r>
                        <a:rPr lang="en-US" sz="1100" b="1" cap="small" dirty="0" smtClean="0"/>
                        <a:t>Audit</a:t>
                      </a:r>
                      <a:r>
                        <a:rPr lang="en-US" sz="1100" b="1" cap="small" baseline="0" dirty="0" smtClean="0"/>
                        <a:t> </a:t>
                      </a:r>
                      <a:r>
                        <a:rPr lang="en-US" sz="1100" b="1" cap="small" dirty="0" smtClean="0"/>
                        <a:t>SDN-C Service Instance Artifacts</a:t>
                      </a:r>
                      <a:endParaRPr lang="en-US" sz="1100" b="1" cap="smal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cap="small" dirty="0" smtClean="0"/>
                        <a:t>Validation engine  (Data Integrity)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cap="small" dirty="0" smtClean="0"/>
                        <a:t>On-demand event</a:t>
                      </a:r>
                      <a:r>
                        <a:rPr lang="en-US" sz="1100" b="1" cap="small" baseline="0" dirty="0" smtClean="0"/>
                        <a:t> based audit</a:t>
                      </a:r>
                      <a:endParaRPr lang="en-US" sz="1100" b="1" cap="smal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cap="small" dirty="0" smtClean="0"/>
                        <a:t>Audit results stored in Elastic 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cap="small" dirty="0" err="1" smtClean="0"/>
                        <a:t>Audt</a:t>
                      </a:r>
                      <a:r>
                        <a:rPr lang="en-US" sz="1100" b="1" cap="small" dirty="0" smtClean="0"/>
                        <a:t> reports</a:t>
                      </a:r>
                      <a:r>
                        <a:rPr lang="en-US" sz="1100" b="1" cap="small" baseline="0" dirty="0" smtClean="0"/>
                        <a:t> provided in </a:t>
                      </a:r>
                      <a:r>
                        <a:rPr lang="en-US" sz="1100" b="1" cap="small" baseline="0" dirty="0" err="1" smtClean="0"/>
                        <a:t>Kibana</a:t>
                      </a:r>
                      <a:endParaRPr lang="en-US" sz="1100" b="1" cap="smal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cap="small" dirty="0" smtClean="0"/>
                        <a:t>Retrieve VIM (</a:t>
                      </a:r>
                      <a:r>
                        <a:rPr lang="en-US" sz="1100" b="1" cap="small" dirty="0" err="1" smtClean="0"/>
                        <a:t>Openstack</a:t>
                      </a:r>
                      <a:r>
                        <a:rPr lang="en-US" sz="1100" b="1" cap="small" dirty="0" smtClean="0"/>
                        <a:t>)</a:t>
                      </a:r>
                      <a:r>
                        <a:rPr lang="en-US" sz="1100" b="1" cap="small" baseline="0" dirty="0" smtClean="0"/>
                        <a:t> Service Instance Artifacts</a:t>
                      </a:r>
                      <a:endParaRPr lang="en-US" sz="1100" b="1" cap="smal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cap="small" dirty="0" smtClean="0"/>
                        <a:t>Support for Data Dictionary service to</a:t>
                      </a:r>
                      <a:r>
                        <a:rPr lang="en-US" sz="1100" b="1" cap="small" baseline="0" dirty="0" smtClean="0"/>
                        <a:t> Validation</a:t>
                      </a:r>
                      <a:endParaRPr lang="en-US" sz="1100" b="1" cap="smal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r>
                        <a:rPr lang="en-US" sz="1100" b="1" cap="small" dirty="0" smtClean="0"/>
                        <a:t>Address error handling (rainy</a:t>
                      </a:r>
                      <a:r>
                        <a:rPr lang="en-US" sz="1100" b="1" cap="small" baseline="0" dirty="0" smtClean="0"/>
                        <a:t> day scenarios)</a:t>
                      </a:r>
                      <a:endParaRPr lang="en-US" sz="1100" b="1" cap="smal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78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cap="small" dirty="0" smtClean="0"/>
                        <a:t>logging compliance for Casablanca</a:t>
                      </a:r>
                      <a:r>
                        <a:rPr lang="en-US" sz="1100" b="1" cap="small" baseline="0" dirty="0" smtClean="0"/>
                        <a:t> spec</a:t>
                      </a:r>
                      <a:endParaRPr lang="en-US" sz="1100" b="1" cap="smal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04654">
                <a:tc>
                  <a:txBody>
                    <a:bodyPr/>
                    <a:lstStyle/>
                    <a:p>
                      <a:r>
                        <a:rPr lang="en-US" sz="1100" b="1" cap="small" dirty="0" smtClean="0"/>
                        <a:t>Support ONAP Operations</a:t>
                      </a:r>
                      <a:r>
                        <a:rPr lang="en-US" sz="1100" b="1" cap="small" baseline="0" dirty="0" smtClean="0"/>
                        <a:t> Manager</a:t>
                      </a:r>
                      <a:endParaRPr lang="en-US" sz="1100" b="1" cap="smal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*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670" y="1610610"/>
            <a:ext cx="280987" cy="2809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670" y="1946364"/>
            <a:ext cx="280987" cy="2809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195" y="2282118"/>
            <a:ext cx="280987" cy="2809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195" y="2617872"/>
            <a:ext cx="280987" cy="2809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195" y="2953626"/>
            <a:ext cx="280987" cy="2809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720" y="3289380"/>
            <a:ext cx="280987" cy="2809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720" y="3625134"/>
            <a:ext cx="280987" cy="28098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720" y="3960888"/>
            <a:ext cx="280987" cy="28098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245" y="4296642"/>
            <a:ext cx="280987" cy="28098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245" y="4632396"/>
            <a:ext cx="280987" cy="28098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245" y="4968150"/>
            <a:ext cx="280987" cy="28098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370" y="1610610"/>
            <a:ext cx="280987" cy="28098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370" y="1946364"/>
            <a:ext cx="280987" cy="28098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895" y="2282118"/>
            <a:ext cx="280987" cy="28098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895" y="2617872"/>
            <a:ext cx="280987" cy="2809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895" y="2953626"/>
            <a:ext cx="280987" cy="28098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420" y="3289380"/>
            <a:ext cx="280987" cy="28098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245" y="5303904"/>
            <a:ext cx="280987" cy="28098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895" y="3625133"/>
            <a:ext cx="280987" cy="280987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9454670" y="1610610"/>
            <a:ext cx="280988" cy="28098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29" name="Rectangle 28"/>
          <p:cNvSpPr/>
          <p:nvPr/>
        </p:nvSpPr>
        <p:spPr>
          <a:xfrm>
            <a:off x="9454669" y="1946364"/>
            <a:ext cx="280988" cy="28098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30" name="Rectangle 29"/>
          <p:cNvSpPr/>
          <p:nvPr/>
        </p:nvSpPr>
        <p:spPr>
          <a:xfrm>
            <a:off x="9464195" y="2282117"/>
            <a:ext cx="280988" cy="28098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31" name="Rectangle 30"/>
          <p:cNvSpPr/>
          <p:nvPr/>
        </p:nvSpPr>
        <p:spPr>
          <a:xfrm>
            <a:off x="9464195" y="2617872"/>
            <a:ext cx="280988" cy="28098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32" name="Rectangle 31"/>
          <p:cNvSpPr/>
          <p:nvPr/>
        </p:nvSpPr>
        <p:spPr>
          <a:xfrm>
            <a:off x="9464194" y="2955458"/>
            <a:ext cx="280988" cy="28098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33" name="Rectangle 32"/>
          <p:cNvSpPr/>
          <p:nvPr/>
        </p:nvSpPr>
        <p:spPr>
          <a:xfrm>
            <a:off x="9473719" y="3289379"/>
            <a:ext cx="280988" cy="28098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sp>
        <p:nvSpPr>
          <p:cNvPr id="34" name="Rectangle 33"/>
          <p:cNvSpPr/>
          <p:nvPr/>
        </p:nvSpPr>
        <p:spPr>
          <a:xfrm>
            <a:off x="9478002" y="3627384"/>
            <a:ext cx="280988" cy="28098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</p:spTree>
    <p:extLst>
      <p:ext uri="{BB962C8B-B14F-4D97-AF65-F5344CB8AC3E}">
        <p14:creationId xmlns:p14="http://schemas.microsoft.com/office/powerpoint/2010/main" val="373671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26391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POMBA will have its own separate call as part of the Logging Project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wiki.onap.org/display/DW/POMBA</a:t>
            </a:r>
            <a:r>
              <a:rPr lang="en-US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Network Discovery being delivered/discussed in SDNC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/>
              <a:t>https://wiki.onap.org/display/DW/SDNC+Network+Discovery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Want to make more information available to POMBA?  Consider developing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Context Builder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Discovery </a:t>
            </a:r>
            <a:r>
              <a:rPr lang="en-US" dirty="0" err="1" smtClean="0"/>
              <a:t>Pluggin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94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44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work for Casablanca timeframe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206365"/>
            <a:ext cx="11091672" cy="413703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Upstream existing POMBA code to ONAP</a:t>
            </a:r>
          </a:p>
          <a:p>
            <a:endParaRPr lang="en-US" dirty="0" smtClean="0"/>
          </a:p>
          <a:p>
            <a:r>
              <a:rPr lang="en-US" sz="2000" dirty="0" smtClean="0"/>
              <a:t>Include demo from VIM (OpenStack)</a:t>
            </a:r>
          </a:p>
          <a:p>
            <a:pPr lvl="1"/>
            <a:r>
              <a:rPr lang="en-US" sz="1800" dirty="0" smtClean="0"/>
              <a:t>Multi-VIM being considered </a:t>
            </a:r>
            <a:r>
              <a:rPr lang="en-US" sz="1800" dirty="0" smtClean="0"/>
              <a:t>(when mature)</a:t>
            </a:r>
            <a:endParaRPr lang="en-US" sz="1800" dirty="0" smtClean="0"/>
          </a:p>
          <a:p>
            <a:r>
              <a:rPr lang="en-US" sz="2000" dirty="0" smtClean="0"/>
              <a:t>Integrate data dictionary with validation engine</a:t>
            </a:r>
          </a:p>
          <a:p>
            <a:r>
              <a:rPr lang="en-US" sz="2000" dirty="0" smtClean="0"/>
              <a:t>Address error handling(rainy day scenarios)</a:t>
            </a:r>
          </a:p>
          <a:p>
            <a:r>
              <a:rPr lang="en-US" sz="2000" dirty="0" smtClean="0"/>
              <a:t>Update logging compliance for Casablanca</a:t>
            </a:r>
          </a:p>
          <a:p>
            <a:r>
              <a:rPr lang="en-US" sz="2000" dirty="0"/>
              <a:t>ONAP Operations Manager </a:t>
            </a:r>
            <a:r>
              <a:rPr lang="en-US" sz="2000" dirty="0" smtClean="0"/>
              <a:t>support</a:t>
            </a:r>
          </a:p>
          <a:p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14266">
            <a:off x="7553276" y="1885022"/>
            <a:ext cx="3978137" cy="179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1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POMBA as part of Logging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206365"/>
            <a:ext cx="11091672" cy="4460195"/>
          </a:xfrm>
        </p:spPr>
        <p:txBody>
          <a:bodyPr/>
          <a:lstStyle/>
          <a:p>
            <a:pPr marL="115887" indent="0">
              <a:buNone/>
            </a:pPr>
            <a:r>
              <a:rPr lang="en-US" dirty="0" smtClean="0"/>
              <a:t>Proposal is that:</a:t>
            </a:r>
          </a:p>
          <a:p>
            <a:r>
              <a:rPr lang="en-US" dirty="0" err="1" smtClean="0"/>
              <a:t>Microservices</a:t>
            </a:r>
            <a:r>
              <a:rPr lang="en-US" dirty="0" smtClean="0"/>
              <a:t> for Post Orchestration Model Based Audit (POMBA) to be added to the scope of the logging project and included in ONAP for the Casablanca release.</a:t>
            </a:r>
          </a:p>
          <a:p>
            <a:endParaRPr lang="en-US" dirty="0" smtClean="0"/>
          </a:p>
          <a:p>
            <a:r>
              <a:rPr lang="en-US" dirty="0" smtClean="0"/>
              <a:t>Rationale:</a:t>
            </a:r>
          </a:p>
          <a:p>
            <a:pPr lvl="1"/>
            <a:r>
              <a:rPr lang="en-US" dirty="0" smtClean="0"/>
              <a:t>POMBA is a platform feature that is closely related to the Logging project (platform).</a:t>
            </a:r>
          </a:p>
          <a:p>
            <a:pPr lvl="1"/>
            <a:r>
              <a:rPr lang="en-US" dirty="0" smtClean="0"/>
              <a:t>Team members from Logging project are working with the POMBA team.</a:t>
            </a:r>
          </a:p>
          <a:p>
            <a:pPr lvl="1"/>
            <a:r>
              <a:rPr lang="en-US" dirty="0" smtClean="0"/>
              <a:t>Amdocs team assigned is largely based in Ottawa, Canada.</a:t>
            </a:r>
          </a:p>
          <a:p>
            <a:pPr lvl="1"/>
            <a:r>
              <a:rPr lang="en-US" dirty="0"/>
              <a:t>Additional team members, with ONAP experience, will be added</a:t>
            </a:r>
            <a:r>
              <a:rPr lang="en-US" dirty="0" smtClean="0"/>
              <a:t>.</a:t>
            </a:r>
          </a:p>
          <a:p>
            <a:pPr marL="346075" lvl="1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750903" y="450025"/>
            <a:ext cx="1772155" cy="6828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hlinkClick r:id="rId2"/>
              </a:rPr>
              <a:t>LOG-192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070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Overlapping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206365"/>
            <a:ext cx="11091672" cy="5827236"/>
          </a:xfrm>
        </p:spPr>
        <p:txBody>
          <a:bodyPr/>
          <a:lstStyle/>
          <a:p>
            <a:r>
              <a:rPr lang="en-US" dirty="0" smtClean="0"/>
              <a:t>POMBA makes use of existing components and their available APIs to query instance artifacts for comparison to service model (SDC).</a:t>
            </a:r>
          </a:p>
          <a:p>
            <a:endParaRPr lang="en-US" dirty="0" smtClean="0"/>
          </a:p>
          <a:p>
            <a:r>
              <a:rPr lang="en-US" dirty="0" smtClean="0"/>
              <a:t>POMBA makes use of:</a:t>
            </a:r>
          </a:p>
          <a:p>
            <a:pPr lvl="1"/>
            <a:r>
              <a:rPr lang="en-US" dirty="0" smtClean="0"/>
              <a:t>SDC service model</a:t>
            </a:r>
          </a:p>
          <a:p>
            <a:pPr lvl="1"/>
            <a:r>
              <a:rPr lang="en-US" dirty="0" smtClean="0"/>
              <a:t>A&amp;AI inventory</a:t>
            </a:r>
          </a:p>
          <a:p>
            <a:pPr lvl="1"/>
            <a:r>
              <a:rPr lang="en-US" dirty="0" smtClean="0"/>
              <a:t>A&amp;AI Data Integrity tools</a:t>
            </a:r>
          </a:p>
          <a:p>
            <a:pPr lvl="1"/>
            <a:r>
              <a:rPr lang="en-US" dirty="0" smtClean="0"/>
              <a:t>SDN-C APIs (generic </a:t>
            </a:r>
            <a:r>
              <a:rPr lang="en-US" dirty="0" err="1" smtClean="0"/>
              <a:t>vnf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Published VIM APIs (</a:t>
            </a:r>
            <a:r>
              <a:rPr lang="en-US" dirty="0" err="1" smtClean="0"/>
              <a:t>MultiVIM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/>
              <a:t>Other projects / stories that may relate to auditing have not been identified but there is potential for collaboration / reuse.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7347569" y="2888856"/>
            <a:ext cx="2508531" cy="158603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Currently the following components are in scope for POMBA: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A&amp;AI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SDN-C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VIM</a:t>
            </a:r>
          </a:p>
        </p:txBody>
      </p:sp>
    </p:spTree>
    <p:extLst>
      <p:ext uri="{BB962C8B-B14F-4D97-AF65-F5344CB8AC3E}">
        <p14:creationId xmlns:p14="http://schemas.microsoft.com/office/powerpoint/2010/main" val="396032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1460" y="395742"/>
            <a:ext cx="1760627" cy="16212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42249"/>
            <a:ext cx="11091672" cy="861774"/>
          </a:xfrm>
        </p:spPr>
        <p:txBody>
          <a:bodyPr/>
          <a:lstStyle/>
          <a:p>
            <a:r>
              <a:rPr lang="en-US" sz="2800" dirty="0" smtClean="0"/>
              <a:t>The value of </a:t>
            </a:r>
            <a:br>
              <a:rPr lang="en-US" sz="2800" dirty="0" smtClean="0"/>
            </a:br>
            <a:r>
              <a:rPr lang="en-US" sz="2800" dirty="0" smtClean="0"/>
              <a:t>Post Orchestration Model Based Audit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206365"/>
            <a:ext cx="11091672" cy="4678204"/>
          </a:xfrm>
        </p:spPr>
        <p:txBody>
          <a:bodyPr/>
          <a:lstStyle/>
          <a:p>
            <a:r>
              <a:rPr lang="en-US" b="1" dirty="0"/>
              <a:t>POMBA</a:t>
            </a:r>
            <a:r>
              <a:rPr lang="en-US" dirty="0"/>
              <a:t> </a:t>
            </a:r>
            <a:r>
              <a:rPr lang="en-US" dirty="0" smtClean="0"/>
              <a:t>enables ONAP operations with…</a:t>
            </a:r>
            <a:endParaRPr lang="en-US" dirty="0"/>
          </a:p>
          <a:p>
            <a:pPr lvl="1"/>
            <a:r>
              <a:rPr lang="en-US" dirty="0" smtClean="0"/>
              <a:t>improved </a:t>
            </a:r>
            <a:r>
              <a:rPr lang="en-US" dirty="0"/>
              <a:t>automation </a:t>
            </a:r>
            <a:r>
              <a:rPr lang="en-US" dirty="0" smtClean="0"/>
              <a:t>efficiency</a:t>
            </a:r>
            <a:endParaRPr lang="en-US" dirty="0"/>
          </a:p>
          <a:p>
            <a:pPr lvl="1"/>
            <a:r>
              <a:rPr lang="en-US" dirty="0" smtClean="0"/>
              <a:t>improved manual </a:t>
            </a:r>
            <a:r>
              <a:rPr lang="en-US" dirty="0"/>
              <a:t>virtualization efficiency</a:t>
            </a:r>
          </a:p>
          <a:p>
            <a:pPr lvl="1"/>
            <a:r>
              <a:rPr lang="en-US" dirty="0" smtClean="0"/>
              <a:t>improved </a:t>
            </a:r>
            <a:r>
              <a:rPr lang="en-US" dirty="0"/>
              <a:t>migration to the NFV orchestration </a:t>
            </a:r>
            <a:r>
              <a:rPr lang="en-US" dirty="0" smtClean="0"/>
              <a:t>environment</a:t>
            </a:r>
          </a:p>
          <a:p>
            <a:pPr lvl="1"/>
            <a:endParaRPr lang="en-US" dirty="0"/>
          </a:p>
          <a:p>
            <a:r>
              <a:rPr lang="en-US" dirty="0" smtClean="0"/>
              <a:t>… by</a:t>
            </a:r>
            <a:endParaRPr lang="en-US" dirty="0"/>
          </a:p>
          <a:p>
            <a:pPr lvl="1"/>
            <a:r>
              <a:rPr lang="en-US" dirty="0" smtClean="0"/>
              <a:t>Providing event-driven audit of </a:t>
            </a:r>
            <a:r>
              <a:rPr lang="en-US" dirty="0"/>
              <a:t>the operational data integrity across </a:t>
            </a:r>
            <a:r>
              <a:rPr lang="en-US" dirty="0" smtClean="0"/>
              <a:t>the NFV </a:t>
            </a:r>
            <a:r>
              <a:rPr lang="en-US" dirty="0"/>
              <a:t>orchestration environment and NFV infrastructure using model driven approach </a:t>
            </a:r>
          </a:p>
          <a:p>
            <a:pPr lvl="1"/>
            <a:r>
              <a:rPr lang="en-US" dirty="0"/>
              <a:t>Reporting </a:t>
            </a:r>
            <a:r>
              <a:rPr lang="en-US" dirty="0" smtClean="0"/>
              <a:t>discrepancies </a:t>
            </a:r>
            <a:r>
              <a:rPr lang="en-US" dirty="0"/>
              <a:t>&amp; anomalies </a:t>
            </a:r>
            <a:r>
              <a:rPr lang="en-US" dirty="0" smtClean="0"/>
              <a:t>between model and instance artifacts:</a:t>
            </a:r>
            <a:endParaRPr lang="en-US" dirty="0"/>
          </a:p>
          <a:p>
            <a:pPr lvl="2"/>
            <a:r>
              <a:rPr lang="en-US" dirty="0" smtClean="0">
                <a:solidFill>
                  <a:srgbClr val="626469"/>
                </a:solidFill>
              </a:rPr>
              <a:t>compare the </a:t>
            </a:r>
            <a:r>
              <a:rPr lang="en-US" dirty="0">
                <a:solidFill>
                  <a:srgbClr val="626469"/>
                </a:solidFill>
              </a:rPr>
              <a:t>initial service type model </a:t>
            </a:r>
            <a:r>
              <a:rPr lang="en-US" dirty="0" smtClean="0">
                <a:solidFill>
                  <a:srgbClr val="626469"/>
                </a:solidFill>
              </a:rPr>
              <a:t>intent</a:t>
            </a:r>
            <a:endParaRPr lang="en-US" dirty="0">
              <a:solidFill>
                <a:srgbClr val="626469"/>
              </a:solidFill>
            </a:endParaRPr>
          </a:p>
          <a:p>
            <a:pPr lvl="3"/>
            <a:r>
              <a:rPr lang="en-US" dirty="0" smtClean="0">
                <a:solidFill>
                  <a:srgbClr val="626469"/>
                </a:solidFill>
              </a:rPr>
              <a:t>with the </a:t>
            </a:r>
            <a:r>
              <a:rPr lang="en-US" dirty="0">
                <a:solidFill>
                  <a:srgbClr val="626469"/>
                </a:solidFill>
              </a:rPr>
              <a:t>service instance artifacts stored in the ONAP controllers</a:t>
            </a:r>
          </a:p>
          <a:p>
            <a:pPr lvl="3"/>
            <a:r>
              <a:rPr lang="en-US" dirty="0" smtClean="0">
                <a:solidFill>
                  <a:srgbClr val="626469"/>
                </a:solidFill>
              </a:rPr>
              <a:t>and the </a:t>
            </a:r>
            <a:r>
              <a:rPr lang="en-US" dirty="0">
                <a:solidFill>
                  <a:srgbClr val="626469"/>
                </a:solidFill>
              </a:rPr>
              <a:t>resulted service instance components attributes in the NFVI</a:t>
            </a:r>
          </a:p>
          <a:p>
            <a:pPr lvl="3"/>
            <a:r>
              <a:rPr lang="en-US" dirty="0" smtClean="0">
                <a:solidFill>
                  <a:srgbClr val="626469"/>
                </a:solidFill>
              </a:rPr>
              <a:t>and he </a:t>
            </a:r>
            <a:r>
              <a:rPr lang="en-US" dirty="0">
                <a:solidFill>
                  <a:srgbClr val="626469"/>
                </a:solidFill>
              </a:rPr>
              <a:t>A&amp;AI records</a:t>
            </a:r>
          </a:p>
        </p:txBody>
      </p:sp>
      <p:sp>
        <p:nvSpPr>
          <p:cNvPr id="4" name="TextBox 3"/>
          <p:cNvSpPr txBox="1"/>
          <p:nvPr/>
        </p:nvSpPr>
        <p:spPr>
          <a:xfrm rot="339448">
            <a:off x="8481331" y="652366"/>
            <a:ext cx="3013967" cy="1107996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lgDash"/>
          </a:ln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tencil" panose="040409050D0802020404" pitchFamily="82" charset="0"/>
              </a:rPr>
              <a:t>POMBA</a:t>
            </a:r>
            <a:endParaRPr lang="en-US" sz="4000" dirty="0" smtClean="0">
              <a:solidFill>
                <a:schemeClr val="accent6">
                  <a:lumMod val="60000"/>
                  <a:lumOff val="40000"/>
                </a:schemeClr>
              </a:solidFill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06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Report Example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9570496"/>
              </p:ext>
            </p:extLst>
          </p:nvPr>
        </p:nvGraphicFramePr>
        <p:xfrm>
          <a:off x="968869" y="1768642"/>
          <a:ext cx="2980831" cy="1347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Packager Shell Object" showAsIcon="1" r:id="rId3" imgW="1060200" imgH="478800" progId="Package">
                  <p:embed/>
                </p:oleObj>
              </mc:Choice>
              <mc:Fallback>
                <p:oleObj name="Packager Shell Object" showAsIcon="1" r:id="rId3" imgW="1060200" imgH="478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8869" y="1768642"/>
                        <a:ext cx="2980831" cy="1347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614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Decomposition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AF80B73-AFD1-4992-B444-19ED4D570911}"/>
              </a:ext>
            </a:extLst>
          </p:cNvPr>
          <p:cNvSpPr/>
          <p:nvPr/>
        </p:nvSpPr>
        <p:spPr>
          <a:xfrm>
            <a:off x="3478094" y="3295778"/>
            <a:ext cx="1099752" cy="74140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VNF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3FAA6CF-403A-439C-B334-CBCF91A06055}"/>
              </a:ext>
            </a:extLst>
          </p:cNvPr>
          <p:cNvSpPr/>
          <p:nvPr/>
        </p:nvSpPr>
        <p:spPr>
          <a:xfrm>
            <a:off x="6280851" y="2201134"/>
            <a:ext cx="1099752" cy="7414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VNFC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FFB925F-C140-45BE-ADA2-218EC37775FF}"/>
              </a:ext>
            </a:extLst>
          </p:cNvPr>
          <p:cNvSpPr/>
          <p:nvPr/>
        </p:nvSpPr>
        <p:spPr>
          <a:xfrm>
            <a:off x="6280851" y="3313243"/>
            <a:ext cx="1099752" cy="74140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VNFC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71CE9A9-2BA6-4A42-A088-C81194970D47}"/>
              </a:ext>
            </a:extLst>
          </p:cNvPr>
          <p:cNvSpPr/>
          <p:nvPr/>
        </p:nvSpPr>
        <p:spPr>
          <a:xfrm>
            <a:off x="6280851" y="4352840"/>
            <a:ext cx="1099752" cy="7414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VNFC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E12EED91-300D-4158-B52D-FCE86CA98A53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4577846" y="2571837"/>
            <a:ext cx="1703005" cy="1094644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E4727F3E-68AC-4321-89F0-71C66479E558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4577846" y="3666481"/>
            <a:ext cx="1703005" cy="17465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4CEEDD9-5BD2-4974-999F-83FA288A3D28}"/>
              </a:ext>
            </a:extLst>
          </p:cNvPr>
          <p:cNvCxnSpPr>
            <a:stCxn id="4" idx="3"/>
            <a:endCxn id="7" idx="1"/>
          </p:cNvCxnSpPr>
          <p:nvPr/>
        </p:nvCxnSpPr>
        <p:spPr>
          <a:xfrm>
            <a:off x="4577846" y="3666481"/>
            <a:ext cx="1703005" cy="1057062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455C21E-CB06-443A-A2A2-89C0C66C59AB}"/>
              </a:ext>
            </a:extLst>
          </p:cNvPr>
          <p:cNvSpPr/>
          <p:nvPr/>
        </p:nvSpPr>
        <p:spPr>
          <a:xfrm>
            <a:off x="8785547" y="2219313"/>
            <a:ext cx="1099752" cy="741406"/>
          </a:xfrm>
          <a:prstGeom prst="rect">
            <a:avLst/>
          </a:prstGeom>
          <a:solidFill>
            <a:srgbClr val="FF94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VM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1F089FA-1FFB-492C-8DEA-973E491A5D5F}"/>
              </a:ext>
            </a:extLst>
          </p:cNvPr>
          <p:cNvSpPr/>
          <p:nvPr/>
        </p:nvSpPr>
        <p:spPr>
          <a:xfrm>
            <a:off x="8785547" y="3318351"/>
            <a:ext cx="1099752" cy="741406"/>
          </a:xfrm>
          <a:prstGeom prst="rect">
            <a:avLst/>
          </a:prstGeom>
          <a:solidFill>
            <a:srgbClr val="FF94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VM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F6D1D341-45E9-4095-A518-D6E1AC7E406F}"/>
              </a:ext>
            </a:extLst>
          </p:cNvPr>
          <p:cNvSpPr/>
          <p:nvPr/>
        </p:nvSpPr>
        <p:spPr>
          <a:xfrm>
            <a:off x="8785547" y="4352840"/>
            <a:ext cx="1099752" cy="741406"/>
          </a:xfrm>
          <a:prstGeom prst="rect">
            <a:avLst/>
          </a:prstGeom>
          <a:solidFill>
            <a:srgbClr val="FF94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VM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800F9120-12C1-467B-9012-A8DBCACD1BEB}"/>
              </a:ext>
            </a:extLst>
          </p:cNvPr>
          <p:cNvCxnSpPr>
            <a:stCxn id="5" idx="3"/>
            <a:endCxn id="11" idx="1"/>
          </p:cNvCxnSpPr>
          <p:nvPr/>
        </p:nvCxnSpPr>
        <p:spPr>
          <a:xfrm>
            <a:off x="7380603" y="2571837"/>
            <a:ext cx="1404944" cy="18179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BD0FF47E-7C87-4DB4-9A52-A521DB884D9D}"/>
              </a:ext>
            </a:extLst>
          </p:cNvPr>
          <p:cNvCxnSpPr>
            <a:stCxn id="6" idx="3"/>
            <a:endCxn id="12" idx="1"/>
          </p:cNvCxnSpPr>
          <p:nvPr/>
        </p:nvCxnSpPr>
        <p:spPr>
          <a:xfrm>
            <a:off x="7380603" y="3683946"/>
            <a:ext cx="1404944" cy="5108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3C3C4F0E-921A-4C92-9566-7744E88E125E}"/>
              </a:ext>
            </a:extLst>
          </p:cNvPr>
          <p:cNvCxnSpPr>
            <a:stCxn id="7" idx="3"/>
            <a:endCxn id="13" idx="1"/>
          </p:cNvCxnSpPr>
          <p:nvPr/>
        </p:nvCxnSpPr>
        <p:spPr>
          <a:xfrm>
            <a:off x="7380603" y="4723543"/>
            <a:ext cx="1404944" cy="0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DE46DCA-037A-4B7B-AFE0-BFE8D1B2DBAE}"/>
              </a:ext>
            </a:extLst>
          </p:cNvPr>
          <p:cNvSpPr/>
          <p:nvPr/>
        </p:nvSpPr>
        <p:spPr>
          <a:xfrm>
            <a:off x="1374243" y="3295778"/>
            <a:ext cx="1099752" cy="741406"/>
          </a:xfrm>
          <a:prstGeom prst="rect">
            <a:avLst/>
          </a:prstGeom>
          <a:solidFill>
            <a:srgbClr val="4CA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Service Instance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181BEC84-B1F3-447D-9CFF-BF29E2B69BE3}"/>
              </a:ext>
            </a:extLst>
          </p:cNvPr>
          <p:cNvCxnSpPr>
            <a:cxnSpLocks/>
            <a:stCxn id="17" idx="3"/>
            <a:endCxn id="4" idx="1"/>
          </p:cNvCxnSpPr>
          <p:nvPr/>
        </p:nvCxnSpPr>
        <p:spPr>
          <a:xfrm>
            <a:off x="2473995" y="3666481"/>
            <a:ext cx="1004099" cy="0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5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Flow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968828" y="1387928"/>
            <a:ext cx="914400" cy="9144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MSO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895600" y="1375956"/>
            <a:ext cx="1219200" cy="9144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POMBA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629399" y="1375956"/>
            <a:ext cx="121920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Source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715814" y="1375956"/>
            <a:ext cx="1219200" cy="9144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POMBA Context Builder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873157" y="1375956"/>
            <a:ext cx="1219200" cy="9144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POMBA Context Builder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0406286" y="1375956"/>
            <a:ext cx="121920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Source</a:t>
            </a:r>
          </a:p>
        </p:txBody>
      </p:sp>
      <p:cxnSp>
        <p:nvCxnSpPr>
          <p:cNvPr id="12" name="Straight Connector 11"/>
          <p:cNvCxnSpPr>
            <a:stCxn id="5" idx="2"/>
          </p:cNvCxnSpPr>
          <p:nvPr/>
        </p:nvCxnSpPr>
        <p:spPr>
          <a:xfrm>
            <a:off x="1426028" y="2302328"/>
            <a:ext cx="0" cy="31949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05200" y="2290356"/>
            <a:ext cx="0" cy="31949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482757" y="2290356"/>
            <a:ext cx="0" cy="31949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238999" y="2290356"/>
            <a:ext cx="0" cy="31949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325414" y="2290356"/>
            <a:ext cx="0" cy="31949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1015886" y="2290356"/>
            <a:ext cx="0" cy="31949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15068" y="2484524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End of workflow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426028" y="2819400"/>
            <a:ext cx="2060074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524299" y="3004457"/>
            <a:ext cx="1993789" cy="2177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497085" y="3283131"/>
            <a:ext cx="5828329" cy="21772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3540531" y="3887835"/>
            <a:ext cx="197755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548745" y="4427724"/>
            <a:ext cx="5801113" cy="2537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482757" y="3123843"/>
            <a:ext cx="1756242" cy="1650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482757" y="3772447"/>
            <a:ext cx="1752004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206343" y="3140350"/>
            <a:ext cx="87085" cy="5716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9325413" y="3372670"/>
            <a:ext cx="1690472" cy="0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0972342" y="3383557"/>
            <a:ext cx="131087" cy="9244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9349858" y="4307981"/>
            <a:ext cx="1562975" cy="0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3435413" y="4477031"/>
            <a:ext cx="177771" cy="7578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2694928" y="5345378"/>
            <a:ext cx="787370" cy="1759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791841" y="5080193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report</a:t>
            </a:r>
          </a:p>
        </p:txBody>
      </p:sp>
    </p:spTree>
    <p:extLst>
      <p:ext uri="{BB962C8B-B14F-4D97-AF65-F5344CB8AC3E}">
        <p14:creationId xmlns:p14="http://schemas.microsoft.com/office/powerpoint/2010/main" val="224025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Discovery Next </a:t>
            </a:r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Providing POMBA Session next week in face to face meeting</a:t>
            </a:r>
          </a:p>
          <a:p>
            <a:r>
              <a:rPr lang="en-US" sz="1800" dirty="0" smtClean="0"/>
              <a:t>POMBA piece being added to Logging Project</a:t>
            </a:r>
          </a:p>
          <a:p>
            <a:pPr lvl="1"/>
            <a:r>
              <a:rPr lang="en-US" dirty="0" smtClean="0"/>
              <a:t>Architecture committee agreed it could be brought in front of TSC for approval of scope change</a:t>
            </a:r>
          </a:p>
          <a:p>
            <a:pPr lvl="1"/>
            <a:r>
              <a:rPr lang="en-US" dirty="0" smtClean="0"/>
              <a:t>Will call separate weekly meetings</a:t>
            </a:r>
          </a:p>
          <a:p>
            <a:r>
              <a:rPr lang="en-US" sz="1800" dirty="0" smtClean="0"/>
              <a:t>Will start discussions with A&amp;AI shortly</a:t>
            </a:r>
          </a:p>
          <a:p>
            <a:r>
              <a:rPr lang="en-US" sz="1800" dirty="0" smtClean="0"/>
              <a:t>Network Discovery piece targeted for SDNC working group</a:t>
            </a:r>
          </a:p>
          <a:p>
            <a:pPr lvl="1"/>
            <a:r>
              <a:rPr lang="en-US" dirty="0" smtClean="0"/>
              <a:t>Present to working group</a:t>
            </a:r>
          </a:p>
          <a:p>
            <a:pPr lvl="1"/>
            <a:r>
              <a:rPr lang="en-US" dirty="0" smtClean="0"/>
              <a:t>Epic and User Story drafted</a:t>
            </a:r>
          </a:p>
          <a:p>
            <a:pPr lvl="1"/>
            <a:r>
              <a:rPr lang="en-US" dirty="0" smtClean="0"/>
              <a:t>Resources lined up to do work</a:t>
            </a:r>
          </a:p>
          <a:p>
            <a:pPr lvl="1"/>
            <a:r>
              <a:rPr lang="en-US" dirty="0" smtClean="0"/>
              <a:t>Looking for thumbs up from working </a:t>
            </a:r>
            <a:r>
              <a:rPr lang="en-US" dirty="0" smtClean="0"/>
              <a:t>group (done)</a:t>
            </a:r>
            <a:endParaRPr lang="en-US" dirty="0" smtClean="0"/>
          </a:p>
          <a:p>
            <a:pPr lvl="1"/>
            <a:r>
              <a:rPr lang="en-US" dirty="0" smtClean="0"/>
              <a:t>Additional help reviewing or providing supporting content always welcome</a:t>
            </a:r>
          </a:p>
        </p:txBody>
      </p:sp>
    </p:spTree>
    <p:extLst>
      <p:ext uri="{BB962C8B-B14F-4D97-AF65-F5344CB8AC3E}">
        <p14:creationId xmlns:p14="http://schemas.microsoft.com/office/powerpoint/2010/main" val="370246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Discovery Block Diagram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486830" y="1445494"/>
            <a:ext cx="1779814" cy="963963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POMBA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861457" y="3332908"/>
            <a:ext cx="2405187" cy="64479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 Discovery Context Builder</a:t>
            </a:r>
            <a:endParaRPr lang="en-US" dirty="0"/>
          </a:p>
        </p:txBody>
      </p:sp>
      <p:cxnSp>
        <p:nvCxnSpPr>
          <p:cNvPr id="8" name="Elbow Connector 7"/>
          <p:cNvCxnSpPr>
            <a:stCxn id="5" idx="2"/>
            <a:endCxn id="24" idx="0"/>
          </p:cNvCxnSpPr>
          <p:nvPr/>
        </p:nvCxnSpPr>
        <p:spPr>
          <a:xfrm rot="16200000" flipH="1">
            <a:off x="6205741" y="-419547"/>
            <a:ext cx="681838" cy="63398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5" idx="2"/>
            <a:endCxn id="6" idx="0"/>
          </p:cNvCxnSpPr>
          <p:nvPr/>
        </p:nvCxnSpPr>
        <p:spPr>
          <a:xfrm rot="5400000">
            <a:off x="2758669" y="2714839"/>
            <a:ext cx="923451" cy="31268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493180" y="4322587"/>
            <a:ext cx="1779814" cy="96396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 Discovery</a:t>
            </a:r>
            <a:endParaRPr lang="en-US" dirty="0"/>
          </a:p>
        </p:txBody>
      </p:sp>
      <p:cxnSp>
        <p:nvCxnSpPr>
          <p:cNvPr id="18" name="Elbow Connector 17"/>
          <p:cNvCxnSpPr>
            <a:stCxn id="6" idx="2"/>
            <a:endCxn id="16" idx="0"/>
          </p:cNvCxnSpPr>
          <p:nvPr/>
        </p:nvCxnSpPr>
        <p:spPr>
          <a:xfrm rot="16200000" flipH="1">
            <a:off x="3051127" y="3990627"/>
            <a:ext cx="344884" cy="319036"/>
          </a:xfrm>
          <a:prstGeom prst="bent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454501" y="5631434"/>
            <a:ext cx="3831772" cy="8708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Primary Data Sources</a:t>
            </a:r>
          </a:p>
        </p:txBody>
      </p:sp>
      <p:cxnSp>
        <p:nvCxnSpPr>
          <p:cNvPr id="23" name="Elbow Connector 22"/>
          <p:cNvCxnSpPr>
            <a:stCxn id="16" idx="2"/>
            <a:endCxn id="21" idx="0"/>
          </p:cNvCxnSpPr>
          <p:nvPr/>
        </p:nvCxnSpPr>
        <p:spPr>
          <a:xfrm rot="5400000">
            <a:off x="3204295" y="5452642"/>
            <a:ext cx="344884" cy="12700"/>
          </a:xfrm>
          <a:prstGeom prst="bent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8647792" y="3091295"/>
            <a:ext cx="2137581" cy="84935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AAI Context Builder</a:t>
            </a:r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8833026" y="4804568"/>
            <a:ext cx="1779814" cy="963963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A&amp;AI</a:t>
            </a:r>
            <a:endParaRPr lang="en-US" dirty="0"/>
          </a:p>
        </p:txBody>
      </p:sp>
      <p:cxnSp>
        <p:nvCxnSpPr>
          <p:cNvPr id="32" name="Elbow Connector 31"/>
          <p:cNvCxnSpPr>
            <a:stCxn id="24" idx="2"/>
            <a:endCxn id="25" idx="0"/>
          </p:cNvCxnSpPr>
          <p:nvPr/>
        </p:nvCxnSpPr>
        <p:spPr>
          <a:xfrm rot="16200000" flipH="1">
            <a:off x="9287801" y="4369435"/>
            <a:ext cx="863915" cy="6350"/>
          </a:xfrm>
          <a:prstGeom prst="bent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56" idx="3"/>
            <a:endCxn id="25" idx="1"/>
          </p:cNvCxnSpPr>
          <p:nvPr/>
        </p:nvCxnSpPr>
        <p:spPr>
          <a:xfrm>
            <a:off x="4958535" y="3649507"/>
            <a:ext cx="3874491" cy="163704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095458" y="4150145"/>
            <a:ext cx="1112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Service lookup</a:t>
            </a:r>
          </a:p>
        </p:txBody>
      </p:sp>
      <p:sp>
        <p:nvSpPr>
          <p:cNvPr id="39" name="Folded Corner 38"/>
          <p:cNvSpPr/>
          <p:nvPr/>
        </p:nvSpPr>
        <p:spPr>
          <a:xfrm>
            <a:off x="4855029" y="1285909"/>
            <a:ext cx="664028" cy="481982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report</a:t>
            </a:r>
          </a:p>
        </p:txBody>
      </p:sp>
      <p:cxnSp>
        <p:nvCxnSpPr>
          <p:cNvPr id="41" name="Elbow Connector 40"/>
          <p:cNvCxnSpPr>
            <a:stCxn id="5" idx="3"/>
            <a:endCxn id="39" idx="1"/>
          </p:cNvCxnSpPr>
          <p:nvPr/>
        </p:nvCxnSpPr>
        <p:spPr>
          <a:xfrm flipV="1">
            <a:off x="4266644" y="1526900"/>
            <a:ext cx="588385" cy="400576"/>
          </a:xfrm>
          <a:prstGeom prst="bent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5" idx="0"/>
          </p:cNvCxnSpPr>
          <p:nvPr/>
        </p:nvCxnSpPr>
        <p:spPr>
          <a:xfrm flipH="1">
            <a:off x="3376737" y="1004023"/>
            <a:ext cx="6350" cy="44147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571391" y="3960601"/>
            <a:ext cx="1481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Logging/Platform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444180" y="5254285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SDNC?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4255481" y="3321310"/>
            <a:ext cx="703054" cy="65639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Service Instance </a:t>
            </a:r>
            <a:r>
              <a:rPr lang="en-US" sz="800" dirty="0" err="1" smtClean="0"/>
              <a:t>Decomp</a:t>
            </a:r>
            <a:endParaRPr lang="en-US" sz="800" dirty="0"/>
          </a:p>
        </p:txBody>
      </p:sp>
      <p:sp>
        <p:nvSpPr>
          <p:cNvPr id="61" name="Can 60"/>
          <p:cNvSpPr/>
          <p:nvPr/>
        </p:nvSpPr>
        <p:spPr>
          <a:xfrm>
            <a:off x="4348028" y="4789372"/>
            <a:ext cx="337458" cy="381000"/>
          </a:xfrm>
          <a:prstGeom prst="can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Openstack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40" y="365125"/>
            <a:ext cx="8270999" cy="5266387"/>
          </a:xfrm>
        </p:spPr>
      </p:pic>
      <p:sp>
        <p:nvSpPr>
          <p:cNvPr id="6" name="TextBox 5"/>
          <p:cNvSpPr txBox="1"/>
          <p:nvPr/>
        </p:nvSpPr>
        <p:spPr>
          <a:xfrm rot="16200000">
            <a:off x="-12606" y="63982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70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36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Bent Arrow 144"/>
          <p:cNvSpPr/>
          <p:nvPr/>
        </p:nvSpPr>
        <p:spPr>
          <a:xfrm rot="5400000" flipH="1">
            <a:off x="10472032" y="2160422"/>
            <a:ext cx="1266839" cy="1168092"/>
          </a:xfrm>
          <a:prstGeom prst="bentArrow">
            <a:avLst>
              <a:gd name="adj1" fmla="val 25000"/>
              <a:gd name="adj2" fmla="val 26677"/>
              <a:gd name="adj3" fmla="val 25000"/>
              <a:gd name="adj4" fmla="val 43750"/>
            </a:avLst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POMBA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235" y="311769"/>
            <a:ext cx="1801091" cy="1809132"/>
          </a:xfrm>
          <a:prstGeom prst="rect">
            <a:avLst/>
          </a:prstGeom>
        </p:spPr>
      </p:pic>
      <p:grpSp>
        <p:nvGrpSpPr>
          <p:cNvPr id="134" name="Group 133"/>
          <p:cNvGrpSpPr/>
          <p:nvPr/>
        </p:nvGrpSpPr>
        <p:grpSpPr>
          <a:xfrm>
            <a:off x="6092356" y="2342572"/>
            <a:ext cx="4340899" cy="2839027"/>
            <a:chOff x="222169" y="471356"/>
            <a:chExt cx="11747662" cy="5915288"/>
          </a:xfrm>
        </p:grpSpPr>
        <p:sp>
          <p:nvSpPr>
            <p:cNvPr id="5" name="矩形 54"/>
            <p:cNvSpPr/>
            <p:nvPr/>
          </p:nvSpPr>
          <p:spPr bwMode="auto">
            <a:xfrm>
              <a:off x="3493346" y="1048111"/>
              <a:ext cx="8260488" cy="4026426"/>
            </a:xfrm>
            <a:prstGeom prst="rect">
              <a:avLst/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1828800" marR="0" lvl="0" indent="-22225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7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         Run-time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63159" y="2109223"/>
              <a:ext cx="2289164" cy="423181"/>
            </a:xfrm>
            <a:prstGeom prst="rect">
              <a:avLst/>
            </a:prstGeom>
            <a:solidFill>
              <a:srgbClr val="CC9900"/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567548" y="5593159"/>
              <a:ext cx="6894314" cy="40675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" name="矩形 69"/>
            <p:cNvSpPr/>
            <p:nvPr/>
          </p:nvSpPr>
          <p:spPr bwMode="auto">
            <a:xfrm>
              <a:off x="4210139" y="6020249"/>
              <a:ext cx="7251723" cy="366395"/>
            </a:xfrm>
            <a:prstGeom prst="rect">
              <a:avLst/>
            </a:prstGeom>
            <a:solidFill>
              <a:srgbClr val="6699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Infrastructure</a:t>
              </a:r>
            </a:p>
          </p:txBody>
        </p:sp>
        <p:sp>
          <p:nvSpPr>
            <p:cNvPr id="9" name="圆角矩形 188"/>
            <p:cNvSpPr/>
            <p:nvPr/>
          </p:nvSpPr>
          <p:spPr bwMode="auto">
            <a:xfrm>
              <a:off x="5799082" y="6081132"/>
              <a:ext cx="101694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OpenStack</a:t>
              </a:r>
            </a:p>
          </p:txBody>
        </p:sp>
        <p:sp>
          <p:nvSpPr>
            <p:cNvPr id="10" name="圆角矩形 65"/>
            <p:cNvSpPr/>
            <p:nvPr/>
          </p:nvSpPr>
          <p:spPr bwMode="auto">
            <a:xfrm>
              <a:off x="9080483" y="6081132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Azure</a:t>
              </a:r>
            </a:p>
          </p:txBody>
        </p:sp>
        <p:sp>
          <p:nvSpPr>
            <p:cNvPr id="11" name="圆角矩形 66"/>
            <p:cNvSpPr/>
            <p:nvPr/>
          </p:nvSpPr>
          <p:spPr bwMode="auto">
            <a:xfrm>
              <a:off x="6923331" y="6081132"/>
              <a:ext cx="91133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VMware</a:t>
              </a:r>
            </a:p>
          </p:txBody>
        </p:sp>
        <p:sp>
          <p:nvSpPr>
            <p:cNvPr id="12" name="圆角矩形 67"/>
            <p:cNvSpPr/>
            <p:nvPr/>
          </p:nvSpPr>
          <p:spPr bwMode="auto">
            <a:xfrm>
              <a:off x="7976324" y="6081132"/>
              <a:ext cx="101694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RackSpace</a:t>
              </a:r>
            </a:p>
          </p:txBody>
        </p:sp>
        <p:sp>
          <p:nvSpPr>
            <p:cNvPr id="13" name="圆角矩形 68"/>
            <p:cNvSpPr/>
            <p:nvPr/>
          </p:nvSpPr>
          <p:spPr bwMode="auto">
            <a:xfrm>
              <a:off x="9928074" y="6081132"/>
              <a:ext cx="1055071" cy="247650"/>
            </a:xfrm>
            <a:prstGeom prst="roundRect">
              <a:avLst>
                <a:gd name="adj" fmla="val 12823"/>
              </a:avLst>
            </a:prstGeom>
            <a:solidFill>
              <a:srgbClr val="92D05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Peripherals</a:t>
              </a:r>
            </a:p>
          </p:txBody>
        </p:sp>
        <p:sp>
          <p:nvSpPr>
            <p:cNvPr id="14" name="Arrow: Down 138"/>
            <p:cNvSpPr/>
            <p:nvPr/>
          </p:nvSpPr>
          <p:spPr>
            <a:xfrm>
              <a:off x="4279632" y="5007120"/>
              <a:ext cx="239161" cy="1003986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15" name="Arrow: Down 139"/>
            <p:cNvSpPr/>
            <p:nvPr/>
          </p:nvSpPr>
          <p:spPr>
            <a:xfrm>
              <a:off x="6926696" y="4972974"/>
              <a:ext cx="239161" cy="609934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16" name="Arrow: Down 140"/>
            <p:cNvSpPr/>
            <p:nvPr/>
          </p:nvSpPr>
          <p:spPr>
            <a:xfrm>
              <a:off x="8862544" y="4960247"/>
              <a:ext cx="239161" cy="640193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17" name="Arrow: Down 149"/>
            <p:cNvSpPr/>
            <p:nvPr/>
          </p:nvSpPr>
          <p:spPr>
            <a:xfrm>
              <a:off x="10652817" y="5427162"/>
              <a:ext cx="239161" cy="195738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18" name="圆角矩形 28"/>
            <p:cNvSpPr/>
            <p:nvPr/>
          </p:nvSpPr>
          <p:spPr>
            <a:xfrm>
              <a:off x="860412" y="1419728"/>
              <a:ext cx="2519869" cy="3237616"/>
            </a:xfrm>
            <a:prstGeom prst="roundRect">
              <a:avLst>
                <a:gd name="adj" fmla="val 6026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92"/>
            <p:cNvSpPr/>
            <p:nvPr/>
          </p:nvSpPr>
          <p:spPr bwMode="auto">
            <a:xfrm>
              <a:off x="222169" y="1034474"/>
              <a:ext cx="3206124" cy="3686801"/>
            </a:xfrm>
            <a:prstGeom prst="rect">
              <a:avLst/>
            </a:prstGeom>
            <a:noFill/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7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Design-time (SDC)</a:t>
              </a:r>
            </a:p>
          </p:txBody>
        </p:sp>
        <p:sp>
          <p:nvSpPr>
            <p:cNvPr id="20" name="圆角矩形 25"/>
            <p:cNvSpPr/>
            <p:nvPr/>
          </p:nvSpPr>
          <p:spPr>
            <a:xfrm>
              <a:off x="878153" y="2413150"/>
              <a:ext cx="2502127" cy="41554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</a:pPr>
              <a:r>
                <a:rPr lang="en-US" altLang="zh-CN" sz="500" dirty="0">
                  <a:latin typeface="+mn-lt"/>
                  <a:ea typeface="微软雅黑" panose="020B0503020204020204" pitchFamily="34" charset="-122"/>
                </a:rPr>
                <a:t>Policy Creation &amp; Validation</a:t>
              </a:r>
            </a:p>
          </p:txBody>
        </p:sp>
        <p:sp>
          <p:nvSpPr>
            <p:cNvPr id="21" name="圆角矩形 26"/>
            <p:cNvSpPr/>
            <p:nvPr/>
          </p:nvSpPr>
          <p:spPr>
            <a:xfrm>
              <a:off x="878153" y="2862133"/>
              <a:ext cx="2484259" cy="35172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hangingPunct="1">
                <a:buClr>
                  <a:srgbClr val="CC9900"/>
                </a:buClr>
                <a:defRPr/>
              </a:pPr>
              <a:r>
                <a:rPr lang="en-US" altLang="zh-CN" sz="5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Analytic Application Design</a:t>
              </a:r>
            </a:p>
          </p:txBody>
        </p:sp>
        <p:sp>
          <p:nvSpPr>
            <p:cNvPr id="22" name="圆角矩形 27"/>
            <p:cNvSpPr/>
            <p:nvPr/>
          </p:nvSpPr>
          <p:spPr>
            <a:xfrm>
              <a:off x="240831" y="4721276"/>
              <a:ext cx="2691541" cy="708004"/>
            </a:xfrm>
            <a:prstGeom prst="roundRect">
              <a:avLst>
                <a:gd name="adj" fmla="val 9873"/>
              </a:avLst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</a:pPr>
              <a:r>
                <a:rPr lang="en-US" altLang="zh-CN" sz="500" dirty="0">
                  <a:latin typeface="+mn-lt"/>
                  <a:ea typeface="微软雅黑" panose="020B0503020204020204" pitchFamily="34" charset="-122"/>
                </a:rPr>
                <a:t>Recipe / Engineering Rules &amp; Policy Distribution</a:t>
              </a:r>
            </a:p>
          </p:txBody>
        </p:sp>
        <p:sp>
          <p:nvSpPr>
            <p:cNvPr id="23" name="圆角矩形 29"/>
            <p:cNvSpPr/>
            <p:nvPr/>
          </p:nvSpPr>
          <p:spPr>
            <a:xfrm rot="16200000">
              <a:off x="-271130" y="1935360"/>
              <a:ext cx="1629714" cy="60579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VNF/PNF SDK</a:t>
              </a:r>
            </a:p>
          </p:txBody>
        </p:sp>
        <p:sp>
          <p:nvSpPr>
            <p:cNvPr id="24" name="圆角矩形 55"/>
            <p:cNvSpPr/>
            <p:nvPr/>
          </p:nvSpPr>
          <p:spPr>
            <a:xfrm>
              <a:off x="240831" y="662824"/>
              <a:ext cx="5495336" cy="377458"/>
            </a:xfrm>
            <a:prstGeom prst="roundRect">
              <a:avLst>
                <a:gd name="adj" fmla="val 16483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ONAP Portal – Design Studio &amp; Dashboard</a:t>
              </a:r>
            </a:p>
          </p:txBody>
        </p:sp>
        <p:sp>
          <p:nvSpPr>
            <p:cNvPr id="25" name="圆角矩形 25"/>
            <p:cNvSpPr/>
            <p:nvPr/>
          </p:nvSpPr>
          <p:spPr>
            <a:xfrm>
              <a:off x="878153" y="1507923"/>
              <a:ext cx="2515917" cy="44209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500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Resource Onboarding</a:t>
              </a:r>
            </a:p>
          </p:txBody>
        </p:sp>
        <p:sp>
          <p:nvSpPr>
            <p:cNvPr id="26" name="圆角矩形 20"/>
            <p:cNvSpPr/>
            <p:nvPr/>
          </p:nvSpPr>
          <p:spPr>
            <a:xfrm>
              <a:off x="878153" y="1983462"/>
              <a:ext cx="2515917" cy="39624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500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Service &amp; Product Design</a:t>
              </a:r>
              <a:endParaRPr lang="zh-CN" altLang="en-US" sz="500" kern="12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" name="圆角矩形 55"/>
            <p:cNvSpPr/>
            <p:nvPr/>
          </p:nvSpPr>
          <p:spPr>
            <a:xfrm>
              <a:off x="6271921" y="478942"/>
              <a:ext cx="2120048" cy="380617"/>
            </a:xfrm>
            <a:prstGeom prst="roundRect">
              <a:avLst>
                <a:gd name="adj" fmla="val 16483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OSS</a:t>
              </a:r>
            </a:p>
          </p:txBody>
        </p:sp>
        <p:sp>
          <p:nvSpPr>
            <p:cNvPr id="28" name="圆角矩形 55"/>
            <p:cNvSpPr/>
            <p:nvPr/>
          </p:nvSpPr>
          <p:spPr>
            <a:xfrm>
              <a:off x="8800468" y="471356"/>
              <a:ext cx="2318714" cy="380617"/>
            </a:xfrm>
            <a:prstGeom prst="roundRect">
              <a:avLst>
                <a:gd name="adj" fmla="val 16483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BSS</a:t>
              </a:r>
            </a:p>
          </p:txBody>
        </p:sp>
        <p:sp>
          <p:nvSpPr>
            <p:cNvPr id="29" name="Flowchart: Magnetic Disk 28"/>
            <p:cNvSpPr/>
            <p:nvPr/>
          </p:nvSpPr>
          <p:spPr>
            <a:xfrm>
              <a:off x="942721" y="3244062"/>
              <a:ext cx="2372692" cy="1354993"/>
            </a:xfrm>
            <a:prstGeom prst="flowChartMagneticDisk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44585" y="3295336"/>
              <a:ext cx="1501174" cy="42318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lvl="0"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defRPr/>
              </a:pPr>
              <a:r>
                <a:rPr lang="en-US" altLang="zh-CN" sz="600" kern="1200" dirty="0">
                  <a:ea typeface="微软雅黑" panose="020B0503020204020204" pitchFamily="34" charset="-122"/>
                </a:rPr>
                <a:t>Catalog</a:t>
              </a:r>
              <a:endParaRPr lang="zh-CN" altLang="en-US" sz="600" kern="1200" dirty="0">
                <a:ea typeface="微软雅黑" panose="020B0503020204020204" pitchFamily="34" charset="-122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007774" y="3724700"/>
              <a:ext cx="1049593" cy="746234"/>
              <a:chOff x="1490235" y="3827528"/>
              <a:chExt cx="1049593" cy="746234"/>
            </a:xfrm>
          </p:grpSpPr>
          <p:sp>
            <p:nvSpPr>
              <p:cNvPr id="131" name="Rounded Rectangle 130"/>
              <p:cNvSpPr/>
              <p:nvPr/>
            </p:nvSpPr>
            <p:spPr>
              <a:xfrm>
                <a:off x="1490235" y="3827528"/>
                <a:ext cx="1049593" cy="227669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Products</a:t>
                </a:r>
              </a:p>
            </p:txBody>
          </p:sp>
          <p:sp>
            <p:nvSpPr>
              <p:cNvPr id="132" name="Rounded Rectangle 131"/>
              <p:cNvSpPr/>
              <p:nvPr/>
            </p:nvSpPr>
            <p:spPr>
              <a:xfrm>
                <a:off x="1490235" y="4080662"/>
                <a:ext cx="1049593" cy="241364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Resources</a:t>
                </a:r>
              </a:p>
            </p:txBody>
          </p:sp>
          <p:sp>
            <p:nvSpPr>
              <p:cNvPr id="133" name="Rounded Rectangle 132"/>
              <p:cNvSpPr/>
              <p:nvPr/>
            </p:nvSpPr>
            <p:spPr>
              <a:xfrm>
                <a:off x="1490235" y="4332398"/>
                <a:ext cx="1049593" cy="241364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Eng. Rules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108801" y="3724700"/>
              <a:ext cx="1105269" cy="749719"/>
              <a:chOff x="2591262" y="3849063"/>
              <a:chExt cx="1105269" cy="749719"/>
            </a:xfrm>
          </p:grpSpPr>
          <p:sp>
            <p:nvSpPr>
              <p:cNvPr id="128" name="Rounded Rectangle 127"/>
              <p:cNvSpPr/>
              <p:nvPr/>
            </p:nvSpPr>
            <p:spPr>
              <a:xfrm>
                <a:off x="2591262" y="3849063"/>
                <a:ext cx="1098521" cy="227471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Services</a:t>
                </a:r>
              </a:p>
            </p:txBody>
          </p:sp>
          <p:sp>
            <p:nvSpPr>
              <p:cNvPr id="129" name="Rounded Rectangle 128"/>
              <p:cNvSpPr/>
              <p:nvPr/>
            </p:nvSpPr>
            <p:spPr>
              <a:xfrm>
                <a:off x="2591262" y="4101584"/>
                <a:ext cx="1098497" cy="238008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Policies</a:t>
                </a:r>
              </a:p>
            </p:txBody>
          </p:sp>
          <p:sp>
            <p:nvSpPr>
              <p:cNvPr id="130" name="Rounded Rectangle 129"/>
              <p:cNvSpPr/>
              <p:nvPr/>
            </p:nvSpPr>
            <p:spPr>
              <a:xfrm>
                <a:off x="2591262" y="4348979"/>
                <a:ext cx="1105269" cy="249803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Analytics</a:t>
                </a:r>
              </a:p>
            </p:txBody>
          </p:sp>
        </p:grpSp>
        <p:sp>
          <p:nvSpPr>
            <p:cNvPr id="33" name="圆角矩形 29"/>
            <p:cNvSpPr/>
            <p:nvPr/>
          </p:nvSpPr>
          <p:spPr>
            <a:xfrm rot="16200000">
              <a:off x="-241600" y="3569122"/>
              <a:ext cx="1570653" cy="60579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Testing &amp; Certification</a:t>
              </a:r>
            </a:p>
          </p:txBody>
        </p:sp>
        <p:sp>
          <p:nvSpPr>
            <p:cNvPr id="34" name="Arrow: Right 4"/>
            <p:cNvSpPr/>
            <p:nvPr/>
          </p:nvSpPr>
          <p:spPr>
            <a:xfrm>
              <a:off x="2932371" y="4504822"/>
              <a:ext cx="564072" cy="1135304"/>
            </a:xfrm>
            <a:prstGeom prst="rightArrow">
              <a:avLst>
                <a:gd name="adj1" fmla="val 37017"/>
                <a:gd name="adj2" fmla="val 43333"/>
              </a:avLst>
            </a:prstGeom>
            <a:solidFill>
              <a:srgbClr val="F2DEAC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Arrow: Up-Down 11"/>
            <p:cNvSpPr/>
            <p:nvPr/>
          </p:nvSpPr>
          <p:spPr>
            <a:xfrm>
              <a:off x="7291311" y="721945"/>
              <a:ext cx="58763" cy="443645"/>
            </a:xfrm>
            <a:prstGeom prst="upDownArrow">
              <a:avLst/>
            </a:prstGeom>
            <a:solidFill>
              <a:schemeClr val="bg2">
                <a:lumMod val="20000"/>
                <a:lumOff val="80000"/>
              </a:schemeClr>
            </a:solidFill>
            <a:ln w="254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6" name="Arrow: Up-Down 126"/>
            <p:cNvSpPr/>
            <p:nvPr/>
          </p:nvSpPr>
          <p:spPr>
            <a:xfrm>
              <a:off x="9748265" y="725186"/>
              <a:ext cx="58763" cy="443645"/>
            </a:xfrm>
            <a:prstGeom prst="upDownArrow">
              <a:avLst/>
            </a:prstGeom>
            <a:solidFill>
              <a:schemeClr val="bg2">
                <a:lumMod val="20000"/>
                <a:lumOff val="80000"/>
              </a:schemeClr>
            </a:solidFill>
            <a:ln w="254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7" name="圆角矩形 30"/>
            <p:cNvSpPr/>
            <p:nvPr/>
          </p:nvSpPr>
          <p:spPr>
            <a:xfrm>
              <a:off x="3700134" y="1084379"/>
              <a:ext cx="1920536" cy="415223"/>
            </a:xfrm>
            <a:prstGeom prst="roundRect">
              <a:avLst>
                <a:gd name="adj" fmla="val 9045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</a:pPr>
              <a:r>
                <a:rPr lang="en-US" altLang="zh-CN" sz="400" dirty="0">
                  <a:latin typeface="+mn-lt"/>
                  <a:ea typeface="微软雅黑" panose="020B0503020204020204" pitchFamily="34" charset="-122"/>
                </a:rPr>
                <a:t>ONAP Operations Management (OOM)</a:t>
              </a:r>
            </a:p>
          </p:txBody>
        </p:sp>
        <p:sp>
          <p:nvSpPr>
            <p:cNvPr id="38" name="圆角矩形 31"/>
            <p:cNvSpPr/>
            <p:nvPr/>
          </p:nvSpPr>
          <p:spPr>
            <a:xfrm>
              <a:off x="5886513" y="1842045"/>
              <a:ext cx="1892894" cy="1067523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endParaRPr lang="en-US" altLang="zh-CN" sz="300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圆角矩形 32"/>
            <p:cNvSpPr/>
            <p:nvPr/>
          </p:nvSpPr>
          <p:spPr>
            <a:xfrm>
              <a:off x="3626484" y="1841830"/>
              <a:ext cx="2214844" cy="385466"/>
            </a:xfrm>
            <a:prstGeom prst="roundRect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40" name="圆角矩形 47"/>
            <p:cNvSpPr/>
            <p:nvPr/>
          </p:nvSpPr>
          <p:spPr>
            <a:xfrm>
              <a:off x="6760546" y="1091823"/>
              <a:ext cx="4500048" cy="407779"/>
            </a:xfrm>
            <a:prstGeom prst="round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9525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600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External Data Movement &amp; APIs</a:t>
              </a:r>
            </a:p>
          </p:txBody>
        </p:sp>
        <p:sp>
          <p:nvSpPr>
            <p:cNvPr id="41" name="圆角矩形 48"/>
            <p:cNvSpPr/>
            <p:nvPr/>
          </p:nvSpPr>
          <p:spPr>
            <a:xfrm>
              <a:off x="3901887" y="2965437"/>
              <a:ext cx="7409250" cy="449875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Common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 Services</a:t>
              </a:r>
              <a:endPara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圆角矩形 51"/>
            <p:cNvSpPr/>
            <p:nvPr/>
          </p:nvSpPr>
          <p:spPr>
            <a:xfrm>
              <a:off x="7860167" y="3061324"/>
              <a:ext cx="1657345" cy="262708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300" kern="1200" dirty="0">
                  <a:ea typeface="微软雅黑" panose="020B0503020204020204" pitchFamily="34" charset="-122"/>
                </a:rPr>
                <a:t>Micro Services Bus</a:t>
              </a:r>
            </a:p>
          </p:txBody>
        </p:sp>
        <p:sp>
          <p:nvSpPr>
            <p:cNvPr id="43" name="圆角矩形 51"/>
            <p:cNvSpPr/>
            <p:nvPr/>
          </p:nvSpPr>
          <p:spPr>
            <a:xfrm>
              <a:off x="5224951" y="3049597"/>
              <a:ext cx="774887" cy="257868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DMaaP</a:t>
              </a:r>
            </a:p>
          </p:txBody>
        </p:sp>
        <p:sp>
          <p:nvSpPr>
            <p:cNvPr id="44" name="圆角矩形 51"/>
            <p:cNvSpPr/>
            <p:nvPr/>
          </p:nvSpPr>
          <p:spPr>
            <a:xfrm>
              <a:off x="6090771" y="3049375"/>
              <a:ext cx="755725" cy="258313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300" kern="1200" dirty="0">
                  <a:ea typeface="微软雅黑" panose="020B0503020204020204" pitchFamily="34" charset="-122"/>
                </a:rPr>
                <a:t>AAF</a:t>
              </a:r>
            </a:p>
          </p:txBody>
        </p:sp>
        <p:sp>
          <p:nvSpPr>
            <p:cNvPr id="45" name="圆角矩形 31"/>
            <p:cNvSpPr/>
            <p:nvPr/>
          </p:nvSpPr>
          <p:spPr>
            <a:xfrm>
              <a:off x="7846149" y="1841828"/>
              <a:ext cx="2185569" cy="108476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46" name="圆角矩形 51"/>
            <p:cNvSpPr/>
            <p:nvPr/>
          </p:nvSpPr>
          <p:spPr>
            <a:xfrm>
              <a:off x="6959388" y="3063472"/>
              <a:ext cx="820026" cy="244215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300" kern="1200" dirty="0">
                  <a:ea typeface="微软雅黑" panose="020B0503020204020204" pitchFamily="34" charset="-122"/>
                </a:rPr>
                <a:t>Logging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941181" y="2663249"/>
              <a:ext cx="2009971" cy="21559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Data Collection Layer</a:t>
              </a:r>
            </a:p>
          </p:txBody>
        </p:sp>
        <p:sp>
          <p:nvSpPr>
            <p:cNvPr id="48" name="TextBox 104"/>
            <p:cNvSpPr txBox="1"/>
            <p:nvPr/>
          </p:nvSpPr>
          <p:spPr>
            <a:xfrm flipH="1">
              <a:off x="7891328" y="1539921"/>
              <a:ext cx="2140388" cy="5642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Data</a:t>
              </a:r>
              <a:r>
                <a:rPr kumimoji="0" lang="en-US" sz="500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&amp; Analytics (DCAE)</a:t>
              </a:r>
              <a:endParaRPr kumimoji="0" lang="en-US" sz="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941180" y="2193889"/>
              <a:ext cx="2009971" cy="2541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941180" y="2463706"/>
              <a:ext cx="2009971" cy="1849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Data Distribution</a:t>
              </a:r>
            </a:p>
          </p:txBody>
        </p:sp>
        <p:sp>
          <p:nvSpPr>
            <p:cNvPr id="51" name="圆角矩形 31"/>
            <p:cNvSpPr/>
            <p:nvPr/>
          </p:nvSpPr>
          <p:spPr>
            <a:xfrm>
              <a:off x="10083922" y="1855453"/>
              <a:ext cx="1262806" cy="1067523"/>
            </a:xfrm>
            <a:prstGeom prst="round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52" name="Rectangle: Rounded Corners 7"/>
            <p:cNvSpPr/>
            <p:nvPr/>
          </p:nvSpPr>
          <p:spPr>
            <a:xfrm>
              <a:off x="8024369" y="1817049"/>
              <a:ext cx="223267" cy="439552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3" name="TextBox 108"/>
            <p:cNvSpPr txBox="1"/>
            <p:nvPr/>
          </p:nvSpPr>
          <p:spPr>
            <a:xfrm>
              <a:off x="8003053" y="2214672"/>
              <a:ext cx="396163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CDAP</a:t>
              </a:r>
            </a:p>
          </p:txBody>
        </p:sp>
        <p:sp>
          <p:nvSpPr>
            <p:cNvPr id="54" name="TextBox 109"/>
            <p:cNvSpPr txBox="1"/>
            <p:nvPr/>
          </p:nvSpPr>
          <p:spPr>
            <a:xfrm>
              <a:off x="8722546" y="2205716"/>
              <a:ext cx="415584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Holmes</a:t>
              </a:r>
            </a:p>
          </p:txBody>
        </p:sp>
        <p:sp>
          <p:nvSpPr>
            <p:cNvPr id="55" name="Rectangle: Rounded Corners 114"/>
            <p:cNvSpPr/>
            <p:nvPr/>
          </p:nvSpPr>
          <p:spPr>
            <a:xfrm>
              <a:off x="8428656" y="1819098"/>
              <a:ext cx="190796" cy="435459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6" name="Rectangle: Rounded Corners 115"/>
            <p:cNvSpPr/>
            <p:nvPr/>
          </p:nvSpPr>
          <p:spPr>
            <a:xfrm>
              <a:off x="8800469" y="1819098"/>
              <a:ext cx="213151" cy="435459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: Rounded Corners 116"/>
            <p:cNvSpPr/>
            <p:nvPr/>
          </p:nvSpPr>
          <p:spPr>
            <a:xfrm>
              <a:off x="9194639" y="1819098"/>
              <a:ext cx="213151" cy="435459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: Rounded Corners 117"/>
            <p:cNvSpPr/>
            <p:nvPr/>
          </p:nvSpPr>
          <p:spPr>
            <a:xfrm>
              <a:off x="9588810" y="1819098"/>
              <a:ext cx="213151" cy="435459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717662" y="1892923"/>
              <a:ext cx="2399351" cy="3526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400" dirty="0">
                  <a:solidFill>
                    <a:schemeClr val="accent2">
                      <a:lumMod val="75000"/>
                    </a:schemeClr>
                  </a:solidFill>
                  <a:ea typeface="微软雅黑" panose="020B0503020204020204" pitchFamily="34" charset="-122"/>
                </a:rPr>
                <a:t>DCAE Analytic µServices</a:t>
              </a:r>
            </a:p>
          </p:txBody>
        </p:sp>
        <p:sp>
          <p:nvSpPr>
            <p:cNvPr id="60" name="TextBox 118"/>
            <p:cNvSpPr txBox="1"/>
            <p:nvPr/>
          </p:nvSpPr>
          <p:spPr>
            <a:xfrm flipH="1">
              <a:off x="10090521" y="1961915"/>
              <a:ext cx="1256206" cy="7405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Policy Execution Engine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5923638" y="2413150"/>
              <a:ext cx="1824833" cy="24399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869" tIns="45433" rIns="90869" bIns="45433" rtlCol="0" anchor="ctr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Resource / Service Topology</a:t>
              </a:r>
            </a:p>
          </p:txBody>
        </p:sp>
        <p:sp>
          <p:nvSpPr>
            <p:cNvPr id="62" name="Flowchart: Magnetic Disk 61"/>
            <p:cNvSpPr/>
            <p:nvPr/>
          </p:nvSpPr>
          <p:spPr>
            <a:xfrm>
              <a:off x="6154307" y="1910675"/>
              <a:ext cx="1324499" cy="274034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0869" tIns="73075" rIns="90869" bIns="45433" rtlCol="0" anchor="ctr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Active / Available</a:t>
              </a:r>
            </a:p>
          </p:txBody>
        </p:sp>
        <p:sp>
          <p:nvSpPr>
            <p:cNvPr id="63" name="Flowchart: Magnetic Disk 62"/>
            <p:cNvSpPr/>
            <p:nvPr/>
          </p:nvSpPr>
          <p:spPr>
            <a:xfrm>
              <a:off x="6147711" y="2125171"/>
              <a:ext cx="1324499" cy="274034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0869" tIns="73075" rIns="90869" bIns="45433" rtlCol="0" anchor="ctr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Entitlements</a:t>
              </a:r>
            </a:p>
          </p:txBody>
        </p:sp>
        <p:sp>
          <p:nvSpPr>
            <p:cNvPr id="64" name="TextBox 125"/>
            <p:cNvSpPr txBox="1"/>
            <p:nvPr/>
          </p:nvSpPr>
          <p:spPr>
            <a:xfrm flipH="1">
              <a:off x="5847389" y="1544071"/>
              <a:ext cx="2018325" cy="4937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Inventory/Topology (AAI)</a:t>
              </a:r>
            </a:p>
          </p:txBody>
        </p:sp>
        <p:sp>
          <p:nvSpPr>
            <p:cNvPr id="65" name="TextBox 127"/>
            <p:cNvSpPr txBox="1"/>
            <p:nvPr/>
          </p:nvSpPr>
          <p:spPr>
            <a:xfrm>
              <a:off x="9408569" y="2198825"/>
              <a:ext cx="318483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…</a:t>
              </a:r>
            </a:p>
          </p:txBody>
        </p:sp>
        <p:sp>
          <p:nvSpPr>
            <p:cNvPr id="66" name="TextBox 131"/>
            <p:cNvSpPr txBox="1"/>
            <p:nvPr/>
          </p:nvSpPr>
          <p:spPr>
            <a:xfrm flipH="1">
              <a:off x="10184824" y="1569148"/>
              <a:ext cx="1026512" cy="259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Policy</a:t>
              </a: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5926731" y="2685209"/>
              <a:ext cx="1824833" cy="17012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869" tIns="45433" rIns="90869" bIns="45433" rtlCol="0" anchor="ctr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ESR</a:t>
              </a:r>
            </a:p>
          </p:txBody>
        </p:sp>
        <p:sp>
          <p:nvSpPr>
            <p:cNvPr id="68" name="TextBox 128"/>
            <p:cNvSpPr txBox="1"/>
            <p:nvPr/>
          </p:nvSpPr>
          <p:spPr>
            <a:xfrm flipH="1">
              <a:off x="3784285" y="1488710"/>
              <a:ext cx="1894015" cy="5642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Orchestration (SO)</a:t>
              </a:r>
            </a:p>
          </p:txBody>
        </p:sp>
        <p:sp>
          <p:nvSpPr>
            <p:cNvPr id="69" name="Arrow: Down 145"/>
            <p:cNvSpPr/>
            <p:nvPr/>
          </p:nvSpPr>
          <p:spPr>
            <a:xfrm>
              <a:off x="10633876" y="4967131"/>
              <a:ext cx="239161" cy="195738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70" name="圆角矩形 65"/>
            <p:cNvSpPr/>
            <p:nvPr/>
          </p:nvSpPr>
          <p:spPr bwMode="auto">
            <a:xfrm>
              <a:off x="10298534" y="5159173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sVNFM</a:t>
              </a: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71" name="圆角矩形 65"/>
            <p:cNvSpPr/>
            <p:nvPr/>
          </p:nvSpPr>
          <p:spPr bwMode="auto">
            <a:xfrm>
              <a:off x="10389779" y="5171610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sVNFM</a:t>
              </a: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72" name="圆角矩形 65"/>
            <p:cNvSpPr/>
            <p:nvPr/>
          </p:nvSpPr>
          <p:spPr bwMode="auto">
            <a:xfrm>
              <a:off x="10487147" y="5181780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sVNFM</a:t>
              </a: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73" name="Rectangle: Rounded Corners 12"/>
            <p:cNvSpPr/>
            <p:nvPr/>
          </p:nvSpPr>
          <p:spPr>
            <a:xfrm>
              <a:off x="5831637" y="5644398"/>
              <a:ext cx="821018" cy="3121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VNF2</a:t>
              </a:r>
            </a:p>
          </p:txBody>
        </p:sp>
        <p:sp>
          <p:nvSpPr>
            <p:cNvPr id="74" name="Rectangle: Rounded Corners 152"/>
            <p:cNvSpPr/>
            <p:nvPr/>
          </p:nvSpPr>
          <p:spPr>
            <a:xfrm>
              <a:off x="4873733" y="5644398"/>
              <a:ext cx="821018" cy="3121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VNF1</a:t>
              </a:r>
            </a:p>
          </p:txBody>
        </p:sp>
        <p:sp>
          <p:nvSpPr>
            <p:cNvPr id="75" name="Rectangle: Rounded Corners 153"/>
            <p:cNvSpPr/>
            <p:nvPr/>
          </p:nvSpPr>
          <p:spPr>
            <a:xfrm>
              <a:off x="6755349" y="5644398"/>
              <a:ext cx="821018" cy="3121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VNF3</a:t>
              </a:r>
            </a:p>
          </p:txBody>
        </p:sp>
        <p:sp>
          <p:nvSpPr>
            <p:cNvPr id="76" name="Rectangle: Rounded Corners 154"/>
            <p:cNvSpPr/>
            <p:nvPr/>
          </p:nvSpPr>
          <p:spPr>
            <a:xfrm>
              <a:off x="10361889" y="5644398"/>
              <a:ext cx="821018" cy="3121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VNFn</a:t>
              </a:r>
              <a:endParaRPr kumimoji="0" lang="en-US" sz="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7" name="Rectangle: Rounded Corners 155"/>
            <p:cNvSpPr/>
            <p:nvPr/>
          </p:nvSpPr>
          <p:spPr>
            <a:xfrm>
              <a:off x="7942516" y="5644400"/>
              <a:ext cx="821018" cy="312131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PNF 1</a:t>
              </a:r>
            </a:p>
          </p:txBody>
        </p:sp>
        <p:sp>
          <p:nvSpPr>
            <p:cNvPr id="78" name="TextBox 13"/>
            <p:cNvSpPr txBox="1"/>
            <p:nvPr/>
          </p:nvSpPr>
          <p:spPr>
            <a:xfrm>
              <a:off x="9255507" y="5507588"/>
              <a:ext cx="590364" cy="4937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…</a:t>
              </a:r>
            </a:p>
          </p:txBody>
        </p:sp>
        <p:sp>
          <p:nvSpPr>
            <p:cNvPr id="79" name="圆角矩形 32"/>
            <p:cNvSpPr/>
            <p:nvPr/>
          </p:nvSpPr>
          <p:spPr>
            <a:xfrm>
              <a:off x="8076535" y="3540335"/>
              <a:ext cx="2371112" cy="1432639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altLang="zh-CN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80" name="圆角矩形 32"/>
            <p:cNvSpPr/>
            <p:nvPr/>
          </p:nvSpPr>
          <p:spPr>
            <a:xfrm>
              <a:off x="5562488" y="3534987"/>
              <a:ext cx="2462178" cy="1453595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altLang="zh-CN" sz="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5601710" y="3497670"/>
              <a:ext cx="2380685" cy="1790314"/>
              <a:chOff x="6103977" y="3638524"/>
              <a:chExt cx="2380685" cy="1790314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6103977" y="4492808"/>
                <a:ext cx="2337579" cy="552166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6" name="Cylinder 53"/>
              <p:cNvSpPr/>
              <p:nvPr/>
            </p:nvSpPr>
            <p:spPr>
              <a:xfrm>
                <a:off x="6121058" y="3905542"/>
                <a:ext cx="653130" cy="532512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6810448" y="3963627"/>
                <a:ext cx="850516" cy="46191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8" name="TextBox 55"/>
              <p:cNvSpPr txBox="1"/>
              <p:nvPr/>
            </p:nvSpPr>
            <p:spPr>
              <a:xfrm>
                <a:off x="6822116" y="4502914"/>
                <a:ext cx="1153545" cy="3173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Adaption Layer</a:t>
                </a:r>
              </a:p>
            </p:txBody>
          </p:sp>
          <p:sp>
            <p:nvSpPr>
              <p:cNvPr id="119" name="TextBox 56"/>
              <p:cNvSpPr txBox="1"/>
              <p:nvPr/>
            </p:nvSpPr>
            <p:spPr>
              <a:xfrm>
                <a:off x="6815220" y="3969992"/>
                <a:ext cx="1037025" cy="4231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Service</a:t>
                </a:r>
                <a:r>
                  <a:rPr kumimoji="0" lang="en-US" sz="3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 Logic</a:t>
                </a:r>
              </a:p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 Interpreter</a:t>
                </a:r>
                <a:endPara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0" name="TextBox 57"/>
              <p:cNvSpPr txBox="1"/>
              <p:nvPr/>
            </p:nvSpPr>
            <p:spPr>
              <a:xfrm>
                <a:off x="6103977" y="3979394"/>
                <a:ext cx="700954" cy="5289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Config</a:t>
                </a:r>
              </a:p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/>
                  <a:t>Database</a:t>
                </a:r>
                <a:endPara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21" name="TextBox 58"/>
              <p:cNvSpPr txBox="1"/>
              <p:nvPr/>
            </p:nvSpPr>
            <p:spPr>
              <a:xfrm flipH="1">
                <a:off x="6132391" y="4752229"/>
                <a:ext cx="2309165" cy="2528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1" vert="horz" wrap="square" lIns="45719" tIns="45719" rIns="45719" bIns="45719" numCol="1" spcCol="38100" rtlCol="0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sz="400" b="1" dirty="0">
                  <a:solidFill>
                    <a:schemeClr val="bg1"/>
                  </a:solidFill>
                  <a:sym typeface="Wingdings" panose="05000000000000000000" pitchFamily="2" charset="2"/>
                </a:endParaRPr>
              </a:p>
            </p:txBody>
          </p:sp>
          <p:sp>
            <p:nvSpPr>
              <p:cNvPr id="122" name="TextBox 59"/>
              <p:cNvSpPr txBox="1"/>
              <p:nvPr/>
            </p:nvSpPr>
            <p:spPr>
              <a:xfrm>
                <a:off x="6767366" y="4752229"/>
                <a:ext cx="376743" cy="2468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Yang</a:t>
                </a:r>
              </a:p>
            </p:txBody>
          </p:sp>
          <p:sp>
            <p:nvSpPr>
              <p:cNvPr id="123" name="TextBox 60"/>
              <p:cNvSpPr txBox="1"/>
              <p:nvPr/>
            </p:nvSpPr>
            <p:spPr>
              <a:xfrm>
                <a:off x="6276286" y="4752229"/>
                <a:ext cx="435004" cy="2468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Netconf</a:t>
                </a:r>
              </a:p>
            </p:txBody>
          </p:sp>
          <p:sp>
            <p:nvSpPr>
              <p:cNvPr id="124" name="TextBox 61"/>
              <p:cNvSpPr txBox="1"/>
              <p:nvPr/>
            </p:nvSpPr>
            <p:spPr>
              <a:xfrm>
                <a:off x="7110330" y="4761512"/>
                <a:ext cx="342755" cy="2468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CLI</a:t>
                </a:r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7671298" y="3963980"/>
                <a:ext cx="813364" cy="46191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algn="ctr"/>
                <a:r>
                  <a:rPr lang="en-US" sz="300" dirty="0"/>
                  <a:t>Life Cycle </a:t>
                </a:r>
                <a:r>
                  <a:rPr lang="en-US" sz="300" dirty="0" err="1"/>
                  <a:t>Mgmt</a:t>
                </a:r>
                <a:r>
                  <a:rPr lang="en-US" sz="300" dirty="0"/>
                  <a:t> </a:t>
                </a:r>
                <a:r>
                  <a:rPr lang="en-US" sz="300" dirty="0" err="1"/>
                  <a:t>Func</a:t>
                </a:r>
                <a:endParaRPr lang="en-US" sz="300" dirty="0"/>
              </a:p>
            </p:txBody>
          </p:sp>
          <p:sp>
            <p:nvSpPr>
              <p:cNvPr id="126" name="TextBox 63"/>
              <p:cNvSpPr txBox="1"/>
              <p:nvPr/>
            </p:nvSpPr>
            <p:spPr>
              <a:xfrm>
                <a:off x="6132389" y="3638524"/>
                <a:ext cx="2294170" cy="493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L0-3 Network Controller (SDN-C)</a:t>
                </a:r>
              </a:p>
            </p:txBody>
          </p:sp>
          <p:sp>
            <p:nvSpPr>
              <p:cNvPr id="127" name="TextBox 130"/>
              <p:cNvSpPr txBox="1"/>
              <p:nvPr/>
            </p:nvSpPr>
            <p:spPr>
              <a:xfrm>
                <a:off x="7593581" y="4747045"/>
                <a:ext cx="604929" cy="6817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ts val="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3</a:t>
                </a:r>
                <a:r>
                  <a:rPr kumimoji="0" lang="en-US" sz="100" b="0" i="0" u="none" strike="noStrike" cap="none" spc="0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rd</a:t>
                </a: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  Party Network</a:t>
                </a:r>
              </a:p>
              <a:p>
                <a:pPr marL="0" marR="0" indent="0" algn="ctr" defTabSz="457200" rtl="0" fontAlgn="auto" latinLnBrk="0" hangingPunct="0">
                  <a:lnSpc>
                    <a:spcPts val="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 controller</a:t>
                </a: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8124221" y="4325728"/>
              <a:ext cx="1339951" cy="5677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3" name="Cylinder 74"/>
            <p:cNvSpPr/>
            <p:nvPr/>
          </p:nvSpPr>
          <p:spPr>
            <a:xfrm>
              <a:off x="8090320" y="3817192"/>
              <a:ext cx="671025" cy="50520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4" name="TextBox 75"/>
            <p:cNvSpPr txBox="1"/>
            <p:nvPr/>
          </p:nvSpPr>
          <p:spPr>
            <a:xfrm>
              <a:off x="8048087" y="3885932"/>
              <a:ext cx="727782" cy="5289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Config</a:t>
              </a:r>
              <a:r>
                <a:rPr kumimoji="0" lang="en-US" sz="300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 </a:t>
              </a:r>
              <a:r>
                <a:rPr lang="en-US" sz="300" dirty="0"/>
                <a:t>Database</a:t>
              </a:r>
              <a:endParaRPr kumimoji="0" lang="en-US" sz="3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85" name="TextBox 76"/>
            <p:cNvSpPr txBox="1"/>
            <p:nvPr/>
          </p:nvSpPr>
          <p:spPr>
            <a:xfrm>
              <a:off x="8141429" y="4299227"/>
              <a:ext cx="1323919" cy="4231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Standard Adaption Layer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8771132" y="3840887"/>
              <a:ext cx="830299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/>
              <a:r>
                <a:rPr lang="en-US" sz="200" dirty="0"/>
                <a:t>Service Logic Interpreter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9615589" y="3840887"/>
              <a:ext cx="77544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/>
              <a:r>
                <a:rPr lang="en-US" sz="200" dirty="0"/>
                <a:t>Life Cycle Mgmt funcs</a:t>
              </a:r>
            </a:p>
          </p:txBody>
        </p:sp>
        <p:sp>
          <p:nvSpPr>
            <p:cNvPr id="88" name="TextBox 81"/>
            <p:cNvSpPr txBox="1"/>
            <p:nvPr/>
          </p:nvSpPr>
          <p:spPr>
            <a:xfrm>
              <a:off x="8150881" y="4656065"/>
              <a:ext cx="376743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Chef</a:t>
              </a:r>
            </a:p>
          </p:txBody>
        </p:sp>
        <p:sp>
          <p:nvSpPr>
            <p:cNvPr id="89" name="TextBox 82"/>
            <p:cNvSpPr txBox="1"/>
            <p:nvPr/>
          </p:nvSpPr>
          <p:spPr>
            <a:xfrm>
              <a:off x="8499297" y="4656065"/>
              <a:ext cx="435004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90" name="TextBox 83"/>
            <p:cNvSpPr txBox="1"/>
            <p:nvPr/>
          </p:nvSpPr>
          <p:spPr>
            <a:xfrm>
              <a:off x="8925615" y="4647293"/>
              <a:ext cx="415584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Ansible</a:t>
              </a:r>
            </a:p>
          </p:txBody>
        </p:sp>
        <p:sp>
          <p:nvSpPr>
            <p:cNvPr id="91" name="TextBox 86"/>
            <p:cNvSpPr txBox="1"/>
            <p:nvPr/>
          </p:nvSpPr>
          <p:spPr>
            <a:xfrm>
              <a:off x="8034519" y="3514556"/>
              <a:ext cx="2405472" cy="352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L4-7 Controller (App-C)</a:t>
              </a:r>
            </a:p>
          </p:txBody>
        </p:sp>
        <p:sp>
          <p:nvSpPr>
            <p:cNvPr id="92" name="TextBox 151"/>
            <p:cNvSpPr txBox="1"/>
            <p:nvPr/>
          </p:nvSpPr>
          <p:spPr>
            <a:xfrm>
              <a:off x="9487527" y="4339188"/>
              <a:ext cx="818365" cy="5631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Vendor OA&amp;M Adaptor</a:t>
              </a:r>
            </a:p>
          </p:txBody>
        </p:sp>
        <p:sp>
          <p:nvSpPr>
            <p:cNvPr id="93" name="圆角矩形 32"/>
            <p:cNvSpPr/>
            <p:nvPr/>
          </p:nvSpPr>
          <p:spPr>
            <a:xfrm>
              <a:off x="10508237" y="3524322"/>
              <a:ext cx="1171695" cy="1432639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altLang="zh-CN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0573579" y="4526903"/>
              <a:ext cx="990047" cy="3362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TextBox 144"/>
            <p:cNvSpPr txBox="1"/>
            <p:nvPr/>
          </p:nvSpPr>
          <p:spPr>
            <a:xfrm>
              <a:off x="11110821" y="4490988"/>
              <a:ext cx="415584" cy="282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Vendor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 B</a:t>
              </a:r>
            </a:p>
          </p:txBody>
        </p:sp>
        <p:sp>
          <p:nvSpPr>
            <p:cNvPr id="96" name="TextBox 150"/>
            <p:cNvSpPr txBox="1"/>
            <p:nvPr/>
          </p:nvSpPr>
          <p:spPr>
            <a:xfrm>
              <a:off x="10607738" y="4481982"/>
              <a:ext cx="415584" cy="282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Vendor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 A</a:t>
              </a: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0520569" y="3547165"/>
              <a:ext cx="1137045" cy="42318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/>
              <a:r>
                <a:rPr lang="en-US" sz="200" dirty="0"/>
                <a:t>Vendor VNFM</a:t>
              </a:r>
            </a:p>
            <a:p>
              <a:pPr algn="ctr"/>
              <a:r>
                <a:rPr lang="en-US" sz="200" dirty="0"/>
                <a:t>Adaption Layer</a:t>
              </a:r>
            </a:p>
            <a:p>
              <a:pPr algn="ctr"/>
              <a:r>
                <a:rPr lang="en-US" sz="200" dirty="0"/>
                <a:t>(VF-C)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0601469" y="4111392"/>
              <a:ext cx="962157" cy="36364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/>
              <a:r>
                <a:rPr lang="en-US" sz="200" dirty="0"/>
                <a:t>Life Cycle Mgmt funcs</a:t>
              </a: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3632143" y="3490907"/>
              <a:ext cx="1889901" cy="1517381"/>
              <a:chOff x="3754204" y="3573671"/>
              <a:chExt cx="1889901" cy="1517381"/>
            </a:xfrm>
          </p:grpSpPr>
          <p:sp>
            <p:nvSpPr>
              <p:cNvPr id="107" name="圆角矩形 32"/>
              <p:cNvSpPr/>
              <p:nvPr/>
            </p:nvSpPr>
            <p:spPr>
              <a:xfrm>
                <a:off x="3754205" y="3573671"/>
                <a:ext cx="1889900" cy="151738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1" vert="horz" wrap="square" lIns="45719" tIns="45719" rIns="45719" bIns="45719" numCol="1" spcCol="38100" rtlCol="0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endParaRPr lang="en-US" altLang="zh-CN" sz="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8" name="TextBox 159"/>
              <p:cNvSpPr txBox="1"/>
              <p:nvPr/>
            </p:nvSpPr>
            <p:spPr>
              <a:xfrm>
                <a:off x="3754204" y="3623099"/>
                <a:ext cx="1886276" cy="5642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500" kern="1200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Multi-VIM Interface</a:t>
                </a:r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3788760" y="4623779"/>
                <a:ext cx="514983" cy="35885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Open</a:t>
                </a:r>
              </a:p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" dirty="0"/>
                  <a:t>Stack</a:t>
                </a:r>
                <a:endPara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4326788" y="4617473"/>
                <a:ext cx="399214" cy="37146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AWS</a:t>
                </a: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4749047" y="4613902"/>
                <a:ext cx="399214" cy="37860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Azure</a:t>
                </a:r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5171307" y="4613902"/>
                <a:ext cx="399214" cy="37860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MEC</a:t>
                </a: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3795062" y="3969778"/>
                <a:ext cx="1762329" cy="552166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4" name="TextBox 165"/>
              <p:cNvSpPr txBox="1"/>
              <p:nvPr/>
            </p:nvSpPr>
            <p:spPr>
              <a:xfrm>
                <a:off x="3795061" y="3995575"/>
                <a:ext cx="1753403" cy="493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Infrastructure</a:t>
                </a:r>
              </a:p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 Adaption</a:t>
                </a:r>
                <a:r>
                  <a:rPr kumimoji="0" lang="en-US" sz="4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 </a:t>
                </a:r>
                <a:r>
                  <a:rPr kumimoji="0" lang="en-US" sz="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Layer</a:t>
                </a:r>
              </a:p>
            </p:txBody>
          </p:sp>
        </p:grpSp>
        <p:sp>
          <p:nvSpPr>
            <p:cNvPr id="100" name="圆角矩形 32"/>
            <p:cNvSpPr/>
            <p:nvPr/>
          </p:nvSpPr>
          <p:spPr>
            <a:xfrm>
              <a:off x="3616559" y="2310861"/>
              <a:ext cx="2214844" cy="385466"/>
            </a:xfrm>
            <a:prstGeom prst="roundRect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610646" y="1898581"/>
              <a:ext cx="2229868" cy="49371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171450" indent="-171450">
                <a:buFont typeface="Wingdings" panose="05000000000000000000" pitchFamily="2" charset="2"/>
                <a:buChar char="Ø"/>
              </a:pPr>
              <a:r>
                <a:rPr lang="en-US" sz="400" b="1" dirty="0">
                  <a:solidFill>
                    <a:schemeClr val="bg1"/>
                  </a:solidFill>
                </a:rPr>
                <a:t>Service Level Orchestration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563159" y="2369936"/>
              <a:ext cx="2367304" cy="49371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171450" indent="-171450">
                <a:buFont typeface="Wingdings" panose="05000000000000000000" pitchFamily="2" charset="2"/>
                <a:buChar char="Ø"/>
              </a:pPr>
              <a:r>
                <a:rPr lang="en-US" sz="400" b="1" dirty="0">
                  <a:solidFill>
                    <a:schemeClr val="bg1"/>
                  </a:solidFill>
                </a:rPr>
                <a:t>Resource Level Orchestration</a:t>
              </a:r>
            </a:p>
          </p:txBody>
        </p:sp>
        <p:sp>
          <p:nvSpPr>
            <p:cNvPr id="103" name="Oval 102"/>
            <p:cNvSpPr/>
            <p:nvPr/>
          </p:nvSpPr>
          <p:spPr>
            <a:xfrm>
              <a:off x="3502755" y="1996539"/>
              <a:ext cx="2545931" cy="595071"/>
            </a:xfrm>
            <a:prstGeom prst="ellipse">
              <a:avLst/>
            </a:prstGeom>
            <a:solidFill>
              <a:srgbClr val="DBE7FA">
                <a:alpha val="34118"/>
              </a:srgb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7954948" y="3340614"/>
              <a:ext cx="4014883" cy="1840383"/>
            </a:xfrm>
            <a:prstGeom prst="ellipse">
              <a:avLst/>
            </a:prstGeom>
            <a:solidFill>
              <a:srgbClr val="DBE7FA">
                <a:alpha val="34118"/>
              </a:srgb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433617" y="5570872"/>
              <a:ext cx="2437244" cy="440234"/>
            </a:xfrm>
            <a:prstGeom prst="ellipse">
              <a:avLst/>
            </a:prstGeom>
            <a:solidFill>
              <a:srgbClr val="DBE7FA">
                <a:alpha val="34118"/>
              </a:srgb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6" name="TextBox 14"/>
            <p:cNvSpPr txBox="1"/>
            <p:nvPr/>
          </p:nvSpPr>
          <p:spPr>
            <a:xfrm>
              <a:off x="805282" y="5534553"/>
              <a:ext cx="2071975" cy="4937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sym typeface="Calibri"/>
                </a:rPr>
                <a:t>Further Rationalization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400" dirty="0">
                  <a:solidFill>
                    <a:srgbClr val="FF0000"/>
                  </a:solidFill>
                </a:rPr>
                <a:t>Opportunities</a:t>
              </a:r>
              <a:endParaRPr kumimoji="0" lang="en-US" sz="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Calibri"/>
              </a:endParaRPr>
            </a:p>
          </p:txBody>
        </p:sp>
      </p:grpSp>
      <p:pic>
        <p:nvPicPr>
          <p:cNvPr id="135" name="Picture 1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314" y="233802"/>
            <a:ext cx="1801091" cy="1809132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62" y="2939759"/>
            <a:ext cx="1801091" cy="1809132"/>
          </a:xfrm>
          <a:prstGeom prst="rect">
            <a:avLst/>
          </a:prstGeom>
        </p:spPr>
      </p:pic>
      <p:sp>
        <p:nvSpPr>
          <p:cNvPr id="137" name="Right Arrow 136"/>
          <p:cNvSpPr/>
          <p:nvPr/>
        </p:nvSpPr>
        <p:spPr>
          <a:xfrm>
            <a:off x="2757053" y="3594635"/>
            <a:ext cx="3255820" cy="549147"/>
          </a:xfrm>
          <a:prstGeom prst="rightArrow">
            <a:avLst/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0" name="Bent Arrow 139"/>
          <p:cNvSpPr/>
          <p:nvPr/>
        </p:nvSpPr>
        <p:spPr>
          <a:xfrm rot="10800000" flipH="1">
            <a:off x="4535248" y="1997915"/>
            <a:ext cx="1350052" cy="944885"/>
          </a:xfrm>
          <a:prstGeom prst="bentArrow">
            <a:avLst>
              <a:gd name="adj1" fmla="val 25000"/>
              <a:gd name="adj2" fmla="val 14431"/>
              <a:gd name="adj3" fmla="val 25000"/>
              <a:gd name="adj4" fmla="val 43750"/>
            </a:avLst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177918" y="2617240"/>
            <a:ext cx="1630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Service Design</a:t>
            </a:r>
          </a:p>
        </p:txBody>
      </p:sp>
      <p:sp>
        <p:nvSpPr>
          <p:cNvPr id="143" name="Right Arrow 142"/>
          <p:cNvSpPr/>
          <p:nvPr/>
        </p:nvSpPr>
        <p:spPr>
          <a:xfrm>
            <a:off x="2909453" y="3747035"/>
            <a:ext cx="3255820" cy="549147"/>
          </a:xfrm>
          <a:prstGeom prst="rightArrow">
            <a:avLst/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Service Instantiation</a:t>
            </a:r>
          </a:p>
        </p:txBody>
      </p:sp>
      <p:sp>
        <p:nvSpPr>
          <p:cNvPr id="144" name="Bent Arrow 143"/>
          <p:cNvSpPr/>
          <p:nvPr/>
        </p:nvSpPr>
        <p:spPr>
          <a:xfrm rot="5400000" flipH="1">
            <a:off x="10763812" y="2519731"/>
            <a:ext cx="1266839" cy="1168092"/>
          </a:xfrm>
          <a:prstGeom prst="bentArrow">
            <a:avLst>
              <a:gd name="adj1" fmla="val 25000"/>
              <a:gd name="adj2" fmla="val 26677"/>
              <a:gd name="adj3" fmla="val 25000"/>
              <a:gd name="adj4" fmla="val 43750"/>
            </a:avLst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10465980" y="2663859"/>
            <a:ext cx="1489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Service Audit</a:t>
            </a:r>
          </a:p>
        </p:txBody>
      </p:sp>
    </p:spTree>
    <p:extLst>
      <p:ext uri="{BB962C8B-B14F-4D97-AF65-F5344CB8AC3E}">
        <p14:creationId xmlns:p14="http://schemas.microsoft.com/office/powerpoint/2010/main" val="148540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Report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642" y="1004023"/>
            <a:ext cx="5998714" cy="32014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772" y="3094182"/>
            <a:ext cx="5641863" cy="29547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675" y="4386867"/>
            <a:ext cx="6023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Audit Records sent as events; consumed by </a:t>
            </a:r>
            <a:r>
              <a:rPr lang="en-US" dirty="0" err="1" smtClean="0">
                <a:solidFill>
                  <a:schemeClr val="tx2"/>
                </a:solidFill>
              </a:rPr>
              <a:t>Kibana</a:t>
            </a:r>
            <a:endParaRPr lang="en-US" dirty="0" smtClean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485367" y="1818193"/>
            <a:ext cx="1561978" cy="666389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99409" y="1171862"/>
            <a:ext cx="5008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Reported generated for each audit.  </a:t>
            </a:r>
          </a:p>
          <a:p>
            <a:pPr marL="231775" lvl="1"/>
            <a:r>
              <a:rPr lang="en-US" dirty="0"/>
              <a:t>Result field indicates “Pass” or “Fail”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485367" y="1818193"/>
            <a:ext cx="1626633" cy="1480559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457772" y="6289152"/>
            <a:ext cx="447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Expanded view with details of audit</a:t>
            </a:r>
          </a:p>
        </p:txBody>
      </p:sp>
    </p:spTree>
    <p:extLst>
      <p:ext uri="{BB962C8B-B14F-4D97-AF65-F5344CB8AC3E}">
        <p14:creationId xmlns:p14="http://schemas.microsoft.com/office/powerpoint/2010/main" val="332327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50860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Audit Summary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Result field indicates “Pass” or “Fail”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Other fields provide information about inputs to audit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Mode-version-id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Service-instance-id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 case of failure, one violation listed for each issue found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Severity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Timestamp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Violation type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Validation Rule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Category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Message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etc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41586" y="571514"/>
            <a:ext cx="3996607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Report Fields being tuned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7862" y="4600525"/>
            <a:ext cx="6147174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Enough information to clearly understand where and what the problem 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49299" y="2548899"/>
            <a:ext cx="6147174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Enough information to understand what was audited when</a:t>
            </a:r>
          </a:p>
        </p:txBody>
      </p:sp>
    </p:spTree>
    <p:extLst>
      <p:ext uri="{BB962C8B-B14F-4D97-AF65-F5344CB8AC3E}">
        <p14:creationId xmlns:p14="http://schemas.microsoft.com/office/powerpoint/2010/main" val="27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Demo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968" y="1801091"/>
            <a:ext cx="6512941" cy="3550348"/>
          </a:xfrm>
        </p:spPr>
      </p:pic>
    </p:spTree>
    <p:extLst>
      <p:ext uri="{BB962C8B-B14F-4D97-AF65-F5344CB8AC3E}">
        <p14:creationId xmlns:p14="http://schemas.microsoft.com/office/powerpoint/2010/main" val="101248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431559"/>
            <a:ext cx="11091672" cy="572464"/>
          </a:xfrm>
        </p:spPr>
        <p:txBody>
          <a:bodyPr/>
          <a:lstStyle/>
          <a:p>
            <a:r>
              <a:rPr lang="en-US" sz="3600" dirty="0" smtClean="0"/>
              <a:t>Reporting highlights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709" y="2081726"/>
            <a:ext cx="5272220" cy="3004328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46521" y="1485880"/>
            <a:ext cx="5765267" cy="4883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rgbClr val="626469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At the end of an </a:t>
            </a:r>
            <a:r>
              <a:rPr lang="en-US" dirty="0" smtClean="0"/>
              <a:t>audit: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Results </a:t>
            </a:r>
            <a:r>
              <a:rPr lang="en-US" sz="1800" dirty="0"/>
              <a:t>are stored </a:t>
            </a:r>
            <a:r>
              <a:rPr lang="en-US" sz="1800" dirty="0" smtClean="0"/>
              <a:t>in </a:t>
            </a:r>
            <a:r>
              <a:rPr lang="en-US" sz="1800" dirty="0" err="1"/>
              <a:t>Elasticsearch</a:t>
            </a:r>
            <a:r>
              <a:rPr lang="en-US" sz="1800" dirty="0"/>
              <a:t> </a:t>
            </a: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Results are accessible via </a:t>
            </a:r>
            <a:r>
              <a:rPr lang="en-US" sz="1800" dirty="0" err="1" smtClean="0"/>
              <a:t>Kibana</a:t>
            </a: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Event is published to indicate audit completed</a:t>
            </a:r>
            <a:endParaRPr lang="en-US" sz="1800" dirty="0"/>
          </a:p>
          <a:p>
            <a:endParaRPr lang="en-US" dirty="0" smtClean="0"/>
          </a:p>
          <a:p>
            <a:r>
              <a:rPr lang="en-US" dirty="0" smtClean="0"/>
              <a:t>In the </a:t>
            </a:r>
            <a:r>
              <a:rPr lang="en-US" dirty="0" err="1" smtClean="0"/>
              <a:t>Kibana</a:t>
            </a:r>
            <a:r>
              <a:rPr lang="en-US" dirty="0" smtClean="0"/>
              <a:t> view user may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View results over time (color code)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Can locate single audit result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Can identify individual discrepancies/anomalies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r>
              <a:rPr lang="en-US" sz="1800" dirty="0" smtClean="0"/>
              <a:t>Resulting in quicker identification of potential issues and reduction in resolution time.</a:t>
            </a:r>
          </a:p>
        </p:txBody>
      </p:sp>
    </p:spTree>
    <p:extLst>
      <p:ext uri="{BB962C8B-B14F-4D97-AF65-F5344CB8AC3E}">
        <p14:creationId xmlns:p14="http://schemas.microsoft.com/office/powerpoint/2010/main" val="187739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05194 Amdocs 2017 Light PPT Template">
  <a:themeElements>
    <a:clrScheme name="Custom 1">
      <a:dk1>
        <a:srgbClr val="000000"/>
      </a:dk1>
      <a:lt1>
        <a:sysClr val="window" lastClr="FFFFFF"/>
      </a:lt1>
      <a:dk2>
        <a:srgbClr val="302E45"/>
      </a:dk2>
      <a:lt2>
        <a:srgbClr val="DFE1DF"/>
      </a:lt2>
      <a:accent1>
        <a:srgbClr val="DFE1DF"/>
      </a:accent1>
      <a:accent2>
        <a:srgbClr val="A7A8AA"/>
      </a:accent2>
      <a:accent3>
        <a:srgbClr val="FDB515"/>
      </a:accent3>
      <a:accent4>
        <a:srgbClr val="F2665F"/>
      </a:accent4>
      <a:accent5>
        <a:srgbClr val="EC008C"/>
      </a:accent5>
      <a:accent6>
        <a:srgbClr val="302E45"/>
      </a:accent6>
      <a:hlink>
        <a:srgbClr val="041E42"/>
      </a:hlink>
      <a:folHlink>
        <a:srgbClr val="EC00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mdocs 2017 PPT template - light_v16.potx" id="{96DFD55B-A387-4BFC-A158-E7F6673BD4B4}" vid="{A2C13D02-4456-4430-9FF7-1FA98FA3C5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Geo-redundant enhancements</Template>
  <TotalTime>6179</TotalTime>
  <Words>2100</Words>
  <Application>Microsoft Office PowerPoint</Application>
  <PresentationFormat>Widescreen</PresentationFormat>
  <Paragraphs>582</Paragraphs>
  <Slides>46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9" baseType="lpstr">
      <vt:lpstr>Arial Unicode MS</vt:lpstr>
      <vt:lpstr>微软雅黑</vt:lpstr>
      <vt:lpstr>宋体</vt:lpstr>
      <vt:lpstr>Arial</vt:lpstr>
      <vt:lpstr>Calibri</vt:lpstr>
      <vt:lpstr>Calibri Light</vt:lpstr>
      <vt:lpstr>Century Gothic</vt:lpstr>
      <vt:lpstr>Stencil</vt:lpstr>
      <vt:lpstr>Times New Roman</vt:lpstr>
      <vt:lpstr>Wingdings</vt:lpstr>
      <vt:lpstr>4-05194 Amdocs 2017 Light PPT Template</vt:lpstr>
      <vt:lpstr>Office Theme</vt:lpstr>
      <vt:lpstr>Packager Shell Object</vt:lpstr>
      <vt:lpstr>POMBA</vt:lpstr>
      <vt:lpstr>Overview</vt:lpstr>
      <vt:lpstr>Data Integrity Concerns – an operations pain point</vt:lpstr>
      <vt:lpstr>The value of  Post Orchestration Model Based Audit</vt:lpstr>
      <vt:lpstr>POMBA</vt:lpstr>
      <vt:lpstr>Audit Report</vt:lpstr>
      <vt:lpstr>Audit Report</vt:lpstr>
      <vt:lpstr>Report Demo</vt:lpstr>
      <vt:lpstr>Reporting highlights</vt:lpstr>
      <vt:lpstr>POMBA Architecture</vt:lpstr>
      <vt:lpstr>Deep Dive on Architecture Pieces</vt:lpstr>
      <vt:lpstr>POMBA Detailed Flows</vt:lpstr>
      <vt:lpstr>POMBA Flow Steps</vt:lpstr>
      <vt:lpstr>Context Builders</vt:lpstr>
      <vt:lpstr>Context Builder API Swagger</vt:lpstr>
      <vt:lpstr>Context Builder</vt:lpstr>
      <vt:lpstr>Example Context Builder - SDC</vt:lpstr>
      <vt:lpstr>Returned Results</vt:lpstr>
      <vt:lpstr>Data Dictionary</vt:lpstr>
      <vt:lpstr>Network Discovery</vt:lpstr>
      <vt:lpstr>High-level Use Case</vt:lpstr>
      <vt:lpstr>Network Resource Discovery</vt:lpstr>
      <vt:lpstr>Network Resources</vt:lpstr>
      <vt:lpstr>POMBA Architecture</vt:lpstr>
      <vt:lpstr>Network Discovery Block Diagram</vt:lpstr>
      <vt:lpstr>Network Discovery API</vt:lpstr>
      <vt:lpstr>VM Attributes</vt:lpstr>
      <vt:lpstr>L3 Network</vt:lpstr>
      <vt:lpstr>Early Data Example</vt:lpstr>
      <vt:lpstr>How to support Multi-VIM</vt:lpstr>
      <vt:lpstr>Potential Roadmap Items</vt:lpstr>
      <vt:lpstr>Status, Next Steps and How to get Involved</vt:lpstr>
      <vt:lpstr>Planned work for Casablanca timeframe</vt:lpstr>
      <vt:lpstr>POMBA – Available and planned functionality</vt:lpstr>
      <vt:lpstr>Get Involved</vt:lpstr>
      <vt:lpstr>PowerPoint Presentation</vt:lpstr>
      <vt:lpstr>Planned work for Casablanca timeframe</vt:lpstr>
      <vt:lpstr>POMBA as part of Logging Project</vt:lpstr>
      <vt:lpstr>Overlapping work?</vt:lpstr>
      <vt:lpstr>Audit Report Example</vt:lpstr>
      <vt:lpstr>Service Decomposition</vt:lpstr>
      <vt:lpstr>High-Level Flow</vt:lpstr>
      <vt:lpstr>Network Discovery Next Steps</vt:lpstr>
      <vt:lpstr>Network Discovery Block Diagram</vt:lpstr>
      <vt:lpstr>Openstack</vt:lpstr>
      <vt:lpstr>PowerPoint Presentation</vt:lpstr>
    </vt:vector>
  </TitlesOfParts>
  <Company>Amdocs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Sharon Chisholm</dc:creator>
  <cp:lastModifiedBy>Sharon Chisholm</cp:lastModifiedBy>
  <cp:revision>120</cp:revision>
  <dcterms:created xsi:type="dcterms:W3CDTF">2018-02-13T13:25:15Z</dcterms:created>
  <dcterms:modified xsi:type="dcterms:W3CDTF">2018-06-20T08:41:51Z</dcterms:modified>
</cp:coreProperties>
</file>