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69" d="100"/>
          <a:sy n="69" d="100"/>
        </p:scale>
        <p:origin x="9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1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2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57200"/>
            <a:r>
              <a:rPr lang="en-US" altLang="en-US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Demo use-case: </a:t>
            </a:r>
            <a:r>
              <a:rPr lang="en-US" altLang="en-US" dirty="0" err="1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vCPE</a:t>
            </a:r>
            <a:r>
              <a:rPr lang="en-US" altLang="en-US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 and</a:t>
            </a:r>
            <a:r>
              <a:rPr lang="en-US" altLang="en-US" baseline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 2 VNFs in the data-center</a:t>
            </a:r>
            <a:endParaRPr lang="en-US" altLang="en-US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9pPr>
          </a:lstStyle>
          <a:p>
            <a:fld id="{71606ED7-B0B7-4631-BFE0-E5D3926C6251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707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88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31039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okia Whit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667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>
          <a:xfrm>
            <a:off x="3590400" y="6422400"/>
            <a:ext cx="3441600" cy="163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32578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>
                <a:solidFill>
                  <a:schemeClr val="bg2"/>
                </a:solidFill>
                <a:latin typeface="+mj-lt"/>
              </a:defRPr>
            </a:lvl1pPr>
            <a:lvl2pPr>
              <a:defRPr sz="2667">
                <a:latin typeface="+mj-lt"/>
              </a:defRPr>
            </a:lvl2pPr>
            <a:lvl3pPr>
              <a:defRPr sz="2667">
                <a:latin typeface="+mj-lt"/>
              </a:defRPr>
            </a:lvl3pPr>
            <a:lvl4pPr>
              <a:defRPr sz="2667">
                <a:latin typeface="+mj-lt"/>
              </a:defRPr>
            </a:lvl4pPr>
            <a:lvl5pPr>
              <a:defRPr sz="2667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406690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Design-Time+Data+Model:+Network+Service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Design-Time+Data+Model:+Network+Service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esign-Time+Data+Model:+Network+Servic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2458816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tx1"/>
                </a:solidFill>
              </a:rPr>
              <a:t>NS Virtual Link modeling: Rel2</a:t>
            </a:r>
            <a:br>
              <a:rPr lang="en-US" sz="3000" dirty="0"/>
            </a:br>
            <a:br>
              <a:rPr lang="en-US" sz="3000" dirty="0"/>
            </a:br>
            <a:r>
              <a:rPr lang="it-IT" sz="3000" dirty="0"/>
              <a:t>Nagesha Subramanya </a:t>
            </a:r>
            <a:br>
              <a:rPr lang="it-IT" sz="3000" dirty="0"/>
            </a:br>
            <a:r>
              <a:rPr lang="it-IT" sz="3000" dirty="0"/>
              <a:t>nagesha.subramanya@nokia.com</a:t>
            </a:r>
            <a:br>
              <a:rPr lang="en-US" sz="3000" dirty="0"/>
            </a:br>
            <a:r>
              <a:rPr lang="en-US" sz="3000" dirty="0"/>
              <a:t>Thinh Nguyenphu, Nokia</a:t>
            </a:r>
            <a:br>
              <a:rPr lang="en-US" sz="3000" dirty="0"/>
            </a:br>
            <a:r>
              <a:rPr lang="en-US" sz="3000" dirty="0"/>
              <a:t>thinh.nguyenphu@nokia.com</a:t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13 Mar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277DAB-5CCA-4024-9D2A-71083EB743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WLAN</a:t>
            </a:r>
            <a:endParaRPr lang="en-IN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64E624CB-1676-4CDA-91BA-17F80E84E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501" y="3034097"/>
            <a:ext cx="6255027" cy="1846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33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tosca.nodes.nfv.NS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933" dirty="0"/>
          </a:p>
          <a:p>
            <a:r>
              <a:rPr lang="en-US" altLang="en-US" sz="1333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en-US" altLang="en-US" sz="1333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altLang="en-US" sz="1333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onap.nodes.ServiceComponent</a:t>
            </a:r>
            <a:endParaRPr lang="en-US" altLang="en-US" sz="933" dirty="0"/>
          </a:p>
          <a:p>
            <a:r>
              <a:rPr lang="en-US" altLang="en-US" sz="1333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requirements:</a:t>
            </a:r>
            <a:endParaRPr lang="en-US" altLang="en-US" sz="933" dirty="0"/>
          </a:p>
          <a:p>
            <a:r>
              <a:rPr lang="en-US" altLang="en-US" sz="1333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altLang="en-US" sz="1333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virtualLink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933" dirty="0"/>
          </a:p>
          <a:p>
            <a:r>
              <a:rPr lang="en-US" altLang="en-US" sz="1333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capability: </a:t>
            </a:r>
            <a:r>
              <a:rPr lang="en-US" altLang="en-US" sz="1333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tosca.capabilities.nfv.VirtualLinkable</a:t>
            </a:r>
            <a:endParaRPr lang="en-US" altLang="en-US" sz="933" dirty="0"/>
          </a:p>
          <a:p>
            <a:r>
              <a:rPr lang="en-US" altLang="en-US" sz="1333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</a:t>
            </a:r>
            <a:r>
              <a:rPr lang="en-US" altLang="en-US" sz="1333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relationship: </a:t>
            </a:r>
            <a:r>
              <a:rPr lang="en-US" altLang="en-US" sz="1333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tosca.relationships.nfv.VirtualLinksTo</a:t>
            </a:r>
            <a:endParaRPr lang="en-US" altLang="en-US" sz="933" dirty="0"/>
          </a:p>
          <a:p>
            <a:r>
              <a:rPr lang="en-US" altLang="en-US" sz="1333" dirty="0">
                <a:solidFill>
                  <a:srgbClr val="333333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   </a:t>
            </a:r>
            <a:r>
              <a:rPr lang="en-US" altLang="en-US" sz="1333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altLang="en-US" sz="1333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wanLink</a:t>
            </a:r>
            <a:r>
              <a:rPr lang="en-US" altLang="en-US" sz="1333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933" dirty="0">
              <a:highlight>
                <a:srgbClr val="FFFF00"/>
              </a:highlight>
            </a:endParaRPr>
          </a:p>
          <a:p>
            <a:r>
              <a:rPr lang="en-US" altLang="en-US" sz="1333" dirty="0">
                <a:solidFill>
                  <a:srgbClr val="333333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     </a:t>
            </a:r>
            <a:r>
              <a:rPr lang="en-US" altLang="en-US" sz="1333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capability: </a:t>
            </a:r>
            <a:r>
              <a:rPr lang="en-US" altLang="en-US" sz="1333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tosca.capabilities.wan.VirtualLinkable</a:t>
            </a:r>
            <a:endParaRPr lang="en-US" altLang="en-US" sz="933" dirty="0">
              <a:highlight>
                <a:srgbClr val="FFFF00"/>
              </a:highlight>
            </a:endParaRPr>
          </a:p>
          <a:p>
            <a:r>
              <a:rPr lang="en-US" altLang="en-US" sz="1333" dirty="0">
                <a:solidFill>
                  <a:srgbClr val="333333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     </a:t>
            </a:r>
            <a:r>
              <a:rPr lang="en-US" altLang="en-US" sz="1333" dirty="0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relationship: </a:t>
            </a:r>
            <a:r>
              <a:rPr lang="en-US" altLang="en-US" sz="1333" dirty="0" err="1">
                <a:solidFill>
                  <a:srgbClr val="000000"/>
                </a:solidFill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tosca.relationships.wan.VirtualLinksTo</a:t>
            </a:r>
            <a:endParaRPr lang="en-US" altLang="en-US" sz="2400" dirty="0">
              <a:highlight>
                <a:srgbClr val="FFFF00"/>
              </a:highlight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0053BB2-7AD4-4C31-96AE-7BE38669A503}"/>
              </a:ext>
            </a:extLst>
          </p:cNvPr>
          <p:cNvCxnSpPr>
            <a:cxnSpLocks/>
          </p:cNvCxnSpPr>
          <p:nvPr/>
        </p:nvCxnSpPr>
        <p:spPr>
          <a:xfrm flipV="1">
            <a:off x="5682532" y="3338945"/>
            <a:ext cx="1537257" cy="1315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9171790-0ECC-4551-861B-3B142E86CA35}"/>
              </a:ext>
            </a:extLst>
          </p:cNvPr>
          <p:cNvSpPr txBox="1"/>
          <p:nvPr/>
        </p:nvSpPr>
        <p:spPr>
          <a:xfrm>
            <a:off x="7219789" y="2824751"/>
            <a:ext cx="3867958" cy="788910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Can WAN be represented by NS Virtual Link</a:t>
            </a:r>
          </a:p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With a substituted design time model.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F2E83A-9616-4010-A0B8-397CB322FB2A}"/>
              </a:ext>
            </a:extLst>
          </p:cNvPr>
          <p:cNvSpPr txBox="1"/>
          <p:nvPr/>
        </p:nvSpPr>
        <p:spPr>
          <a:xfrm>
            <a:off x="890547" y="1516050"/>
            <a:ext cx="7235867" cy="788910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600" dirty="0">
                <a:solidFill>
                  <a:schemeClr val="tx2"/>
                </a:solidFill>
                <a:latin typeface="Nokia Pure Headline Light" panose="020B0304020202020204" pitchFamily="34" charset="0"/>
                <a:hlinkClick r:id="rId2"/>
              </a:rPr>
              <a:t>https://wiki.onap.org/display/DW/Design-Time+Data+Model%3A+Network+Service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  <a:p>
            <a:pPr defTabSz="479988">
              <a:spcAft>
                <a:spcPts val="800"/>
              </a:spcAft>
              <a:tabLst>
                <a:tab pos="479988" algn="l"/>
              </a:tabLst>
            </a:pP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00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73">
            <a:extLst>
              <a:ext uri="{FF2B5EF4-FFF2-40B4-BE49-F238E27FC236}">
                <a16:creationId xmlns:a16="http://schemas.microsoft.com/office/drawing/2014/main" id="{E83E091A-191C-4EAD-B5B0-D52FADC9E017}"/>
              </a:ext>
            </a:extLst>
          </p:cNvPr>
          <p:cNvSpPr/>
          <p:nvPr/>
        </p:nvSpPr>
        <p:spPr>
          <a:xfrm>
            <a:off x="4028761" y="707397"/>
            <a:ext cx="7204731" cy="5100320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BC401D-DD94-49CC-9717-9BDFF69462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Virtual Link Node Concept</a:t>
            </a: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524AA2-E454-448E-ADB1-F081FFB87388}"/>
              </a:ext>
            </a:extLst>
          </p:cNvPr>
          <p:cNvSpPr/>
          <p:nvPr/>
        </p:nvSpPr>
        <p:spPr>
          <a:xfrm>
            <a:off x="932355" y="2512864"/>
            <a:ext cx="1219200" cy="12192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NSD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1DAE81-B085-4FDB-923A-AB8428F8C100}"/>
              </a:ext>
            </a:extLst>
          </p:cNvPr>
          <p:cNvSpPr/>
          <p:nvPr/>
        </p:nvSpPr>
        <p:spPr>
          <a:xfrm>
            <a:off x="4378960" y="2592885"/>
            <a:ext cx="1402080" cy="104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6FBABF-1A5C-49B7-9B86-631957880717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 flipV="1">
            <a:off x="2151555" y="3113588"/>
            <a:ext cx="2227405" cy="8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F250F21-16FB-4769-A325-5898FC0AB345}"/>
              </a:ext>
            </a:extLst>
          </p:cNvPr>
          <p:cNvSpPr txBox="1"/>
          <p:nvPr/>
        </p:nvSpPr>
        <p:spPr>
          <a:xfrm>
            <a:off x="3850641" y="2754769"/>
            <a:ext cx="572184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0...N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48877-E2CB-4671-99B1-D2E181864212}"/>
              </a:ext>
            </a:extLst>
          </p:cNvPr>
          <p:cNvSpPr txBox="1"/>
          <p:nvPr/>
        </p:nvSpPr>
        <p:spPr>
          <a:xfrm>
            <a:off x="2256776" y="2754769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61AB12-73AC-4CFD-8DD8-C7C966D8A02A}"/>
              </a:ext>
            </a:extLst>
          </p:cNvPr>
          <p:cNvSpPr/>
          <p:nvPr/>
        </p:nvSpPr>
        <p:spPr>
          <a:xfrm>
            <a:off x="7325360" y="1354200"/>
            <a:ext cx="1371600" cy="895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 DF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A4A65D-923D-4E91-80DF-81F4670FB420}"/>
              </a:ext>
            </a:extLst>
          </p:cNvPr>
          <p:cNvSpPr/>
          <p:nvPr/>
        </p:nvSpPr>
        <p:spPr>
          <a:xfrm>
            <a:off x="7528560" y="1557400"/>
            <a:ext cx="1371600" cy="895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 DF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4C9389-74D6-4DB9-B54E-89287096F8E9}"/>
              </a:ext>
            </a:extLst>
          </p:cNvPr>
          <p:cNvSpPr/>
          <p:nvPr/>
        </p:nvSpPr>
        <p:spPr>
          <a:xfrm>
            <a:off x="7731760" y="1760600"/>
            <a:ext cx="1371600" cy="89578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 DF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B87403-9283-4247-987E-D46044B10043}"/>
              </a:ext>
            </a:extLst>
          </p:cNvPr>
          <p:cNvSpPr/>
          <p:nvPr/>
        </p:nvSpPr>
        <p:spPr>
          <a:xfrm>
            <a:off x="7684793" y="4067128"/>
            <a:ext cx="1774060" cy="895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 Profile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F1AF6D-8B1A-444F-8E29-7CA6CEE547B1}"/>
              </a:ext>
            </a:extLst>
          </p:cNvPr>
          <p:cNvSpPr/>
          <p:nvPr/>
        </p:nvSpPr>
        <p:spPr>
          <a:xfrm>
            <a:off x="7904197" y="4483326"/>
            <a:ext cx="1844040" cy="1094937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 Profile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16993102-F0F0-47D8-A64C-7C02E86B84FE}"/>
              </a:ext>
            </a:extLst>
          </p:cNvPr>
          <p:cNvCxnSpPr>
            <a:cxnSpLocks/>
            <a:stCxn id="14" idx="0"/>
            <a:endCxn id="18" idx="3"/>
          </p:cNvCxnSpPr>
          <p:nvPr/>
        </p:nvCxnSpPr>
        <p:spPr>
          <a:xfrm rot="16200000" flipV="1">
            <a:off x="6908502" y="2403804"/>
            <a:ext cx="736719" cy="25899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CC53E22-2D08-4353-AF52-15CFFA2515D8}"/>
              </a:ext>
            </a:extLst>
          </p:cNvPr>
          <p:cNvSpPr/>
          <p:nvPr/>
        </p:nvSpPr>
        <p:spPr>
          <a:xfrm>
            <a:off x="4579815" y="2809706"/>
            <a:ext cx="1402080" cy="10414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VL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95C86FC7-6763-4062-B62D-C5603DB9D6FA}"/>
              </a:ext>
            </a:extLst>
          </p:cNvPr>
          <p:cNvCxnSpPr>
            <a:cxnSpLocks/>
            <a:stCxn id="14" idx="0"/>
            <a:endCxn id="12" idx="2"/>
          </p:cNvCxnSpPr>
          <p:nvPr/>
        </p:nvCxnSpPr>
        <p:spPr>
          <a:xfrm rot="16200000" flipV="1">
            <a:off x="7789325" y="3284628"/>
            <a:ext cx="1410740" cy="1542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1EC4E41-A40B-4CFA-9446-9E2806FC59E0}"/>
              </a:ext>
            </a:extLst>
          </p:cNvPr>
          <p:cNvSpPr txBox="1"/>
          <p:nvPr/>
        </p:nvSpPr>
        <p:spPr>
          <a:xfrm>
            <a:off x="7488520" y="3232614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18CF74-6516-4683-95F2-F48279725EAE}"/>
              </a:ext>
            </a:extLst>
          </p:cNvPr>
          <p:cNvSpPr txBox="1"/>
          <p:nvPr/>
        </p:nvSpPr>
        <p:spPr>
          <a:xfrm>
            <a:off x="8378176" y="2633858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DD757D-41DB-4973-AE5E-6AA7121626E3}"/>
              </a:ext>
            </a:extLst>
          </p:cNvPr>
          <p:cNvSpPr txBox="1"/>
          <p:nvPr/>
        </p:nvSpPr>
        <p:spPr>
          <a:xfrm>
            <a:off x="8727440" y="3283089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90045D6-8AD7-4AB4-8050-FEF7039A1579}"/>
              </a:ext>
            </a:extLst>
          </p:cNvPr>
          <p:cNvSpPr/>
          <p:nvPr/>
        </p:nvSpPr>
        <p:spPr>
          <a:xfrm>
            <a:off x="3232492" y="4790420"/>
            <a:ext cx="1178560" cy="747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NS Level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25EE9AEA-785E-4617-89D2-267A135E2053}"/>
              </a:ext>
            </a:extLst>
          </p:cNvPr>
          <p:cNvCxnSpPr>
            <a:cxnSpLocks/>
            <a:stCxn id="30" idx="3"/>
            <a:endCxn id="15" idx="1"/>
          </p:cNvCxnSpPr>
          <p:nvPr/>
        </p:nvCxnSpPr>
        <p:spPr>
          <a:xfrm flipV="1">
            <a:off x="4411056" y="5030795"/>
            <a:ext cx="3493145" cy="13353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B330A14-F349-4F83-8508-A8A7E351031F}"/>
              </a:ext>
            </a:extLst>
          </p:cNvPr>
          <p:cNvSpPr txBox="1"/>
          <p:nvPr/>
        </p:nvSpPr>
        <p:spPr>
          <a:xfrm>
            <a:off x="7122511" y="5229425"/>
            <a:ext cx="527300" cy="440096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0..N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CA28EC8-56E0-40BB-AFB7-7E11BA8D2087}"/>
              </a:ext>
            </a:extLst>
          </p:cNvPr>
          <p:cNvSpPr/>
          <p:nvPr/>
        </p:nvSpPr>
        <p:spPr>
          <a:xfrm flipH="1">
            <a:off x="5352954" y="4738834"/>
            <a:ext cx="1552021" cy="42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67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VirtualLinkToLevelMapping</a:t>
            </a:r>
            <a:r>
              <a:rPr lang="en-GB" sz="1067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IN" sz="1067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2B1C6EC-1F98-45E5-B3BA-291BDDF94032}"/>
              </a:ext>
            </a:extLst>
          </p:cNvPr>
          <p:cNvSpPr/>
          <p:nvPr/>
        </p:nvSpPr>
        <p:spPr>
          <a:xfrm>
            <a:off x="4898574" y="5221935"/>
            <a:ext cx="1343638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67" dirty="0" err="1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bitRateRequirements</a:t>
            </a:r>
            <a:endParaRPr lang="en-IN" sz="1067" dirty="0">
              <a:highlight>
                <a:srgbClr val="FFFF00"/>
              </a:highligh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10BAFC-C3E5-4136-ABE0-B0C99378DF35}"/>
              </a:ext>
            </a:extLst>
          </p:cNvPr>
          <p:cNvSpPr txBox="1"/>
          <p:nvPr/>
        </p:nvSpPr>
        <p:spPr>
          <a:xfrm>
            <a:off x="4355500" y="5487484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B98CA82-9CEC-492D-8C65-6D6057610DE1}"/>
              </a:ext>
            </a:extLst>
          </p:cNvPr>
          <p:cNvSpPr/>
          <p:nvPr/>
        </p:nvSpPr>
        <p:spPr>
          <a:xfrm>
            <a:off x="932355" y="4349564"/>
            <a:ext cx="12192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NS DF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73615D-EB1E-49EF-A44D-87B939ED3C6C}"/>
              </a:ext>
            </a:extLst>
          </p:cNvPr>
          <p:cNvSpPr/>
          <p:nvPr/>
        </p:nvSpPr>
        <p:spPr>
          <a:xfrm>
            <a:off x="1135555" y="4552764"/>
            <a:ext cx="1219200" cy="12192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NS DF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D5B63F4-00DC-4A73-ACCA-6363E6772D28}"/>
              </a:ext>
            </a:extLst>
          </p:cNvPr>
          <p:cNvCxnSpPr>
            <a:stCxn id="3" idx="2"/>
            <a:endCxn id="37" idx="0"/>
          </p:cNvCxnSpPr>
          <p:nvPr/>
        </p:nvCxnSpPr>
        <p:spPr>
          <a:xfrm>
            <a:off x="1541955" y="3732067"/>
            <a:ext cx="0" cy="617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B12CC75-7F52-4254-8B87-210B4E950826}"/>
              </a:ext>
            </a:extLst>
          </p:cNvPr>
          <p:cNvSpPr txBox="1"/>
          <p:nvPr/>
        </p:nvSpPr>
        <p:spPr>
          <a:xfrm>
            <a:off x="1520935" y="3982420"/>
            <a:ext cx="557757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1…N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B58BAE1-7993-4A08-BF7E-9781147EB182}"/>
              </a:ext>
            </a:extLst>
          </p:cNvPr>
          <p:cNvSpPr txBox="1"/>
          <p:nvPr/>
        </p:nvSpPr>
        <p:spPr>
          <a:xfrm>
            <a:off x="1201132" y="3653766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1B3750A-A88A-437D-A8F0-F0EA4324AD94}"/>
              </a:ext>
            </a:extLst>
          </p:cNvPr>
          <p:cNvSpPr/>
          <p:nvPr/>
        </p:nvSpPr>
        <p:spPr>
          <a:xfrm>
            <a:off x="3537913" y="5087664"/>
            <a:ext cx="1178560" cy="74781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NS Level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29A857F7-51D1-4152-A49D-CEC50E26E4A2}"/>
              </a:ext>
            </a:extLst>
          </p:cNvPr>
          <p:cNvCxnSpPr>
            <a:stCxn id="38" idx="3"/>
            <a:endCxn id="30" idx="1"/>
          </p:cNvCxnSpPr>
          <p:nvPr/>
        </p:nvCxnSpPr>
        <p:spPr>
          <a:xfrm>
            <a:off x="2354758" y="5162364"/>
            <a:ext cx="877737" cy="196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2C3C1DE-82AA-4741-9661-6FE26289237F}"/>
              </a:ext>
            </a:extLst>
          </p:cNvPr>
          <p:cNvSpPr txBox="1"/>
          <p:nvPr/>
        </p:nvSpPr>
        <p:spPr>
          <a:xfrm>
            <a:off x="2306780" y="5145516"/>
            <a:ext cx="283643" cy="440096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67EBA1-B1AC-478F-AC8C-21BC6D3A125F}"/>
              </a:ext>
            </a:extLst>
          </p:cNvPr>
          <p:cNvSpPr txBox="1"/>
          <p:nvPr/>
        </p:nvSpPr>
        <p:spPr>
          <a:xfrm>
            <a:off x="2660176" y="4781061"/>
            <a:ext cx="557757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1…N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4CC8385E-56EF-4F46-B7EF-C632253E56F4}"/>
              </a:ext>
            </a:extLst>
          </p:cNvPr>
          <p:cNvCxnSpPr>
            <a:stCxn id="18" idx="0"/>
            <a:endCxn id="12" idx="1"/>
          </p:cNvCxnSpPr>
          <p:nvPr/>
        </p:nvCxnSpPr>
        <p:spPr>
          <a:xfrm rot="5400000" flipH="1" flipV="1">
            <a:off x="6205703" y="1283651"/>
            <a:ext cx="601215" cy="245090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C62E731-AEF1-4AC4-8880-CF11D8DFC956}"/>
              </a:ext>
            </a:extLst>
          </p:cNvPr>
          <p:cNvSpPr txBox="1"/>
          <p:nvPr/>
        </p:nvSpPr>
        <p:spPr>
          <a:xfrm>
            <a:off x="5259740" y="1821854"/>
            <a:ext cx="557757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1…N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92028A7-8FC5-46BA-B114-13414BFB7A61}"/>
              </a:ext>
            </a:extLst>
          </p:cNvPr>
          <p:cNvSpPr txBox="1"/>
          <p:nvPr/>
        </p:nvSpPr>
        <p:spPr>
          <a:xfrm>
            <a:off x="4992774" y="2228417"/>
            <a:ext cx="28364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1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4844B219-A22A-4783-BF4E-CF5D859EB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326535"/>
              </p:ext>
            </p:extLst>
          </p:nvPr>
        </p:nvGraphicFramePr>
        <p:xfrm>
          <a:off x="5087966" y="3301415"/>
          <a:ext cx="816609" cy="44144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16609">
                  <a:extLst>
                    <a:ext uri="{9D8B030D-6E8A-4147-A177-3AD203B41FA5}">
                      <a16:colId xmlns:a16="http://schemas.microsoft.com/office/drawing/2014/main" val="3612102440"/>
                    </a:ext>
                  </a:extLst>
                </a:gridCol>
              </a:tblGrid>
              <a:tr h="2526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900" b="0" dirty="0" err="1">
                          <a:effectLst/>
                        </a:rPr>
                        <a:t>layerProtocol</a:t>
                      </a:r>
                      <a:endParaRPr lang="en-IN" sz="9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1839296236"/>
                  </a:ext>
                </a:extLst>
              </a:tr>
              <a:tr h="1888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900" b="0" dirty="0" err="1">
                          <a:effectLst/>
                        </a:rPr>
                        <a:t>flowPattern</a:t>
                      </a:r>
                      <a:endParaRPr lang="en-IN" sz="9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1210294235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31085ABB-95F4-4324-A57C-6BD14A672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491468"/>
              </p:ext>
            </p:extLst>
          </p:nvPr>
        </p:nvGraphicFramePr>
        <p:xfrm>
          <a:off x="7955517" y="2347774"/>
          <a:ext cx="1102360" cy="4114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02360">
                  <a:extLst>
                    <a:ext uri="{9D8B030D-6E8A-4147-A177-3AD203B41FA5}">
                      <a16:colId xmlns:a16="http://schemas.microsoft.com/office/drawing/2014/main" val="2012882010"/>
                    </a:ext>
                  </a:extLst>
                </a:gridCol>
              </a:tblGrid>
              <a:tr h="12192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qos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/>
                </a:tc>
                <a:extLst>
                  <a:ext uri="{0D108BD9-81ED-4DB2-BD59-A6C34878D82A}">
                    <a16:rowId xmlns:a16="http://schemas.microsoft.com/office/drawing/2014/main" val="125239693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serviceAvaibilityLevel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/>
                </a:tc>
                <a:extLst>
                  <a:ext uri="{0D108BD9-81ED-4DB2-BD59-A6C34878D82A}">
                    <a16:rowId xmlns:a16="http://schemas.microsoft.com/office/drawing/2014/main" val="4242387962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D7631976-827B-4095-B280-9E63740D5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375364"/>
              </p:ext>
            </p:extLst>
          </p:nvPr>
        </p:nvGraphicFramePr>
        <p:xfrm>
          <a:off x="9509344" y="2484510"/>
          <a:ext cx="1397000" cy="60185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3599823857"/>
                    </a:ext>
                  </a:extLst>
                </a:gridCol>
              </a:tblGrid>
              <a:tr h="148473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latency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271964655"/>
                  </a:ext>
                </a:extLst>
              </a:tr>
              <a:tr h="167745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packetDelayVariation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2163506901"/>
                  </a:ext>
                </a:extLst>
              </a:tr>
              <a:tr h="148473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packetLossRatio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337680776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9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priority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83348164"/>
                  </a:ext>
                </a:extLst>
              </a:tr>
            </a:tbl>
          </a:graphicData>
        </a:graphic>
      </p:graphicFrame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84E345-0211-47F3-B440-FA9D51BD3526}"/>
              </a:ext>
            </a:extLst>
          </p:cNvPr>
          <p:cNvCxnSpPr>
            <a:cxnSpLocks/>
            <a:endCxn id="64" idx="1"/>
          </p:cNvCxnSpPr>
          <p:nvPr/>
        </p:nvCxnSpPr>
        <p:spPr>
          <a:xfrm>
            <a:off x="8661819" y="2462113"/>
            <a:ext cx="847525" cy="32332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0" name="Table 69">
            <a:extLst>
              <a:ext uri="{FF2B5EF4-FFF2-40B4-BE49-F238E27FC236}">
                <a16:creationId xmlns:a16="http://schemas.microsoft.com/office/drawing/2014/main" id="{62FB6B71-CF2B-46B7-B496-318614442D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12694"/>
              </p:ext>
            </p:extLst>
          </p:nvPr>
        </p:nvGraphicFramePr>
        <p:xfrm>
          <a:off x="8252718" y="4983871"/>
          <a:ext cx="1512737" cy="72759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512737">
                  <a:extLst>
                    <a:ext uri="{9D8B030D-6E8A-4147-A177-3AD203B41FA5}">
                      <a16:colId xmlns:a16="http://schemas.microsoft.com/office/drawing/2014/main" val="3612102440"/>
                    </a:ext>
                  </a:extLst>
                </a:gridCol>
              </a:tblGrid>
              <a:tr h="1789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localAffinityOrAntiAffinityRule</a:t>
                      </a:r>
                      <a:endParaRPr lang="en-IN" sz="9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1839296236"/>
                  </a:ext>
                </a:extLst>
              </a:tr>
              <a:tr h="17895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affinityOrAntiAffinityGroupId</a:t>
                      </a:r>
                      <a:endParaRPr lang="en-IN" sz="9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121029423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maxBitrateRequirements</a:t>
                      </a:r>
                      <a:endParaRPr lang="en-IN" sz="9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72458117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9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minBitrateRequirements</a:t>
                      </a:r>
                      <a:endParaRPr lang="en-IN" sz="9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707" marT="0" marB="0" anchor="ctr"/>
                </a:tc>
                <a:extLst>
                  <a:ext uri="{0D108BD9-81ED-4DB2-BD59-A6C34878D82A}">
                    <a16:rowId xmlns:a16="http://schemas.microsoft.com/office/drawing/2014/main" val="329194246"/>
                  </a:ext>
                </a:extLst>
              </a:tr>
            </a:tbl>
          </a:graphicData>
        </a:graphic>
      </p:graphicFrame>
      <p:sp>
        <p:nvSpPr>
          <p:cNvPr id="78" name="TextBox 77">
            <a:extLst>
              <a:ext uri="{FF2B5EF4-FFF2-40B4-BE49-F238E27FC236}">
                <a16:creationId xmlns:a16="http://schemas.microsoft.com/office/drawing/2014/main" id="{FCD65281-BC77-4A64-B7C1-3F145A09A842}"/>
              </a:ext>
            </a:extLst>
          </p:cNvPr>
          <p:cNvSpPr txBox="1"/>
          <p:nvPr/>
        </p:nvSpPr>
        <p:spPr>
          <a:xfrm>
            <a:off x="2108039" y="1201374"/>
            <a:ext cx="2593571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VL Node with necessary info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79" name="Arrow: Down 78">
            <a:extLst>
              <a:ext uri="{FF2B5EF4-FFF2-40B4-BE49-F238E27FC236}">
                <a16:creationId xmlns:a16="http://schemas.microsoft.com/office/drawing/2014/main" id="{41EAD36E-E3F5-422D-81E1-DCE6A053631B}"/>
              </a:ext>
            </a:extLst>
          </p:cNvPr>
          <p:cNvSpPr/>
          <p:nvPr/>
        </p:nvSpPr>
        <p:spPr>
          <a:xfrm rot="19209753">
            <a:off x="3582198" y="1598538"/>
            <a:ext cx="569949" cy="651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4E6F84A-1AB6-4122-90A7-13C95B1D5739}"/>
              </a:ext>
            </a:extLst>
          </p:cNvPr>
          <p:cNvSpPr txBox="1"/>
          <p:nvPr/>
        </p:nvSpPr>
        <p:spPr>
          <a:xfrm>
            <a:off x="2563052" y="6110478"/>
            <a:ext cx="6357422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NSD -&gt; a  NS DF -&gt; a NS Level -&gt; multiple VL profiles[] -&gt; a VL with a  DF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20DCEAF3-D06D-454A-A886-22AD68A4C0D3}"/>
              </a:ext>
            </a:extLst>
          </p:cNvPr>
          <p:cNvCxnSpPr>
            <a:stCxn id="38" idx="3"/>
            <a:endCxn id="14" idx="1"/>
          </p:cNvCxnSpPr>
          <p:nvPr/>
        </p:nvCxnSpPr>
        <p:spPr>
          <a:xfrm flipV="1">
            <a:off x="2354755" y="4515020"/>
            <a:ext cx="5330035" cy="647344"/>
          </a:xfrm>
          <a:prstGeom prst="bentConnector3">
            <a:avLst>
              <a:gd name="adj1" fmla="val 1047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66C1C581-9613-434E-A0C9-901467F7DF91}"/>
              </a:ext>
            </a:extLst>
          </p:cNvPr>
          <p:cNvSpPr txBox="1"/>
          <p:nvPr/>
        </p:nvSpPr>
        <p:spPr>
          <a:xfrm>
            <a:off x="6457714" y="4043226"/>
            <a:ext cx="572184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0...N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A962F79-7593-44C5-B4C9-5BE0BB42E02C}"/>
              </a:ext>
            </a:extLst>
          </p:cNvPr>
          <p:cNvSpPr txBox="1"/>
          <p:nvPr/>
        </p:nvSpPr>
        <p:spPr>
          <a:xfrm>
            <a:off x="1153235" y="5433432"/>
            <a:ext cx="1838556" cy="358087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GB" sz="1067" dirty="0" err="1"/>
              <a:t>defaultNsInstantiationLevelId</a:t>
            </a:r>
            <a:endParaRPr lang="en-IN" sz="1067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56E517-775D-4843-97D3-0E3EE1E63501}"/>
              </a:ext>
            </a:extLst>
          </p:cNvPr>
          <p:cNvSpPr txBox="1"/>
          <p:nvPr/>
        </p:nvSpPr>
        <p:spPr>
          <a:xfrm>
            <a:off x="5117969" y="3026962"/>
            <a:ext cx="1160486" cy="358087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GB" sz="1067" dirty="0" err="1"/>
              <a:t>ConnectivityType</a:t>
            </a:r>
            <a:endParaRPr lang="en-IN" sz="1067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03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9C93099-2836-404B-9E2D-14CA4F5CF3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9079" y="374400"/>
            <a:ext cx="11078400" cy="412800"/>
          </a:xfrm>
        </p:spPr>
        <p:txBody>
          <a:bodyPr/>
          <a:lstStyle/>
          <a:p>
            <a:r>
              <a:rPr lang="en-US" dirty="0"/>
              <a:t>VL – Virtual Link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1AC95D-FD59-49CC-A704-F9292D3F9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33" y="923031"/>
            <a:ext cx="5680035" cy="25462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025A72-2BC6-46DB-983A-E4FBF7EA5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411" y="823446"/>
            <a:ext cx="5487519" cy="11016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1EB545-685A-4EB3-AE3E-0D19E5DE6C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4855" y="1841954"/>
            <a:ext cx="5342624" cy="1405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223C74-8E43-469F-A0E1-1F59D8449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197" y="3462680"/>
            <a:ext cx="5233945" cy="109406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926C82-C564-4AD0-A057-8199206112B2}"/>
              </a:ext>
            </a:extLst>
          </p:cNvPr>
          <p:cNvCxnSpPr/>
          <p:nvPr/>
        </p:nvCxnSpPr>
        <p:spPr>
          <a:xfrm flipV="1">
            <a:off x="6192252" y="1561432"/>
            <a:ext cx="490155" cy="588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A2B7646-C5B4-4A7B-ABF8-BB165CFCD307}"/>
              </a:ext>
            </a:extLst>
          </p:cNvPr>
          <p:cNvCxnSpPr/>
          <p:nvPr/>
        </p:nvCxnSpPr>
        <p:spPr>
          <a:xfrm>
            <a:off x="5817941" y="2292011"/>
            <a:ext cx="792023" cy="252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3FE3518-EFBC-4F61-9FF0-9BF92400EAB5}"/>
              </a:ext>
            </a:extLst>
          </p:cNvPr>
          <p:cNvCxnSpPr>
            <a:cxnSpLocks/>
          </p:cNvCxnSpPr>
          <p:nvPr/>
        </p:nvCxnSpPr>
        <p:spPr>
          <a:xfrm>
            <a:off x="7390063" y="2418285"/>
            <a:ext cx="281696" cy="1050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28DDC43-271A-4C1B-ACF3-6FE3B2AAD586}"/>
              </a:ext>
            </a:extLst>
          </p:cNvPr>
          <p:cNvSpPr txBox="1"/>
          <p:nvPr/>
        </p:nvSpPr>
        <p:spPr>
          <a:xfrm>
            <a:off x="6754858" y="580800"/>
            <a:ext cx="2186408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Properties - Data types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FF4440-183F-41AA-85F7-F4B3A15332B5}"/>
              </a:ext>
            </a:extLst>
          </p:cNvPr>
          <p:cNvSpPr txBox="1"/>
          <p:nvPr/>
        </p:nvSpPr>
        <p:spPr>
          <a:xfrm>
            <a:off x="574154" y="702983"/>
            <a:ext cx="1211782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Node Types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0C5EC0-5402-49D2-BBC2-819060822C1C}"/>
              </a:ext>
            </a:extLst>
          </p:cNvPr>
          <p:cNvSpPr txBox="1"/>
          <p:nvPr/>
        </p:nvSpPr>
        <p:spPr>
          <a:xfrm>
            <a:off x="6690612" y="1741247"/>
            <a:ext cx="3303701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Properties - Data types (from VL DF)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710151-A79D-4D8B-8C76-6AF9028DABFD}"/>
              </a:ext>
            </a:extLst>
          </p:cNvPr>
          <p:cNvSpPr txBox="1"/>
          <p:nvPr/>
        </p:nvSpPr>
        <p:spPr>
          <a:xfrm>
            <a:off x="6754857" y="3301875"/>
            <a:ext cx="2186408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Properties - Data types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5F48E7-5C38-4C20-8CFA-6083AD0CAB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21" y="4493000"/>
            <a:ext cx="5901409" cy="23494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41821A8-8D82-4F9A-9527-55AFFE4424D2}"/>
              </a:ext>
            </a:extLst>
          </p:cNvPr>
          <p:cNvSpPr txBox="1"/>
          <p:nvPr/>
        </p:nvSpPr>
        <p:spPr>
          <a:xfrm>
            <a:off x="535921" y="4140977"/>
            <a:ext cx="2989512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Groups &amp; Policy (From VL Profile)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1BB2DE-7DD8-496E-8C29-6B8485012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153" y="3785099"/>
            <a:ext cx="5863176" cy="4286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D067DD-D4D2-4029-BAFA-18C03CE015C5}"/>
              </a:ext>
            </a:extLst>
          </p:cNvPr>
          <p:cNvSpPr txBox="1"/>
          <p:nvPr/>
        </p:nvSpPr>
        <p:spPr>
          <a:xfrm>
            <a:off x="496469" y="3508865"/>
            <a:ext cx="2885317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Input/ Attribute (from NS Level)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E4D26C3-6FB0-43D6-8BA9-829396FB8B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2407" y="4828704"/>
            <a:ext cx="5297064" cy="167807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34856B5-492C-4D8D-897E-F08BF5DCBC39}"/>
              </a:ext>
            </a:extLst>
          </p:cNvPr>
          <p:cNvSpPr txBox="1"/>
          <p:nvPr/>
        </p:nvSpPr>
        <p:spPr>
          <a:xfrm>
            <a:off x="6558282" y="4649807"/>
            <a:ext cx="2186408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Properties - Data types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05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C484B7-98CE-4486-AA40-6A0DF22318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VL – Virtual Link (cont.)</a:t>
            </a:r>
            <a:endParaRPr lang="en-IN" dirty="0"/>
          </a:p>
          <a:p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88167C-2F64-46B0-A0C5-08D09E7CE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747" y="1335506"/>
            <a:ext cx="6235032" cy="527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139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74C27B-7448-4DE0-B609-646CAC7F14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VL</a:t>
            </a:r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052D56-48A1-4BD7-BCDD-1BF1AC96421D}"/>
              </a:ext>
            </a:extLst>
          </p:cNvPr>
          <p:cNvSpPr txBox="1"/>
          <p:nvPr/>
        </p:nvSpPr>
        <p:spPr>
          <a:xfrm>
            <a:off x="695834" y="1041538"/>
            <a:ext cx="7724973" cy="2717643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marL="228594" indent="-228594" defTabSz="479988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Virtual Links need to be realized on a physical infrastructure.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Virtual Links are concerned with how the different VNFs are connected, and how data flows across those connections, regardless of the location and placement of the underlying physical </a:t>
            </a:r>
            <a:r>
              <a:rPr lang="en-IN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network elements.</a:t>
            </a:r>
          </a:p>
          <a:p>
            <a:pPr defTabSz="479988">
              <a:spcAft>
                <a:spcPts val="800"/>
              </a:spcAft>
              <a:tabLst>
                <a:tab pos="479988" algn="l"/>
              </a:tabLst>
            </a:pPr>
            <a:endParaRPr lang="en-US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  <a:p>
            <a:pPr marL="228594" indent="-228594" defTabSz="479988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TOSCA orchestrator must be able to infer a suitable logical connectivity model from the Service Template and then decide how to provision the logical connectivity, referred to as “fulfillment”, on the available underlying infrastructure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  <a:p>
            <a:pPr marL="228594" indent="-228594" defTabSz="479988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79988" algn="l"/>
              </a:tabLst>
            </a:pPr>
            <a:endParaRPr lang="en-US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8" name="Callout: Line with Accent Bar 7">
            <a:extLst>
              <a:ext uri="{FF2B5EF4-FFF2-40B4-BE49-F238E27FC236}">
                <a16:creationId xmlns:a16="http://schemas.microsoft.com/office/drawing/2014/main" id="{04886C6F-4A9F-48AF-B5CF-48E09B8E5A03}"/>
              </a:ext>
            </a:extLst>
          </p:cNvPr>
          <p:cNvSpPr/>
          <p:nvPr/>
        </p:nvSpPr>
        <p:spPr>
          <a:xfrm>
            <a:off x="8908719" y="2441336"/>
            <a:ext cx="2876884" cy="848829"/>
          </a:xfrm>
          <a:prstGeom prst="accentCallout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Ref: Tosca Simple Profile 1.2 :</a:t>
            </a:r>
          </a:p>
          <a:p>
            <a:r>
              <a:rPr lang="en-US" sz="14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 (sec 8.5  Network Provisioning 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6A53083-ECCE-4BED-B02F-3FA05C2DA8BF}"/>
              </a:ext>
            </a:extLst>
          </p:cNvPr>
          <p:cNvGrpSpPr/>
          <p:nvPr/>
        </p:nvGrpSpPr>
        <p:grpSpPr>
          <a:xfrm>
            <a:off x="7531208" y="3680673"/>
            <a:ext cx="4244786" cy="2287951"/>
            <a:chOff x="908050" y="1223426"/>
            <a:chExt cx="7285038" cy="511555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3E2A054-0F02-4FC4-A2C9-6F9B7BCF8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9863" y="3611563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800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VL4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E0C96B9-A9BD-4EDD-B715-E660EBE18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6038" y="3657600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800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VL2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F96B39-3D84-4BDA-994A-E88D9581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413" y="2173288"/>
              <a:ext cx="914400" cy="914400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933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VNF3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833911-C129-4B1C-B9F2-877C29582571}"/>
                </a:ext>
              </a:extLst>
            </p:cNvPr>
            <p:cNvSpPr/>
            <p:nvPr/>
          </p:nvSpPr>
          <p:spPr bwMode="auto">
            <a:xfrm>
              <a:off x="5526088" y="2941638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CP10</a:t>
              </a:r>
            </a:p>
          </p:txBody>
        </p:sp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1F1DF506-5A59-45AE-A9A5-E26440337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450" y="1643063"/>
              <a:ext cx="7010400" cy="4449762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933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NS</a:t>
              </a:r>
            </a:p>
          </p:txBody>
        </p:sp>
        <p:cxnSp>
          <p:nvCxnSpPr>
            <p:cNvPr id="15" name="Elbow Connector 13">
              <a:extLst>
                <a:ext uri="{FF2B5EF4-FFF2-40B4-BE49-F238E27FC236}">
                  <a16:creationId xmlns:a16="http://schemas.microsoft.com/office/drawing/2014/main" id="{8EB71986-E584-4FE3-A235-C88A84BD90A1}"/>
                </a:ext>
              </a:extLst>
            </p:cNvPr>
            <p:cNvCxnSpPr>
              <a:cxnSpLocks noChangeShapeType="1"/>
              <a:stCxn id="13" idx="4"/>
              <a:endCxn id="11" idx="6"/>
            </p:cNvCxnSpPr>
            <p:nvPr/>
          </p:nvCxnSpPr>
          <p:spPr bwMode="auto">
            <a:xfrm rot="5400000">
              <a:off x="4790282" y="3226594"/>
              <a:ext cx="868362" cy="908050"/>
            </a:xfrm>
            <a:prstGeom prst="bentConnector2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3C241432-9C2D-456D-BBB2-8E0B57026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500" y="2179638"/>
              <a:ext cx="914400" cy="914400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933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VNF2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CE69EC-A724-4371-BD0D-8AFFB02CAA87}"/>
                </a:ext>
              </a:extLst>
            </p:cNvPr>
            <p:cNvSpPr/>
            <p:nvPr/>
          </p:nvSpPr>
          <p:spPr bwMode="auto">
            <a:xfrm>
              <a:off x="4159250" y="29813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CP8</a:t>
              </a:r>
            </a:p>
          </p:txBody>
        </p:sp>
        <p:cxnSp>
          <p:nvCxnSpPr>
            <p:cNvPr id="18" name="Elbow Connector 16">
              <a:extLst>
                <a:ext uri="{FF2B5EF4-FFF2-40B4-BE49-F238E27FC236}">
                  <a16:creationId xmlns:a16="http://schemas.microsoft.com/office/drawing/2014/main" id="{796A492A-C18D-4657-949A-CB99254435D5}"/>
                </a:ext>
              </a:extLst>
            </p:cNvPr>
            <p:cNvCxnSpPr>
              <a:cxnSpLocks noChangeShapeType="1"/>
              <a:stCxn id="17" idx="4"/>
              <a:endCxn id="11" idx="0"/>
            </p:cNvCxnSpPr>
            <p:nvPr/>
          </p:nvCxnSpPr>
          <p:spPr bwMode="auto">
            <a:xfrm rot="16200000" flipH="1">
              <a:off x="4126706" y="3471069"/>
              <a:ext cx="371475" cy="1588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EBD877E-5761-4050-B41E-D7BF75A5BE0E}"/>
                </a:ext>
              </a:extLst>
            </p:cNvPr>
            <p:cNvSpPr/>
            <p:nvPr/>
          </p:nvSpPr>
          <p:spPr bwMode="auto">
            <a:xfrm>
              <a:off x="6235700" y="2925763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CP11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28698FD-6610-44C3-B0AE-B0D478EAB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5575" y="3624263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800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VL1</a:t>
              </a:r>
              <a:endParaRPr lang="en-US" altLang="en-US" sz="933" kern="0" dirty="0">
                <a:solidFill>
                  <a:srgbClr val="1F497D">
                    <a:lumMod val="75000"/>
                  </a:srgb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33EE165-793E-4F56-9CAA-DF73F35D6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3588" y="2206625"/>
              <a:ext cx="914400" cy="914400"/>
            </a:xfrm>
            <a:prstGeom prst="rect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933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VNF1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8C257B3-412A-400E-B388-CAC5DAF6E93B}"/>
                </a:ext>
              </a:extLst>
            </p:cNvPr>
            <p:cNvSpPr/>
            <p:nvPr/>
          </p:nvSpPr>
          <p:spPr bwMode="auto">
            <a:xfrm>
              <a:off x="1958975" y="29686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CP4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F609207-C12B-490E-B97B-65763B389A39}"/>
                </a:ext>
              </a:extLst>
            </p:cNvPr>
            <p:cNvSpPr/>
            <p:nvPr/>
          </p:nvSpPr>
          <p:spPr bwMode="auto">
            <a:xfrm>
              <a:off x="2717800" y="2979738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CP6</a:t>
              </a:r>
            </a:p>
          </p:txBody>
        </p:sp>
        <p:cxnSp>
          <p:nvCxnSpPr>
            <p:cNvPr id="24" name="Elbow Connector 25">
              <a:extLst>
                <a:ext uri="{FF2B5EF4-FFF2-40B4-BE49-F238E27FC236}">
                  <a16:creationId xmlns:a16="http://schemas.microsoft.com/office/drawing/2014/main" id="{86F5B079-7B9A-4580-895F-CFF6AE9C86BB}"/>
                </a:ext>
              </a:extLst>
            </p:cNvPr>
            <p:cNvCxnSpPr>
              <a:cxnSpLocks noChangeShapeType="1"/>
              <a:stCxn id="22" idx="4"/>
              <a:endCxn id="20" idx="0"/>
            </p:cNvCxnSpPr>
            <p:nvPr/>
          </p:nvCxnSpPr>
          <p:spPr bwMode="auto">
            <a:xfrm rot="5400000">
              <a:off x="1821656" y="3334544"/>
              <a:ext cx="350838" cy="228600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Elbow Connector 26">
              <a:extLst>
                <a:ext uri="{FF2B5EF4-FFF2-40B4-BE49-F238E27FC236}">
                  <a16:creationId xmlns:a16="http://schemas.microsoft.com/office/drawing/2014/main" id="{240B1265-41E0-4C9C-90B3-467A20F62B2A}"/>
                </a:ext>
              </a:extLst>
            </p:cNvPr>
            <p:cNvCxnSpPr>
              <a:cxnSpLocks noChangeShapeType="1"/>
              <a:stCxn id="23" idx="4"/>
              <a:endCxn id="11" idx="2"/>
            </p:cNvCxnSpPr>
            <p:nvPr/>
          </p:nvCxnSpPr>
          <p:spPr bwMode="auto">
            <a:xfrm rot="16200000" flipH="1">
              <a:off x="2947988" y="3206750"/>
              <a:ext cx="830262" cy="985838"/>
            </a:xfrm>
            <a:prstGeom prst="bentConnector2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4722980-3637-4EDA-874C-BD52223822E4}"/>
                </a:ext>
              </a:extLst>
            </p:cNvPr>
            <p:cNvSpPr/>
            <p:nvPr/>
          </p:nvSpPr>
          <p:spPr bwMode="auto">
            <a:xfrm>
              <a:off x="908050" y="39338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CP1</a:t>
              </a:r>
            </a:p>
          </p:txBody>
        </p:sp>
        <p:cxnSp>
          <p:nvCxnSpPr>
            <p:cNvPr id="27" name="Elbow Connector 28">
              <a:extLst>
                <a:ext uri="{FF2B5EF4-FFF2-40B4-BE49-F238E27FC236}">
                  <a16:creationId xmlns:a16="http://schemas.microsoft.com/office/drawing/2014/main" id="{988CC43C-9AB9-4CCB-A9B6-DC8CAAD33FE1}"/>
                </a:ext>
              </a:extLst>
            </p:cNvPr>
            <p:cNvCxnSpPr>
              <a:cxnSpLocks noChangeShapeType="1"/>
              <a:stCxn id="20" idx="2"/>
              <a:endCxn id="26" idx="6"/>
            </p:cNvCxnSpPr>
            <p:nvPr/>
          </p:nvCxnSpPr>
          <p:spPr bwMode="auto">
            <a:xfrm rot="10800000" flipV="1">
              <a:off x="1212850" y="4081463"/>
              <a:ext cx="212725" cy="4762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Elbow Connector 29">
              <a:extLst>
                <a:ext uri="{FF2B5EF4-FFF2-40B4-BE49-F238E27FC236}">
                  <a16:creationId xmlns:a16="http://schemas.microsoft.com/office/drawing/2014/main" id="{CA40C2E1-F279-41A8-A859-95252DF8DB0C}"/>
                </a:ext>
              </a:extLst>
            </p:cNvPr>
            <p:cNvCxnSpPr>
              <a:cxnSpLocks noChangeShapeType="1"/>
              <a:stCxn id="19" idx="4"/>
              <a:endCxn id="10" idx="2"/>
            </p:cNvCxnSpPr>
            <p:nvPr/>
          </p:nvCxnSpPr>
          <p:spPr bwMode="auto">
            <a:xfrm rot="16200000" flipH="1">
              <a:off x="6034882" y="3583781"/>
              <a:ext cx="838200" cy="131763"/>
            </a:xfrm>
            <a:prstGeom prst="bentConnector2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B7D584-DEAA-478C-BEBE-650A5DEE14C6}"/>
                </a:ext>
              </a:extLst>
            </p:cNvPr>
            <p:cNvSpPr/>
            <p:nvPr/>
          </p:nvSpPr>
          <p:spPr bwMode="auto">
            <a:xfrm>
              <a:off x="7888288" y="3916363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CP14</a:t>
              </a:r>
            </a:p>
          </p:txBody>
        </p:sp>
        <p:cxnSp>
          <p:nvCxnSpPr>
            <p:cNvPr id="30" name="Elbow Connector 32">
              <a:extLst>
                <a:ext uri="{FF2B5EF4-FFF2-40B4-BE49-F238E27FC236}">
                  <a16:creationId xmlns:a16="http://schemas.microsoft.com/office/drawing/2014/main" id="{1676E515-5DFB-4323-8BC9-98FEB2BB3F10}"/>
                </a:ext>
              </a:extLst>
            </p:cNvPr>
            <p:cNvCxnSpPr>
              <a:cxnSpLocks noChangeShapeType="1"/>
              <a:stCxn id="10" idx="6"/>
              <a:endCxn id="29" idx="2"/>
            </p:cNvCxnSpPr>
            <p:nvPr/>
          </p:nvCxnSpPr>
          <p:spPr bwMode="auto">
            <a:xfrm>
              <a:off x="7434263" y="4068763"/>
              <a:ext cx="454025" cy="12700"/>
            </a:xfrm>
            <a:prstGeom prst="bentConnector3">
              <a:avLst>
                <a:gd name="adj1" fmla="val 50000"/>
              </a:avLst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Box 38">
              <a:extLst>
                <a:ext uri="{FF2B5EF4-FFF2-40B4-BE49-F238E27FC236}">
                  <a16:creationId xmlns:a16="http://schemas.microsoft.com/office/drawing/2014/main" id="{BE6FBE0E-FB1C-415D-B7B9-0EBC30CDA8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0450" y="1223426"/>
              <a:ext cx="2938753" cy="435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667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CP = connection point, VL = Virtual Link</a:t>
              </a:r>
            </a:p>
          </p:txBody>
        </p:sp>
        <p:sp>
          <p:nvSpPr>
            <p:cNvPr id="32" name="Oval 6">
              <a:extLst>
                <a:ext uri="{FF2B5EF4-FFF2-40B4-BE49-F238E27FC236}">
                  <a16:creationId xmlns:a16="http://schemas.microsoft.com/office/drawing/2014/main" id="{8449ADC4-0311-4D94-BA7D-4761DEA3C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025" y="4941888"/>
              <a:ext cx="914400" cy="914400"/>
            </a:xfrm>
            <a:prstGeom prst="ellipse">
              <a:avLst/>
            </a:prstGeom>
            <a:noFill/>
            <a:ln w="12700" algn="ctr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6000" rIns="960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en-US" sz="800" kern="0" dirty="0">
                  <a:solidFill>
                    <a:srgbClr val="1F497D">
                      <a:lumMod val="75000"/>
                    </a:srgbClr>
                  </a:solidFill>
                  <a:cs typeface="Arial" panose="020B0604020202020204" pitchFamily="34" charset="0"/>
                </a:rPr>
                <a:t>VL3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A79E763-ADDA-4AA6-B3FA-CBEBA5E30A18}"/>
                </a:ext>
              </a:extLst>
            </p:cNvPr>
            <p:cNvSpPr/>
            <p:nvPr/>
          </p:nvSpPr>
          <p:spPr bwMode="auto">
            <a:xfrm>
              <a:off x="2338388" y="2981325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CP5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3D5DA03-4939-417C-B01B-57B64CB41329}"/>
                </a:ext>
              </a:extLst>
            </p:cNvPr>
            <p:cNvSpPr/>
            <p:nvPr/>
          </p:nvSpPr>
          <p:spPr bwMode="auto">
            <a:xfrm>
              <a:off x="5891213" y="2941638"/>
              <a:ext cx="304800" cy="304800"/>
            </a:xfrm>
            <a:prstGeom prst="ellipse">
              <a:avLst/>
            </a:prstGeom>
            <a:solidFill>
              <a:srgbClr val="4F81BD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6000" rIns="96000" anchor="ctr" anchorCtr="1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67" kern="0" dirty="0">
                  <a:solidFill>
                    <a:prstClr val="black"/>
                  </a:solidFill>
                  <a:latin typeface="Arial" panose="020B0604020202020204" pitchFamily="34" charset="0"/>
                  <a:cs typeface="Arial" charset="0"/>
                </a:rPr>
                <a:t>CP7</a:t>
              </a:r>
            </a:p>
          </p:txBody>
        </p:sp>
        <p:cxnSp>
          <p:nvCxnSpPr>
            <p:cNvPr id="35" name="Elbow Connector 30">
              <a:extLst>
                <a:ext uri="{FF2B5EF4-FFF2-40B4-BE49-F238E27FC236}">
                  <a16:creationId xmlns:a16="http://schemas.microsoft.com/office/drawing/2014/main" id="{FFC768A9-66C6-4576-B8E7-EBFD0BC40BE0}"/>
                </a:ext>
              </a:extLst>
            </p:cNvPr>
            <p:cNvCxnSpPr>
              <a:stCxn id="33" idx="4"/>
              <a:endCxn id="32" idx="2"/>
            </p:cNvCxnSpPr>
            <p:nvPr/>
          </p:nvCxnSpPr>
          <p:spPr>
            <a:xfrm rot="16200000" flipH="1">
              <a:off x="2130425" y="3646488"/>
              <a:ext cx="2112963" cy="1392237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6" name="Elbow Connector 31">
              <a:extLst>
                <a:ext uri="{FF2B5EF4-FFF2-40B4-BE49-F238E27FC236}">
                  <a16:creationId xmlns:a16="http://schemas.microsoft.com/office/drawing/2014/main" id="{C6068024-37CC-4633-9563-33F3722CF8BF}"/>
                </a:ext>
              </a:extLst>
            </p:cNvPr>
            <p:cNvCxnSpPr>
              <a:stCxn id="32" idx="6"/>
              <a:endCxn id="34" idx="4"/>
            </p:cNvCxnSpPr>
            <p:nvPr/>
          </p:nvCxnSpPr>
          <p:spPr>
            <a:xfrm flipV="1">
              <a:off x="4797425" y="3246438"/>
              <a:ext cx="1246188" cy="2152650"/>
            </a:xfrm>
            <a:prstGeom prst="bentConnector2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9AF553F-B79B-47CE-91F9-7D2DD6E8612E}"/>
                </a:ext>
              </a:extLst>
            </p:cNvPr>
            <p:cNvSpPr txBox="1"/>
            <p:nvPr/>
          </p:nvSpPr>
          <p:spPr bwMode="auto">
            <a:xfrm>
              <a:off x="6393099" y="5399084"/>
              <a:ext cx="1747514" cy="93989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33" kern="0" dirty="0">
                  <a:solidFill>
                    <a:srgbClr val="000066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VL1 = {CP1,CP4}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33" kern="0" dirty="0">
                  <a:solidFill>
                    <a:srgbClr val="000066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VL2 = {CP5,CP8,CP10}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33" kern="0" dirty="0">
                  <a:solidFill>
                    <a:srgbClr val="000066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VL3 = {CP6,CP7}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33" kern="0" dirty="0">
                  <a:solidFill>
                    <a:srgbClr val="000066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VL4 = {CP11,CP14}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5129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>
            <a:extLst>
              <a:ext uri="{FF2B5EF4-FFF2-40B4-BE49-F238E27FC236}">
                <a16:creationId xmlns:a16="http://schemas.microsoft.com/office/drawing/2014/main" id="{800FEED8-6FD5-4E6B-B62C-38DE8F8FB9C6}"/>
              </a:ext>
            </a:extLst>
          </p:cNvPr>
          <p:cNvSpPr/>
          <p:nvPr/>
        </p:nvSpPr>
        <p:spPr>
          <a:xfrm>
            <a:off x="199154" y="760150"/>
            <a:ext cx="9755188" cy="576186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 </a:t>
            </a:r>
          </a:p>
        </p:txBody>
      </p: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DB7B0043-5EAF-4DBF-B300-0C536EA1D3D9}"/>
              </a:ext>
            </a:extLst>
          </p:cNvPr>
          <p:cNvSpPr/>
          <p:nvPr/>
        </p:nvSpPr>
        <p:spPr>
          <a:xfrm>
            <a:off x="323851" y="4891509"/>
            <a:ext cx="9386732" cy="15639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3552" name="Rectangle: Rounded Corners 23551">
            <a:extLst>
              <a:ext uri="{FF2B5EF4-FFF2-40B4-BE49-F238E27FC236}">
                <a16:creationId xmlns:a16="http://schemas.microsoft.com/office/drawing/2014/main" id="{B5C064AA-EE6E-46F4-9EA3-6B3E706F4894}"/>
              </a:ext>
            </a:extLst>
          </p:cNvPr>
          <p:cNvSpPr/>
          <p:nvPr/>
        </p:nvSpPr>
        <p:spPr>
          <a:xfrm>
            <a:off x="323851" y="3020710"/>
            <a:ext cx="9386732" cy="14603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 rot="5400000">
            <a:off x="2909886" y="3682871"/>
            <a:ext cx="1385276" cy="6095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/>
          <a:lstStyle/>
          <a:p>
            <a:pPr defTabSz="609570">
              <a:defRPr/>
            </a:pPr>
            <a:endParaRPr lang="en-IN" sz="1200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74" name="Rounded Rectangle 73"/>
          <p:cNvSpPr/>
          <p:nvPr/>
        </p:nvSpPr>
        <p:spPr>
          <a:xfrm rot="5400000">
            <a:off x="5973295" y="3666187"/>
            <a:ext cx="1351904" cy="609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/>
          <a:lstStyle/>
          <a:p>
            <a:pPr defTabSz="609570">
              <a:defRPr/>
            </a:pPr>
            <a:endParaRPr lang="en-IN" sz="1200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481" y="254437"/>
            <a:ext cx="11077575" cy="412751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 Service Design Time Model</a:t>
            </a:r>
            <a:endParaRPr lang="en-IN" dirty="0"/>
          </a:p>
        </p:txBody>
      </p:sp>
      <p:sp>
        <p:nvSpPr>
          <p:cNvPr id="115" name="Rounded Rectangle 114"/>
          <p:cNvSpPr/>
          <p:nvPr/>
        </p:nvSpPr>
        <p:spPr>
          <a:xfrm>
            <a:off x="643519" y="3514072"/>
            <a:ext cx="822325" cy="36512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Network-1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7406555" y="3596230"/>
            <a:ext cx="852487" cy="1952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Subnet-2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184" name="Straight Connector 183"/>
          <p:cNvCxnSpPr>
            <a:cxnSpLocks/>
          </p:cNvCxnSpPr>
          <p:nvPr/>
        </p:nvCxnSpPr>
        <p:spPr>
          <a:xfrm>
            <a:off x="323851" y="2829619"/>
            <a:ext cx="93867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1962789" y="3596230"/>
            <a:ext cx="852487" cy="19526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Subnet-1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86" name="Alternate Process 158"/>
          <p:cNvSpPr/>
          <p:nvPr/>
        </p:nvSpPr>
        <p:spPr>
          <a:xfrm>
            <a:off x="3769424" y="3174102"/>
            <a:ext cx="816864" cy="366713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>
                <a:solidFill>
                  <a:srgbClr val="001135"/>
                </a:solidFill>
              </a:rPr>
              <a:t>VNF1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3605912" y="3351504"/>
            <a:ext cx="163512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lternate Process 158"/>
          <p:cNvSpPr/>
          <p:nvPr/>
        </p:nvSpPr>
        <p:spPr>
          <a:xfrm>
            <a:off x="5381272" y="3766212"/>
            <a:ext cx="816864" cy="366713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001135"/>
                </a:solidFill>
              </a:rPr>
              <a:t>VNF2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6216520" y="3949071"/>
            <a:ext cx="430253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/>
            <a:stCxn id="122" idx="1"/>
            <a:endCxn id="74" idx="0"/>
          </p:cNvCxnSpPr>
          <p:nvPr/>
        </p:nvCxnSpPr>
        <p:spPr>
          <a:xfrm flipH="1">
            <a:off x="6679730" y="3693859"/>
            <a:ext cx="726825" cy="280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cxnSpLocks/>
            <a:stCxn id="77" idx="3"/>
            <a:endCxn id="88" idx="0"/>
          </p:cNvCxnSpPr>
          <p:nvPr/>
        </p:nvCxnSpPr>
        <p:spPr>
          <a:xfrm>
            <a:off x="2815272" y="3693862"/>
            <a:ext cx="817728" cy="19489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Alternate Process 371"/>
          <p:cNvSpPr/>
          <p:nvPr/>
        </p:nvSpPr>
        <p:spPr>
          <a:xfrm>
            <a:off x="4004683" y="1737327"/>
            <a:ext cx="816864" cy="365125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001135"/>
                </a:solidFill>
              </a:rPr>
              <a:t>VNF-1</a:t>
            </a:r>
          </a:p>
        </p:txBody>
      </p:sp>
      <p:sp>
        <p:nvSpPr>
          <p:cNvPr id="141" name="Terminator 373"/>
          <p:cNvSpPr/>
          <p:nvPr/>
        </p:nvSpPr>
        <p:spPr>
          <a:xfrm>
            <a:off x="4232501" y="1228932"/>
            <a:ext cx="731839" cy="390525"/>
          </a:xfrm>
          <a:prstGeom prst="flowChartTerminator">
            <a:avLst/>
          </a:prstGeom>
          <a:solidFill>
            <a:schemeClr val="bg1"/>
          </a:solidFill>
          <a:ln cmpd="thickThin">
            <a:solidFill>
              <a:srgbClr val="00B05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001135"/>
                </a:solidFill>
                <a:ea typeface="ヒラギノ角ゴ Pro W3"/>
                <a:cs typeface="ヒラギノ角ゴ Pro W3"/>
              </a:rPr>
              <a:t>VL-1</a:t>
            </a:r>
          </a:p>
        </p:txBody>
      </p:sp>
      <p:sp>
        <p:nvSpPr>
          <p:cNvPr id="145" name="Alternate Process 371"/>
          <p:cNvSpPr/>
          <p:nvPr/>
        </p:nvSpPr>
        <p:spPr>
          <a:xfrm>
            <a:off x="5616531" y="1737327"/>
            <a:ext cx="816864" cy="365125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>
                <a:solidFill>
                  <a:srgbClr val="001135"/>
                </a:solidFill>
              </a:rPr>
              <a:t>VNF</a:t>
            </a:r>
          </a:p>
        </p:txBody>
      </p:sp>
      <p:cxnSp>
        <p:nvCxnSpPr>
          <p:cNvPr id="97" name="Elbow Connector 96"/>
          <p:cNvCxnSpPr>
            <a:stCxn id="23614" idx="0"/>
            <a:endCxn id="141" idx="1"/>
          </p:cNvCxnSpPr>
          <p:nvPr/>
        </p:nvCxnSpPr>
        <p:spPr>
          <a:xfrm rot="5400000" flipH="1" flipV="1">
            <a:off x="3882188" y="1401307"/>
            <a:ext cx="327424" cy="373201"/>
          </a:xfrm>
          <a:prstGeom prst="bentConnector2">
            <a:avLst/>
          </a:prstGeom>
          <a:ln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cxnSpLocks/>
            <a:stCxn id="23612" idx="0"/>
            <a:endCxn id="141" idx="3"/>
          </p:cNvCxnSpPr>
          <p:nvPr/>
        </p:nvCxnSpPr>
        <p:spPr>
          <a:xfrm rot="16200000" flipV="1">
            <a:off x="5058506" y="1330029"/>
            <a:ext cx="327424" cy="515756"/>
          </a:xfrm>
          <a:prstGeom prst="bentConnector2">
            <a:avLst/>
          </a:prstGeom>
          <a:ln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04" name="TextBox 149"/>
          <p:cNvSpPr txBox="1">
            <a:spLocks noChangeArrowheads="1"/>
          </p:cNvSpPr>
          <p:nvPr/>
        </p:nvSpPr>
        <p:spPr bwMode="auto">
          <a:xfrm>
            <a:off x="397427" y="4092618"/>
            <a:ext cx="3747853" cy="39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2000" rIns="72000" bIns="72000">
            <a:spAutoFit/>
          </a:bodyPr>
          <a:lstStyle>
            <a:lvl1pPr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1pPr>
            <a:lvl2pPr marL="742950" indent="-28575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2pPr>
            <a:lvl3pPr marL="1143000" indent="-22860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3pPr>
            <a:lvl4pPr marL="1600200" indent="-22860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4pPr>
            <a:lvl5pPr marL="2057400" indent="-22860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en-US" sz="1600" dirty="0">
                <a:solidFill>
                  <a:srgbClr val="001135"/>
                </a:solidFill>
                <a:ea typeface="Nokia Pure Text Light" panose="020B0304040602060303" pitchFamily="34" charset="0"/>
                <a:cs typeface="ヒラギノ角ゴ Pro W3"/>
              </a:rPr>
              <a:t>Implementation model - 1</a:t>
            </a:r>
            <a:endParaRPr lang="en-IN" altLang="en-US" sz="1600" dirty="0">
              <a:solidFill>
                <a:srgbClr val="001135"/>
              </a:solidFill>
              <a:ea typeface="Nokia Pure Text Light" panose="020B0304040602060303" pitchFamily="34" charset="0"/>
              <a:cs typeface="ヒラギノ角ゴ Pro W3"/>
            </a:endParaRPr>
          </a:p>
        </p:txBody>
      </p:sp>
      <p:sp>
        <p:nvSpPr>
          <p:cNvPr id="79" name="Delay 370"/>
          <p:cNvSpPr/>
          <p:nvPr/>
        </p:nvSpPr>
        <p:spPr>
          <a:xfrm>
            <a:off x="4832273" y="1807258"/>
            <a:ext cx="244475" cy="241300"/>
          </a:xfrm>
          <a:prstGeom prst="flowChartDelay">
            <a:avLst/>
          </a:prstGeom>
          <a:noFill/>
          <a:ln cmpd="thickThin">
            <a:solidFill>
              <a:schemeClr val="accent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endParaRPr lang="en-US" sz="1067">
              <a:solidFill>
                <a:srgbClr val="001135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3615" name="TextBox 104"/>
          <p:cNvSpPr txBox="1">
            <a:spLocks noChangeArrowheads="1"/>
          </p:cNvSpPr>
          <p:nvPr/>
        </p:nvSpPr>
        <p:spPr bwMode="auto">
          <a:xfrm>
            <a:off x="4765597" y="1748520"/>
            <a:ext cx="355779" cy="35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000" tIns="96000" rIns="96000" bIns="96000">
            <a:spAutoFit/>
          </a:bodyPr>
          <a:lstStyle>
            <a:lvl1pPr defTabSz="608013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9pPr>
          </a:lstStyle>
          <a:p>
            <a:pPr>
              <a:buClr>
                <a:srgbClr val="001135"/>
              </a:buClr>
            </a:pPr>
            <a:r>
              <a:rPr lang="en-US" altLang="en-US" sz="1067">
                <a:solidFill>
                  <a:srgbClr val="001135"/>
                </a:solidFill>
              </a:rPr>
              <a:t>CP</a:t>
            </a: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>
            <a:off x="274108" y="4595496"/>
            <a:ext cx="9436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63" name="Group 23562"/>
          <p:cNvGrpSpPr/>
          <p:nvPr/>
        </p:nvGrpSpPr>
        <p:grpSpPr>
          <a:xfrm>
            <a:off x="3681410" y="1751619"/>
            <a:ext cx="355779" cy="358087"/>
            <a:chOff x="3361369" y="2284335"/>
            <a:chExt cx="266834" cy="268565"/>
          </a:xfrm>
        </p:grpSpPr>
        <p:sp>
          <p:nvSpPr>
            <p:cNvPr id="126" name="Delay 370"/>
            <p:cNvSpPr/>
            <p:nvPr/>
          </p:nvSpPr>
          <p:spPr>
            <a:xfrm flipH="1">
              <a:off x="3414948" y="2328388"/>
              <a:ext cx="182165" cy="180975"/>
            </a:xfrm>
            <a:prstGeom prst="flowChartDelay">
              <a:avLst/>
            </a:prstGeom>
            <a:noFill/>
            <a:ln cmpd="thickThin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000" tIns="96000" rIns="96000" bIns="96000" anchor="ctr"/>
            <a:lstStyle/>
            <a:p>
              <a:pPr algn="ctr" defTabSz="609570">
                <a:defRPr/>
              </a:pPr>
              <a:endParaRPr lang="en-US" sz="1067">
                <a:solidFill>
                  <a:srgbClr val="001135"/>
                </a:solidFill>
                <a:ea typeface="ヒラギノ角ゴ Pro W3"/>
                <a:cs typeface="ヒラギノ角ゴ Pro W3"/>
              </a:endParaRPr>
            </a:p>
          </p:txBody>
        </p:sp>
        <p:sp>
          <p:nvSpPr>
            <p:cNvPr id="23614" name="TextBox 102"/>
            <p:cNvSpPr txBox="1">
              <a:spLocks noChangeArrowheads="1"/>
            </p:cNvSpPr>
            <p:nvPr/>
          </p:nvSpPr>
          <p:spPr bwMode="auto">
            <a:xfrm>
              <a:off x="3361369" y="2284335"/>
              <a:ext cx="266834" cy="26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000" tIns="96000" rIns="96000" bIns="96000">
              <a:spAutoFit/>
            </a:bodyPr>
            <a:lstStyle>
              <a:lvl1pPr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9pPr>
            </a:lstStyle>
            <a:p>
              <a:pPr>
                <a:buClr>
                  <a:srgbClr val="001135"/>
                </a:buClr>
              </a:pPr>
              <a:r>
                <a:rPr lang="en-US" altLang="en-US" sz="1067" dirty="0">
                  <a:solidFill>
                    <a:srgbClr val="001135"/>
                  </a:solidFill>
                </a:rPr>
                <a:t>CP</a:t>
              </a:r>
            </a:p>
          </p:txBody>
        </p:sp>
      </p:grpSp>
      <p:grpSp>
        <p:nvGrpSpPr>
          <p:cNvPr id="23561" name="Group 23560"/>
          <p:cNvGrpSpPr/>
          <p:nvPr/>
        </p:nvGrpSpPr>
        <p:grpSpPr>
          <a:xfrm>
            <a:off x="6373452" y="1748523"/>
            <a:ext cx="355779" cy="358087"/>
            <a:chOff x="5524672" y="2282013"/>
            <a:chExt cx="266834" cy="268565"/>
          </a:xfrm>
        </p:grpSpPr>
        <p:sp>
          <p:nvSpPr>
            <p:cNvPr id="110" name="Delay 370"/>
            <p:cNvSpPr/>
            <p:nvPr/>
          </p:nvSpPr>
          <p:spPr>
            <a:xfrm>
              <a:off x="5574679" y="2326066"/>
              <a:ext cx="183356" cy="180975"/>
            </a:xfrm>
            <a:prstGeom prst="flowChartDelay">
              <a:avLst/>
            </a:prstGeom>
            <a:noFill/>
            <a:ln cmpd="thickThin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000" tIns="96000" rIns="96000" bIns="96000" anchor="ctr"/>
            <a:lstStyle/>
            <a:p>
              <a:pPr algn="ctr" defTabSz="609570">
                <a:defRPr/>
              </a:pPr>
              <a:endParaRPr lang="en-US" sz="1067">
                <a:solidFill>
                  <a:srgbClr val="001135"/>
                </a:solidFill>
                <a:ea typeface="ヒラギノ角ゴ Pro W3"/>
                <a:cs typeface="ヒラギノ角ゴ Pro W3"/>
              </a:endParaRPr>
            </a:p>
          </p:txBody>
        </p:sp>
        <p:sp>
          <p:nvSpPr>
            <p:cNvPr id="113" name="TextBox 104"/>
            <p:cNvSpPr txBox="1">
              <a:spLocks noChangeArrowheads="1"/>
            </p:cNvSpPr>
            <p:nvPr/>
          </p:nvSpPr>
          <p:spPr bwMode="auto">
            <a:xfrm>
              <a:off x="5524672" y="2282013"/>
              <a:ext cx="266834" cy="26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000" tIns="96000" rIns="96000" bIns="96000">
              <a:spAutoFit/>
            </a:bodyPr>
            <a:lstStyle>
              <a:lvl1pPr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9pPr>
            </a:lstStyle>
            <a:p>
              <a:pPr>
                <a:buClr>
                  <a:srgbClr val="001135"/>
                </a:buClr>
              </a:pPr>
              <a:r>
                <a:rPr lang="en-US" altLang="en-US" sz="1067" dirty="0">
                  <a:solidFill>
                    <a:srgbClr val="001135"/>
                  </a:solidFill>
                </a:rPr>
                <a:t>CP</a:t>
              </a:r>
            </a:p>
          </p:txBody>
        </p:sp>
      </p:grpSp>
      <p:grpSp>
        <p:nvGrpSpPr>
          <p:cNvPr id="23560" name="Group 23559"/>
          <p:cNvGrpSpPr/>
          <p:nvPr/>
        </p:nvGrpSpPr>
        <p:grpSpPr>
          <a:xfrm>
            <a:off x="5302206" y="1751619"/>
            <a:ext cx="355779" cy="358087"/>
            <a:chOff x="4470765" y="2284335"/>
            <a:chExt cx="266834" cy="268565"/>
          </a:xfrm>
        </p:grpSpPr>
        <p:sp>
          <p:nvSpPr>
            <p:cNvPr id="144" name="Delay 370"/>
            <p:cNvSpPr/>
            <p:nvPr/>
          </p:nvSpPr>
          <p:spPr>
            <a:xfrm flipH="1">
              <a:off x="4514819" y="2328388"/>
              <a:ext cx="182165" cy="180975"/>
            </a:xfrm>
            <a:prstGeom prst="flowChartDelay">
              <a:avLst/>
            </a:prstGeom>
            <a:noFill/>
            <a:ln cmpd="thickThin">
              <a:solidFill>
                <a:schemeClr val="accent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6000" tIns="96000" rIns="96000" bIns="96000" anchor="ctr"/>
            <a:lstStyle/>
            <a:p>
              <a:pPr algn="ctr" defTabSz="609570">
                <a:defRPr/>
              </a:pPr>
              <a:endParaRPr lang="en-US" sz="1067">
                <a:solidFill>
                  <a:srgbClr val="001135"/>
                </a:solidFill>
                <a:ea typeface="ヒラギノ角ゴ Pro W3"/>
                <a:cs typeface="ヒラギノ角ゴ Pro W3"/>
              </a:endParaRPr>
            </a:p>
          </p:txBody>
        </p:sp>
        <p:sp>
          <p:nvSpPr>
            <p:cNvPr id="23612" name="TextBox 99"/>
            <p:cNvSpPr txBox="1">
              <a:spLocks noChangeArrowheads="1"/>
            </p:cNvSpPr>
            <p:nvPr/>
          </p:nvSpPr>
          <p:spPr bwMode="auto">
            <a:xfrm>
              <a:off x="4470765" y="2284335"/>
              <a:ext cx="266834" cy="268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000" tIns="96000" rIns="96000" bIns="96000">
              <a:spAutoFit/>
            </a:bodyPr>
            <a:lstStyle>
              <a:lvl1pPr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1pPr>
              <a:lvl2pPr marL="742950" indent="-28575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2pPr>
              <a:lvl3pPr marL="11430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3pPr>
              <a:lvl4pPr marL="16002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4pPr>
              <a:lvl5pPr marL="2057400" indent="-228600" defTabSz="608013"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5pPr>
              <a:lvl6pPr marL="25146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6pPr>
              <a:lvl7pPr marL="29718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7pPr>
              <a:lvl8pPr marL="34290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8pPr>
              <a:lvl9pPr marL="3886200" indent="-228600" defTabSz="6080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okia Pure Text Light" panose="020B0304040602060303" pitchFamily="34" charset="0"/>
                </a:defRPr>
              </a:lvl9pPr>
            </a:lstStyle>
            <a:p>
              <a:pPr>
                <a:buClr>
                  <a:srgbClr val="001135"/>
                </a:buClr>
              </a:pPr>
              <a:r>
                <a:rPr lang="en-US" altLang="en-US" sz="1067" dirty="0">
                  <a:solidFill>
                    <a:srgbClr val="001135"/>
                  </a:solidFill>
                </a:rPr>
                <a:t>CP</a:t>
              </a:r>
            </a:p>
          </p:txBody>
        </p:sp>
      </p:grpSp>
      <p:sp>
        <p:nvSpPr>
          <p:cNvPr id="118" name="Terminator 373"/>
          <p:cNvSpPr/>
          <p:nvPr/>
        </p:nvSpPr>
        <p:spPr>
          <a:xfrm>
            <a:off x="5248825" y="2244946"/>
            <a:ext cx="766295" cy="390525"/>
          </a:xfrm>
          <a:prstGeom prst="flowChartTerminator">
            <a:avLst/>
          </a:prstGeom>
          <a:solidFill>
            <a:schemeClr val="bg1"/>
          </a:solidFill>
          <a:ln cmpd="thickThin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001135"/>
                </a:solidFill>
                <a:ea typeface="ヒラギノ角ゴ Pro W3"/>
                <a:cs typeface="ヒラギノ角ゴ Pro W3"/>
              </a:rPr>
              <a:t>VL-2</a:t>
            </a:r>
          </a:p>
        </p:txBody>
      </p:sp>
      <p:cxnSp>
        <p:nvCxnSpPr>
          <p:cNvPr id="11" name="Connector: Elbow 10"/>
          <p:cNvCxnSpPr>
            <a:cxnSpLocks/>
            <a:stCxn id="118" idx="3"/>
            <a:endCxn id="113" idx="2"/>
          </p:cNvCxnSpPr>
          <p:nvPr/>
        </p:nvCxnSpPr>
        <p:spPr>
          <a:xfrm flipV="1">
            <a:off x="6015120" y="2106610"/>
            <a:ext cx="536222" cy="33359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/>
          <p:cNvCxnSpPr>
            <a:cxnSpLocks/>
            <a:stCxn id="118" idx="1"/>
            <a:endCxn id="23615" idx="2"/>
          </p:cNvCxnSpPr>
          <p:nvPr/>
        </p:nvCxnSpPr>
        <p:spPr>
          <a:xfrm rot="10800000">
            <a:off x="4943487" y="2106607"/>
            <a:ext cx="305338" cy="33360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ounded Rectangle 114"/>
          <p:cNvSpPr/>
          <p:nvPr/>
        </p:nvSpPr>
        <p:spPr>
          <a:xfrm>
            <a:off x="8772740" y="3519411"/>
            <a:ext cx="822325" cy="36512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Network-2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131" name="Straight Arrow Connector 130"/>
          <p:cNvCxnSpPr>
            <a:stCxn id="86" idx="3"/>
          </p:cNvCxnSpPr>
          <p:nvPr/>
        </p:nvCxnSpPr>
        <p:spPr>
          <a:xfrm flipV="1">
            <a:off x="4586288" y="3343547"/>
            <a:ext cx="2060485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endCxn id="89" idx="1"/>
          </p:cNvCxnSpPr>
          <p:nvPr/>
        </p:nvCxnSpPr>
        <p:spPr>
          <a:xfrm>
            <a:off x="3600619" y="3949565"/>
            <a:ext cx="1780653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cxnSpLocks/>
            <a:stCxn id="115" idx="3"/>
            <a:endCxn id="77" idx="1"/>
          </p:cNvCxnSpPr>
          <p:nvPr/>
        </p:nvCxnSpPr>
        <p:spPr>
          <a:xfrm flipV="1">
            <a:off x="1465844" y="3693859"/>
            <a:ext cx="496941" cy="2776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cxnSpLocks/>
            <a:stCxn id="125" idx="1"/>
            <a:endCxn id="122" idx="3"/>
          </p:cNvCxnSpPr>
          <p:nvPr/>
        </p:nvCxnSpPr>
        <p:spPr>
          <a:xfrm flipH="1" flipV="1">
            <a:off x="8259039" y="3693859"/>
            <a:ext cx="513701" cy="811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10649551" y="896530"/>
            <a:ext cx="731677" cy="967119"/>
            <a:chOff x="5927835" y="1813216"/>
            <a:chExt cx="670034" cy="834544"/>
          </a:xfrm>
        </p:grpSpPr>
        <p:pic>
          <p:nvPicPr>
            <p:cNvPr id="85" name="Picture 3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27835" y="2047821"/>
              <a:ext cx="670034" cy="5999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1" name="TextBox 90"/>
            <p:cNvSpPr txBox="1"/>
            <p:nvPr/>
          </p:nvSpPr>
          <p:spPr>
            <a:xfrm>
              <a:off x="6020135" y="1813216"/>
              <a:ext cx="452049" cy="344301"/>
            </a:xfrm>
            <a:prstGeom prst="rect">
              <a:avLst/>
            </a:prstGeom>
            <a:noFill/>
          </p:spPr>
          <p:txBody>
            <a:bodyPr wrap="none" lIns="96000" tIns="96000" rIns="96000" bIns="96000" rtlCol="0">
              <a:spAutoFit/>
            </a:bodyPr>
            <a:lstStyle/>
            <a:p>
              <a:pPr defTabSz="609585" fontAlgn="base">
                <a:spcAft>
                  <a:spcPct val="0"/>
                </a:spcAft>
                <a:buClr>
                  <a:srgbClr val="001135"/>
                </a:buClr>
              </a:pPr>
              <a:r>
                <a:rPr lang="en-US" sz="1333" b="1" kern="0" dirty="0">
                  <a:solidFill>
                    <a:srgbClr val="98A2AE"/>
                  </a:solidFill>
                  <a:ea typeface="Nokia Pure Text Light" panose="020B0403020202020204" pitchFamily="34" charset="0"/>
                  <a:cs typeface="ヒラギノ角ゴ Pro W3"/>
                </a:rPr>
                <a:t>NSD</a:t>
              </a:r>
            </a:p>
          </p:txBody>
        </p:sp>
      </p:grpSp>
      <p:sp>
        <p:nvSpPr>
          <p:cNvPr id="163" name="Rounded Rectangle 87">
            <a:extLst>
              <a:ext uri="{FF2B5EF4-FFF2-40B4-BE49-F238E27FC236}">
                <a16:creationId xmlns:a16="http://schemas.microsoft.com/office/drawing/2014/main" id="{CEDAD46B-0F2A-4D0D-9B4C-6A4F8153547D}"/>
              </a:ext>
            </a:extLst>
          </p:cNvPr>
          <p:cNvSpPr/>
          <p:nvPr/>
        </p:nvSpPr>
        <p:spPr>
          <a:xfrm rot="5400000">
            <a:off x="2742147" y="5501435"/>
            <a:ext cx="1720751" cy="6095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/>
          <a:lstStyle/>
          <a:p>
            <a:pPr defTabSz="609570">
              <a:defRPr/>
            </a:pPr>
            <a:endParaRPr lang="en-IN" sz="1200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64" name="Rounded Rectangle 73">
            <a:extLst>
              <a:ext uri="{FF2B5EF4-FFF2-40B4-BE49-F238E27FC236}">
                <a16:creationId xmlns:a16="http://schemas.microsoft.com/office/drawing/2014/main" id="{D655F828-CAFD-4E53-93F3-68B71918FDAC}"/>
              </a:ext>
            </a:extLst>
          </p:cNvPr>
          <p:cNvSpPr/>
          <p:nvPr/>
        </p:nvSpPr>
        <p:spPr>
          <a:xfrm rot="5400000">
            <a:off x="5788874" y="5501437"/>
            <a:ext cx="1720751" cy="609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/>
          <a:lstStyle/>
          <a:p>
            <a:pPr defTabSz="609570">
              <a:defRPr/>
            </a:pPr>
            <a:endParaRPr lang="en-IN" sz="1200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65" name="Rounded Rectangle 114">
            <a:extLst>
              <a:ext uri="{FF2B5EF4-FFF2-40B4-BE49-F238E27FC236}">
                <a16:creationId xmlns:a16="http://schemas.microsoft.com/office/drawing/2014/main" id="{E524CEA5-F6BA-458F-9AE9-D6EFE361BB84}"/>
              </a:ext>
            </a:extLst>
          </p:cNvPr>
          <p:cNvSpPr/>
          <p:nvPr/>
        </p:nvSpPr>
        <p:spPr>
          <a:xfrm>
            <a:off x="643519" y="5036563"/>
            <a:ext cx="822325" cy="36512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Network-1.1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66" name="Rounded Rectangle 121">
            <a:extLst>
              <a:ext uri="{FF2B5EF4-FFF2-40B4-BE49-F238E27FC236}">
                <a16:creationId xmlns:a16="http://schemas.microsoft.com/office/drawing/2014/main" id="{98F59BFC-2FD1-43F7-9055-FB90BFA8912C}"/>
              </a:ext>
            </a:extLst>
          </p:cNvPr>
          <p:cNvSpPr/>
          <p:nvPr/>
        </p:nvSpPr>
        <p:spPr>
          <a:xfrm>
            <a:off x="7396323" y="5065505"/>
            <a:ext cx="852487" cy="1952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Subnet-2.1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67" name="Rounded Rectangle 76">
            <a:extLst>
              <a:ext uri="{FF2B5EF4-FFF2-40B4-BE49-F238E27FC236}">
                <a16:creationId xmlns:a16="http://schemas.microsoft.com/office/drawing/2014/main" id="{B20A542E-027C-4626-AD3B-BC154BE89808}"/>
              </a:ext>
            </a:extLst>
          </p:cNvPr>
          <p:cNvSpPr/>
          <p:nvPr/>
        </p:nvSpPr>
        <p:spPr>
          <a:xfrm>
            <a:off x="1962789" y="5096583"/>
            <a:ext cx="852487" cy="19526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Subnet-1.1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69" name="Alternate Process 158">
            <a:extLst>
              <a:ext uri="{FF2B5EF4-FFF2-40B4-BE49-F238E27FC236}">
                <a16:creationId xmlns:a16="http://schemas.microsoft.com/office/drawing/2014/main" id="{1B571E6B-9B2B-4FFF-A443-B39D235215AE}"/>
              </a:ext>
            </a:extLst>
          </p:cNvPr>
          <p:cNvSpPr/>
          <p:nvPr/>
        </p:nvSpPr>
        <p:spPr>
          <a:xfrm>
            <a:off x="3769424" y="4824929"/>
            <a:ext cx="816864" cy="366713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>
                <a:solidFill>
                  <a:srgbClr val="001135"/>
                </a:solidFill>
              </a:rPr>
              <a:t>VNF1</a:t>
            </a: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E3AF9B7-5F8D-48F9-9633-F93C9DE1CC63}"/>
              </a:ext>
            </a:extLst>
          </p:cNvPr>
          <p:cNvCxnSpPr/>
          <p:nvPr/>
        </p:nvCxnSpPr>
        <p:spPr>
          <a:xfrm>
            <a:off x="3605912" y="5002331"/>
            <a:ext cx="163512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lternate Process 158">
            <a:extLst>
              <a:ext uri="{FF2B5EF4-FFF2-40B4-BE49-F238E27FC236}">
                <a16:creationId xmlns:a16="http://schemas.microsoft.com/office/drawing/2014/main" id="{CB356BA3-07E0-4104-9F36-AEB5B6842861}"/>
              </a:ext>
            </a:extLst>
          </p:cNvPr>
          <p:cNvSpPr/>
          <p:nvPr/>
        </p:nvSpPr>
        <p:spPr>
          <a:xfrm>
            <a:off x="5371040" y="6025577"/>
            <a:ext cx="816864" cy="366713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6000" tIns="96000" rIns="96000" bIns="96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001135"/>
                </a:solidFill>
              </a:rPr>
              <a:t>VNF2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2299360F-D770-4F17-A044-91E7B4599BC4}"/>
              </a:ext>
            </a:extLst>
          </p:cNvPr>
          <p:cNvCxnSpPr/>
          <p:nvPr/>
        </p:nvCxnSpPr>
        <p:spPr>
          <a:xfrm>
            <a:off x="6206288" y="6208436"/>
            <a:ext cx="430253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2E84516-9816-4099-97F5-5A3506929037}"/>
              </a:ext>
            </a:extLst>
          </p:cNvPr>
          <p:cNvCxnSpPr>
            <a:cxnSpLocks/>
            <a:stCxn id="166" idx="1"/>
          </p:cNvCxnSpPr>
          <p:nvPr/>
        </p:nvCxnSpPr>
        <p:spPr>
          <a:xfrm flipH="1">
            <a:off x="6618770" y="5163137"/>
            <a:ext cx="777553" cy="1097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8AF82E4B-A33C-490F-97AC-E69DA32F852A}"/>
              </a:ext>
            </a:extLst>
          </p:cNvPr>
          <p:cNvCxnSpPr>
            <a:cxnSpLocks/>
            <a:stCxn id="167" idx="3"/>
          </p:cNvCxnSpPr>
          <p:nvPr/>
        </p:nvCxnSpPr>
        <p:spPr>
          <a:xfrm flipV="1">
            <a:off x="2815275" y="5191444"/>
            <a:ext cx="817727" cy="2768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Rounded Rectangle 114">
            <a:extLst>
              <a:ext uri="{FF2B5EF4-FFF2-40B4-BE49-F238E27FC236}">
                <a16:creationId xmlns:a16="http://schemas.microsoft.com/office/drawing/2014/main" id="{A82B0D6E-3BFC-4BD2-AB04-ADD008C067A1}"/>
              </a:ext>
            </a:extLst>
          </p:cNvPr>
          <p:cNvSpPr/>
          <p:nvPr/>
        </p:nvSpPr>
        <p:spPr>
          <a:xfrm>
            <a:off x="8762508" y="4988686"/>
            <a:ext cx="822325" cy="36512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Network-2.2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7C67660A-1A64-43FF-B90B-37D11BF998AD}"/>
              </a:ext>
            </a:extLst>
          </p:cNvPr>
          <p:cNvCxnSpPr>
            <a:stCxn id="169" idx="3"/>
          </p:cNvCxnSpPr>
          <p:nvPr/>
        </p:nvCxnSpPr>
        <p:spPr>
          <a:xfrm flipV="1">
            <a:off x="4586288" y="4994373"/>
            <a:ext cx="2060485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54C99C87-B6C8-488D-8757-7C176481BD5B}"/>
              </a:ext>
            </a:extLst>
          </p:cNvPr>
          <p:cNvCxnSpPr>
            <a:endCxn id="171" idx="1"/>
          </p:cNvCxnSpPr>
          <p:nvPr/>
        </p:nvCxnSpPr>
        <p:spPr>
          <a:xfrm>
            <a:off x="3590387" y="6208931"/>
            <a:ext cx="1780653" cy="0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AAB4B3A9-940D-403E-9436-6266FF84CFE3}"/>
              </a:ext>
            </a:extLst>
          </p:cNvPr>
          <p:cNvCxnSpPr>
            <a:cxnSpLocks/>
            <a:stCxn id="165" idx="3"/>
            <a:endCxn id="167" idx="1"/>
          </p:cNvCxnSpPr>
          <p:nvPr/>
        </p:nvCxnSpPr>
        <p:spPr>
          <a:xfrm flipV="1">
            <a:off x="1465844" y="5194213"/>
            <a:ext cx="496941" cy="24913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9F1F6729-5CBB-4902-BB71-D6EB81724EFE}"/>
              </a:ext>
            </a:extLst>
          </p:cNvPr>
          <p:cNvCxnSpPr>
            <a:cxnSpLocks/>
            <a:stCxn id="175" idx="1"/>
            <a:endCxn id="166" idx="3"/>
          </p:cNvCxnSpPr>
          <p:nvPr/>
        </p:nvCxnSpPr>
        <p:spPr>
          <a:xfrm flipH="1" flipV="1">
            <a:off x="8248807" y="5163133"/>
            <a:ext cx="513701" cy="811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" name="Picture 35" descr="\\DML-NAS\DML_Data\1 Live Jobs\Nokia\19044 - Nokia brand Site\MASTER TEMPLATES\Network graphics\PNGs\Network Graphic Final PNGs\4 arrows-100x100mm_RGB_1.png">
            <a:extLst>
              <a:ext uri="{FF2B5EF4-FFF2-40B4-BE49-F238E27FC236}">
                <a16:creationId xmlns:a16="http://schemas.microsoft.com/office/drawing/2014/main" id="{93D76028-ED78-4618-AA44-C2ED2385F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163" y="5377567"/>
            <a:ext cx="481691" cy="480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35" descr="\\DML-NAS\DML_Data\1 Live Jobs\Nokia\19044 - Nokia brand Site\MASTER TEMPLATES\Network graphics\PNGs\Network Graphic Final PNGs\4 arrows-100x100mm_RGB_1.png">
            <a:extLst>
              <a:ext uri="{FF2B5EF4-FFF2-40B4-BE49-F238E27FC236}">
                <a16:creationId xmlns:a16="http://schemas.microsoft.com/office/drawing/2014/main" id="{516AFB9C-5E8C-41F0-AD81-6B0AC910B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679" y="5302212"/>
            <a:ext cx="481691" cy="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3" name="Rounded Rectangle 114">
            <a:extLst>
              <a:ext uri="{FF2B5EF4-FFF2-40B4-BE49-F238E27FC236}">
                <a16:creationId xmlns:a16="http://schemas.microsoft.com/office/drawing/2014/main" id="{54170BBE-CF83-446D-A19F-8954F27C95F5}"/>
              </a:ext>
            </a:extLst>
          </p:cNvPr>
          <p:cNvSpPr/>
          <p:nvPr/>
        </p:nvSpPr>
        <p:spPr>
          <a:xfrm>
            <a:off x="647094" y="5886459"/>
            <a:ext cx="822325" cy="36512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Network-1.2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85" name="Rounded Rectangle 76">
            <a:extLst>
              <a:ext uri="{FF2B5EF4-FFF2-40B4-BE49-F238E27FC236}">
                <a16:creationId xmlns:a16="http://schemas.microsoft.com/office/drawing/2014/main" id="{6398FA30-244A-4230-A629-2A673EBF6FE8}"/>
              </a:ext>
            </a:extLst>
          </p:cNvPr>
          <p:cNvSpPr/>
          <p:nvPr/>
        </p:nvSpPr>
        <p:spPr>
          <a:xfrm>
            <a:off x="1966363" y="5968617"/>
            <a:ext cx="852487" cy="19526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Subnet-1.2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E35FDC40-CD7A-47B1-B390-C0A4376A9EE6}"/>
              </a:ext>
            </a:extLst>
          </p:cNvPr>
          <p:cNvCxnSpPr>
            <a:cxnSpLocks/>
            <a:stCxn id="183" idx="3"/>
            <a:endCxn id="185" idx="1"/>
          </p:cNvCxnSpPr>
          <p:nvPr/>
        </p:nvCxnSpPr>
        <p:spPr>
          <a:xfrm flipV="1">
            <a:off x="1469419" y="6066245"/>
            <a:ext cx="496941" cy="2776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FB600F25-FAC5-4CCA-9D17-84964028DFCB}"/>
              </a:ext>
            </a:extLst>
          </p:cNvPr>
          <p:cNvCxnSpPr>
            <a:cxnSpLocks/>
            <a:stCxn id="185" idx="3"/>
          </p:cNvCxnSpPr>
          <p:nvPr/>
        </p:nvCxnSpPr>
        <p:spPr>
          <a:xfrm>
            <a:off x="2818847" y="6066245"/>
            <a:ext cx="793035" cy="0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Rounded Rectangle 121">
            <a:extLst>
              <a:ext uri="{FF2B5EF4-FFF2-40B4-BE49-F238E27FC236}">
                <a16:creationId xmlns:a16="http://schemas.microsoft.com/office/drawing/2014/main" id="{05DDC7AB-6FD4-4781-8F0C-902D3247A3EA}"/>
              </a:ext>
            </a:extLst>
          </p:cNvPr>
          <p:cNvSpPr/>
          <p:nvPr/>
        </p:nvSpPr>
        <p:spPr>
          <a:xfrm>
            <a:off x="7397850" y="5897695"/>
            <a:ext cx="852487" cy="1952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Subnet-2.2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E1CF04C7-BCB8-4C0C-A835-CFCDE8070D62}"/>
              </a:ext>
            </a:extLst>
          </p:cNvPr>
          <p:cNvCxnSpPr>
            <a:cxnSpLocks/>
            <a:stCxn id="193" idx="1"/>
          </p:cNvCxnSpPr>
          <p:nvPr/>
        </p:nvCxnSpPr>
        <p:spPr>
          <a:xfrm flipH="1">
            <a:off x="6620297" y="5995327"/>
            <a:ext cx="777553" cy="1097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E17B9CA9-D8B3-4547-85A5-28779EFF449A}"/>
              </a:ext>
            </a:extLst>
          </p:cNvPr>
          <p:cNvCxnSpPr>
            <a:cxnSpLocks/>
            <a:endCxn id="193" idx="3"/>
          </p:cNvCxnSpPr>
          <p:nvPr/>
        </p:nvCxnSpPr>
        <p:spPr>
          <a:xfrm flipH="1" flipV="1">
            <a:off x="8250334" y="5995324"/>
            <a:ext cx="513701" cy="811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6" name="Rounded Rectangle 114">
            <a:extLst>
              <a:ext uri="{FF2B5EF4-FFF2-40B4-BE49-F238E27FC236}">
                <a16:creationId xmlns:a16="http://schemas.microsoft.com/office/drawing/2014/main" id="{59443522-D78E-466D-BEE1-C186D78B6FA3}"/>
              </a:ext>
            </a:extLst>
          </p:cNvPr>
          <p:cNvSpPr/>
          <p:nvPr/>
        </p:nvSpPr>
        <p:spPr>
          <a:xfrm>
            <a:off x="8762508" y="5843311"/>
            <a:ext cx="822325" cy="36512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>
              <a:defRPr/>
            </a:pPr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Network-2.2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sp>
        <p:nvSpPr>
          <p:cNvPr id="197" name="TextBox 149">
            <a:extLst>
              <a:ext uri="{FF2B5EF4-FFF2-40B4-BE49-F238E27FC236}">
                <a16:creationId xmlns:a16="http://schemas.microsoft.com/office/drawing/2014/main" id="{AB015814-B4C6-4930-819E-E5DB2A185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428" y="6132163"/>
            <a:ext cx="3829249" cy="39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72000" rIns="72000" bIns="72000">
            <a:spAutoFit/>
          </a:bodyPr>
          <a:lstStyle>
            <a:lvl1pPr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1pPr>
            <a:lvl2pPr marL="742950" indent="-28575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2pPr>
            <a:lvl3pPr marL="1143000" indent="-22860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3pPr>
            <a:lvl4pPr marL="1600200" indent="-22860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4pPr>
            <a:lvl5pPr marL="2057400" indent="-228600" defTabSz="358775"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  <a:defRPr>
                <a:solidFill>
                  <a:schemeClr val="tx1"/>
                </a:solidFill>
                <a:latin typeface="Nokia Pure Text Light" panose="020B0304040602060303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en-US" sz="1600" dirty="0">
                <a:solidFill>
                  <a:srgbClr val="001135"/>
                </a:solidFill>
                <a:ea typeface="Nokia Pure Text Light" panose="020B0304040602060303" pitchFamily="34" charset="0"/>
                <a:cs typeface="ヒラギノ角ゴ Pro W3"/>
              </a:rPr>
              <a:t>Implementation  model - 2</a:t>
            </a:r>
            <a:endParaRPr lang="en-IN" altLang="en-US" sz="1600" dirty="0">
              <a:solidFill>
                <a:srgbClr val="001135"/>
              </a:solidFill>
              <a:ea typeface="Nokia Pure Text Light" panose="020B0304040602060303" pitchFamily="34" charset="0"/>
              <a:cs typeface="ヒラギノ角ゴ Pro W3"/>
            </a:endParaRPr>
          </a:p>
        </p:txBody>
      </p:sp>
      <p:sp>
        <p:nvSpPr>
          <p:cNvPr id="23555" name="TextBox 23554">
            <a:extLst>
              <a:ext uri="{FF2B5EF4-FFF2-40B4-BE49-F238E27FC236}">
                <a16:creationId xmlns:a16="http://schemas.microsoft.com/office/drawing/2014/main" id="{02353D8B-1F93-4DEC-9D6F-7A08BDADABE5}"/>
              </a:ext>
            </a:extLst>
          </p:cNvPr>
          <p:cNvSpPr txBox="1"/>
          <p:nvPr/>
        </p:nvSpPr>
        <p:spPr>
          <a:xfrm>
            <a:off x="10459454" y="3596226"/>
            <a:ext cx="1725089" cy="1917424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latin typeface="Nokia Pure Headline Light" panose="020B0304020202020204" pitchFamily="34" charset="0"/>
              </a:rPr>
              <a:t>Virtual Link can be realized using multiple implementations depending on the available infra structure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cxnSp>
        <p:nvCxnSpPr>
          <p:cNvPr id="23557" name="Straight Arrow Connector 23556">
            <a:extLst>
              <a:ext uri="{FF2B5EF4-FFF2-40B4-BE49-F238E27FC236}">
                <a16:creationId xmlns:a16="http://schemas.microsoft.com/office/drawing/2014/main" id="{CBB3F6CE-863C-46AC-9552-FC002D7119E1}"/>
              </a:ext>
            </a:extLst>
          </p:cNvPr>
          <p:cNvCxnSpPr>
            <a:cxnSpLocks/>
            <a:stCxn id="23552" idx="3"/>
          </p:cNvCxnSpPr>
          <p:nvPr/>
        </p:nvCxnSpPr>
        <p:spPr>
          <a:xfrm>
            <a:off x="9710583" y="3750903"/>
            <a:ext cx="620533" cy="198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59" name="Straight Arrow Connector 23558">
            <a:extLst>
              <a:ext uri="{FF2B5EF4-FFF2-40B4-BE49-F238E27FC236}">
                <a16:creationId xmlns:a16="http://schemas.microsoft.com/office/drawing/2014/main" id="{B6FF2E79-C4D2-457C-9F32-29683CDA3AF1}"/>
              </a:ext>
            </a:extLst>
          </p:cNvPr>
          <p:cNvCxnSpPr>
            <a:cxnSpLocks/>
            <a:stCxn id="199" idx="3"/>
          </p:cNvCxnSpPr>
          <p:nvPr/>
        </p:nvCxnSpPr>
        <p:spPr>
          <a:xfrm flipV="1">
            <a:off x="9710583" y="4481095"/>
            <a:ext cx="620533" cy="1192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ounded Rectangle 121">
            <a:extLst>
              <a:ext uri="{FF2B5EF4-FFF2-40B4-BE49-F238E27FC236}">
                <a16:creationId xmlns:a16="http://schemas.microsoft.com/office/drawing/2014/main" id="{60DD47FA-5C72-48AE-852D-5C02CD655EEE}"/>
              </a:ext>
            </a:extLst>
          </p:cNvPr>
          <p:cNvSpPr/>
          <p:nvPr/>
        </p:nvSpPr>
        <p:spPr>
          <a:xfrm>
            <a:off x="7397849" y="5521487"/>
            <a:ext cx="852487" cy="1952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router2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0B6D66DA-A297-4C15-A703-6F3D166A5861}"/>
              </a:ext>
            </a:extLst>
          </p:cNvPr>
          <p:cNvCxnSpPr>
            <a:cxnSpLocks/>
            <a:stCxn id="166" idx="2"/>
            <a:endCxn id="211" idx="0"/>
          </p:cNvCxnSpPr>
          <p:nvPr/>
        </p:nvCxnSpPr>
        <p:spPr>
          <a:xfrm>
            <a:off x="7822564" y="5260764"/>
            <a:ext cx="1525" cy="260720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5B4909AE-C149-43B2-8240-08BAA92A55AB}"/>
              </a:ext>
            </a:extLst>
          </p:cNvPr>
          <p:cNvCxnSpPr>
            <a:cxnSpLocks/>
            <a:stCxn id="211" idx="2"/>
            <a:endCxn id="193" idx="0"/>
          </p:cNvCxnSpPr>
          <p:nvPr/>
        </p:nvCxnSpPr>
        <p:spPr>
          <a:xfrm>
            <a:off x="7824093" y="5716750"/>
            <a:ext cx="1" cy="180945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ounded Rectangle 76">
            <a:extLst>
              <a:ext uri="{FF2B5EF4-FFF2-40B4-BE49-F238E27FC236}">
                <a16:creationId xmlns:a16="http://schemas.microsoft.com/office/drawing/2014/main" id="{45165763-34C8-4D2E-A604-CC487B49E474}"/>
              </a:ext>
            </a:extLst>
          </p:cNvPr>
          <p:cNvSpPr/>
          <p:nvPr/>
        </p:nvSpPr>
        <p:spPr>
          <a:xfrm>
            <a:off x="1970850" y="5542215"/>
            <a:ext cx="852487" cy="19526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 defTabSz="609570"/>
            <a:r>
              <a:rPr lang="en-US" sz="1067" dirty="0">
                <a:solidFill>
                  <a:srgbClr val="FFFFFF"/>
                </a:solidFill>
                <a:ea typeface="Nokia Pure Text Light" panose="020B0403020202020204" pitchFamily="34" charset="0"/>
              </a:rPr>
              <a:t>router1</a:t>
            </a:r>
            <a:endParaRPr lang="en-IN" sz="1067" dirty="0">
              <a:solidFill>
                <a:srgbClr val="FFFFFF"/>
              </a:solidFill>
              <a:ea typeface="Nokia Pure Text Light" panose="020B0403020202020204" pitchFamily="34" charset="0"/>
            </a:endParaRPr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BDF3F4DA-EB07-4509-B920-FA1BA3D2E9FC}"/>
              </a:ext>
            </a:extLst>
          </p:cNvPr>
          <p:cNvCxnSpPr>
            <a:cxnSpLocks/>
            <a:stCxn id="223" idx="0"/>
            <a:endCxn id="167" idx="2"/>
          </p:cNvCxnSpPr>
          <p:nvPr/>
        </p:nvCxnSpPr>
        <p:spPr>
          <a:xfrm flipH="1" flipV="1">
            <a:off x="2389030" y="5291846"/>
            <a:ext cx="8061" cy="250369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FAB66F24-76B1-4BB5-8EDD-B733F8075851}"/>
              </a:ext>
            </a:extLst>
          </p:cNvPr>
          <p:cNvCxnSpPr>
            <a:cxnSpLocks/>
          </p:cNvCxnSpPr>
          <p:nvPr/>
        </p:nvCxnSpPr>
        <p:spPr>
          <a:xfrm flipH="1" flipV="1">
            <a:off x="2592230" y="5495046"/>
            <a:ext cx="8061" cy="250369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0BED5FB7-02D1-412C-9A4C-AB6610F4A0A1}"/>
              </a:ext>
            </a:extLst>
          </p:cNvPr>
          <p:cNvCxnSpPr>
            <a:cxnSpLocks/>
            <a:stCxn id="185" idx="0"/>
            <a:endCxn id="223" idx="2"/>
          </p:cNvCxnSpPr>
          <p:nvPr/>
        </p:nvCxnSpPr>
        <p:spPr>
          <a:xfrm flipV="1">
            <a:off x="2392607" y="5737475"/>
            <a:ext cx="4487" cy="231139"/>
          </a:xfrm>
          <a:prstGeom prst="line">
            <a:avLst/>
          </a:prstGeom>
          <a:ln w="9525" cmpd="sng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187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6F871D1-F6B0-4FF6-AB49-4D0788D1C48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84668"/>
            <a:ext cx="11506200" cy="537633"/>
          </a:xfrm>
        </p:spPr>
        <p:txBody>
          <a:bodyPr>
            <a:normAutofit fontScale="90000"/>
          </a:bodyPr>
          <a:lstStyle/>
          <a:p>
            <a:r>
              <a:rPr lang="en-US" dirty="0"/>
              <a:t>VL – Substitution</a:t>
            </a:r>
          </a:p>
        </p:txBody>
      </p:sp>
      <p:sp>
        <p:nvSpPr>
          <p:cNvPr id="17" name="圆角矩形 11">
            <a:extLst>
              <a:ext uri="{FF2B5EF4-FFF2-40B4-BE49-F238E27FC236}">
                <a16:creationId xmlns:a16="http://schemas.microsoft.com/office/drawing/2014/main" id="{3BA6292D-FE1B-418C-91E3-9B29CDD9BADF}"/>
              </a:ext>
            </a:extLst>
          </p:cNvPr>
          <p:cNvSpPr/>
          <p:nvPr/>
        </p:nvSpPr>
        <p:spPr>
          <a:xfrm>
            <a:off x="1620107" y="537133"/>
            <a:ext cx="3946359" cy="2659628"/>
          </a:xfrm>
          <a:prstGeom prst="roundRect">
            <a:avLst>
              <a:gd name="adj" fmla="val 9318"/>
            </a:avLst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4374"/>
            <a: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Service Template</a:t>
            </a:r>
            <a:b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1" name="圆角矩形 11">
            <a:extLst>
              <a:ext uri="{FF2B5EF4-FFF2-40B4-BE49-F238E27FC236}">
                <a16:creationId xmlns:a16="http://schemas.microsoft.com/office/drawing/2014/main" id="{4FDA653F-399B-4A74-BA0D-26B8601CD366}"/>
              </a:ext>
            </a:extLst>
          </p:cNvPr>
          <p:cNvSpPr/>
          <p:nvPr/>
        </p:nvSpPr>
        <p:spPr>
          <a:xfrm>
            <a:off x="1821148" y="1818324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VNF1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0" name="圆角矩形 11">
            <a:extLst>
              <a:ext uri="{FF2B5EF4-FFF2-40B4-BE49-F238E27FC236}">
                <a16:creationId xmlns:a16="http://schemas.microsoft.com/office/drawing/2014/main" id="{12F0D6A7-2E03-4B76-9EB5-FC101F13C47F}"/>
              </a:ext>
            </a:extLst>
          </p:cNvPr>
          <p:cNvSpPr/>
          <p:nvPr/>
        </p:nvSpPr>
        <p:spPr>
          <a:xfrm>
            <a:off x="2932453" y="1789504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NS2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91E7276-B41F-4A0E-926C-DA199C1531D3}"/>
              </a:ext>
            </a:extLst>
          </p:cNvPr>
          <p:cNvSpPr txBox="1"/>
          <p:nvPr/>
        </p:nvSpPr>
        <p:spPr>
          <a:xfrm>
            <a:off x="5942186" y="1006699"/>
            <a:ext cx="6016775" cy="1221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81" indent="-380981">
              <a:buFont typeface="Arial" panose="020B0604020202020204" pitchFamily="34" charset="0"/>
              <a:buChar char="•"/>
            </a:pPr>
            <a:r>
              <a:rPr lang="en-US" sz="1467" dirty="0">
                <a:highlight>
                  <a:srgbClr val="FFFF00"/>
                </a:highlight>
              </a:rPr>
              <a:t>NSD would contain abstract design model</a:t>
            </a:r>
          </a:p>
          <a:p>
            <a:pPr marL="990566" lvl="1" indent="-380981">
              <a:buFont typeface="Arial" panose="020B0604020202020204" pitchFamily="34" charset="0"/>
              <a:buChar char="•"/>
            </a:pPr>
            <a:r>
              <a:rPr lang="en-US" sz="1467" dirty="0">
                <a:highlight>
                  <a:srgbClr val="FFFF00"/>
                </a:highlight>
              </a:rPr>
              <a:t>Implementation can be in another </a:t>
            </a:r>
            <a:r>
              <a:rPr lang="en-US" sz="1467" dirty="0" err="1">
                <a:highlight>
                  <a:srgbClr val="FFFF00"/>
                </a:highlight>
              </a:rPr>
              <a:t>yaml</a:t>
            </a:r>
            <a:endParaRPr lang="en-US" sz="1467" dirty="0">
              <a:highlight>
                <a:srgbClr val="FFFF00"/>
              </a:highlight>
            </a:endParaRPr>
          </a:p>
          <a:p>
            <a:pPr marL="990566" lvl="1" indent="-380981">
              <a:buFont typeface="Arial" panose="020B0604020202020204" pitchFamily="34" charset="0"/>
              <a:buChar char="•"/>
            </a:pPr>
            <a:r>
              <a:rPr lang="en-US" sz="1467" dirty="0">
                <a:highlight>
                  <a:srgbClr val="FFFF00"/>
                </a:highlight>
              </a:rPr>
              <a:t>Implementation model depends on the physical infrastructure. </a:t>
            </a:r>
          </a:p>
          <a:p>
            <a:pPr marL="380981" indent="-380981">
              <a:buFont typeface="Arial" panose="020B0604020202020204" pitchFamily="34" charset="0"/>
              <a:buChar char="•"/>
            </a:pPr>
            <a:endParaRPr lang="en-US" sz="1467" dirty="0">
              <a:highlight>
                <a:srgbClr val="FFFF00"/>
              </a:highlight>
            </a:endParaRPr>
          </a:p>
          <a:p>
            <a:pPr marL="990566" lvl="1" indent="-380981">
              <a:buFont typeface="Arial" panose="020B0604020202020204" pitchFamily="34" charset="0"/>
              <a:buChar char="•"/>
            </a:pPr>
            <a:endParaRPr lang="en-IN" sz="1467" dirty="0"/>
          </a:p>
        </p:txBody>
      </p:sp>
      <p:sp>
        <p:nvSpPr>
          <p:cNvPr id="86" name="矩形 6">
            <a:extLst>
              <a:ext uri="{FF2B5EF4-FFF2-40B4-BE49-F238E27FC236}">
                <a16:creationId xmlns:a16="http://schemas.microsoft.com/office/drawing/2014/main" id="{511090F3-D847-4598-89BB-C87649F58A3E}"/>
              </a:ext>
            </a:extLst>
          </p:cNvPr>
          <p:cNvSpPr/>
          <p:nvPr/>
        </p:nvSpPr>
        <p:spPr>
          <a:xfrm>
            <a:off x="1141821" y="882655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5990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7" name="矩形 6">
            <a:extLst>
              <a:ext uri="{FF2B5EF4-FFF2-40B4-BE49-F238E27FC236}">
                <a16:creationId xmlns:a16="http://schemas.microsoft.com/office/drawing/2014/main" id="{EF9F08BC-4EDE-43CD-80AC-AA2BA7560140}"/>
              </a:ext>
            </a:extLst>
          </p:cNvPr>
          <p:cNvSpPr/>
          <p:nvPr/>
        </p:nvSpPr>
        <p:spPr>
          <a:xfrm>
            <a:off x="1134633" y="1264494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5990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output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9" name="圆角矩形 11">
            <a:extLst>
              <a:ext uri="{FF2B5EF4-FFF2-40B4-BE49-F238E27FC236}">
                <a16:creationId xmlns:a16="http://schemas.microsoft.com/office/drawing/2014/main" id="{D63BDA6A-27C9-4B18-88AD-6A3902A81AAB}"/>
              </a:ext>
            </a:extLst>
          </p:cNvPr>
          <p:cNvSpPr/>
          <p:nvPr/>
        </p:nvSpPr>
        <p:spPr>
          <a:xfrm>
            <a:off x="4097373" y="1826987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PNF1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1" name="圆角矩形 11">
            <a:extLst>
              <a:ext uri="{FF2B5EF4-FFF2-40B4-BE49-F238E27FC236}">
                <a16:creationId xmlns:a16="http://schemas.microsoft.com/office/drawing/2014/main" id="{56A123D6-6049-42DC-B844-71E00D8ACE3A}"/>
              </a:ext>
            </a:extLst>
          </p:cNvPr>
          <p:cNvSpPr/>
          <p:nvPr/>
        </p:nvSpPr>
        <p:spPr>
          <a:xfrm>
            <a:off x="2288718" y="2672045"/>
            <a:ext cx="2967597" cy="411112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defTabSz="914374"/>
            <a:r>
              <a:rPr lang="en-US" altLang="zh-CN" sz="140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VL</a:t>
            </a:r>
            <a:endParaRPr lang="zh-CN" altLang="en-US" sz="140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3" name="燕尾形 13">
            <a:extLst>
              <a:ext uri="{FF2B5EF4-FFF2-40B4-BE49-F238E27FC236}">
                <a16:creationId xmlns:a16="http://schemas.microsoft.com/office/drawing/2014/main" id="{4AFB079B-1BEC-4251-A663-61958EB3D052}"/>
              </a:ext>
            </a:extLst>
          </p:cNvPr>
          <p:cNvSpPr/>
          <p:nvPr/>
        </p:nvSpPr>
        <p:spPr>
          <a:xfrm rot="5400000" flipV="1">
            <a:off x="2519671" y="2580715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9" name="五边形 16">
            <a:extLst>
              <a:ext uri="{FF2B5EF4-FFF2-40B4-BE49-F238E27FC236}">
                <a16:creationId xmlns:a16="http://schemas.microsoft.com/office/drawing/2014/main" id="{6F84E7C1-C995-4E3C-9305-AD5BABA23B64}"/>
              </a:ext>
            </a:extLst>
          </p:cNvPr>
          <p:cNvSpPr/>
          <p:nvPr/>
        </p:nvSpPr>
        <p:spPr>
          <a:xfrm>
            <a:off x="2288717" y="1978863"/>
            <a:ext cx="316291" cy="169923"/>
          </a:xfrm>
          <a:prstGeom prst="homePlate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0" name="燕尾形 13">
            <a:extLst>
              <a:ext uri="{FF2B5EF4-FFF2-40B4-BE49-F238E27FC236}">
                <a16:creationId xmlns:a16="http://schemas.microsoft.com/office/drawing/2014/main" id="{81DF0EF6-EE55-468F-8DF5-FFA1F98C4943}"/>
              </a:ext>
            </a:extLst>
          </p:cNvPr>
          <p:cNvSpPr/>
          <p:nvPr/>
        </p:nvSpPr>
        <p:spPr>
          <a:xfrm rot="5400000" flipV="1">
            <a:off x="3698319" y="2614195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1" name="燕尾形 13">
            <a:extLst>
              <a:ext uri="{FF2B5EF4-FFF2-40B4-BE49-F238E27FC236}">
                <a16:creationId xmlns:a16="http://schemas.microsoft.com/office/drawing/2014/main" id="{923F69A2-0814-47AE-A7DB-6195A264DB86}"/>
              </a:ext>
            </a:extLst>
          </p:cNvPr>
          <p:cNvSpPr/>
          <p:nvPr/>
        </p:nvSpPr>
        <p:spPr>
          <a:xfrm rot="5400000" flipV="1">
            <a:off x="4755227" y="2607207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656D8559-E604-4724-B25B-B7F65AF2B458}"/>
              </a:ext>
            </a:extLst>
          </p:cNvPr>
          <p:cNvCxnSpPr>
            <a:cxnSpLocks/>
            <a:stCxn id="109" idx="3"/>
            <a:endCxn id="103" idx="1"/>
          </p:cNvCxnSpPr>
          <p:nvPr/>
        </p:nvCxnSpPr>
        <p:spPr>
          <a:xfrm>
            <a:off x="2605011" y="2063828"/>
            <a:ext cx="43428" cy="54092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五边形 16">
            <a:extLst>
              <a:ext uri="{FF2B5EF4-FFF2-40B4-BE49-F238E27FC236}">
                <a16:creationId xmlns:a16="http://schemas.microsoft.com/office/drawing/2014/main" id="{E87AD0CC-36FC-46C4-9459-EE89AD1331B4}"/>
              </a:ext>
            </a:extLst>
          </p:cNvPr>
          <p:cNvSpPr/>
          <p:nvPr/>
        </p:nvSpPr>
        <p:spPr>
          <a:xfrm>
            <a:off x="3406145" y="1893900"/>
            <a:ext cx="316291" cy="169923"/>
          </a:xfrm>
          <a:prstGeom prst="homePlate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8DC9019E-03CB-47C6-A880-79B2212A7C5D}"/>
              </a:ext>
            </a:extLst>
          </p:cNvPr>
          <p:cNvCxnSpPr>
            <a:cxnSpLocks/>
            <a:stCxn id="112" idx="3"/>
            <a:endCxn id="110" idx="1"/>
          </p:cNvCxnSpPr>
          <p:nvPr/>
        </p:nvCxnSpPr>
        <p:spPr>
          <a:xfrm>
            <a:off x="3722436" y="1978865"/>
            <a:ext cx="104648" cy="65936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五边形 16">
            <a:extLst>
              <a:ext uri="{FF2B5EF4-FFF2-40B4-BE49-F238E27FC236}">
                <a16:creationId xmlns:a16="http://schemas.microsoft.com/office/drawing/2014/main" id="{B06EC88B-AB09-4B01-8562-B187F93E5AC6}"/>
              </a:ext>
            </a:extLst>
          </p:cNvPr>
          <p:cNvSpPr/>
          <p:nvPr/>
        </p:nvSpPr>
        <p:spPr>
          <a:xfrm>
            <a:off x="4528759" y="1938415"/>
            <a:ext cx="316291" cy="169923"/>
          </a:xfrm>
          <a:prstGeom prst="homePlate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BFD99ED0-068C-4A98-9DF6-D5A7919CA53C}"/>
              </a:ext>
            </a:extLst>
          </p:cNvPr>
          <p:cNvCxnSpPr>
            <a:cxnSpLocks/>
            <a:stCxn id="113" idx="3"/>
            <a:endCxn id="111" idx="1"/>
          </p:cNvCxnSpPr>
          <p:nvPr/>
        </p:nvCxnSpPr>
        <p:spPr>
          <a:xfrm>
            <a:off x="4845053" y="2023376"/>
            <a:ext cx="38943" cy="60786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圆角矩形 11">
            <a:extLst>
              <a:ext uri="{FF2B5EF4-FFF2-40B4-BE49-F238E27FC236}">
                <a16:creationId xmlns:a16="http://schemas.microsoft.com/office/drawing/2014/main" id="{4CC2B8E3-621C-4F84-8099-3FBE1B787D79}"/>
              </a:ext>
            </a:extLst>
          </p:cNvPr>
          <p:cNvSpPr/>
          <p:nvPr/>
        </p:nvSpPr>
        <p:spPr>
          <a:xfrm>
            <a:off x="3380245" y="4342077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Network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4" name="圆角矩形 11">
            <a:extLst>
              <a:ext uri="{FF2B5EF4-FFF2-40B4-BE49-F238E27FC236}">
                <a16:creationId xmlns:a16="http://schemas.microsoft.com/office/drawing/2014/main" id="{A55D055A-D5F6-46EA-A55D-4E8A7C84D8E5}"/>
              </a:ext>
            </a:extLst>
          </p:cNvPr>
          <p:cNvSpPr/>
          <p:nvPr/>
        </p:nvSpPr>
        <p:spPr>
          <a:xfrm>
            <a:off x="3384429" y="5344505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Subnet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535B990B-17E5-419A-B83C-FACB3070E7E7}"/>
              </a:ext>
            </a:extLst>
          </p:cNvPr>
          <p:cNvCxnSpPr>
            <a:cxnSpLocks/>
            <a:stCxn id="94" idx="0"/>
            <a:endCxn id="93" idx="2"/>
          </p:cNvCxnSpPr>
          <p:nvPr/>
        </p:nvCxnSpPr>
        <p:spPr>
          <a:xfrm rot="16200000" flipV="1">
            <a:off x="3469453" y="5143769"/>
            <a:ext cx="397289" cy="418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69AE149F-4A03-4608-97D8-B1B95C387CC4}"/>
              </a:ext>
            </a:extLst>
          </p:cNvPr>
          <p:cNvCxnSpPr>
            <a:cxnSpLocks/>
            <a:stCxn id="94" idx="2"/>
            <a:endCxn id="61" idx="3"/>
          </p:cNvCxnSpPr>
          <p:nvPr/>
        </p:nvCxnSpPr>
        <p:spPr>
          <a:xfrm rot="5400000" flipH="1">
            <a:off x="1981710" y="4261170"/>
            <a:ext cx="2049473" cy="1327484"/>
          </a:xfrm>
          <a:prstGeom prst="bentConnector3">
            <a:avLst>
              <a:gd name="adj1" fmla="val -1487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or: Elbow 98">
            <a:extLst>
              <a:ext uri="{FF2B5EF4-FFF2-40B4-BE49-F238E27FC236}">
                <a16:creationId xmlns:a16="http://schemas.microsoft.com/office/drawing/2014/main" id="{8DAC4457-DED1-4690-94EA-35C3573B8A82}"/>
              </a:ext>
            </a:extLst>
          </p:cNvPr>
          <p:cNvCxnSpPr>
            <a:cxnSpLocks/>
            <a:stCxn id="62" idx="3"/>
            <a:endCxn id="94" idx="1"/>
          </p:cNvCxnSpPr>
          <p:nvPr/>
        </p:nvCxnSpPr>
        <p:spPr>
          <a:xfrm rot="5400000">
            <a:off x="2743813" y="4553183"/>
            <a:ext cx="1734512" cy="453279"/>
          </a:xfrm>
          <a:prstGeom prst="bentConnector4">
            <a:avLst>
              <a:gd name="adj1" fmla="val 42788"/>
              <a:gd name="adj2" fmla="val 1672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7A5C0AAB-221F-48A5-B8FE-F40913D82522}"/>
              </a:ext>
            </a:extLst>
          </p:cNvPr>
          <p:cNvCxnSpPr>
            <a:cxnSpLocks/>
            <a:stCxn id="63" idx="3"/>
            <a:endCxn id="94" idx="3"/>
          </p:cNvCxnSpPr>
          <p:nvPr/>
        </p:nvCxnSpPr>
        <p:spPr>
          <a:xfrm rot="5400000">
            <a:off x="3560850" y="4327534"/>
            <a:ext cx="1714637" cy="92445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9BC2C8FC-7DFC-4722-B17C-34C7920A8EB9}"/>
              </a:ext>
            </a:extLst>
          </p:cNvPr>
          <p:cNvSpPr txBox="1"/>
          <p:nvPr/>
        </p:nvSpPr>
        <p:spPr>
          <a:xfrm>
            <a:off x="3638490" y="4946813"/>
            <a:ext cx="796604" cy="378541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subnetOf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28" name="燕尾形 13">
            <a:extLst>
              <a:ext uri="{FF2B5EF4-FFF2-40B4-BE49-F238E27FC236}">
                <a16:creationId xmlns:a16="http://schemas.microsoft.com/office/drawing/2014/main" id="{E433068D-A816-4B5B-9648-4DB880F0D0D1}"/>
              </a:ext>
            </a:extLst>
          </p:cNvPr>
          <p:cNvSpPr/>
          <p:nvPr/>
        </p:nvSpPr>
        <p:spPr>
          <a:xfrm rot="16200000" flipV="1">
            <a:off x="3560885" y="4899807"/>
            <a:ext cx="196267" cy="13146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7D07A144-BF52-41A1-A9D7-3D096D55E606}"/>
              </a:ext>
            </a:extLst>
          </p:cNvPr>
          <p:cNvSpPr txBox="1"/>
          <p:nvPr/>
        </p:nvSpPr>
        <p:spPr>
          <a:xfrm>
            <a:off x="2510283" y="6216508"/>
            <a:ext cx="1302095" cy="378541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wait_for_subnet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39" name="燕尾形 13">
            <a:extLst>
              <a:ext uri="{FF2B5EF4-FFF2-40B4-BE49-F238E27FC236}">
                <a16:creationId xmlns:a16="http://schemas.microsoft.com/office/drawing/2014/main" id="{E19DED70-50C4-4AD8-99A9-66B274FC1670}"/>
              </a:ext>
            </a:extLst>
          </p:cNvPr>
          <p:cNvSpPr/>
          <p:nvPr/>
        </p:nvSpPr>
        <p:spPr>
          <a:xfrm rot="16200000" flipV="1">
            <a:off x="3581608" y="5876136"/>
            <a:ext cx="196267" cy="131469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0" name="燕尾形 13">
            <a:extLst>
              <a:ext uri="{FF2B5EF4-FFF2-40B4-BE49-F238E27FC236}">
                <a16:creationId xmlns:a16="http://schemas.microsoft.com/office/drawing/2014/main" id="{12AC9238-5716-47EF-86E5-FADFFE2B1597}"/>
              </a:ext>
            </a:extLst>
          </p:cNvPr>
          <p:cNvSpPr/>
          <p:nvPr/>
        </p:nvSpPr>
        <p:spPr>
          <a:xfrm rot="10800000" flipV="1">
            <a:off x="3812376" y="5573835"/>
            <a:ext cx="196267" cy="131469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1" name="燕尾形 13">
            <a:extLst>
              <a:ext uri="{FF2B5EF4-FFF2-40B4-BE49-F238E27FC236}">
                <a16:creationId xmlns:a16="http://schemas.microsoft.com/office/drawing/2014/main" id="{F80AB1DC-3D27-4BE9-B9B4-7DCEE157CC82}"/>
              </a:ext>
            </a:extLst>
          </p:cNvPr>
          <p:cNvSpPr/>
          <p:nvPr/>
        </p:nvSpPr>
        <p:spPr>
          <a:xfrm rot="10800000" flipH="1" flipV="1">
            <a:off x="3282409" y="5609107"/>
            <a:ext cx="211620" cy="121021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ADFBBD7-BC82-4DC4-81B5-0589321B14C3}"/>
              </a:ext>
            </a:extLst>
          </p:cNvPr>
          <p:cNvSpPr txBox="1"/>
          <p:nvPr/>
        </p:nvSpPr>
        <p:spPr>
          <a:xfrm>
            <a:off x="2099857" y="5706384"/>
            <a:ext cx="1302095" cy="378541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wait_for_subnet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9E0A9E6-9F46-40B4-BD87-4E67135ABA5D}"/>
              </a:ext>
            </a:extLst>
          </p:cNvPr>
          <p:cNvSpPr txBox="1"/>
          <p:nvPr/>
        </p:nvSpPr>
        <p:spPr>
          <a:xfrm>
            <a:off x="3910511" y="5621599"/>
            <a:ext cx="1302095" cy="378541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wait_for_subnet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46" name="燕尾形 13">
            <a:extLst>
              <a:ext uri="{FF2B5EF4-FFF2-40B4-BE49-F238E27FC236}">
                <a16:creationId xmlns:a16="http://schemas.microsoft.com/office/drawing/2014/main" id="{DA84F120-1A35-4E76-A583-FF4A62A1E797}"/>
              </a:ext>
            </a:extLst>
          </p:cNvPr>
          <p:cNvSpPr/>
          <p:nvPr/>
        </p:nvSpPr>
        <p:spPr>
          <a:xfrm rot="10800000" flipH="1" flipV="1">
            <a:off x="9686807" y="6124838"/>
            <a:ext cx="2505196" cy="270676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r>
              <a:rPr lang="en-I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tosca.capabilities.Dependable</a:t>
            </a:r>
            <a:endParaRPr lang="en-IN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7" name="燕尾形 13">
            <a:extLst>
              <a:ext uri="{FF2B5EF4-FFF2-40B4-BE49-F238E27FC236}">
                <a16:creationId xmlns:a16="http://schemas.microsoft.com/office/drawing/2014/main" id="{590468E1-FF66-41FF-A447-506CA1EC7DF2}"/>
              </a:ext>
            </a:extLst>
          </p:cNvPr>
          <p:cNvSpPr/>
          <p:nvPr/>
        </p:nvSpPr>
        <p:spPr>
          <a:xfrm rot="10800000" flipH="1" flipV="1">
            <a:off x="9686807" y="5638239"/>
            <a:ext cx="2505196" cy="31214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r>
              <a:rPr lang="en-I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tosca.capabilities.Connection</a:t>
            </a:r>
            <a:endParaRPr lang="en-IN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0" name="Callout: Line with Accent Bar 149">
            <a:extLst>
              <a:ext uri="{FF2B5EF4-FFF2-40B4-BE49-F238E27FC236}">
                <a16:creationId xmlns:a16="http://schemas.microsoft.com/office/drawing/2014/main" id="{F19D3F63-B4B6-490F-A9F8-A9DA8A13EC4C}"/>
              </a:ext>
            </a:extLst>
          </p:cNvPr>
          <p:cNvSpPr/>
          <p:nvPr/>
        </p:nvSpPr>
        <p:spPr>
          <a:xfrm>
            <a:off x="9783891" y="3119367"/>
            <a:ext cx="2259405" cy="603979"/>
          </a:xfrm>
          <a:prstGeom prst="accentCallout1">
            <a:avLst>
              <a:gd name="adj1" fmla="val 18750"/>
              <a:gd name="adj2" fmla="val -8333"/>
              <a:gd name="adj3" fmla="val 133448"/>
              <a:gd name="adj4" fmla="val -179853"/>
            </a:avLst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rgbClr val="CC00CC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Implementation Models</a:t>
            </a:r>
            <a:endParaRPr lang="en-IN" sz="1600" dirty="0">
              <a:solidFill>
                <a:srgbClr val="CC00CC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3A669DA-7DC9-4185-BBBB-C3E9A57BC9C8}"/>
              </a:ext>
            </a:extLst>
          </p:cNvPr>
          <p:cNvSpPr txBox="1"/>
          <p:nvPr/>
        </p:nvSpPr>
        <p:spPr>
          <a:xfrm>
            <a:off x="1654679" y="3977288"/>
            <a:ext cx="921638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VL Imp 1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sp>
        <p:nvSpPr>
          <p:cNvPr id="48" name="圆角矩形 11">
            <a:extLst>
              <a:ext uri="{FF2B5EF4-FFF2-40B4-BE49-F238E27FC236}">
                <a16:creationId xmlns:a16="http://schemas.microsoft.com/office/drawing/2014/main" id="{02770BD7-5ED5-4D7F-B4CD-BB476A21F3B7}"/>
              </a:ext>
            </a:extLst>
          </p:cNvPr>
          <p:cNvSpPr/>
          <p:nvPr/>
        </p:nvSpPr>
        <p:spPr>
          <a:xfrm>
            <a:off x="1632369" y="3803671"/>
            <a:ext cx="3946359" cy="2659628"/>
          </a:xfrm>
          <a:prstGeom prst="roundRect">
            <a:avLst>
              <a:gd name="adj" fmla="val 9318"/>
            </a:avLst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4374"/>
            <a: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Service Template</a:t>
            </a:r>
            <a:b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D40EFD-E270-4BF1-8907-11018CA080CB}"/>
              </a:ext>
            </a:extLst>
          </p:cNvPr>
          <p:cNvCxnSpPr>
            <a:stCxn id="101" idx="1"/>
          </p:cNvCxnSpPr>
          <p:nvPr/>
        </p:nvCxnSpPr>
        <p:spPr>
          <a:xfrm flipH="1">
            <a:off x="1632365" y="2877602"/>
            <a:ext cx="656352" cy="118108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E3ADFC-FE6D-455E-BFED-6B695FC0F8EA}"/>
              </a:ext>
            </a:extLst>
          </p:cNvPr>
          <p:cNvCxnSpPr>
            <a:cxnSpLocks/>
            <a:stCxn id="101" idx="3"/>
          </p:cNvCxnSpPr>
          <p:nvPr/>
        </p:nvCxnSpPr>
        <p:spPr>
          <a:xfrm>
            <a:off x="5256315" y="2877601"/>
            <a:ext cx="484134" cy="10996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燕尾形 13">
            <a:extLst>
              <a:ext uri="{FF2B5EF4-FFF2-40B4-BE49-F238E27FC236}">
                <a16:creationId xmlns:a16="http://schemas.microsoft.com/office/drawing/2014/main" id="{C6B4A738-5E37-49AF-B884-331D4909D5E7}"/>
              </a:ext>
            </a:extLst>
          </p:cNvPr>
          <p:cNvSpPr/>
          <p:nvPr/>
        </p:nvSpPr>
        <p:spPr>
          <a:xfrm rot="5400000" flipV="1">
            <a:off x="2213937" y="3695004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2" name="燕尾形 13">
            <a:extLst>
              <a:ext uri="{FF2B5EF4-FFF2-40B4-BE49-F238E27FC236}">
                <a16:creationId xmlns:a16="http://schemas.microsoft.com/office/drawing/2014/main" id="{C50CD02F-7EB0-4C0B-B975-E895DA920AA0}"/>
              </a:ext>
            </a:extLst>
          </p:cNvPr>
          <p:cNvSpPr/>
          <p:nvPr/>
        </p:nvSpPr>
        <p:spPr>
          <a:xfrm rot="5400000" flipV="1">
            <a:off x="3708943" y="3707396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3" name="燕尾形 13">
            <a:extLst>
              <a:ext uri="{FF2B5EF4-FFF2-40B4-BE49-F238E27FC236}">
                <a16:creationId xmlns:a16="http://schemas.microsoft.com/office/drawing/2014/main" id="{09031A22-D68A-4907-9F73-3EB4A60CED21}"/>
              </a:ext>
            </a:extLst>
          </p:cNvPr>
          <p:cNvSpPr/>
          <p:nvPr/>
        </p:nvSpPr>
        <p:spPr>
          <a:xfrm rot="5400000" flipV="1">
            <a:off x="4751629" y="3727271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2" name="圆角矩形 11">
            <a:extLst>
              <a:ext uri="{FF2B5EF4-FFF2-40B4-BE49-F238E27FC236}">
                <a16:creationId xmlns:a16="http://schemas.microsoft.com/office/drawing/2014/main" id="{6B14AD75-BA13-4B0E-B8DB-94B5FB108527}"/>
              </a:ext>
            </a:extLst>
          </p:cNvPr>
          <p:cNvSpPr/>
          <p:nvPr/>
        </p:nvSpPr>
        <p:spPr>
          <a:xfrm>
            <a:off x="6565829" y="4265453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Network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3" name="圆角矩形 11">
            <a:extLst>
              <a:ext uri="{FF2B5EF4-FFF2-40B4-BE49-F238E27FC236}">
                <a16:creationId xmlns:a16="http://schemas.microsoft.com/office/drawing/2014/main" id="{DE26D13C-833F-4771-A304-F61701D27F8D}"/>
              </a:ext>
            </a:extLst>
          </p:cNvPr>
          <p:cNvSpPr/>
          <p:nvPr/>
        </p:nvSpPr>
        <p:spPr>
          <a:xfrm>
            <a:off x="7514545" y="5241548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Subnet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1A0D6B9C-FBB8-41C4-9B20-9416847A98CA}"/>
              </a:ext>
            </a:extLst>
          </p:cNvPr>
          <p:cNvCxnSpPr>
            <a:cxnSpLocks/>
            <a:stCxn id="100" idx="0"/>
            <a:endCxn id="72" idx="2"/>
          </p:cNvCxnSpPr>
          <p:nvPr/>
        </p:nvCxnSpPr>
        <p:spPr>
          <a:xfrm rot="16200000" flipV="1">
            <a:off x="6676095" y="5046082"/>
            <a:ext cx="377789" cy="2680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87FFB538-15DE-434B-8CCE-A68FF191B3CC}"/>
              </a:ext>
            </a:extLst>
          </p:cNvPr>
          <p:cNvCxnSpPr>
            <a:cxnSpLocks/>
            <a:stCxn id="84" idx="1"/>
            <a:endCxn id="91" idx="3"/>
          </p:cNvCxnSpPr>
          <p:nvPr/>
        </p:nvCxnSpPr>
        <p:spPr>
          <a:xfrm rot="10800000">
            <a:off x="6450786" y="3925681"/>
            <a:ext cx="65047" cy="158500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806F317D-A118-4A12-93AB-98C8F115D356}"/>
              </a:ext>
            </a:extLst>
          </p:cNvPr>
          <p:cNvCxnSpPr>
            <a:cxnSpLocks/>
            <a:stCxn id="92" idx="3"/>
            <a:endCxn id="105" idx="1"/>
          </p:cNvCxnSpPr>
          <p:nvPr/>
        </p:nvCxnSpPr>
        <p:spPr>
          <a:xfrm rot="5400000">
            <a:off x="6900252" y="4462092"/>
            <a:ext cx="1569557" cy="521516"/>
          </a:xfrm>
          <a:prstGeom prst="bentConnector4">
            <a:avLst>
              <a:gd name="adj1" fmla="val 14566"/>
              <a:gd name="adj2" fmla="val 12977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E33E7FE6-570B-4196-A28F-54B099F1E46B}"/>
              </a:ext>
            </a:extLst>
          </p:cNvPr>
          <p:cNvCxnSpPr>
            <a:cxnSpLocks/>
            <a:stCxn id="95" idx="3"/>
            <a:endCxn id="107" idx="1"/>
          </p:cNvCxnSpPr>
          <p:nvPr/>
        </p:nvCxnSpPr>
        <p:spPr>
          <a:xfrm rot="5400000">
            <a:off x="8200621" y="4722831"/>
            <a:ext cx="1552743" cy="22972"/>
          </a:xfrm>
          <a:prstGeom prst="bentConnector4">
            <a:avLst>
              <a:gd name="adj1" fmla="val 49570"/>
              <a:gd name="adj2" fmla="val -7858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E74AE891-96B9-4795-AAF4-AB8CF495128D}"/>
              </a:ext>
            </a:extLst>
          </p:cNvPr>
          <p:cNvSpPr txBox="1"/>
          <p:nvPr/>
        </p:nvSpPr>
        <p:spPr>
          <a:xfrm>
            <a:off x="6065981" y="4893261"/>
            <a:ext cx="796604" cy="378541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subnetOf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79" name="燕尾形 13">
            <a:extLst>
              <a:ext uri="{FF2B5EF4-FFF2-40B4-BE49-F238E27FC236}">
                <a16:creationId xmlns:a16="http://schemas.microsoft.com/office/drawing/2014/main" id="{49500BE1-28DE-46B5-B90A-146FCBE60161}"/>
              </a:ext>
            </a:extLst>
          </p:cNvPr>
          <p:cNvSpPr/>
          <p:nvPr/>
        </p:nvSpPr>
        <p:spPr>
          <a:xfrm rot="16200000" flipV="1">
            <a:off x="7681225" y="4832793"/>
            <a:ext cx="196267" cy="13146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174EFCA-876C-46CB-8D7A-1B588C251647}"/>
              </a:ext>
            </a:extLst>
          </p:cNvPr>
          <p:cNvSpPr txBox="1"/>
          <p:nvPr/>
        </p:nvSpPr>
        <p:spPr>
          <a:xfrm>
            <a:off x="7398229" y="5789144"/>
            <a:ext cx="1302095" cy="378541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wait_for_subnet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84" name="燕尾形 13">
            <a:extLst>
              <a:ext uri="{FF2B5EF4-FFF2-40B4-BE49-F238E27FC236}">
                <a16:creationId xmlns:a16="http://schemas.microsoft.com/office/drawing/2014/main" id="{DDFA463E-6310-400F-B15C-C46BAD0D7A35}"/>
              </a:ext>
            </a:extLst>
          </p:cNvPr>
          <p:cNvSpPr/>
          <p:nvPr/>
        </p:nvSpPr>
        <p:spPr>
          <a:xfrm rot="10800000" flipH="1" flipV="1">
            <a:off x="6455321" y="5450175"/>
            <a:ext cx="211620" cy="121021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66F71A1-EC26-4651-AAB4-624573192157}"/>
              </a:ext>
            </a:extLst>
          </p:cNvPr>
          <p:cNvSpPr txBox="1"/>
          <p:nvPr/>
        </p:nvSpPr>
        <p:spPr>
          <a:xfrm>
            <a:off x="5969407" y="5805412"/>
            <a:ext cx="1302095" cy="378541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wait_for_subnet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A28FE84-B089-4905-BE91-3DC025170BF7}"/>
              </a:ext>
            </a:extLst>
          </p:cNvPr>
          <p:cNvSpPr txBox="1"/>
          <p:nvPr/>
        </p:nvSpPr>
        <p:spPr>
          <a:xfrm>
            <a:off x="8484518" y="5860819"/>
            <a:ext cx="1302095" cy="378541"/>
          </a:xfrm>
          <a:prstGeom prst="rect">
            <a:avLst/>
          </a:prstGeom>
          <a:noFill/>
        </p:spPr>
        <p:txBody>
          <a:bodyPr wrap="squar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200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wait_for_subnet</a:t>
            </a:r>
            <a:endParaRPr lang="en-IN" sz="12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90" name="圆角矩形 11">
            <a:extLst>
              <a:ext uri="{FF2B5EF4-FFF2-40B4-BE49-F238E27FC236}">
                <a16:creationId xmlns:a16="http://schemas.microsoft.com/office/drawing/2014/main" id="{1B85C97D-5FE6-40BE-8C99-D3CE4A2B4F93}"/>
              </a:ext>
            </a:extLst>
          </p:cNvPr>
          <p:cNvSpPr/>
          <p:nvPr/>
        </p:nvSpPr>
        <p:spPr>
          <a:xfrm>
            <a:off x="5740449" y="3829176"/>
            <a:ext cx="3946359" cy="2659628"/>
          </a:xfrm>
          <a:prstGeom prst="roundRect">
            <a:avLst>
              <a:gd name="adj" fmla="val 9318"/>
            </a:avLst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4374"/>
            <a: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Service Template</a:t>
            </a:r>
            <a:b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  <a:p>
            <a:pPr algn="ctr" defTabSz="914374"/>
            <a:b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1" name="燕尾形 13">
            <a:extLst>
              <a:ext uri="{FF2B5EF4-FFF2-40B4-BE49-F238E27FC236}">
                <a16:creationId xmlns:a16="http://schemas.microsoft.com/office/drawing/2014/main" id="{D4AE0F9E-2953-4159-A47C-BB1E0342F581}"/>
              </a:ext>
            </a:extLst>
          </p:cNvPr>
          <p:cNvSpPr/>
          <p:nvPr/>
        </p:nvSpPr>
        <p:spPr>
          <a:xfrm rot="5400000" flipV="1">
            <a:off x="6322017" y="3720509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2" name="燕尾形 13">
            <a:extLst>
              <a:ext uri="{FF2B5EF4-FFF2-40B4-BE49-F238E27FC236}">
                <a16:creationId xmlns:a16="http://schemas.microsoft.com/office/drawing/2014/main" id="{992953F2-86DB-4B8D-99B3-1906EB2908D8}"/>
              </a:ext>
            </a:extLst>
          </p:cNvPr>
          <p:cNvSpPr/>
          <p:nvPr/>
        </p:nvSpPr>
        <p:spPr>
          <a:xfrm rot="5400000" flipV="1">
            <a:off x="7817023" y="3732901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5" name="燕尾形 13">
            <a:extLst>
              <a:ext uri="{FF2B5EF4-FFF2-40B4-BE49-F238E27FC236}">
                <a16:creationId xmlns:a16="http://schemas.microsoft.com/office/drawing/2014/main" id="{AE5789BC-47D0-476E-8249-B4F54619FE75}"/>
              </a:ext>
            </a:extLst>
          </p:cNvPr>
          <p:cNvSpPr/>
          <p:nvPr/>
        </p:nvSpPr>
        <p:spPr>
          <a:xfrm rot="5400000" flipV="1">
            <a:off x="8859709" y="3752776"/>
            <a:ext cx="257535" cy="152797"/>
          </a:xfrm>
          <a:prstGeom prst="chevron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7" name="圆角矩形 11">
            <a:extLst>
              <a:ext uri="{FF2B5EF4-FFF2-40B4-BE49-F238E27FC236}">
                <a16:creationId xmlns:a16="http://schemas.microsoft.com/office/drawing/2014/main" id="{F5583BBA-A6CF-4A66-BE7C-81A71C89DC31}"/>
              </a:ext>
            </a:extLst>
          </p:cNvPr>
          <p:cNvSpPr/>
          <p:nvPr/>
        </p:nvSpPr>
        <p:spPr>
          <a:xfrm>
            <a:off x="7427868" y="4284510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Network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8" name="圆角矩形 11">
            <a:extLst>
              <a:ext uri="{FF2B5EF4-FFF2-40B4-BE49-F238E27FC236}">
                <a16:creationId xmlns:a16="http://schemas.microsoft.com/office/drawing/2014/main" id="{2E71D73C-0E0B-4D47-9A4B-CC74B28837A2}"/>
              </a:ext>
            </a:extLst>
          </p:cNvPr>
          <p:cNvSpPr/>
          <p:nvPr/>
        </p:nvSpPr>
        <p:spPr>
          <a:xfrm>
            <a:off x="8344871" y="4281890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Network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0" name="圆角矩形 11">
            <a:extLst>
              <a:ext uri="{FF2B5EF4-FFF2-40B4-BE49-F238E27FC236}">
                <a16:creationId xmlns:a16="http://schemas.microsoft.com/office/drawing/2014/main" id="{952316EB-B7E0-4B80-A0F7-512443598C11}"/>
              </a:ext>
            </a:extLst>
          </p:cNvPr>
          <p:cNvSpPr/>
          <p:nvPr/>
        </p:nvSpPr>
        <p:spPr>
          <a:xfrm>
            <a:off x="6592637" y="5248381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Subnet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4" name="圆角矩形 11">
            <a:extLst>
              <a:ext uri="{FF2B5EF4-FFF2-40B4-BE49-F238E27FC236}">
                <a16:creationId xmlns:a16="http://schemas.microsoft.com/office/drawing/2014/main" id="{4F6FC18C-D32E-483F-8170-790252B093CB}"/>
              </a:ext>
            </a:extLst>
          </p:cNvPr>
          <p:cNvSpPr/>
          <p:nvPr/>
        </p:nvSpPr>
        <p:spPr>
          <a:xfrm>
            <a:off x="8385453" y="5238598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Subnet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5" name="燕尾形 13">
            <a:extLst>
              <a:ext uri="{FF2B5EF4-FFF2-40B4-BE49-F238E27FC236}">
                <a16:creationId xmlns:a16="http://schemas.microsoft.com/office/drawing/2014/main" id="{885DCA34-932F-4E65-88FE-89D58D1AB171}"/>
              </a:ext>
            </a:extLst>
          </p:cNvPr>
          <p:cNvSpPr/>
          <p:nvPr/>
        </p:nvSpPr>
        <p:spPr>
          <a:xfrm rot="10800000" flipH="1" flipV="1">
            <a:off x="7363765" y="5447115"/>
            <a:ext cx="211620" cy="121021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7" name="燕尾形 13">
            <a:extLst>
              <a:ext uri="{FF2B5EF4-FFF2-40B4-BE49-F238E27FC236}">
                <a16:creationId xmlns:a16="http://schemas.microsoft.com/office/drawing/2014/main" id="{E40A5A95-06A6-49B2-95E8-58DFAEC7C853}"/>
              </a:ext>
            </a:extLst>
          </p:cNvPr>
          <p:cNvSpPr/>
          <p:nvPr/>
        </p:nvSpPr>
        <p:spPr>
          <a:xfrm rot="10800000" flipV="1">
            <a:off x="8834969" y="5444951"/>
            <a:ext cx="196267" cy="131469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8" name="燕尾形 13">
            <a:extLst>
              <a:ext uri="{FF2B5EF4-FFF2-40B4-BE49-F238E27FC236}">
                <a16:creationId xmlns:a16="http://schemas.microsoft.com/office/drawing/2014/main" id="{B7E9FC93-11CB-4129-88FA-0253395446A4}"/>
              </a:ext>
            </a:extLst>
          </p:cNvPr>
          <p:cNvSpPr/>
          <p:nvPr/>
        </p:nvSpPr>
        <p:spPr>
          <a:xfrm rot="16200000" flipV="1">
            <a:off x="6756927" y="4805767"/>
            <a:ext cx="196267" cy="13146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4" name="燕尾形 13">
            <a:extLst>
              <a:ext uri="{FF2B5EF4-FFF2-40B4-BE49-F238E27FC236}">
                <a16:creationId xmlns:a16="http://schemas.microsoft.com/office/drawing/2014/main" id="{9BA72CAE-9851-4565-806B-2960195FCCCC}"/>
              </a:ext>
            </a:extLst>
          </p:cNvPr>
          <p:cNvSpPr/>
          <p:nvPr/>
        </p:nvSpPr>
        <p:spPr>
          <a:xfrm rot="16200000" flipV="1">
            <a:off x="8562031" y="4851928"/>
            <a:ext cx="196267" cy="131469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4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3B0F625-C653-42DB-A6E4-C68D283568E0}"/>
              </a:ext>
            </a:extLst>
          </p:cNvPr>
          <p:cNvCxnSpPr>
            <a:cxnSpLocks/>
            <a:stCxn id="79" idx="1"/>
            <a:endCxn id="73" idx="0"/>
          </p:cNvCxnSpPr>
          <p:nvPr/>
        </p:nvCxnSpPr>
        <p:spPr>
          <a:xfrm>
            <a:off x="7779362" y="4930927"/>
            <a:ext cx="20943" cy="310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24A89217-0763-4D99-848B-627589C9483E}"/>
              </a:ext>
            </a:extLst>
          </p:cNvPr>
          <p:cNvCxnSpPr>
            <a:stCxn id="114" idx="1"/>
            <a:endCxn id="104" idx="0"/>
          </p:cNvCxnSpPr>
          <p:nvPr/>
        </p:nvCxnSpPr>
        <p:spPr>
          <a:xfrm rot="16200000" flipH="1">
            <a:off x="8521422" y="5088807"/>
            <a:ext cx="288537" cy="1104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圆角矩形 11">
            <a:extLst>
              <a:ext uri="{FF2B5EF4-FFF2-40B4-BE49-F238E27FC236}">
                <a16:creationId xmlns:a16="http://schemas.microsoft.com/office/drawing/2014/main" id="{7A7754D2-2A74-444A-808B-48B727497892}"/>
              </a:ext>
            </a:extLst>
          </p:cNvPr>
          <p:cNvSpPr/>
          <p:nvPr/>
        </p:nvSpPr>
        <p:spPr>
          <a:xfrm>
            <a:off x="7500457" y="6126517"/>
            <a:ext cx="571512" cy="33986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74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router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131EAA7B-5C83-4CAD-9341-2E14091D2D32}"/>
              </a:ext>
            </a:extLst>
          </p:cNvPr>
          <p:cNvCxnSpPr>
            <a:stCxn id="100" idx="2"/>
            <a:endCxn id="117" idx="1"/>
          </p:cNvCxnSpPr>
          <p:nvPr/>
        </p:nvCxnSpPr>
        <p:spPr>
          <a:xfrm rot="16200000" flipH="1">
            <a:off x="6967963" y="5763953"/>
            <a:ext cx="442932" cy="62206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AB61D930-8651-4296-8380-3019A143AA71}"/>
              </a:ext>
            </a:extLst>
          </p:cNvPr>
          <p:cNvCxnSpPr>
            <a:stCxn id="73" idx="2"/>
            <a:endCxn id="117" idx="0"/>
          </p:cNvCxnSpPr>
          <p:nvPr/>
        </p:nvCxnSpPr>
        <p:spPr>
          <a:xfrm rot="5400000">
            <a:off x="7653346" y="5979557"/>
            <a:ext cx="279831" cy="140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79A8E202-2049-4526-BD96-77350BC8D889}"/>
              </a:ext>
            </a:extLst>
          </p:cNvPr>
          <p:cNvCxnSpPr>
            <a:stCxn id="104" idx="2"/>
            <a:endCxn id="117" idx="3"/>
          </p:cNvCxnSpPr>
          <p:nvPr/>
        </p:nvCxnSpPr>
        <p:spPr>
          <a:xfrm rot="5400000">
            <a:off x="8145232" y="5770474"/>
            <a:ext cx="452715" cy="59924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0495BCD2-490F-4A65-B1B2-B0EA7017C0E9}"/>
              </a:ext>
            </a:extLst>
          </p:cNvPr>
          <p:cNvCxnSpPr>
            <a:cxnSpLocks/>
          </p:cNvCxnSpPr>
          <p:nvPr/>
        </p:nvCxnSpPr>
        <p:spPr>
          <a:xfrm>
            <a:off x="5248657" y="2888452"/>
            <a:ext cx="4438150" cy="91521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F3EA20EE-BEDE-49D4-AAD3-EF46CCC06809}"/>
              </a:ext>
            </a:extLst>
          </p:cNvPr>
          <p:cNvCxnSpPr>
            <a:cxnSpLocks/>
          </p:cNvCxnSpPr>
          <p:nvPr/>
        </p:nvCxnSpPr>
        <p:spPr>
          <a:xfrm>
            <a:off x="2491917" y="3080801"/>
            <a:ext cx="3074549" cy="8152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AAD81BE6-4E34-4875-80F8-BFFE28B307A6}"/>
              </a:ext>
            </a:extLst>
          </p:cNvPr>
          <p:cNvSpPr txBox="1"/>
          <p:nvPr/>
        </p:nvSpPr>
        <p:spPr>
          <a:xfrm>
            <a:off x="5783437" y="3951645"/>
            <a:ext cx="931256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VL Imp 2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2C947C2-2F34-4342-98F8-58269A5CC2EA}"/>
              </a:ext>
            </a:extLst>
          </p:cNvPr>
          <p:cNvSpPr txBox="1"/>
          <p:nvPr/>
        </p:nvSpPr>
        <p:spPr>
          <a:xfrm>
            <a:off x="1747552" y="508817"/>
            <a:ext cx="431119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NS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sp>
        <p:nvSpPr>
          <p:cNvPr id="83" name="燕尾形 13">
            <a:extLst>
              <a:ext uri="{FF2B5EF4-FFF2-40B4-BE49-F238E27FC236}">
                <a16:creationId xmlns:a16="http://schemas.microsoft.com/office/drawing/2014/main" id="{7A062A88-3625-4D99-949B-1A2D740375DA}"/>
              </a:ext>
            </a:extLst>
          </p:cNvPr>
          <p:cNvSpPr/>
          <p:nvPr/>
        </p:nvSpPr>
        <p:spPr>
          <a:xfrm rot="10800000" flipV="1">
            <a:off x="8130469" y="392855"/>
            <a:ext cx="1563215" cy="231925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200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VirtualLinkable</a:t>
            </a:r>
            <a:endParaRPr lang="zh-CN" altLang="en-US" sz="120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6" name="五边形 16">
            <a:extLst>
              <a:ext uri="{FF2B5EF4-FFF2-40B4-BE49-F238E27FC236}">
                <a16:creationId xmlns:a16="http://schemas.microsoft.com/office/drawing/2014/main" id="{C4D625B5-010C-4971-A0A0-F7955975C2CD}"/>
              </a:ext>
            </a:extLst>
          </p:cNvPr>
          <p:cNvSpPr/>
          <p:nvPr/>
        </p:nvSpPr>
        <p:spPr>
          <a:xfrm>
            <a:off x="6531074" y="387109"/>
            <a:ext cx="1351177" cy="285756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VirtualLinkable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D6D320-FF4A-47E3-A9B3-EDB9125CBB70}"/>
              </a:ext>
            </a:extLst>
          </p:cNvPr>
          <p:cNvSpPr/>
          <p:nvPr/>
        </p:nvSpPr>
        <p:spPr>
          <a:xfrm>
            <a:off x="10224168" y="3825102"/>
            <a:ext cx="1873662" cy="1363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There can be another implementation for WLAN link</a:t>
            </a:r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685E183-737E-4060-A09E-10CB5F8DF3DA}"/>
              </a:ext>
            </a:extLst>
          </p:cNvPr>
          <p:cNvCxnSpPr/>
          <p:nvPr/>
        </p:nvCxnSpPr>
        <p:spPr>
          <a:xfrm>
            <a:off x="10737273" y="3380509"/>
            <a:ext cx="318654" cy="342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246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F850CC-F0CB-468D-97D7-0E017E03D3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Changes to already proposed types</a:t>
            </a:r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7AC137-FAEE-470E-BC45-2D5FF48A0F9E}"/>
              </a:ext>
            </a:extLst>
          </p:cNvPr>
          <p:cNvSpPr txBox="1"/>
          <p:nvPr/>
        </p:nvSpPr>
        <p:spPr>
          <a:xfrm>
            <a:off x="890547" y="1516050"/>
            <a:ext cx="7235867" cy="788910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600" dirty="0">
                <a:solidFill>
                  <a:schemeClr val="tx2"/>
                </a:solidFill>
                <a:latin typeface="Nokia Pure Headline Light" panose="020B0304020202020204" pitchFamily="34" charset="0"/>
                <a:hlinkClick r:id="rId2"/>
              </a:rPr>
              <a:t>https://wiki.onap.org/display/DW/Design-Time+Data+Model%3A+Network+Service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  <a:p>
            <a:pPr defTabSz="479988">
              <a:spcAft>
                <a:spcPts val="800"/>
              </a:spcAft>
              <a:tabLst>
                <a:tab pos="479988" algn="l"/>
              </a:tabLst>
            </a:pP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1EBCF8C-B437-4766-900B-F2BDA335CF0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9188" y="1910504"/>
          <a:ext cx="5255752" cy="4349749"/>
        </p:xfrm>
        <a:graphic>
          <a:graphicData uri="http://schemas.openxmlformats.org/drawingml/2006/table">
            <a:tbl>
              <a:tblPr/>
              <a:tblGrid>
                <a:gridCol w="390875">
                  <a:extLst>
                    <a:ext uri="{9D8B030D-6E8A-4147-A177-3AD203B41FA5}">
                      <a16:colId xmlns:a16="http://schemas.microsoft.com/office/drawing/2014/main" val="1335417810"/>
                    </a:ext>
                  </a:extLst>
                </a:gridCol>
                <a:gridCol w="4864877">
                  <a:extLst>
                    <a:ext uri="{9D8B030D-6E8A-4147-A177-3AD203B41FA5}">
                      <a16:colId xmlns:a16="http://schemas.microsoft.com/office/drawing/2014/main" val="2048383443"/>
                    </a:ext>
                  </a:extLst>
                </a:gridCol>
              </a:tblGrid>
              <a:tr h="4349749">
                <a:tc>
                  <a:txBody>
                    <a:bodyPr/>
                    <a:lstStyle/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4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5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6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7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9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10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11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12</a:t>
                      </a:r>
                    </a:p>
                    <a:p>
                      <a:pPr algn="r" fontAlgn="base"/>
                      <a:r>
                        <a:rPr lang="en-IN" sz="1300" b="0" i="0">
                          <a:solidFill>
                            <a:srgbClr val="707070"/>
                          </a:solidFill>
                          <a:effectLst/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marL="161821" marR="0" marT="0" marB="0" anchor="ctr">
                    <a:lnL>
                      <a:noFill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tosca.datatypes.nfv.ConnectivityType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derived_from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: 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tosca.datatypes.Root</a:t>
                      </a:r>
                      <a:endParaRPr lang="en-IN" sz="1300" b="0" i="0" dirty="0">
                        <a:effectLst/>
                        <a:latin typeface="Consolas" panose="020B0609020204030204" pitchFamily="49" charset="0"/>
                      </a:endParaRP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properties: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layer_protocol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</a:t>
                      </a:r>
                      <a:r>
                        <a:rPr lang="en-IN" sz="1300" b="0" i="0" dirty="0">
                          <a:effectLst/>
                          <a:highlight>
                            <a:srgbClr val="FFFF00"/>
                          </a:highlight>
                          <a:latin typeface="Consolas" panose="020B0609020204030204" pitchFamily="49" charset="0"/>
                        </a:rPr>
                        <a:t>     type: string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required: true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constraints: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  - 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valid_values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: [ethernet, 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mpls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, odu2, ipv4, ipv6, 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pseudo_wire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 ] </a:t>
                      </a:r>
                    </a:p>
                    <a:p>
                      <a:pPr algn="l" fontAlgn="base"/>
                      <a:endParaRPr lang="en-IN" sz="1300" b="0" i="0" dirty="0">
                        <a:effectLst/>
                        <a:latin typeface="Consolas" panose="020B0609020204030204" pitchFamily="49" charset="0"/>
                      </a:endParaRP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flow_pattern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type: string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required: false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constraints:</a:t>
                      </a:r>
                    </a:p>
                    <a:p>
                      <a:pPr algn="l" fontAlgn="base"/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        - </a:t>
                      </a:r>
                      <a:r>
                        <a:rPr lang="en-IN" sz="1300" b="0" i="0" dirty="0" err="1">
                          <a:effectLst/>
                          <a:latin typeface="Consolas" panose="020B0609020204030204" pitchFamily="49" charset="0"/>
                        </a:rPr>
                        <a:t>valid_values</a:t>
                      </a:r>
                      <a:r>
                        <a:rPr lang="en-IN" sz="1300" b="0" i="0" dirty="0">
                          <a:effectLst/>
                          <a:latin typeface="Consolas" panose="020B0609020204030204" pitchFamily="49" charset="0"/>
                        </a:rPr>
                        <a:t>: [Line, Tree, Mesh]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96423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0387760-37CD-44E6-8FDF-CA36EB01D36E}"/>
              </a:ext>
            </a:extLst>
          </p:cNvPr>
          <p:cNvSpPr/>
          <p:nvPr/>
        </p:nvSpPr>
        <p:spPr>
          <a:xfrm>
            <a:off x="6429954" y="2547199"/>
            <a:ext cx="49351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tosca.datatypes.nfv.ConnectivityType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tosca.datatypes.Root</a:t>
            </a:r>
            <a:endParaRPr lang="en-IN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description: virtual link connectivity type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protocol:</a:t>
            </a:r>
          </a:p>
          <a:p>
            <a:r>
              <a:rPr lang="en-IN" sz="1200" dirty="0"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type: list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required: true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IN" sz="1200" dirty="0"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default: </a:t>
            </a:r>
          </a:p>
          <a:p>
            <a:r>
              <a:rPr lang="en-IN" sz="1200" dirty="0"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- ipv4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entry_schema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constraint: 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-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valid_values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 [ethernet,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mpls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, odu2, ipv4, ipv6, pseudo-wire]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flowPattern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type: string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required: false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IN" sz="1200" dirty="0"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default: line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constraint: 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-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valid_values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 [line, tree, mesh]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F5877-4257-4F01-8438-4B9E087E92BF}"/>
              </a:ext>
            </a:extLst>
          </p:cNvPr>
          <p:cNvSpPr txBox="1"/>
          <p:nvPr/>
        </p:nvSpPr>
        <p:spPr>
          <a:xfrm>
            <a:off x="6586600" y="2043283"/>
            <a:ext cx="4778463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NOKIA Proposal (Abstract node &amp; </a:t>
            </a:r>
            <a:r>
              <a:rPr lang="en-US" sz="1600" dirty="0" err="1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substituated</a:t>
            </a: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 nodes)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20AAC3-391F-4F7F-A23A-58251A4E85DD}"/>
              </a:ext>
            </a:extLst>
          </p:cNvPr>
          <p:cNvCxnSpPr/>
          <p:nvPr/>
        </p:nvCxnSpPr>
        <p:spPr>
          <a:xfrm flipH="1">
            <a:off x="2830664" y="1910507"/>
            <a:ext cx="614901" cy="515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B1DDBCE-A824-4DB2-B0B2-80E144666BBD}"/>
              </a:ext>
            </a:extLst>
          </p:cNvPr>
          <p:cNvSpPr txBox="1"/>
          <p:nvPr/>
        </p:nvSpPr>
        <p:spPr>
          <a:xfrm>
            <a:off x="469188" y="897534"/>
            <a:ext cx="2159157" cy="52210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2133" b="1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ConnectivityType</a:t>
            </a:r>
            <a:endParaRPr lang="en-IN" sz="2133" b="1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B0C69415-30EF-49D4-A348-4272BC7D5855}"/>
              </a:ext>
            </a:extLst>
          </p:cNvPr>
          <p:cNvSpPr/>
          <p:nvPr/>
        </p:nvSpPr>
        <p:spPr>
          <a:xfrm>
            <a:off x="5406890" y="2936685"/>
            <a:ext cx="932953" cy="2056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</p:spTree>
    <p:extLst>
      <p:ext uri="{BB962C8B-B14F-4D97-AF65-F5344CB8AC3E}">
        <p14:creationId xmlns:p14="http://schemas.microsoft.com/office/powerpoint/2010/main" val="200845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F850CC-F0CB-468D-97D7-0E017E03D3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Changes to already proposed types</a:t>
            </a:r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7AC137-FAEE-470E-BC45-2D5FF48A0F9E}"/>
              </a:ext>
            </a:extLst>
          </p:cNvPr>
          <p:cNvSpPr txBox="1"/>
          <p:nvPr/>
        </p:nvSpPr>
        <p:spPr>
          <a:xfrm>
            <a:off x="890547" y="1516050"/>
            <a:ext cx="7235867" cy="788910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IN" sz="1600" dirty="0">
                <a:solidFill>
                  <a:schemeClr val="tx2"/>
                </a:solidFill>
                <a:latin typeface="Nokia Pure Headline Light" panose="020B0304020202020204" pitchFamily="34" charset="0"/>
                <a:hlinkClick r:id="rId3"/>
              </a:rPr>
              <a:t>https://wiki.onap.org/display/DW/Design-Time+Data+Model%3A+Network+Service</a:t>
            </a: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  <a:p>
            <a:pPr defTabSz="479988">
              <a:spcAft>
                <a:spcPts val="800"/>
              </a:spcAft>
              <a:tabLst>
                <a:tab pos="479988" algn="l"/>
              </a:tabLst>
            </a:pPr>
            <a:endParaRPr lang="en-IN" sz="1600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387760-37CD-44E6-8FDF-CA36EB01D36E}"/>
              </a:ext>
            </a:extLst>
          </p:cNvPr>
          <p:cNvSpPr/>
          <p:nvPr/>
        </p:nvSpPr>
        <p:spPr>
          <a:xfrm>
            <a:off x="7140271" y="2558929"/>
            <a:ext cx="49351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bitrate: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type: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tosca.datatypes.nfv.Bitrate</a:t>
            </a:r>
            <a:endParaRPr lang="en-IN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description: required bitrate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qos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type: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tosca.datatypes.nfv.Qos</a:t>
            </a:r>
            <a:endParaRPr lang="en-IN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description: virtual link quality of service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required: false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service_availability</a:t>
            </a:r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type: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tosca.datatypes.nfv.ServiceAvailability</a:t>
            </a:r>
            <a:endParaRPr lang="en-IN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description: virtual link service availability levels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required: false	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attributes: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bitrate:</a:t>
            </a: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type: </a:t>
            </a:r>
            <a:r>
              <a:rPr lang="en-IN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tosca.datatypes.nfv.Bitrate</a:t>
            </a:r>
            <a:endParaRPr lang="en-IN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IN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description: current bitrate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F5877-4257-4F01-8438-4B9E087E92BF}"/>
              </a:ext>
            </a:extLst>
          </p:cNvPr>
          <p:cNvSpPr txBox="1"/>
          <p:nvPr/>
        </p:nvSpPr>
        <p:spPr>
          <a:xfrm>
            <a:off x="7929776" y="2043283"/>
            <a:ext cx="1524367" cy="44009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  <a:latin typeface="Nokia Pure Headline Light" panose="020B0304020202020204" pitchFamily="34" charset="0"/>
              </a:rPr>
              <a:t>NOKIA Proposal</a:t>
            </a:r>
            <a:endParaRPr lang="en-IN" sz="1600" dirty="0">
              <a:solidFill>
                <a:schemeClr val="tx2"/>
              </a:solidFill>
              <a:highlight>
                <a:srgbClr val="FFFF00"/>
              </a:highlight>
              <a:latin typeface="Nokia Pure Headline Light" panose="020B03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20AAC3-391F-4F7F-A23A-58251A4E85DD}"/>
              </a:ext>
            </a:extLst>
          </p:cNvPr>
          <p:cNvCxnSpPr/>
          <p:nvPr/>
        </p:nvCxnSpPr>
        <p:spPr>
          <a:xfrm flipH="1">
            <a:off x="2830664" y="1910507"/>
            <a:ext cx="614901" cy="515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B1DDBCE-A824-4DB2-B0B2-80E144666BBD}"/>
              </a:ext>
            </a:extLst>
          </p:cNvPr>
          <p:cNvSpPr txBox="1"/>
          <p:nvPr/>
        </p:nvSpPr>
        <p:spPr>
          <a:xfrm>
            <a:off x="469189" y="897534"/>
            <a:ext cx="1652608" cy="522106"/>
          </a:xfrm>
          <a:prstGeom prst="rect">
            <a:avLst/>
          </a:prstGeom>
          <a:noFill/>
        </p:spPr>
        <p:txBody>
          <a:bodyPr wrap="none" lIns="96000" tIns="96000" rIns="96000" bIns="96000" rtlCol="0">
            <a:spAutoFit/>
          </a:bodyPr>
          <a:lstStyle/>
          <a:p>
            <a:pPr defTabSz="479988">
              <a:spcAft>
                <a:spcPts val="800"/>
              </a:spcAft>
              <a:tabLst>
                <a:tab pos="479988" algn="l"/>
              </a:tabLst>
            </a:pPr>
            <a:r>
              <a:rPr lang="en-US" sz="2133" b="1" dirty="0" err="1">
                <a:solidFill>
                  <a:schemeClr val="tx2"/>
                </a:solidFill>
                <a:latin typeface="Nokia Pure Headline Light" panose="020B0304020202020204" pitchFamily="34" charset="0"/>
              </a:rPr>
              <a:t>NsVirtualLink</a:t>
            </a:r>
            <a:endParaRPr lang="en-IN" sz="2133" b="1" dirty="0">
              <a:solidFill>
                <a:schemeClr val="tx2"/>
              </a:solidFill>
              <a:latin typeface="Nokia Pure Headline Light" panose="020B0304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BD042699-7AD8-4821-8884-305D83D69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805" y="2043283"/>
            <a:ext cx="5751235" cy="467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tosca.nodes.nfv.NsVirtualLink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tosca.nodes.Root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External virtual link used in network service.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properties: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id: #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virtual_link_desc_id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string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required: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Identifier of the 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NsVirtualLinkDesc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information element. It uniquely identifies a VLD.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provider: #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vitual_link_desc_provider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string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required: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Defines the organization generating the VLD.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version: #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virtual_link_desc_version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string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required: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Specifies the version of the VLD.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connectivity_type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tosca.datatypes.nfv.ConnectivityType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required: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Specifies the protocol exposed by a VL and the flow pattern supported by the VL.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test_access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list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entry_schema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string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required: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&gt;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Specifies test access facilities expected on the VL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(e.g. none, passive monitoring, or active (intrusive) loopbacks at endpoints).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string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required: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description: &gt;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Provides human-readable information on the purpose of the virtual link (e.g. VL </a:t>
            </a:r>
            <a:r>
              <a:rPr lang="en-US" altLang="en-US" sz="800" b="1" dirty="0">
                <a:solidFill>
                  <a:srgbClr val="33669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control plane traffic).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capabilities: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virtual_linkable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en-US" sz="800" dirty="0">
                <a:solidFill>
                  <a:srgbClr val="3333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altLang="en-US" sz="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type: </a:t>
            </a:r>
            <a:r>
              <a:rPr lang="en-US" altLang="en-US" sz="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tosca.capabilities.nfv.VirtualLinkable</a:t>
            </a:r>
            <a:endParaRPr lang="en-US" alt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" name="Plus Sign 12">
            <a:extLst>
              <a:ext uri="{FF2B5EF4-FFF2-40B4-BE49-F238E27FC236}">
                <a16:creationId xmlns:a16="http://schemas.microsoft.com/office/drawing/2014/main" id="{9FDA1AF4-4A8A-46DF-B7CD-2E8AE5FA4D69}"/>
              </a:ext>
            </a:extLst>
          </p:cNvPr>
          <p:cNvSpPr/>
          <p:nvPr/>
        </p:nvSpPr>
        <p:spPr>
          <a:xfrm>
            <a:off x="6096004" y="3254737"/>
            <a:ext cx="593697" cy="63610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IN" sz="16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65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1517</TotalTime>
  <Words>713</Words>
  <Application>Microsoft Office PowerPoint</Application>
  <PresentationFormat>Widescreen</PresentationFormat>
  <Paragraphs>284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MS PGothic</vt:lpstr>
      <vt:lpstr>宋体</vt:lpstr>
      <vt:lpstr>.AppleSystemUIFont</vt:lpstr>
      <vt:lpstr>Arial</vt:lpstr>
      <vt:lpstr>Calibri</vt:lpstr>
      <vt:lpstr>Calibri Light</vt:lpstr>
      <vt:lpstr>Consolas</vt:lpstr>
      <vt:lpstr>Courier New</vt:lpstr>
      <vt:lpstr>Helvetica Neue Light</vt:lpstr>
      <vt:lpstr>Nokia Pure Headline Light</vt:lpstr>
      <vt:lpstr>Nokia Pure Text Light</vt:lpstr>
      <vt:lpstr>Times New Roman</vt:lpstr>
      <vt:lpstr>ヒラギノ角ゴ Pro W3</vt:lpstr>
      <vt:lpstr>Office Theme</vt:lpstr>
      <vt:lpstr>NS Virtual Link modeling: Rel2  Nagesha Subramanya  nagesha.subramanya@nokia.com Thinh Nguyenphu, Nokia thinh.nguyenphu@nokia.com </vt:lpstr>
      <vt:lpstr>PowerPoint Presentation</vt:lpstr>
      <vt:lpstr>PowerPoint Presentation</vt:lpstr>
      <vt:lpstr>PowerPoint Presentation</vt:lpstr>
      <vt:lpstr>PowerPoint Presentation</vt:lpstr>
      <vt:lpstr>Network Service Design Time Model</vt:lpstr>
      <vt:lpstr>VL – Substitution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Subramanya, Nagesha (Nokia - IN/Bangalore)</cp:lastModifiedBy>
  <cp:revision>93</cp:revision>
  <dcterms:created xsi:type="dcterms:W3CDTF">2017-02-27T16:23:08Z</dcterms:created>
  <dcterms:modified xsi:type="dcterms:W3CDTF">2018-03-13T13:20:55Z</dcterms:modified>
</cp:coreProperties>
</file>