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2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9194" autoAdjust="0"/>
  </p:normalViewPr>
  <p:slideViewPr>
    <p:cSldViewPr snapToGrid="0">
      <p:cViewPr varScale="1">
        <p:scale>
          <a:sx n="81" d="100"/>
          <a:sy n="81" d="100"/>
        </p:scale>
        <p:origin x="48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D51141-342A-4ED6-A60D-9CDBF3144741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12A69-18E6-4A58-9264-166A6B103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582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Pub1 Reference: https://wiki.onap.org/display/DW/VES+Component</a:t>
            </a:r>
          </a:p>
          <a:p>
            <a:r>
              <a:rPr lang="en-US" dirty="0" smtClean="0"/>
              <a:t>Sub1 Reference:</a:t>
            </a:r>
            <a:r>
              <a:rPr lang="en-US" baseline="0" dirty="0" smtClean="0"/>
              <a:t> https://wiki.onap.org/display/DW/SDNC+APIs</a:t>
            </a:r>
          </a:p>
          <a:p>
            <a:endParaRPr lang="en-US" baseline="0" dirty="0" smtClean="0"/>
          </a:p>
          <a:p>
            <a:r>
              <a:rPr lang="en-US" baseline="0" dirty="0" smtClean="0"/>
              <a:t>Pub/Sub2 &amp; Pub/Sub3 are based on current thinking of 5G Use Case.  Though still under discussion, they help justify the option.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Option 3b is included for completeness, but is counter to slide </a:t>
            </a:r>
            <a:r>
              <a:rPr lang="en-US" baseline="0" smtClean="0"/>
              <a:t>3 reasons.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12A69-18E6-4A58-9264-166A6B10304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535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MR: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Deployed as separate</a:t>
            </a:r>
            <a:r>
              <a:rPr lang="en-US" baseline="0" dirty="0" smtClean="0"/>
              <a:t> MR instances with Mirror Maker instances (per direction)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DR: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A single instance of DR includes DR Nodes at both Central and Edge.  The Nodes will forward payloads to each other based on ingress/egress rules.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12A69-18E6-4A58-9264-166A6B10304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613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GW API reference:  https://wiki.onap.org/display/DW/Edge+Scoping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12A69-18E6-4A58-9264-166A6B10304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99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08A8-A547-4E41-9480-A9B00B072F1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4205-05BC-44B4-94D3-1EE752144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516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08A8-A547-4E41-9480-A9B00B072F1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4205-05BC-44B4-94D3-1EE752144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663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08A8-A547-4E41-9480-A9B00B072F1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4205-05BC-44B4-94D3-1EE752144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033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08A8-A547-4E41-9480-A9B00B072F1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4205-05BC-44B4-94D3-1EE752144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07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08A8-A547-4E41-9480-A9B00B072F1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4205-05BC-44B4-94D3-1EE752144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01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08A8-A547-4E41-9480-A9B00B072F1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4205-05BC-44B4-94D3-1EE752144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353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08A8-A547-4E41-9480-A9B00B072F1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4205-05BC-44B4-94D3-1EE752144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738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08A8-A547-4E41-9480-A9B00B072F1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4205-05BC-44B4-94D3-1EE752144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884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08A8-A547-4E41-9480-A9B00B072F1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4205-05BC-44B4-94D3-1EE752144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80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08A8-A547-4E41-9480-A9B00B072F1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4205-05BC-44B4-94D3-1EE752144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36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408A8-A547-4E41-9480-A9B00B072F1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24205-05BC-44B4-94D3-1EE752144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408A8-A547-4E41-9480-A9B00B072F1B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24205-05BC-44B4-94D3-1EE752144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843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DMaaP</a:t>
            </a:r>
            <a:r>
              <a:rPr lang="en-US" dirty="0" smtClean="0"/>
              <a:t> Deployment Options for ONAP Casablanca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6/7/2018</a:t>
            </a:r>
            <a:endParaRPr lang="en-US" dirty="0" smtClean="0"/>
          </a:p>
          <a:p>
            <a:r>
              <a:rPr lang="en-US" dirty="0" smtClean="0"/>
              <a:t>Version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860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</a:t>
            </a:r>
            <a:r>
              <a:rPr lang="en-US" dirty="0" err="1" smtClean="0"/>
              <a:t>DMaaP</a:t>
            </a:r>
            <a:r>
              <a:rPr lang="en-US" dirty="0" smtClean="0"/>
              <a:t> Client APIs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Pub/sub </a:t>
            </a:r>
            <a:r>
              <a:rPr lang="en-US" dirty="0" smtClean="0"/>
              <a:t>model</a:t>
            </a:r>
          </a:p>
          <a:p>
            <a:pPr lvl="1"/>
            <a:r>
              <a:rPr lang="en-US" dirty="0" smtClean="0"/>
              <a:t>Allows for separation of</a:t>
            </a:r>
          </a:p>
          <a:p>
            <a:pPr lvl="1"/>
            <a:r>
              <a:rPr lang="en-US" dirty="0" smtClean="0"/>
              <a:t>The “rendezvous point” is a topic </a:t>
            </a:r>
            <a:r>
              <a:rPr lang="en-US" dirty="0" smtClean="0"/>
              <a:t>(MR) or feed (DR).</a:t>
            </a:r>
            <a:endParaRPr lang="en-US" dirty="0" smtClean="0"/>
          </a:p>
          <a:p>
            <a:r>
              <a:rPr lang="en-US" dirty="0" smtClean="0"/>
              <a:t>RESTful </a:t>
            </a:r>
          </a:p>
          <a:p>
            <a:r>
              <a:rPr lang="en-US" dirty="0" smtClean="0"/>
              <a:t>Authenticated</a:t>
            </a:r>
          </a:p>
          <a:p>
            <a:pPr lvl="1"/>
            <a:r>
              <a:rPr lang="en-US" dirty="0" smtClean="0"/>
              <a:t>MR pub/sub API is integrated with AAF</a:t>
            </a:r>
          </a:p>
          <a:p>
            <a:pPr lvl="1"/>
            <a:r>
              <a:rPr lang="en-US" dirty="0" smtClean="0"/>
              <a:t>Data Router </a:t>
            </a:r>
            <a:r>
              <a:rPr lang="en-US" dirty="0" smtClean="0"/>
              <a:t>has its </a:t>
            </a:r>
            <a:r>
              <a:rPr lang="en-US" dirty="0" smtClean="0"/>
              <a:t>own user store</a:t>
            </a:r>
          </a:p>
          <a:p>
            <a:r>
              <a:rPr lang="en-US" dirty="0" smtClean="0"/>
              <a:t>Supports </a:t>
            </a:r>
            <a:r>
              <a:rPr lang="en-US" dirty="0" smtClean="0"/>
              <a:t>https</a:t>
            </a:r>
          </a:p>
          <a:p>
            <a:r>
              <a:rPr lang="en-US" dirty="0" smtClean="0"/>
              <a:t>Message body format </a:t>
            </a:r>
            <a:r>
              <a:rPr lang="en-US" dirty="0" smtClean="0"/>
              <a:t>agnostic</a:t>
            </a:r>
          </a:p>
        </p:txBody>
      </p:sp>
    </p:spTree>
    <p:extLst>
      <p:ext uri="{BB962C8B-B14F-4D97-AF65-F5344CB8AC3E}">
        <p14:creationId xmlns:p14="http://schemas.microsoft.com/office/powerpoint/2010/main" val="2371667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place </a:t>
            </a:r>
            <a:r>
              <a:rPr lang="en-US" dirty="0" err="1" smtClean="0"/>
              <a:t>DMaaP</a:t>
            </a:r>
            <a:r>
              <a:rPr lang="en-US" dirty="0" smtClean="0"/>
              <a:t> at the Edge?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Network considerations:</a:t>
            </a:r>
          </a:p>
          <a:p>
            <a:pPr lvl="1"/>
            <a:r>
              <a:rPr lang="en-US" dirty="0" smtClean="0"/>
              <a:t>Keep traffic localized if it isn’t needed anywhere else</a:t>
            </a:r>
          </a:p>
          <a:p>
            <a:pPr lvl="1"/>
            <a:r>
              <a:rPr lang="en-US" dirty="0" smtClean="0"/>
              <a:t>Inter-site transport bandwidth may be a constraint</a:t>
            </a:r>
          </a:p>
          <a:p>
            <a:pPr lvl="1"/>
            <a:r>
              <a:rPr lang="en-US" dirty="0" smtClean="0"/>
              <a:t>Inter-site communication may add to message delivery latency</a:t>
            </a:r>
          </a:p>
          <a:p>
            <a:r>
              <a:rPr lang="en-US" dirty="0" smtClean="0"/>
              <a:t>Security considerations:</a:t>
            </a:r>
          </a:p>
          <a:p>
            <a:pPr lvl="1"/>
            <a:r>
              <a:rPr lang="en-US" dirty="0" smtClean="0"/>
              <a:t>Limit network access to Central</a:t>
            </a:r>
          </a:p>
          <a:p>
            <a:pPr lvl="2"/>
            <a:r>
              <a:rPr lang="en-US" dirty="0" smtClean="0"/>
              <a:t>Assume Central has most important (i.e. service-wide) resources</a:t>
            </a:r>
          </a:p>
          <a:p>
            <a:pPr lvl="2"/>
            <a:r>
              <a:rPr lang="en-US" dirty="0" smtClean="0"/>
              <a:t>Assume possibility of rogue or </a:t>
            </a:r>
            <a:r>
              <a:rPr lang="en-US" dirty="0" err="1" smtClean="0"/>
              <a:t>mis</a:t>
            </a:r>
            <a:r>
              <a:rPr lang="en-US" dirty="0" smtClean="0"/>
              <a:t>-behaved clients</a:t>
            </a:r>
          </a:p>
          <a:p>
            <a:pPr lvl="2"/>
            <a:r>
              <a:rPr lang="en-US" dirty="0" smtClean="0"/>
              <a:t>N Edges makes any problem N times worse (e.g. DOS attack)</a:t>
            </a:r>
          </a:p>
          <a:p>
            <a:r>
              <a:rPr lang="en-US" dirty="0" smtClean="0"/>
              <a:t>Scaling considerations:</a:t>
            </a:r>
          </a:p>
          <a:p>
            <a:pPr lvl="1"/>
            <a:r>
              <a:rPr lang="en-US" dirty="0" smtClean="0"/>
              <a:t>Avoid need to scale Central linearly as Edge deployments increase</a:t>
            </a:r>
          </a:p>
          <a:p>
            <a:pPr lvl="1"/>
            <a:r>
              <a:rPr lang="en-US" dirty="0" smtClean="0"/>
              <a:t>Adopt an “offloading” approach: encourage Edge </a:t>
            </a:r>
            <a:r>
              <a:rPr lang="en-US" dirty="0" err="1" smtClean="0"/>
              <a:t>mS</a:t>
            </a:r>
            <a:r>
              <a:rPr lang="en-US" dirty="0" smtClean="0"/>
              <a:t> to analyze, filter, aggregate,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A Central shared resource may become overloaded and add to message delivery latency</a:t>
            </a:r>
          </a:p>
          <a:p>
            <a:pPr lvl="1"/>
            <a:r>
              <a:rPr lang="en-US" dirty="0" smtClean="0"/>
              <a:t>Possible to have different message retention policies at Edge and Central</a:t>
            </a:r>
          </a:p>
          <a:p>
            <a:r>
              <a:rPr lang="en-US" dirty="0" smtClean="0"/>
              <a:t>Resiliency considerations:</a:t>
            </a:r>
          </a:p>
          <a:p>
            <a:pPr lvl="1"/>
            <a:r>
              <a:rPr lang="en-US" dirty="0" smtClean="0"/>
              <a:t>A Central failure may not directly impact Edge operations</a:t>
            </a:r>
          </a:p>
          <a:p>
            <a:pPr lvl="1"/>
            <a:r>
              <a:rPr lang="en-US" dirty="0" smtClean="0"/>
              <a:t>Central geo-redundancy failover implementation is transparent to Edge clients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085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466" y="-133798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Deployment Architecture Options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637234" y="1656037"/>
            <a:ext cx="1935892" cy="1871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dirty="0" smtClean="0"/>
              <a:t>Central ONAP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21724" y="2584580"/>
            <a:ext cx="1566913" cy="28924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DMaaP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21724" y="2071390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Sub1</a:t>
            </a:r>
            <a:endParaRPr lang="en-US" sz="900" dirty="0"/>
          </a:p>
        </p:txBody>
      </p:sp>
      <p:sp>
        <p:nvSpPr>
          <p:cNvPr id="6" name="Rounded Rectangle 5"/>
          <p:cNvSpPr/>
          <p:nvPr/>
        </p:nvSpPr>
        <p:spPr>
          <a:xfrm>
            <a:off x="821724" y="3149082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Pub1</a:t>
            </a:r>
            <a:endParaRPr lang="en-US" sz="900" dirty="0"/>
          </a:p>
        </p:txBody>
      </p:sp>
      <p:cxnSp>
        <p:nvCxnSpPr>
          <p:cNvPr id="8" name="Straight Arrow Connector 7"/>
          <p:cNvCxnSpPr>
            <a:stCxn id="6" idx="0"/>
          </p:cNvCxnSpPr>
          <p:nvPr/>
        </p:nvCxnSpPr>
        <p:spPr>
          <a:xfrm flipH="1" flipV="1">
            <a:off x="1073020" y="2873829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1072704" y="2316325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97055" y="760844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Beijing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954339" y="1687134"/>
            <a:ext cx="1935892" cy="1871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dirty="0" smtClean="0"/>
              <a:t>Central ONAP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138829" y="2615677"/>
            <a:ext cx="1566913" cy="28924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DMaaP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138829" y="2102487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Sub1</a:t>
            </a:r>
            <a:endParaRPr lang="en-US" sz="900" dirty="0"/>
          </a:p>
        </p:txBody>
      </p:sp>
      <p:sp>
        <p:nvSpPr>
          <p:cNvPr id="14" name="Rounded Rectangle 13"/>
          <p:cNvSpPr/>
          <p:nvPr/>
        </p:nvSpPr>
        <p:spPr>
          <a:xfrm>
            <a:off x="3138829" y="3180179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Pub1</a:t>
            </a:r>
            <a:endParaRPr lang="en-US" sz="900" dirty="0"/>
          </a:p>
        </p:txBody>
      </p:sp>
      <p:cxnSp>
        <p:nvCxnSpPr>
          <p:cNvPr id="15" name="Straight Arrow Connector 14"/>
          <p:cNvCxnSpPr>
            <a:stCxn id="14" idx="0"/>
          </p:cNvCxnSpPr>
          <p:nvPr/>
        </p:nvCxnSpPr>
        <p:spPr>
          <a:xfrm flipH="1" flipV="1">
            <a:off x="3390125" y="2904926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389809" y="2347422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973005" y="4038457"/>
            <a:ext cx="1935892" cy="1871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dirty="0" smtClean="0"/>
              <a:t>Edge ONAP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157495" y="4967000"/>
            <a:ext cx="1566913" cy="28924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DMaaP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157495" y="4453810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Sub2</a:t>
            </a:r>
            <a:endParaRPr lang="en-US" sz="900" dirty="0"/>
          </a:p>
        </p:txBody>
      </p:sp>
      <p:sp>
        <p:nvSpPr>
          <p:cNvPr id="20" name="Rounded Rectangle 19"/>
          <p:cNvSpPr/>
          <p:nvPr/>
        </p:nvSpPr>
        <p:spPr>
          <a:xfrm>
            <a:off x="3157495" y="5531502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Pub2</a:t>
            </a:r>
            <a:endParaRPr lang="en-US" sz="900" dirty="0"/>
          </a:p>
        </p:txBody>
      </p:sp>
      <p:cxnSp>
        <p:nvCxnSpPr>
          <p:cNvPr id="21" name="Straight Arrow Connector 20"/>
          <p:cNvCxnSpPr>
            <a:stCxn id="20" idx="0"/>
          </p:cNvCxnSpPr>
          <p:nvPr/>
        </p:nvCxnSpPr>
        <p:spPr>
          <a:xfrm flipH="1" flipV="1">
            <a:off x="3408791" y="5256249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3408475" y="4698745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973005" y="1186372"/>
            <a:ext cx="1775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2) Localized Transport</a:t>
            </a:r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5206134" y="1690243"/>
            <a:ext cx="1935892" cy="1871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dirty="0" smtClean="0"/>
              <a:t>Central ONAP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390624" y="2618786"/>
            <a:ext cx="1566913" cy="28924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DMaaP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5390624" y="2105596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Sub1</a:t>
            </a:r>
            <a:endParaRPr lang="en-US" sz="900" dirty="0"/>
          </a:p>
        </p:txBody>
      </p:sp>
      <p:sp>
        <p:nvSpPr>
          <p:cNvPr id="27" name="Rounded Rectangle 26"/>
          <p:cNvSpPr/>
          <p:nvPr/>
        </p:nvSpPr>
        <p:spPr>
          <a:xfrm>
            <a:off x="5390624" y="3183288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Pub1</a:t>
            </a:r>
            <a:endParaRPr lang="en-US" sz="900" dirty="0"/>
          </a:p>
        </p:txBody>
      </p:sp>
      <p:cxnSp>
        <p:nvCxnSpPr>
          <p:cNvPr id="28" name="Straight Arrow Connector 27"/>
          <p:cNvCxnSpPr>
            <a:stCxn id="27" idx="0"/>
          </p:cNvCxnSpPr>
          <p:nvPr/>
        </p:nvCxnSpPr>
        <p:spPr>
          <a:xfrm flipH="1" flipV="1">
            <a:off x="5641920" y="2908035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5641604" y="2350531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224800" y="4041566"/>
            <a:ext cx="1935892" cy="1871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dirty="0" smtClean="0"/>
              <a:t>Edge ONAP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5409290" y="4970109"/>
            <a:ext cx="1566913" cy="28924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DMaaP</a:t>
            </a:r>
            <a:endParaRPr lang="en-US" dirty="0"/>
          </a:p>
        </p:txBody>
      </p:sp>
      <p:sp>
        <p:nvSpPr>
          <p:cNvPr id="32" name="Rounded Rectangle 31"/>
          <p:cNvSpPr/>
          <p:nvPr/>
        </p:nvSpPr>
        <p:spPr>
          <a:xfrm>
            <a:off x="5409290" y="4456919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Sub2</a:t>
            </a:r>
            <a:endParaRPr lang="en-US" sz="900" dirty="0"/>
          </a:p>
        </p:txBody>
      </p:sp>
      <p:sp>
        <p:nvSpPr>
          <p:cNvPr id="33" name="Rounded Rectangle 32"/>
          <p:cNvSpPr/>
          <p:nvPr/>
        </p:nvSpPr>
        <p:spPr>
          <a:xfrm>
            <a:off x="5409290" y="5534611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Pub2</a:t>
            </a:r>
            <a:endParaRPr lang="en-US" sz="900" dirty="0"/>
          </a:p>
        </p:txBody>
      </p:sp>
      <p:cxnSp>
        <p:nvCxnSpPr>
          <p:cNvPr id="34" name="Straight Arrow Connector 33"/>
          <p:cNvCxnSpPr>
            <a:stCxn id="33" idx="0"/>
          </p:cNvCxnSpPr>
          <p:nvPr/>
        </p:nvCxnSpPr>
        <p:spPr>
          <a:xfrm flipH="1" flipV="1">
            <a:off x="5660586" y="5259358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5660270" y="4701854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197429" y="1118105"/>
            <a:ext cx="1775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3) Inter-site Transport</a:t>
            </a:r>
          </a:p>
          <a:p>
            <a:r>
              <a:rPr lang="en-US" sz="1400" dirty="0" smtClean="0"/>
              <a:t>a) </a:t>
            </a:r>
            <a:r>
              <a:rPr lang="en-US" sz="1400" dirty="0" err="1" smtClean="0"/>
              <a:t>DMaaP</a:t>
            </a:r>
            <a:r>
              <a:rPr lang="en-US" sz="1400" dirty="0" smtClean="0"/>
              <a:t> presence</a:t>
            </a:r>
            <a:endParaRPr lang="en-US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6438502" y="5534327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Pub3</a:t>
            </a:r>
            <a:endParaRPr lang="en-US" sz="900" dirty="0"/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6690113" y="5263950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6690113" y="2904926"/>
            <a:ext cx="316" cy="20558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6410771" y="2108705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Sub3</a:t>
            </a:r>
            <a:endParaRPr lang="en-US" sz="900" dirty="0"/>
          </a:p>
        </p:txBody>
      </p:sp>
      <p:cxnSp>
        <p:nvCxnSpPr>
          <p:cNvPr id="42" name="Straight Arrow Connector 41"/>
          <p:cNvCxnSpPr/>
          <p:nvPr/>
        </p:nvCxnSpPr>
        <p:spPr>
          <a:xfrm flipH="1" flipV="1">
            <a:off x="6661751" y="2353640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427560" y="749054"/>
            <a:ext cx="1232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Casablanca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07549" y="1176197"/>
            <a:ext cx="1770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1) Intra-site Transport</a:t>
            </a:r>
            <a:endParaRPr lang="en-US" sz="1400" dirty="0"/>
          </a:p>
        </p:txBody>
      </p:sp>
      <p:sp>
        <p:nvSpPr>
          <p:cNvPr id="45" name="Rectangle 44"/>
          <p:cNvSpPr/>
          <p:nvPr/>
        </p:nvSpPr>
        <p:spPr>
          <a:xfrm>
            <a:off x="7560550" y="1712011"/>
            <a:ext cx="1935892" cy="1871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dirty="0" smtClean="0"/>
              <a:t>Central ONAP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7745040" y="2640554"/>
            <a:ext cx="1566913" cy="28924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DMaaP</a:t>
            </a:r>
            <a:endParaRPr lang="en-US" dirty="0"/>
          </a:p>
        </p:txBody>
      </p:sp>
      <p:sp>
        <p:nvSpPr>
          <p:cNvPr id="47" name="Rounded Rectangle 46"/>
          <p:cNvSpPr/>
          <p:nvPr/>
        </p:nvSpPr>
        <p:spPr>
          <a:xfrm>
            <a:off x="7745040" y="2127364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Sub1</a:t>
            </a:r>
            <a:endParaRPr lang="en-US" sz="900" dirty="0"/>
          </a:p>
        </p:txBody>
      </p:sp>
      <p:sp>
        <p:nvSpPr>
          <p:cNvPr id="48" name="Rounded Rectangle 47"/>
          <p:cNvSpPr/>
          <p:nvPr/>
        </p:nvSpPr>
        <p:spPr>
          <a:xfrm>
            <a:off x="7745040" y="3205056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Pub1</a:t>
            </a:r>
            <a:endParaRPr lang="en-US" sz="900" dirty="0"/>
          </a:p>
        </p:txBody>
      </p:sp>
      <p:cxnSp>
        <p:nvCxnSpPr>
          <p:cNvPr id="49" name="Straight Arrow Connector 48"/>
          <p:cNvCxnSpPr>
            <a:stCxn id="48" idx="0"/>
          </p:cNvCxnSpPr>
          <p:nvPr/>
        </p:nvCxnSpPr>
        <p:spPr>
          <a:xfrm flipH="1" flipV="1">
            <a:off x="7996336" y="2929803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 flipV="1">
            <a:off x="7996020" y="2372299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7579216" y="4054003"/>
            <a:ext cx="1935892" cy="1871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dirty="0" smtClean="0"/>
              <a:t>Edge</a:t>
            </a:r>
            <a:endParaRPr lang="en-US" dirty="0"/>
          </a:p>
        </p:txBody>
      </p:sp>
      <p:sp>
        <p:nvSpPr>
          <p:cNvPr id="53" name="Rounded Rectangle 52"/>
          <p:cNvSpPr/>
          <p:nvPr/>
        </p:nvSpPr>
        <p:spPr>
          <a:xfrm>
            <a:off x="7763706" y="4478687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Sub2</a:t>
            </a:r>
            <a:endParaRPr lang="en-US" sz="900" dirty="0"/>
          </a:p>
        </p:txBody>
      </p:sp>
      <p:sp>
        <p:nvSpPr>
          <p:cNvPr id="54" name="Rounded Rectangle 53"/>
          <p:cNvSpPr/>
          <p:nvPr/>
        </p:nvSpPr>
        <p:spPr>
          <a:xfrm>
            <a:off x="7763706" y="5556379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Pub2</a:t>
            </a:r>
            <a:endParaRPr lang="en-US" sz="900" dirty="0"/>
          </a:p>
        </p:txBody>
      </p:sp>
      <p:cxnSp>
        <p:nvCxnSpPr>
          <p:cNvPr id="55" name="Straight Arrow Connector 54"/>
          <p:cNvCxnSpPr>
            <a:stCxn id="54" idx="0"/>
          </p:cNvCxnSpPr>
          <p:nvPr/>
        </p:nvCxnSpPr>
        <p:spPr>
          <a:xfrm flipV="1">
            <a:off x="8015318" y="2936764"/>
            <a:ext cx="670135" cy="26196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8015633" y="2904926"/>
            <a:ext cx="384849" cy="15923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551845" y="1139873"/>
            <a:ext cx="18590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3) Inter-site Transport</a:t>
            </a:r>
          </a:p>
          <a:p>
            <a:r>
              <a:rPr lang="en-US" sz="1400" dirty="0"/>
              <a:t>b</a:t>
            </a:r>
            <a:r>
              <a:rPr lang="en-US" sz="1400" dirty="0" smtClean="0"/>
              <a:t>) No </a:t>
            </a:r>
            <a:r>
              <a:rPr lang="en-US" sz="1400" dirty="0" err="1" smtClean="0"/>
              <a:t>DMaaP</a:t>
            </a:r>
            <a:r>
              <a:rPr lang="en-US" sz="1400" dirty="0" smtClean="0"/>
              <a:t> presence</a:t>
            </a:r>
            <a:endParaRPr lang="en-US" sz="1400" dirty="0"/>
          </a:p>
        </p:txBody>
      </p:sp>
      <p:sp>
        <p:nvSpPr>
          <p:cNvPr id="58" name="Rounded Rectangle 57"/>
          <p:cNvSpPr/>
          <p:nvPr/>
        </p:nvSpPr>
        <p:spPr>
          <a:xfrm>
            <a:off x="8792918" y="5556095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Pub3</a:t>
            </a:r>
            <a:endParaRPr lang="en-US" sz="900" dirty="0"/>
          </a:p>
        </p:txBody>
      </p:sp>
      <p:cxnSp>
        <p:nvCxnSpPr>
          <p:cNvPr id="60" name="Straight Arrow Connector 59"/>
          <p:cNvCxnSpPr>
            <a:stCxn id="58" idx="0"/>
          </p:cNvCxnSpPr>
          <p:nvPr/>
        </p:nvCxnSpPr>
        <p:spPr>
          <a:xfrm flipH="1" flipV="1">
            <a:off x="9044529" y="2926694"/>
            <a:ext cx="1" cy="26294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8765187" y="2130473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Sub3</a:t>
            </a:r>
            <a:endParaRPr lang="en-US" sz="900" dirty="0"/>
          </a:p>
        </p:txBody>
      </p:sp>
      <p:cxnSp>
        <p:nvCxnSpPr>
          <p:cNvPr id="62" name="Straight Arrow Connector 61"/>
          <p:cNvCxnSpPr/>
          <p:nvPr/>
        </p:nvCxnSpPr>
        <p:spPr>
          <a:xfrm flipH="1" flipV="1">
            <a:off x="9016167" y="2375408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2649893" y="752467"/>
            <a:ext cx="0" cy="596557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043915" y="1186372"/>
            <a:ext cx="0" cy="513045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7412663" y="793948"/>
            <a:ext cx="0" cy="596557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7594211" y="731244"/>
            <a:ext cx="803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Future</a:t>
            </a:r>
          </a:p>
        </p:txBody>
      </p:sp>
      <p:sp>
        <p:nvSpPr>
          <p:cNvPr id="73" name="Rectangle 72"/>
          <p:cNvSpPr/>
          <p:nvPr/>
        </p:nvSpPr>
        <p:spPr>
          <a:xfrm>
            <a:off x="9926066" y="1731891"/>
            <a:ext cx="1935892" cy="1871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dirty="0" smtClean="0"/>
              <a:t>Central ONAP</a:t>
            </a:r>
            <a:endParaRPr lang="en-US" dirty="0"/>
          </a:p>
        </p:txBody>
      </p:sp>
      <p:sp>
        <p:nvSpPr>
          <p:cNvPr id="74" name="Rectangle 73"/>
          <p:cNvSpPr/>
          <p:nvPr/>
        </p:nvSpPr>
        <p:spPr>
          <a:xfrm>
            <a:off x="10110556" y="2660434"/>
            <a:ext cx="1566913" cy="28924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DMaaP</a:t>
            </a:r>
            <a:endParaRPr lang="en-US" dirty="0"/>
          </a:p>
        </p:txBody>
      </p:sp>
      <p:sp>
        <p:nvSpPr>
          <p:cNvPr id="75" name="Rounded Rectangle 74"/>
          <p:cNvSpPr/>
          <p:nvPr/>
        </p:nvSpPr>
        <p:spPr>
          <a:xfrm>
            <a:off x="10110556" y="2147244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Sub1</a:t>
            </a:r>
            <a:endParaRPr lang="en-US" sz="900" dirty="0"/>
          </a:p>
        </p:txBody>
      </p:sp>
      <p:sp>
        <p:nvSpPr>
          <p:cNvPr id="76" name="Rounded Rectangle 75"/>
          <p:cNvSpPr/>
          <p:nvPr/>
        </p:nvSpPr>
        <p:spPr>
          <a:xfrm>
            <a:off x="10110556" y="3224936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Pub1</a:t>
            </a:r>
            <a:endParaRPr lang="en-US" sz="900" dirty="0"/>
          </a:p>
        </p:txBody>
      </p:sp>
      <p:cxnSp>
        <p:nvCxnSpPr>
          <p:cNvPr id="77" name="Straight Arrow Connector 76"/>
          <p:cNvCxnSpPr>
            <a:stCxn id="76" idx="0"/>
          </p:cNvCxnSpPr>
          <p:nvPr/>
        </p:nvCxnSpPr>
        <p:spPr>
          <a:xfrm flipH="1" flipV="1">
            <a:off x="10361852" y="2949683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 flipV="1">
            <a:off x="10361536" y="2392179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9944732" y="5211258"/>
            <a:ext cx="1935892" cy="12505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dirty="0" smtClean="0"/>
              <a:t>Small Compute Edge</a:t>
            </a:r>
            <a:endParaRPr lang="en-US" dirty="0"/>
          </a:p>
        </p:txBody>
      </p:sp>
      <p:sp>
        <p:nvSpPr>
          <p:cNvPr id="80" name="Rounded Rectangle 79"/>
          <p:cNvSpPr/>
          <p:nvPr/>
        </p:nvSpPr>
        <p:spPr>
          <a:xfrm>
            <a:off x="10021435" y="5677393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Sub2</a:t>
            </a:r>
            <a:endParaRPr lang="en-US" sz="900" dirty="0"/>
          </a:p>
        </p:txBody>
      </p:sp>
      <p:sp>
        <p:nvSpPr>
          <p:cNvPr id="81" name="Rounded Rectangle 80"/>
          <p:cNvSpPr/>
          <p:nvPr/>
        </p:nvSpPr>
        <p:spPr>
          <a:xfrm>
            <a:off x="10288246" y="6093092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Pub2</a:t>
            </a:r>
            <a:endParaRPr lang="en-US" sz="900" dirty="0"/>
          </a:p>
        </p:txBody>
      </p:sp>
      <p:sp>
        <p:nvSpPr>
          <p:cNvPr id="84" name="TextBox 83"/>
          <p:cNvSpPr txBox="1"/>
          <p:nvPr/>
        </p:nvSpPr>
        <p:spPr>
          <a:xfrm>
            <a:off x="9917361" y="1159753"/>
            <a:ext cx="2258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3) Inter-site Transport</a:t>
            </a:r>
          </a:p>
          <a:p>
            <a:r>
              <a:rPr lang="en-US" sz="1400" dirty="0" smtClean="0"/>
              <a:t>c) Regional </a:t>
            </a:r>
            <a:r>
              <a:rPr lang="en-US" sz="1400" dirty="0" err="1" smtClean="0"/>
              <a:t>DMaaP</a:t>
            </a:r>
            <a:r>
              <a:rPr lang="en-US" sz="1400" dirty="0" smtClean="0"/>
              <a:t> presence</a:t>
            </a:r>
            <a:endParaRPr lang="en-US" sz="1400" dirty="0"/>
          </a:p>
        </p:txBody>
      </p:sp>
      <p:sp>
        <p:nvSpPr>
          <p:cNvPr id="85" name="Rounded Rectangle 84"/>
          <p:cNvSpPr/>
          <p:nvPr/>
        </p:nvSpPr>
        <p:spPr>
          <a:xfrm>
            <a:off x="11158434" y="6092808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Pub3</a:t>
            </a:r>
            <a:endParaRPr lang="en-US" sz="900" dirty="0"/>
          </a:p>
        </p:txBody>
      </p:sp>
      <p:sp>
        <p:nvSpPr>
          <p:cNvPr id="87" name="Rounded Rectangle 86"/>
          <p:cNvSpPr/>
          <p:nvPr/>
        </p:nvSpPr>
        <p:spPr>
          <a:xfrm>
            <a:off x="11130703" y="2150353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Sub3</a:t>
            </a:r>
            <a:endParaRPr lang="en-US" sz="900" dirty="0"/>
          </a:p>
        </p:txBody>
      </p:sp>
      <p:cxnSp>
        <p:nvCxnSpPr>
          <p:cNvPr id="88" name="Straight Arrow Connector 87"/>
          <p:cNvCxnSpPr/>
          <p:nvPr/>
        </p:nvCxnSpPr>
        <p:spPr>
          <a:xfrm flipH="1" flipV="1">
            <a:off x="11381683" y="2395288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9924749" y="3669296"/>
            <a:ext cx="1935892" cy="14065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dirty="0" smtClean="0"/>
              <a:t>Regional ONAP</a:t>
            </a:r>
            <a:endParaRPr lang="en-US" dirty="0"/>
          </a:p>
        </p:txBody>
      </p:sp>
      <p:sp>
        <p:nvSpPr>
          <p:cNvPr id="94" name="Rectangle 93"/>
          <p:cNvSpPr/>
          <p:nvPr/>
        </p:nvSpPr>
        <p:spPr>
          <a:xfrm>
            <a:off x="10129221" y="4085325"/>
            <a:ext cx="1566913" cy="28924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DMaaP</a:t>
            </a:r>
            <a:endParaRPr lang="en-US" dirty="0"/>
          </a:p>
        </p:txBody>
      </p:sp>
      <p:cxnSp>
        <p:nvCxnSpPr>
          <p:cNvPr id="83" name="Straight Arrow Connector 82"/>
          <p:cNvCxnSpPr>
            <a:stCxn id="80" idx="0"/>
          </p:cNvCxnSpPr>
          <p:nvPr/>
        </p:nvCxnSpPr>
        <p:spPr>
          <a:xfrm flipV="1">
            <a:off x="10273047" y="4349366"/>
            <a:ext cx="88489" cy="13280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81" idx="0"/>
          </p:cNvCxnSpPr>
          <p:nvPr/>
        </p:nvCxnSpPr>
        <p:spPr>
          <a:xfrm flipV="1">
            <a:off x="10539858" y="4374574"/>
            <a:ext cx="100153" cy="17185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H="1" flipV="1">
            <a:off x="11396718" y="2976524"/>
            <a:ext cx="1177" cy="11188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90143" y="6111563"/>
            <a:ext cx="2251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Pub3: 5G Closed Loop Processing</a:t>
            </a:r>
          </a:p>
          <a:p>
            <a:r>
              <a:rPr lang="en-US" sz="1200" dirty="0" smtClean="0"/>
              <a:t>Sub3: Policy</a:t>
            </a:r>
            <a:endParaRPr lang="en-US" sz="1200" dirty="0"/>
          </a:p>
        </p:txBody>
      </p:sp>
      <p:sp>
        <p:nvSpPr>
          <p:cNvPr id="89" name="TextBox 88"/>
          <p:cNvSpPr txBox="1"/>
          <p:nvPr/>
        </p:nvSpPr>
        <p:spPr>
          <a:xfrm>
            <a:off x="2623872" y="6113191"/>
            <a:ext cx="2366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Pub2: 5G Closed Loop Collector</a:t>
            </a:r>
          </a:p>
          <a:p>
            <a:r>
              <a:rPr lang="en-US" sz="1200" dirty="0" smtClean="0"/>
              <a:t>Sub2: 5G Service Interaction</a:t>
            </a:r>
            <a:endParaRPr lang="en-US" sz="1200" dirty="0"/>
          </a:p>
        </p:txBody>
      </p:sp>
      <p:sp>
        <p:nvSpPr>
          <p:cNvPr id="90" name="TextBox 89"/>
          <p:cNvSpPr txBox="1"/>
          <p:nvPr/>
        </p:nvSpPr>
        <p:spPr>
          <a:xfrm>
            <a:off x="966079" y="6085991"/>
            <a:ext cx="1531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Pub1: VES</a:t>
            </a:r>
          </a:p>
          <a:p>
            <a:r>
              <a:rPr lang="en-US" sz="1200" dirty="0" smtClean="0"/>
              <a:t>Sub1: SDN-C</a:t>
            </a:r>
            <a:endParaRPr lang="en-US" sz="1200" dirty="0"/>
          </a:p>
        </p:txBody>
      </p:sp>
      <p:sp>
        <p:nvSpPr>
          <p:cNvPr id="52" name="TextBox 51"/>
          <p:cNvSpPr txBox="1"/>
          <p:nvPr/>
        </p:nvSpPr>
        <p:spPr>
          <a:xfrm rot="16200000">
            <a:off x="-214538" y="6101058"/>
            <a:ext cx="1066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cxnSp>
        <p:nvCxnSpPr>
          <p:cNvPr id="86" name="Straight Arrow Connector 85"/>
          <p:cNvCxnSpPr/>
          <p:nvPr/>
        </p:nvCxnSpPr>
        <p:spPr>
          <a:xfrm flipV="1">
            <a:off x="11396718" y="4374574"/>
            <a:ext cx="42619" cy="17546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3870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Intersite</a:t>
            </a:r>
            <a:r>
              <a:rPr lang="en-US" dirty="0" smtClean="0"/>
              <a:t> forwarding by </a:t>
            </a:r>
            <a:r>
              <a:rPr lang="en-US" dirty="0" err="1" smtClean="0"/>
              <a:t>DMaaP</a:t>
            </a:r>
            <a:r>
              <a:rPr lang="en-US" dirty="0" smtClean="0"/>
              <a:t> MR and DR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359554"/>
            <a:ext cx="5157787" cy="823912"/>
          </a:xfrm>
        </p:spPr>
        <p:txBody>
          <a:bodyPr/>
          <a:lstStyle/>
          <a:p>
            <a:r>
              <a:rPr lang="en-US" dirty="0" smtClean="0"/>
              <a:t>Message Router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59554"/>
            <a:ext cx="5183188" cy="823912"/>
          </a:xfrm>
        </p:spPr>
        <p:txBody>
          <a:bodyPr/>
          <a:lstStyle/>
          <a:p>
            <a:r>
              <a:rPr lang="en-US" dirty="0" smtClean="0"/>
              <a:t>Data </a:t>
            </a:r>
            <a:r>
              <a:rPr lang="en-US" dirty="0" smtClean="0"/>
              <a:t>Router*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005733" y="2133877"/>
            <a:ext cx="2353615" cy="1871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dirty="0" smtClean="0"/>
              <a:t>Central ONAP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75284" y="3107050"/>
            <a:ext cx="1566913" cy="28924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Message Router</a:t>
            </a:r>
            <a:endParaRPr lang="en-US" sz="1600" dirty="0"/>
          </a:p>
        </p:txBody>
      </p:sp>
      <p:sp>
        <p:nvSpPr>
          <p:cNvPr id="9" name="Rounded Rectangle 8"/>
          <p:cNvSpPr/>
          <p:nvPr/>
        </p:nvSpPr>
        <p:spPr>
          <a:xfrm>
            <a:off x="2275284" y="2593860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Sub1</a:t>
            </a:r>
            <a:endParaRPr lang="en-US" sz="900" dirty="0"/>
          </a:p>
        </p:txBody>
      </p:sp>
      <p:sp>
        <p:nvSpPr>
          <p:cNvPr id="10" name="Rounded Rectangle 9"/>
          <p:cNvSpPr/>
          <p:nvPr/>
        </p:nvSpPr>
        <p:spPr>
          <a:xfrm>
            <a:off x="2275284" y="3671552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Pub1</a:t>
            </a:r>
            <a:endParaRPr lang="en-US" sz="900" dirty="0"/>
          </a:p>
        </p:txBody>
      </p:sp>
      <p:cxnSp>
        <p:nvCxnSpPr>
          <p:cNvPr id="11" name="Straight Arrow Connector 10"/>
          <p:cNvCxnSpPr>
            <a:stCxn id="10" idx="0"/>
          </p:cNvCxnSpPr>
          <p:nvPr/>
        </p:nvCxnSpPr>
        <p:spPr>
          <a:xfrm flipH="1" flipV="1">
            <a:off x="2526580" y="3396299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2526264" y="2838795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992497" y="4338442"/>
            <a:ext cx="2366852" cy="1871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dirty="0" smtClean="0"/>
              <a:t>Edge ONAP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2176987" y="4753795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Sub2</a:t>
            </a:r>
            <a:endParaRPr lang="en-US" sz="900" dirty="0"/>
          </a:p>
        </p:txBody>
      </p:sp>
      <p:sp>
        <p:nvSpPr>
          <p:cNvPr id="16" name="Rounded Rectangle 15"/>
          <p:cNvSpPr/>
          <p:nvPr/>
        </p:nvSpPr>
        <p:spPr>
          <a:xfrm>
            <a:off x="2176987" y="5831487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Pub2</a:t>
            </a:r>
            <a:endParaRPr lang="en-US" sz="900" dirty="0"/>
          </a:p>
        </p:txBody>
      </p:sp>
      <p:cxnSp>
        <p:nvCxnSpPr>
          <p:cNvPr id="17" name="Straight Arrow Connector 16"/>
          <p:cNvCxnSpPr>
            <a:stCxn id="16" idx="0"/>
          </p:cNvCxnSpPr>
          <p:nvPr/>
        </p:nvCxnSpPr>
        <p:spPr>
          <a:xfrm flipH="1" flipV="1">
            <a:off x="2428283" y="5556234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2427967" y="4998730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3206199" y="5831203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Pub3</a:t>
            </a:r>
            <a:endParaRPr lang="en-US" sz="9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3457810" y="5560826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43" idx="4"/>
          </p:cNvCxnSpPr>
          <p:nvPr/>
        </p:nvCxnSpPr>
        <p:spPr>
          <a:xfrm flipV="1">
            <a:off x="3350132" y="4004959"/>
            <a:ext cx="31449" cy="1269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3295431" y="2596969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Sub3</a:t>
            </a:r>
            <a:endParaRPr lang="en-US" sz="900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3546411" y="2841904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2149705" y="5238746"/>
            <a:ext cx="1566913" cy="28924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Message Router</a:t>
            </a:r>
            <a:endParaRPr lang="en-US" sz="1600" dirty="0"/>
          </a:p>
        </p:txBody>
      </p:sp>
      <p:sp>
        <p:nvSpPr>
          <p:cNvPr id="43" name="Oval 42"/>
          <p:cNvSpPr/>
          <p:nvPr/>
        </p:nvSpPr>
        <p:spPr>
          <a:xfrm>
            <a:off x="3027089" y="3519941"/>
            <a:ext cx="708983" cy="48501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Mirror</a:t>
            </a:r>
          </a:p>
          <a:p>
            <a:pPr algn="ctr"/>
            <a:r>
              <a:rPr lang="en-US" sz="900" dirty="0" smtClean="0"/>
              <a:t>Maker</a:t>
            </a:r>
            <a:endParaRPr lang="en-US" sz="900" dirty="0"/>
          </a:p>
        </p:txBody>
      </p:sp>
      <p:cxnSp>
        <p:nvCxnSpPr>
          <p:cNvPr id="46" name="Straight Arrow Connector 45"/>
          <p:cNvCxnSpPr>
            <a:stCxn id="43" idx="0"/>
          </p:cNvCxnSpPr>
          <p:nvPr/>
        </p:nvCxnSpPr>
        <p:spPr>
          <a:xfrm flipH="1" flipV="1">
            <a:off x="3381264" y="3324185"/>
            <a:ext cx="317" cy="1957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7644550" y="2126783"/>
            <a:ext cx="1935892" cy="1871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dirty="0" smtClean="0"/>
              <a:t>Central ONAP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7914100" y="3099956"/>
            <a:ext cx="1566913" cy="28924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Data Router</a:t>
            </a:r>
            <a:endParaRPr lang="en-US" sz="1600" dirty="0"/>
          </a:p>
        </p:txBody>
      </p:sp>
      <p:sp>
        <p:nvSpPr>
          <p:cNvPr id="51" name="Rounded Rectangle 50"/>
          <p:cNvSpPr/>
          <p:nvPr/>
        </p:nvSpPr>
        <p:spPr>
          <a:xfrm>
            <a:off x="7914100" y="2586766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Sub1</a:t>
            </a:r>
            <a:endParaRPr lang="en-US" sz="900" dirty="0"/>
          </a:p>
        </p:txBody>
      </p:sp>
      <p:sp>
        <p:nvSpPr>
          <p:cNvPr id="52" name="Rounded Rectangle 51"/>
          <p:cNvSpPr/>
          <p:nvPr/>
        </p:nvSpPr>
        <p:spPr>
          <a:xfrm>
            <a:off x="7914100" y="3664458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Pub1</a:t>
            </a:r>
            <a:endParaRPr lang="en-US" sz="900" dirty="0"/>
          </a:p>
        </p:txBody>
      </p:sp>
      <p:cxnSp>
        <p:nvCxnSpPr>
          <p:cNvPr id="53" name="Straight Arrow Connector 52"/>
          <p:cNvCxnSpPr>
            <a:stCxn id="52" idx="0"/>
          </p:cNvCxnSpPr>
          <p:nvPr/>
        </p:nvCxnSpPr>
        <p:spPr>
          <a:xfrm flipH="1" flipV="1">
            <a:off x="8165396" y="3389205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 flipV="1">
            <a:off x="8165080" y="2831701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7631313" y="4331348"/>
            <a:ext cx="1935892" cy="1871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dirty="0" smtClean="0"/>
              <a:t>Edge ONAP</a:t>
            </a:r>
            <a:endParaRPr lang="en-US" dirty="0"/>
          </a:p>
        </p:txBody>
      </p:sp>
      <p:sp>
        <p:nvSpPr>
          <p:cNvPr id="56" name="Rounded Rectangle 55"/>
          <p:cNvSpPr/>
          <p:nvPr/>
        </p:nvSpPr>
        <p:spPr>
          <a:xfrm>
            <a:off x="7815803" y="4746701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Sub2</a:t>
            </a:r>
            <a:endParaRPr lang="en-US" sz="900" dirty="0"/>
          </a:p>
        </p:txBody>
      </p:sp>
      <p:sp>
        <p:nvSpPr>
          <p:cNvPr id="57" name="Rounded Rectangle 56"/>
          <p:cNvSpPr/>
          <p:nvPr/>
        </p:nvSpPr>
        <p:spPr>
          <a:xfrm>
            <a:off x="7815803" y="5824393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Pub2</a:t>
            </a:r>
            <a:endParaRPr lang="en-US" sz="900" dirty="0"/>
          </a:p>
        </p:txBody>
      </p:sp>
      <p:cxnSp>
        <p:nvCxnSpPr>
          <p:cNvPr id="58" name="Straight Arrow Connector 57"/>
          <p:cNvCxnSpPr>
            <a:stCxn id="57" idx="0"/>
          </p:cNvCxnSpPr>
          <p:nvPr/>
        </p:nvCxnSpPr>
        <p:spPr>
          <a:xfrm flipH="1" flipV="1">
            <a:off x="8067099" y="5549140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 flipV="1">
            <a:off x="8066783" y="4991636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/>
          <p:cNvSpPr/>
          <p:nvPr/>
        </p:nvSpPr>
        <p:spPr>
          <a:xfrm>
            <a:off x="8845015" y="5824109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Pub3</a:t>
            </a:r>
            <a:endParaRPr lang="en-US" sz="900" dirty="0"/>
          </a:p>
        </p:txBody>
      </p:sp>
      <p:cxnSp>
        <p:nvCxnSpPr>
          <p:cNvPr id="61" name="Straight Arrow Connector 60"/>
          <p:cNvCxnSpPr/>
          <p:nvPr/>
        </p:nvCxnSpPr>
        <p:spPr>
          <a:xfrm flipH="1" flipV="1">
            <a:off x="9096626" y="5553732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9095073" y="3389205"/>
            <a:ext cx="1553" cy="18776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>
          <a:xfrm>
            <a:off x="8934247" y="2589875"/>
            <a:ext cx="503223" cy="2425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Sub3</a:t>
            </a:r>
            <a:endParaRPr lang="en-US" sz="900" dirty="0"/>
          </a:p>
        </p:txBody>
      </p:sp>
      <p:cxnSp>
        <p:nvCxnSpPr>
          <p:cNvPr id="64" name="Straight Arrow Connector 63"/>
          <p:cNvCxnSpPr/>
          <p:nvPr/>
        </p:nvCxnSpPr>
        <p:spPr>
          <a:xfrm flipH="1" flipV="1">
            <a:off x="9185227" y="2834810"/>
            <a:ext cx="316" cy="27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7788521" y="5231652"/>
            <a:ext cx="1566913" cy="28924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Data Router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6925034" y="6421205"/>
            <a:ext cx="3767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DR not yet committed to Casablanca</a:t>
            </a:r>
            <a:endParaRPr lang="en-US" dirty="0"/>
          </a:p>
        </p:txBody>
      </p:sp>
      <p:sp>
        <p:nvSpPr>
          <p:cNvPr id="42" name="Oval 41"/>
          <p:cNvSpPr/>
          <p:nvPr/>
        </p:nvSpPr>
        <p:spPr>
          <a:xfrm>
            <a:off x="3572879" y="4602124"/>
            <a:ext cx="708983" cy="48501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Mirror</a:t>
            </a:r>
          </a:p>
          <a:p>
            <a:pPr algn="ctr"/>
            <a:r>
              <a:rPr lang="en-US" sz="900" dirty="0" smtClean="0"/>
              <a:t>Maker</a:t>
            </a:r>
            <a:endParaRPr lang="en-US" sz="900" dirty="0"/>
          </a:p>
        </p:txBody>
      </p:sp>
      <p:cxnSp>
        <p:nvCxnSpPr>
          <p:cNvPr id="14" name="Straight Arrow Connector 13"/>
          <p:cNvCxnSpPr>
            <a:endCxn id="42" idx="0"/>
          </p:cNvCxnSpPr>
          <p:nvPr/>
        </p:nvCxnSpPr>
        <p:spPr>
          <a:xfrm>
            <a:off x="3765968" y="3396299"/>
            <a:ext cx="161403" cy="12058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2" idx="3"/>
          </p:cNvCxnSpPr>
          <p:nvPr/>
        </p:nvCxnSpPr>
        <p:spPr>
          <a:xfrm flipH="1">
            <a:off x="3495392" y="5016113"/>
            <a:ext cx="181315" cy="2578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9224094" y="3422063"/>
            <a:ext cx="24293" cy="17767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4860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</a:t>
            </a:r>
            <a:r>
              <a:rPr lang="en-US" dirty="0" err="1" smtClean="0"/>
              <a:t>DMaaP</a:t>
            </a:r>
            <a:r>
              <a:rPr lang="en-US" dirty="0" smtClean="0"/>
              <a:t> vs GW API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1505663"/>
              </p:ext>
            </p:extLst>
          </p:nvPr>
        </p:nvGraphicFramePr>
        <p:xfrm>
          <a:off x="689344" y="1389690"/>
          <a:ext cx="105156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4172"/>
                <a:gridCol w="1456661"/>
                <a:gridCol w="12847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Characteristic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DMaaP</a:t>
                      </a:r>
                      <a:r>
                        <a:rPr lang="en-US" baseline="0" dirty="0" smtClean="0"/>
                        <a:t> API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GW API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Yet</a:t>
                      </a:r>
                      <a:r>
                        <a:rPr lang="en-US" baseline="0" dirty="0" smtClean="0"/>
                        <a:t> another component/service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RESTful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Authenticated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API exists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Automated</a:t>
                      </a:r>
                      <a:r>
                        <a:rPr lang="en-US" baseline="0" dirty="0" smtClean="0"/>
                        <a:t> provisioning feature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Same</a:t>
                      </a:r>
                      <a:r>
                        <a:rPr lang="en-US" baseline="0" dirty="0" smtClean="0"/>
                        <a:t> client API whether deployed at Edge or Central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Supports</a:t>
                      </a:r>
                      <a:r>
                        <a:rPr lang="en-US" baseline="0" dirty="0" smtClean="0"/>
                        <a:t> requests in both directions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Extensible for other topologies (e.g. multi-tier hierarchy)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Can adapt in future as requirements change  (e.g. introduce “regional </a:t>
                      </a:r>
                      <a:r>
                        <a:rPr lang="en-US" dirty="0" err="1" smtClean="0"/>
                        <a:t>DMaaP</a:t>
                      </a:r>
                      <a:r>
                        <a:rPr lang="en-US" dirty="0" smtClean="0"/>
                        <a:t>”)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Consumes Edge resources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Consumes Central resources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Requires centralized provisioning knowledge (of all sites with clients of API)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OOM integration for Edge deployment completed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6149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594</Words>
  <Application>Microsoft Office PowerPoint</Application>
  <PresentationFormat>Widescreen</PresentationFormat>
  <Paragraphs>178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DMaaP Deployment Options for ONAP Casablanca</vt:lpstr>
      <vt:lpstr>Characteristics of DMaaP Client APIs</vt:lpstr>
      <vt:lpstr>Why place DMaaP at the Edge?</vt:lpstr>
      <vt:lpstr>Deployment Architecture Options</vt:lpstr>
      <vt:lpstr>Intersite forwarding by DMaaP MR and DR</vt:lpstr>
      <vt:lpstr>Comparison of DMaaP vs GW API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DMaaP Deployment Options for ONAP Casablanca</dc:title>
  <dc:creator>LUNANUOVA, DOMINIC  (DOMINIC)</dc:creator>
  <cp:lastModifiedBy>LUNANUOVA, DOMINIC  (DOMINIC)</cp:lastModifiedBy>
  <cp:revision>22</cp:revision>
  <dcterms:created xsi:type="dcterms:W3CDTF">2018-06-04T17:34:24Z</dcterms:created>
  <dcterms:modified xsi:type="dcterms:W3CDTF">2018-06-07T19:38:44Z</dcterms:modified>
</cp:coreProperties>
</file>