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sldIdLst>
    <p:sldId id="256" r:id="rId2"/>
    <p:sldId id="257" r:id="rId3"/>
    <p:sldId id="264" r:id="rId4"/>
    <p:sldId id="258" r:id="rId5"/>
    <p:sldId id="290" r:id="rId6"/>
    <p:sldId id="274" r:id="rId7"/>
    <p:sldId id="289" r:id="rId8"/>
    <p:sldId id="292" r:id="rId9"/>
    <p:sldId id="275" r:id="rId10"/>
    <p:sldId id="296" r:id="rId11"/>
    <p:sldId id="293" r:id="rId12"/>
    <p:sldId id="297" r:id="rId13"/>
    <p:sldId id="299" r:id="rId14"/>
    <p:sldId id="300" r:id="rId15"/>
    <p:sldId id="276" r:id="rId16"/>
    <p:sldId id="277" r:id="rId17"/>
    <p:sldId id="278" r:id="rId18"/>
    <p:sldId id="279" r:id="rId19"/>
    <p:sldId id="280" r:id="rId20"/>
    <p:sldId id="281" r:id="rId21"/>
    <p:sldId id="282" r:id="rId22"/>
    <p:sldId id="283" r:id="rId23"/>
    <p:sldId id="266" r:id="rId24"/>
    <p:sldId id="267" r:id="rId25"/>
    <p:sldId id="268" r:id="rId26"/>
    <p:sldId id="269" r:id="rId27"/>
    <p:sldId id="302" r:id="rId28"/>
    <p:sldId id="301" r:id="rId29"/>
    <p:sldId id="286" r:id="rId30"/>
    <p:sldId id="303" r:id="rId31"/>
    <p:sldId id="304" r:id="rId32"/>
    <p:sldId id="287" r:id="rId33"/>
    <p:sldId id="284" r:id="rId34"/>
    <p:sldId id="272" r:id="rId35"/>
    <p:sldId id="265" r:id="rId36"/>
    <p:sldId id="27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86909" autoAdjust="0"/>
  </p:normalViewPr>
  <p:slideViewPr>
    <p:cSldViewPr snapToGrid="0" snapToObjects="1">
      <p:cViewPr varScale="1">
        <p:scale>
          <a:sx n="85" d="100"/>
          <a:sy n="85" d="100"/>
        </p:scale>
        <p:origin x="379" y="7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10/10/2018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dirty="0"/>
          </a:p>
        </p:txBody>
      </p:sp>
    </p:spTree>
    <p:extLst>
      <p:ext uri="{BB962C8B-B14F-4D97-AF65-F5344CB8AC3E}">
        <p14:creationId xmlns:p14="http://schemas.microsoft.com/office/powerpoint/2010/main" val="3978942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873817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mj-lt"/>
              <a:buAutoNum type="arabicPeriod"/>
            </a:pPr>
            <a:r>
              <a:rPr lang="en-US" sz="1200" dirty="0" smtClean="0"/>
              <a:t>UE APP requests AF to create compute for it (</a:t>
            </a:r>
            <a:r>
              <a:rPr lang="en-US" sz="1200" dirty="0" err="1" smtClean="0"/>
              <a:t>Eg</a:t>
            </a:r>
            <a:r>
              <a:rPr lang="en-US" sz="1200" dirty="0" smtClean="0"/>
              <a:t>. AR/VR, Gaming offload). UE provides information such as ‘coordinates’, ‘max cost’, ‘max latency’ </a:t>
            </a:r>
            <a:r>
              <a:rPr lang="en-US" sz="1200" dirty="0" err="1" smtClean="0"/>
              <a:t>etc</a:t>
            </a:r>
            <a:r>
              <a:rPr lang="en-US" sz="1200" dirty="0" smtClean="0"/>
              <a:t>…</a:t>
            </a:r>
          </a:p>
          <a:p>
            <a:pPr marL="342900" indent="-342900">
              <a:buFont typeface="+mj-lt"/>
              <a:buAutoNum type="arabicPeriod"/>
            </a:pPr>
            <a:r>
              <a:rPr lang="en-US" sz="1200" dirty="0" smtClean="0"/>
              <a:t>AF requests ONAP to create VNFs  in edge that is closer to UE that satisfies UE request(ONAP figures out the best region out of thousands of clouds)</a:t>
            </a:r>
          </a:p>
          <a:p>
            <a:pPr marL="342900" indent="-342900">
              <a:buFont typeface="+mj-lt"/>
              <a:buAutoNum type="arabicPeriod"/>
            </a:pPr>
            <a:r>
              <a:rPr lang="en-US" sz="1200" dirty="0" smtClean="0"/>
              <a:t>ONAP brings up VNFs on the Edge Cloud using VIM API</a:t>
            </a:r>
          </a:p>
          <a:p>
            <a:pPr marL="342900" indent="-342900">
              <a:buFont typeface="+mj-lt"/>
              <a:buAutoNum type="arabicPeriod"/>
            </a:pPr>
            <a:r>
              <a:rPr lang="en-US" sz="1200" dirty="0" smtClean="0"/>
              <a:t> AF informs NEF/SMF to create traffic rule (to enable redirection of UE APP traffic to new VNFs created).</a:t>
            </a:r>
          </a:p>
          <a:p>
            <a:pPr marL="342900" indent="-342900">
              <a:buFont typeface="+mj-lt"/>
              <a:buAutoNum type="arabicPeriod"/>
            </a:pPr>
            <a:r>
              <a:rPr lang="en-US" sz="1200" dirty="0" smtClean="0"/>
              <a:t>SMF informs UPF in the edge cloud (Programs UE classifier of UPF).</a:t>
            </a:r>
          </a:p>
          <a:p>
            <a:pPr marL="342900" indent="-342900">
              <a:buFont typeface="+mj-lt"/>
              <a:buAutoNum type="arabicPeriod"/>
            </a:pPr>
            <a:r>
              <a:rPr lang="en-US" sz="1200" dirty="0" smtClean="0"/>
              <a:t>When the traffic comes from UE APP,  right application in the edge cloud receives the traffic.</a:t>
            </a:r>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1535214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 – Remote Radio Unit</a:t>
            </a:r>
          </a:p>
          <a:p>
            <a:r>
              <a:rPr lang="en-US" dirty="0" smtClean="0"/>
              <a:t>DU – Distributed Unit (5G Base Unit)</a:t>
            </a:r>
          </a:p>
          <a:p>
            <a:r>
              <a:rPr lang="en-US" dirty="0" smtClean="0"/>
              <a:t>CU-UP – Centralized User Plane</a:t>
            </a:r>
          </a:p>
          <a:p>
            <a:r>
              <a:rPr lang="en-US" dirty="0" smtClean="0"/>
              <a:t>CU-CP – Centralized Control Plane (low and high)</a:t>
            </a:r>
          </a:p>
          <a:p>
            <a:r>
              <a:rPr lang="en-US" dirty="0" smtClean="0"/>
              <a:t>UPF – User Plane Function</a:t>
            </a:r>
          </a:p>
          <a:p>
            <a:r>
              <a:rPr lang="en-US" dirty="0" smtClean="0"/>
              <a:t>SMF – Session Management Function</a:t>
            </a:r>
          </a:p>
          <a:p>
            <a:r>
              <a:rPr lang="en-US" dirty="0" smtClean="0"/>
              <a:t>UDM – Unified Data Management Function</a:t>
            </a:r>
          </a:p>
          <a:p>
            <a:r>
              <a:rPr lang="en-US" dirty="0" smtClean="0"/>
              <a:t>AUSF – Authentication Service Function</a:t>
            </a:r>
          </a:p>
          <a:p>
            <a:endParaRPr lang="en-US" dirty="0" smtClean="0"/>
          </a:p>
          <a:p>
            <a:r>
              <a:rPr lang="en-US" dirty="0" smtClean="0"/>
              <a:t>Drivers</a:t>
            </a:r>
          </a:p>
          <a:p>
            <a:pPr marL="285750" indent="-285750">
              <a:buFont typeface="Arial" panose="020B0604020202020204" pitchFamily="34" charset="0"/>
              <a:buChar char="•"/>
            </a:pPr>
            <a:r>
              <a:rPr lang="en-US" sz="1200" dirty="0" smtClean="0"/>
              <a:t>5G - High throughput,  Low latency and low jitter need</a:t>
            </a:r>
          </a:p>
          <a:p>
            <a:pPr marL="285750" indent="-285750">
              <a:buFont typeface="Arial" panose="020B0604020202020204" pitchFamily="34" charset="0"/>
              <a:buChar char="•"/>
            </a:pPr>
            <a:r>
              <a:rPr lang="en-US" sz="1200" dirty="0" smtClean="0"/>
              <a:t>New revenue streams from New services</a:t>
            </a:r>
          </a:p>
          <a:p>
            <a:pPr marL="285750" indent="-285750">
              <a:buFont typeface="Arial" panose="020B0604020202020204" pitchFamily="34" charset="0"/>
              <a:buChar char="•"/>
            </a:pPr>
            <a:r>
              <a:rPr lang="en-US" sz="1200" dirty="0" smtClean="0"/>
              <a:t>Making sense of enormous data generation at device layer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2089411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35</a:t>
            </a:fld>
            <a:endParaRPr lang="en-US"/>
          </a:p>
        </p:txBody>
      </p:sp>
    </p:spTree>
    <p:extLst>
      <p:ext uri="{BB962C8B-B14F-4D97-AF65-F5344CB8AC3E}">
        <p14:creationId xmlns:p14="http://schemas.microsoft.com/office/powerpoint/2010/main" val="4063516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 – Remote Radio Unit</a:t>
            </a:r>
          </a:p>
          <a:p>
            <a:r>
              <a:rPr lang="en-US" dirty="0" smtClean="0"/>
              <a:t>DU – Distributed Unit (5G Base Unit)</a:t>
            </a:r>
          </a:p>
          <a:p>
            <a:r>
              <a:rPr lang="en-US" dirty="0" smtClean="0"/>
              <a:t>CU-UP – Centralized User Plane</a:t>
            </a:r>
          </a:p>
          <a:p>
            <a:r>
              <a:rPr lang="en-US" dirty="0" smtClean="0"/>
              <a:t>CU-CP – Centralized Control Plane (low and high)</a:t>
            </a:r>
          </a:p>
          <a:p>
            <a:r>
              <a:rPr lang="en-US" dirty="0" smtClean="0"/>
              <a:t>UPF – User Plane Function</a:t>
            </a:r>
          </a:p>
          <a:p>
            <a:r>
              <a:rPr lang="en-US" dirty="0" smtClean="0"/>
              <a:t>SMF – Session Management Function</a:t>
            </a:r>
          </a:p>
          <a:p>
            <a:r>
              <a:rPr lang="en-US" dirty="0" smtClean="0"/>
              <a:t>UDM – Unified Data Management Function</a:t>
            </a:r>
          </a:p>
          <a:p>
            <a:r>
              <a:rPr lang="en-US" dirty="0" smtClean="0"/>
              <a:t>AUSF – Authentication Service Function</a:t>
            </a:r>
          </a:p>
          <a:p>
            <a:endParaRPr lang="en-US" dirty="0" smtClean="0"/>
          </a:p>
          <a:p>
            <a:r>
              <a:rPr lang="en-US" dirty="0" smtClean="0"/>
              <a:t>Drivers</a:t>
            </a:r>
          </a:p>
          <a:p>
            <a:pPr marL="285750" indent="-285750">
              <a:buFont typeface="Arial" panose="020B0604020202020204" pitchFamily="34" charset="0"/>
              <a:buChar char="•"/>
            </a:pPr>
            <a:r>
              <a:rPr lang="en-US" sz="1200" dirty="0" smtClean="0"/>
              <a:t>5G - High throughput,  Low latency and low jitter need</a:t>
            </a:r>
          </a:p>
          <a:p>
            <a:pPr marL="285750" indent="-285750">
              <a:buFont typeface="Arial" panose="020B0604020202020204" pitchFamily="34" charset="0"/>
              <a:buChar char="•"/>
            </a:pPr>
            <a:r>
              <a:rPr lang="en-US" sz="1200" dirty="0" smtClean="0"/>
              <a:t>New revenue streams from New services</a:t>
            </a:r>
          </a:p>
          <a:p>
            <a:pPr marL="285750" indent="-285750">
              <a:buFont typeface="Arial" panose="020B0604020202020204" pitchFamily="34" charset="0"/>
              <a:buChar char="•"/>
            </a:pPr>
            <a:r>
              <a:rPr lang="en-US" sz="1200" dirty="0" smtClean="0"/>
              <a:t>Making sense of enormous data generation at device layer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a:p>
        </p:txBody>
      </p:sp>
    </p:spTree>
    <p:extLst>
      <p:ext uri="{BB962C8B-B14F-4D97-AF65-F5344CB8AC3E}">
        <p14:creationId xmlns:p14="http://schemas.microsoft.com/office/powerpoint/2010/main" val="3453887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2691269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2288090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7</a:t>
            </a:fld>
            <a:endParaRPr lang="en-US"/>
          </a:p>
        </p:txBody>
      </p:sp>
    </p:spTree>
    <p:extLst>
      <p:ext uri="{BB962C8B-B14F-4D97-AF65-F5344CB8AC3E}">
        <p14:creationId xmlns:p14="http://schemas.microsoft.com/office/powerpoint/2010/main" val="643874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a:t>
            </a:r>
            <a:r>
              <a:rPr lang="en-US" baseline="0" dirty="0" smtClean="0"/>
              <a:t>s matching the wiki page picture</a:t>
            </a:r>
          </a:p>
          <a:p>
            <a:r>
              <a:rPr lang="en-US" baseline="0" dirty="0" smtClean="0"/>
              <a:t>Infrastructure profile….</a:t>
            </a:r>
          </a:p>
          <a:p>
            <a:r>
              <a:rPr lang="en-US" baseline="0" dirty="0" smtClean="0"/>
              <a:t>Storage requirements</a:t>
            </a:r>
          </a:p>
          <a:p>
            <a:r>
              <a:rPr lang="en-US" baseline="0" dirty="0" smtClean="0"/>
              <a:t>Network infrastructure…</a:t>
            </a:r>
          </a:p>
          <a:p>
            <a:r>
              <a:rPr lang="en-US" baseline="0" dirty="0" smtClean="0"/>
              <a:t>Table…</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3551528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 – Remote Radio Unit</a:t>
            </a:r>
          </a:p>
          <a:p>
            <a:r>
              <a:rPr lang="en-US" dirty="0" smtClean="0"/>
              <a:t>DU – Distributed Unit (5G Base Unit)</a:t>
            </a:r>
          </a:p>
          <a:p>
            <a:r>
              <a:rPr lang="en-US" dirty="0" smtClean="0"/>
              <a:t>CU-UP – Centralized User Plane</a:t>
            </a:r>
          </a:p>
          <a:p>
            <a:r>
              <a:rPr lang="en-US" dirty="0" smtClean="0"/>
              <a:t>CU-CP – Centralized Control Plane (low and high)</a:t>
            </a:r>
          </a:p>
          <a:p>
            <a:r>
              <a:rPr lang="en-US" dirty="0" smtClean="0"/>
              <a:t>UPF – User Plane Function</a:t>
            </a:r>
          </a:p>
          <a:p>
            <a:r>
              <a:rPr lang="en-US" dirty="0" smtClean="0"/>
              <a:t>SMF – Session Management Function</a:t>
            </a:r>
          </a:p>
          <a:p>
            <a:r>
              <a:rPr lang="en-US" dirty="0" smtClean="0"/>
              <a:t>UDM – Unified Data Management Function</a:t>
            </a:r>
          </a:p>
          <a:p>
            <a:r>
              <a:rPr lang="en-US" dirty="0" smtClean="0"/>
              <a:t>AUSF – Authentication Service Function</a:t>
            </a:r>
          </a:p>
          <a:p>
            <a:endParaRPr lang="en-US" dirty="0" smtClean="0"/>
          </a:p>
          <a:p>
            <a:r>
              <a:rPr lang="en-US" dirty="0" smtClean="0"/>
              <a:t>Drivers</a:t>
            </a:r>
          </a:p>
          <a:p>
            <a:pPr marL="285750" indent="-285750">
              <a:buFont typeface="Arial" panose="020B0604020202020204" pitchFamily="34" charset="0"/>
              <a:buChar char="•"/>
            </a:pPr>
            <a:r>
              <a:rPr lang="en-US" sz="1200" dirty="0" smtClean="0"/>
              <a:t>5G - High throughput,  Low latency and low jitter need</a:t>
            </a:r>
          </a:p>
          <a:p>
            <a:pPr marL="285750" indent="-285750">
              <a:buFont typeface="Arial" panose="020B0604020202020204" pitchFamily="34" charset="0"/>
              <a:buChar char="•"/>
            </a:pPr>
            <a:r>
              <a:rPr lang="en-US" sz="1200" dirty="0" smtClean="0"/>
              <a:t>New revenue streams from New services</a:t>
            </a:r>
          </a:p>
          <a:p>
            <a:pPr marL="285750" indent="-285750">
              <a:buFont typeface="Arial" panose="020B0604020202020204" pitchFamily="34" charset="0"/>
              <a:buChar char="•"/>
            </a:pPr>
            <a:r>
              <a:rPr lang="en-US" sz="1200" dirty="0" smtClean="0"/>
              <a:t>Making sense of enormous data generation at device layer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10</a:t>
            </a:fld>
            <a:endParaRPr lang="en-US"/>
          </a:p>
        </p:txBody>
      </p:sp>
    </p:spTree>
    <p:extLst>
      <p:ext uri="{BB962C8B-B14F-4D97-AF65-F5344CB8AC3E}">
        <p14:creationId xmlns:p14="http://schemas.microsoft.com/office/powerpoint/2010/main" val="3896923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11</a:t>
            </a:fld>
            <a:endParaRPr lang="en-US"/>
          </a:p>
        </p:txBody>
      </p:sp>
    </p:spTree>
    <p:extLst>
      <p:ext uri="{BB962C8B-B14F-4D97-AF65-F5344CB8AC3E}">
        <p14:creationId xmlns:p14="http://schemas.microsoft.com/office/powerpoint/2010/main" val="1385874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21722351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Big Bullet 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44449"/>
            <a:ext cx="10972800" cy="988747"/>
          </a:xfrm>
        </p:spPr>
        <p:txBody>
          <a:bodyPr>
            <a:normAutofit/>
          </a:bodyPr>
          <a:lstStyle>
            <a:lvl1pPr>
              <a:defRPr sz="3600" baseline="0"/>
            </a:lvl1pPr>
          </a:lstStyle>
          <a:p>
            <a:r>
              <a:rPr lang="en-US" dirty="0" smtClean="0"/>
              <a:t>36pt Light headline</a:t>
            </a:r>
            <a:endParaRPr lang="en-US" dirty="0"/>
          </a:p>
        </p:txBody>
      </p:sp>
      <p:sp>
        <p:nvSpPr>
          <p:cNvPr id="3" name="Content Placeholder 2"/>
          <p:cNvSpPr>
            <a:spLocks noGrp="1"/>
          </p:cNvSpPr>
          <p:nvPr>
            <p:ph idx="1" hasCustomPrompt="1"/>
          </p:nvPr>
        </p:nvSpPr>
        <p:spPr>
          <a:xfrm>
            <a:off x="609600" y="1699369"/>
            <a:ext cx="10972800" cy="4525963"/>
          </a:xfrm>
        </p:spPr>
        <p:txBody>
          <a:bodyPr/>
          <a:lstStyle>
            <a:lvl2pPr>
              <a:defRPr sz="2267"/>
            </a:lvl2pPr>
            <a:lvl3pPr>
              <a:defRPr sz="2267"/>
            </a:lvl3pPr>
          </a:lstStyle>
          <a:p>
            <a:pPr lvl="0"/>
            <a:r>
              <a:rPr lang="en-US" dirty="0" smtClean="0"/>
              <a:t>22pt Medium Sub Line</a:t>
            </a:r>
          </a:p>
          <a:p>
            <a:pPr lvl="1"/>
            <a:r>
              <a:rPr lang="en-US" dirty="0" smtClean="0"/>
              <a:t>22pt Regular Big Bullet One</a:t>
            </a:r>
          </a:p>
          <a:p>
            <a:pPr lvl="2"/>
            <a:r>
              <a:rPr lang="en-US" dirty="0" smtClean="0"/>
              <a:t>Sub-bullet</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261800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A58C43F-3756-4C1C-9FBB-79DD3CA9EBC6}"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59845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rinivasa.r.addepalli@intel.com"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0.tiff"/><Relationship Id="rId3" Type="http://schemas.openxmlformats.org/officeDocument/2006/relationships/image" Target="../media/image5.tiff"/><Relationship Id="rId7" Type="http://schemas.openxmlformats.org/officeDocument/2006/relationships/image" Target="../media/image9.tiff"/><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tiff"/><Relationship Id="rId10" Type="http://schemas.openxmlformats.org/officeDocument/2006/relationships/image" Target="../media/image12.tiff"/><Relationship Id="rId4" Type="http://schemas.openxmlformats.org/officeDocument/2006/relationships/image" Target="../media/image6.tiff"/><Relationship Id="rId9" Type="http://schemas.openxmlformats.org/officeDocument/2006/relationships/image" Target="../media/image11.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0.tiff"/><Relationship Id="rId3" Type="http://schemas.openxmlformats.org/officeDocument/2006/relationships/image" Target="../media/image5.tiff"/><Relationship Id="rId7" Type="http://schemas.openxmlformats.org/officeDocument/2006/relationships/image" Target="../media/image9.tiff"/><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tiff"/><Relationship Id="rId10" Type="http://schemas.openxmlformats.org/officeDocument/2006/relationships/image" Target="../media/image12.tiff"/><Relationship Id="rId4" Type="http://schemas.openxmlformats.org/officeDocument/2006/relationships/image" Target="../media/image6.tiff"/><Relationship Id="rId9" Type="http://schemas.openxmlformats.org/officeDocument/2006/relationships/image" Target="../media/image11.tiff"/></Relationships>
</file>

<file path=ppt/slides/_rels/slide29.xml.rels><?xml version="1.0" encoding="UTF-8" standalone="yes"?>
<Relationships xmlns="http://schemas.openxmlformats.org/package/2006/relationships"><Relationship Id="rId8" Type="http://schemas.openxmlformats.org/officeDocument/2006/relationships/image" Target="../media/image10.tiff"/><Relationship Id="rId3" Type="http://schemas.openxmlformats.org/officeDocument/2006/relationships/image" Target="../media/image5.tiff"/><Relationship Id="rId7" Type="http://schemas.openxmlformats.org/officeDocument/2006/relationships/image" Target="../media/image9.tiff"/><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tiff"/><Relationship Id="rId10" Type="http://schemas.openxmlformats.org/officeDocument/2006/relationships/image" Target="../media/image12.tiff"/><Relationship Id="rId4" Type="http://schemas.openxmlformats.org/officeDocument/2006/relationships/image" Target="../media/image6.tiff"/><Relationship Id="rId9" Type="http://schemas.openxmlformats.org/officeDocument/2006/relationships/image" Target="../media/image11.tif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824163"/>
            <a:ext cx="11333163" cy="896937"/>
          </a:xfrm>
        </p:spPr>
        <p:txBody>
          <a:bodyPr>
            <a:normAutofit fontScale="90000"/>
          </a:bodyPr>
          <a:lstStyle/>
          <a:p>
            <a:r>
              <a:rPr lang="en-US" dirty="0" smtClean="0"/>
              <a:t>Orchestration for Edge-Computing</a:t>
            </a:r>
            <a:br>
              <a:rPr lang="en-US" dirty="0" smtClean="0"/>
            </a:br>
            <a:r>
              <a:rPr lang="en-US" dirty="0" smtClean="0"/>
              <a:t>(WIP) -  Background work to identify gaps</a:t>
            </a:r>
            <a:endParaRPr lang="en-US" dirty="0"/>
          </a:p>
        </p:txBody>
      </p:sp>
      <p:sp>
        <p:nvSpPr>
          <p:cNvPr id="4" name="Subtitle 3"/>
          <p:cNvSpPr>
            <a:spLocks noGrp="1"/>
          </p:cNvSpPr>
          <p:nvPr>
            <p:ph type="subTitle" idx="4294967295"/>
          </p:nvPr>
        </p:nvSpPr>
        <p:spPr>
          <a:xfrm>
            <a:off x="-1" y="4554538"/>
            <a:ext cx="7164371" cy="1676580"/>
          </a:xfrm>
        </p:spPr>
        <p:txBody>
          <a:bodyPr>
            <a:normAutofit/>
          </a:bodyPr>
          <a:lstStyle/>
          <a:p>
            <a:pPr marL="0" indent="0">
              <a:buNone/>
            </a:pPr>
            <a:r>
              <a:rPr lang="en-US" sz="1600" dirty="0" smtClean="0">
                <a:solidFill>
                  <a:schemeClr val="bg1"/>
                </a:solidFill>
              </a:rPr>
              <a:t>For more information</a:t>
            </a:r>
          </a:p>
          <a:p>
            <a:pPr marL="0" indent="0">
              <a:buNone/>
            </a:pPr>
            <a:r>
              <a:rPr lang="en-US" sz="1600" dirty="0" smtClean="0">
                <a:solidFill>
                  <a:schemeClr val="bg1"/>
                </a:solidFill>
              </a:rPr>
              <a:t>Edge-Automation group in ONAP</a:t>
            </a:r>
          </a:p>
          <a:p>
            <a:pPr marL="0" indent="0">
              <a:buNone/>
            </a:pPr>
            <a:endParaRPr lang="en-US" sz="1600" dirty="0">
              <a:solidFill>
                <a:schemeClr val="bg1"/>
              </a:solidFill>
            </a:endParaRPr>
          </a:p>
          <a:p>
            <a:pPr marL="0" indent="0">
              <a:buNone/>
            </a:pPr>
            <a:r>
              <a:rPr lang="en-US" sz="1600" dirty="0" smtClean="0">
                <a:solidFill>
                  <a:schemeClr val="bg1"/>
                </a:solidFill>
              </a:rPr>
              <a:t>Contact: </a:t>
            </a:r>
            <a:r>
              <a:rPr lang="en-US" sz="1600" dirty="0" smtClean="0">
                <a:solidFill>
                  <a:schemeClr val="bg1"/>
                </a:solidFill>
                <a:hlinkClick r:id="rId3"/>
              </a:rPr>
              <a:t>Srinivasa.r.addepalli@intel.com</a:t>
            </a:r>
            <a:r>
              <a:rPr lang="en-US" sz="1600" dirty="0" smtClean="0">
                <a:solidFill>
                  <a:schemeClr val="bg1"/>
                </a:solidFill>
              </a:rPr>
              <a:t> on this presentation</a:t>
            </a:r>
          </a:p>
          <a:p>
            <a:pPr marL="0" indent="0">
              <a:buNone/>
            </a:pPr>
            <a:endParaRPr lang="en-US" sz="1600" dirty="0">
              <a:solidFill>
                <a:schemeClr val="bg1"/>
              </a:solidFill>
            </a:endParaRPr>
          </a:p>
        </p:txBody>
      </p:sp>
    </p:spTree>
    <p:extLst>
      <p:ext uri="{BB962C8B-B14F-4D97-AF65-F5344CB8AC3E}">
        <p14:creationId xmlns:p14="http://schemas.microsoft.com/office/powerpoint/2010/main" val="1374482073"/>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Edge Deployment Architecture – Offload Interface points</a:t>
            </a:r>
            <a:endParaRPr lang="en-US" sz="3100" b="1" dirty="0"/>
          </a:p>
        </p:txBody>
      </p:sp>
      <p:sp>
        <p:nvSpPr>
          <p:cNvPr id="148" name="Rounded Rectangle 147"/>
          <p:cNvSpPr/>
          <p:nvPr/>
        </p:nvSpPr>
        <p:spPr>
          <a:xfrm>
            <a:off x="2537242" y="991902"/>
            <a:ext cx="8960851" cy="22975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ounded Rectangle 1"/>
          <p:cNvSpPr/>
          <p:nvPr/>
        </p:nvSpPr>
        <p:spPr>
          <a:xfrm>
            <a:off x="1381991" y="3733014"/>
            <a:ext cx="9950732" cy="2158739"/>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44"/>
          <p:cNvSpPr/>
          <p:nvPr/>
        </p:nvSpPr>
        <p:spPr>
          <a:xfrm>
            <a:off x="1381991" y="3885414"/>
            <a:ext cx="9950732" cy="2158739"/>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ounded Rectangle 62"/>
          <p:cNvSpPr/>
          <p:nvPr/>
        </p:nvSpPr>
        <p:spPr>
          <a:xfrm>
            <a:off x="1465118" y="4037814"/>
            <a:ext cx="10032975" cy="2158739"/>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10953180" y="4072761"/>
            <a:ext cx="1046375" cy="261610"/>
          </a:xfrm>
          <a:prstGeom prst="rect">
            <a:avLst/>
          </a:prstGeom>
          <a:noFill/>
        </p:spPr>
        <p:txBody>
          <a:bodyPr wrap="square" rtlCol="0">
            <a:spAutoFit/>
          </a:bodyPr>
          <a:lstStyle/>
          <a:p>
            <a:r>
              <a:rPr lang="en-US" sz="1100" i="1" dirty="0" smtClean="0"/>
              <a:t>AOP</a:t>
            </a:r>
            <a:endParaRPr lang="en-US" sz="1100" i="1" dirty="0"/>
          </a:p>
        </p:txBody>
      </p:sp>
      <p:sp>
        <p:nvSpPr>
          <p:cNvPr id="11" name="TextBox 10"/>
          <p:cNvSpPr txBox="1"/>
          <p:nvPr/>
        </p:nvSpPr>
        <p:spPr>
          <a:xfrm>
            <a:off x="7117237" y="997945"/>
            <a:ext cx="1253765" cy="276999"/>
          </a:xfrm>
          <a:prstGeom prst="rect">
            <a:avLst/>
          </a:prstGeom>
          <a:noFill/>
        </p:spPr>
        <p:txBody>
          <a:bodyPr wrap="square" rtlCol="0">
            <a:spAutoFit/>
          </a:bodyPr>
          <a:lstStyle/>
          <a:p>
            <a:r>
              <a:rPr lang="en-US" sz="1200" dirty="0" smtClean="0"/>
              <a:t>ONAP Central</a:t>
            </a:r>
            <a:endParaRPr lang="en-US" sz="1200" dirty="0"/>
          </a:p>
        </p:txBody>
      </p:sp>
      <p:sp>
        <p:nvSpPr>
          <p:cNvPr id="12" name="Rounded Rectangle 11"/>
          <p:cNvSpPr/>
          <p:nvPr/>
        </p:nvSpPr>
        <p:spPr>
          <a:xfrm>
            <a:off x="2794650" y="1663679"/>
            <a:ext cx="1272619" cy="887132"/>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SO/VFC</a:t>
            </a:r>
            <a:endParaRPr lang="en-US" dirty="0"/>
          </a:p>
        </p:txBody>
      </p:sp>
      <p:sp>
        <p:nvSpPr>
          <p:cNvPr id="14" name="Rounded Rectangle 13"/>
          <p:cNvSpPr/>
          <p:nvPr/>
        </p:nvSpPr>
        <p:spPr>
          <a:xfrm>
            <a:off x="2952901" y="2253601"/>
            <a:ext cx="1011677" cy="19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Offload </a:t>
            </a:r>
            <a:r>
              <a:rPr lang="en-US" sz="1200" dirty="0" err="1" smtClean="0"/>
              <a:t>i</a:t>
            </a:r>
            <a:r>
              <a:rPr lang="en-US" sz="1200" dirty="0" smtClean="0"/>
              <a:t>/f</a:t>
            </a:r>
            <a:endParaRPr lang="en-US" sz="1200" dirty="0"/>
          </a:p>
        </p:txBody>
      </p:sp>
      <p:sp>
        <p:nvSpPr>
          <p:cNvPr id="65" name="Rounded Rectangle 64"/>
          <p:cNvSpPr/>
          <p:nvPr/>
        </p:nvSpPr>
        <p:spPr>
          <a:xfrm>
            <a:off x="4219669" y="1663679"/>
            <a:ext cx="1272619" cy="887132"/>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APPC</a:t>
            </a:r>
            <a:endParaRPr lang="en-US" dirty="0"/>
          </a:p>
        </p:txBody>
      </p:sp>
      <p:sp>
        <p:nvSpPr>
          <p:cNvPr id="66" name="Rounded Rectangle 65"/>
          <p:cNvSpPr/>
          <p:nvPr/>
        </p:nvSpPr>
        <p:spPr>
          <a:xfrm>
            <a:off x="4350139" y="2253601"/>
            <a:ext cx="1011677" cy="19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Offload </a:t>
            </a:r>
            <a:r>
              <a:rPr lang="en-US" sz="1200" dirty="0" err="1" smtClean="0"/>
              <a:t>i</a:t>
            </a:r>
            <a:r>
              <a:rPr lang="en-US" sz="1200" dirty="0" smtClean="0"/>
              <a:t>/f</a:t>
            </a:r>
            <a:endParaRPr lang="en-US" sz="1200" dirty="0"/>
          </a:p>
        </p:txBody>
      </p:sp>
      <p:sp>
        <p:nvSpPr>
          <p:cNvPr id="67" name="Rounded Rectangle 66"/>
          <p:cNvSpPr/>
          <p:nvPr/>
        </p:nvSpPr>
        <p:spPr>
          <a:xfrm>
            <a:off x="5590805" y="1663679"/>
            <a:ext cx="1272619" cy="887132"/>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SDNC</a:t>
            </a:r>
            <a:endParaRPr lang="en-US" dirty="0"/>
          </a:p>
        </p:txBody>
      </p:sp>
      <p:sp>
        <p:nvSpPr>
          <p:cNvPr id="68" name="Rounded Rectangle 67"/>
          <p:cNvSpPr/>
          <p:nvPr/>
        </p:nvSpPr>
        <p:spPr>
          <a:xfrm>
            <a:off x="5755751" y="2263328"/>
            <a:ext cx="1011677" cy="19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Offload </a:t>
            </a:r>
            <a:r>
              <a:rPr lang="en-US" sz="1200" dirty="0" err="1" smtClean="0"/>
              <a:t>i</a:t>
            </a:r>
            <a:r>
              <a:rPr lang="en-US" sz="1200" dirty="0" smtClean="0"/>
              <a:t>/f</a:t>
            </a:r>
            <a:endParaRPr lang="en-US" sz="1200" dirty="0"/>
          </a:p>
        </p:txBody>
      </p:sp>
      <p:sp>
        <p:nvSpPr>
          <p:cNvPr id="69" name="Rounded Rectangle 68"/>
          <p:cNvSpPr/>
          <p:nvPr/>
        </p:nvSpPr>
        <p:spPr>
          <a:xfrm>
            <a:off x="10017597" y="1628006"/>
            <a:ext cx="1272619" cy="887132"/>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DCAE</a:t>
            </a:r>
            <a:endParaRPr lang="en-US" dirty="0"/>
          </a:p>
        </p:txBody>
      </p:sp>
      <p:sp>
        <p:nvSpPr>
          <p:cNvPr id="70" name="Rounded Rectangle 69"/>
          <p:cNvSpPr/>
          <p:nvPr/>
        </p:nvSpPr>
        <p:spPr>
          <a:xfrm>
            <a:off x="2822429" y="4201273"/>
            <a:ext cx="1122134" cy="422836"/>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VNF LCM Offload</a:t>
            </a:r>
            <a:endParaRPr lang="en-US" sz="1200" dirty="0"/>
          </a:p>
        </p:txBody>
      </p:sp>
      <p:cxnSp>
        <p:nvCxnSpPr>
          <p:cNvPr id="17" name="Straight Connector 16"/>
          <p:cNvCxnSpPr>
            <a:stCxn id="14" idx="2"/>
          </p:cNvCxnSpPr>
          <p:nvPr/>
        </p:nvCxnSpPr>
        <p:spPr>
          <a:xfrm flipH="1">
            <a:off x="3454363" y="2447555"/>
            <a:ext cx="4377" cy="1753718"/>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976420" y="2445262"/>
            <a:ext cx="9728" cy="1753718"/>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2" name="Rounded Rectangle 71"/>
          <p:cNvSpPr/>
          <p:nvPr/>
        </p:nvSpPr>
        <p:spPr>
          <a:xfrm>
            <a:off x="3609396" y="4795963"/>
            <a:ext cx="2432523" cy="271693"/>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Fabric Control for VLs</a:t>
            </a:r>
            <a:endParaRPr lang="en-US" sz="1200" dirty="0"/>
          </a:p>
        </p:txBody>
      </p:sp>
      <p:cxnSp>
        <p:nvCxnSpPr>
          <p:cNvPr id="73" name="Straight Connector 72"/>
          <p:cNvCxnSpPr/>
          <p:nvPr/>
        </p:nvCxnSpPr>
        <p:spPr>
          <a:xfrm>
            <a:off x="3747024" y="4624109"/>
            <a:ext cx="0" cy="220928"/>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4" name="Rounded Rectangle 73"/>
          <p:cNvSpPr/>
          <p:nvPr/>
        </p:nvSpPr>
        <p:spPr>
          <a:xfrm>
            <a:off x="4005761" y="4201273"/>
            <a:ext cx="1202155" cy="422836"/>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PNF LCM Offload</a:t>
            </a:r>
            <a:endParaRPr lang="en-US" sz="1200" dirty="0"/>
          </a:p>
        </p:txBody>
      </p:sp>
      <p:cxnSp>
        <p:nvCxnSpPr>
          <p:cNvPr id="22" name="Elbow Connector 21"/>
          <p:cNvCxnSpPr/>
          <p:nvPr/>
        </p:nvCxnSpPr>
        <p:spPr>
          <a:xfrm rot="5400000">
            <a:off x="3241556" y="2937879"/>
            <a:ext cx="1758304" cy="768485"/>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Rounded Rectangle 74"/>
          <p:cNvSpPr/>
          <p:nvPr/>
        </p:nvSpPr>
        <p:spPr>
          <a:xfrm>
            <a:off x="5311385" y="4226925"/>
            <a:ext cx="1552039" cy="39718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Gateway Control Offload</a:t>
            </a:r>
            <a:endParaRPr lang="en-US" sz="1200" dirty="0"/>
          </a:p>
        </p:txBody>
      </p:sp>
      <p:cxnSp>
        <p:nvCxnSpPr>
          <p:cNvPr id="76" name="Elbow Connector 75"/>
          <p:cNvCxnSpPr>
            <a:endCxn id="75" idx="0"/>
          </p:cNvCxnSpPr>
          <p:nvPr/>
        </p:nvCxnSpPr>
        <p:spPr>
          <a:xfrm rot="5400000">
            <a:off x="5310578" y="3245449"/>
            <a:ext cx="1758303" cy="204648"/>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7" name="Rounded Rectangle 76"/>
          <p:cNvSpPr/>
          <p:nvPr/>
        </p:nvSpPr>
        <p:spPr>
          <a:xfrm>
            <a:off x="10118627" y="4904504"/>
            <a:ext cx="1365300" cy="296437"/>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Prometheus</a:t>
            </a:r>
            <a:endParaRPr lang="en-US" sz="1200" dirty="0"/>
          </a:p>
        </p:txBody>
      </p:sp>
      <p:sp>
        <p:nvSpPr>
          <p:cNvPr id="78" name="Rounded Rectangle 77"/>
          <p:cNvSpPr/>
          <p:nvPr/>
        </p:nvSpPr>
        <p:spPr>
          <a:xfrm>
            <a:off x="6932374" y="1663679"/>
            <a:ext cx="1272619" cy="887132"/>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Policy</a:t>
            </a:r>
            <a:endParaRPr lang="en-US" dirty="0"/>
          </a:p>
        </p:txBody>
      </p:sp>
      <p:sp>
        <p:nvSpPr>
          <p:cNvPr id="79" name="Rounded Rectangle 78"/>
          <p:cNvSpPr/>
          <p:nvPr/>
        </p:nvSpPr>
        <p:spPr>
          <a:xfrm>
            <a:off x="7057341" y="2265769"/>
            <a:ext cx="1011677" cy="193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Duplicate I/f</a:t>
            </a:r>
            <a:endParaRPr lang="en-US" sz="1200" dirty="0"/>
          </a:p>
        </p:txBody>
      </p:sp>
      <p:sp>
        <p:nvSpPr>
          <p:cNvPr id="80" name="Rounded Rectangle 79"/>
          <p:cNvSpPr/>
          <p:nvPr/>
        </p:nvSpPr>
        <p:spPr>
          <a:xfrm>
            <a:off x="6930339" y="4215209"/>
            <a:ext cx="1272619" cy="40890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Closed loop-local</a:t>
            </a:r>
            <a:endParaRPr lang="en-US" sz="1200" dirty="0"/>
          </a:p>
        </p:txBody>
      </p:sp>
      <p:cxnSp>
        <p:nvCxnSpPr>
          <p:cNvPr id="81" name="Elbow Connector 80"/>
          <p:cNvCxnSpPr/>
          <p:nvPr/>
        </p:nvCxnSpPr>
        <p:spPr>
          <a:xfrm rot="5400000">
            <a:off x="6581703" y="3222090"/>
            <a:ext cx="1758303" cy="204648"/>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2" name="Rounded Rectangle 81"/>
          <p:cNvSpPr/>
          <p:nvPr/>
        </p:nvSpPr>
        <p:spPr>
          <a:xfrm>
            <a:off x="7709628" y="4686688"/>
            <a:ext cx="1272619" cy="40890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Optimization - Local</a:t>
            </a:r>
            <a:endParaRPr lang="en-US" sz="1200" dirty="0"/>
          </a:p>
        </p:txBody>
      </p:sp>
      <p:cxnSp>
        <p:nvCxnSpPr>
          <p:cNvPr id="83" name="Elbow Connector 82"/>
          <p:cNvCxnSpPr/>
          <p:nvPr/>
        </p:nvCxnSpPr>
        <p:spPr>
          <a:xfrm rot="16200000" flipH="1">
            <a:off x="7036622" y="3389626"/>
            <a:ext cx="2273644" cy="413837"/>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4" name="Rounded Rectangle 83"/>
          <p:cNvSpPr/>
          <p:nvPr/>
        </p:nvSpPr>
        <p:spPr>
          <a:xfrm>
            <a:off x="10118627" y="5200940"/>
            <a:ext cx="916712" cy="443547"/>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err="1" smtClean="0"/>
              <a:t>Collectd</a:t>
            </a:r>
            <a:r>
              <a:rPr lang="en-US" sz="1200" dirty="0" smtClean="0"/>
              <a:t> </a:t>
            </a:r>
          </a:p>
          <a:p>
            <a:pPr algn="ctr"/>
            <a:r>
              <a:rPr lang="en-US" sz="1200" dirty="0" smtClean="0"/>
              <a:t>extension</a:t>
            </a:r>
            <a:endParaRPr lang="en-US" sz="1200" dirty="0"/>
          </a:p>
        </p:txBody>
      </p:sp>
      <p:sp>
        <p:nvSpPr>
          <p:cNvPr id="85" name="Rounded Rectangle 84"/>
          <p:cNvSpPr/>
          <p:nvPr/>
        </p:nvSpPr>
        <p:spPr>
          <a:xfrm>
            <a:off x="8739161" y="5113191"/>
            <a:ext cx="1365300" cy="296437"/>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Topology</a:t>
            </a:r>
            <a:endParaRPr lang="en-US" sz="1200" dirty="0"/>
          </a:p>
        </p:txBody>
      </p:sp>
      <p:sp>
        <p:nvSpPr>
          <p:cNvPr id="86" name="Rounded Rectangle 85"/>
          <p:cNvSpPr/>
          <p:nvPr/>
        </p:nvSpPr>
        <p:spPr>
          <a:xfrm>
            <a:off x="8267528" y="1706404"/>
            <a:ext cx="1438724" cy="816545"/>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AAI</a:t>
            </a:r>
            <a:endParaRPr lang="en-US" dirty="0"/>
          </a:p>
        </p:txBody>
      </p:sp>
      <p:cxnSp>
        <p:nvCxnSpPr>
          <p:cNvPr id="29" name="Elbow Connector 28"/>
          <p:cNvCxnSpPr>
            <a:endCxn id="86" idx="2"/>
          </p:cNvCxnSpPr>
          <p:nvPr/>
        </p:nvCxnSpPr>
        <p:spPr>
          <a:xfrm rot="16200000" flipV="1">
            <a:off x="7909231" y="3600608"/>
            <a:ext cx="2590244" cy="434925"/>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Elbow Connector 86"/>
          <p:cNvCxnSpPr>
            <a:endCxn id="69" idx="2"/>
          </p:cNvCxnSpPr>
          <p:nvPr/>
        </p:nvCxnSpPr>
        <p:spPr>
          <a:xfrm rot="16200000" flipV="1">
            <a:off x="9864928" y="3304118"/>
            <a:ext cx="1842593" cy="264633"/>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38"/>
          <p:cNvCxnSpPr>
            <a:endCxn id="80" idx="3"/>
          </p:cNvCxnSpPr>
          <p:nvPr/>
        </p:nvCxnSpPr>
        <p:spPr>
          <a:xfrm rot="10800000">
            <a:off x="8202958" y="4419660"/>
            <a:ext cx="2222252" cy="484845"/>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9" name="Rounded Rectangle 88"/>
          <p:cNvSpPr/>
          <p:nvPr/>
        </p:nvSpPr>
        <p:spPr>
          <a:xfrm rot="16200000">
            <a:off x="876571" y="4589521"/>
            <a:ext cx="2423280" cy="790784"/>
          </a:xfrm>
          <a:prstGeom prst="roundRect">
            <a:avLst/>
          </a:prstGeom>
          <a:solidFill>
            <a:schemeClr val="accent5">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based Orchestration of ONAP offload services</a:t>
            </a:r>
          </a:p>
          <a:p>
            <a:pPr algn="ctr"/>
            <a:r>
              <a:rPr lang="en-US" sz="1200" dirty="0" smtClean="0"/>
              <a:t>ISTIO Service mesh,   Vault, </a:t>
            </a:r>
            <a:r>
              <a:rPr lang="en-US" sz="1200" dirty="0" err="1" smtClean="0"/>
              <a:t>fluentd</a:t>
            </a:r>
            <a:r>
              <a:rPr lang="en-US" sz="1200" dirty="0" smtClean="0"/>
              <a:t>, </a:t>
            </a:r>
            <a:r>
              <a:rPr lang="en-US" sz="1200" dirty="0" err="1" smtClean="0"/>
              <a:t>Opentrace</a:t>
            </a:r>
            <a:endParaRPr lang="en-US" sz="1200" dirty="0"/>
          </a:p>
        </p:txBody>
      </p:sp>
      <p:sp>
        <p:nvSpPr>
          <p:cNvPr id="90" name="Rounded Rectangle 89"/>
          <p:cNvSpPr/>
          <p:nvPr/>
        </p:nvSpPr>
        <p:spPr>
          <a:xfrm>
            <a:off x="2842444" y="5403175"/>
            <a:ext cx="2649844" cy="488577"/>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Multi-Cloud Broker/Service with plugins</a:t>
            </a:r>
            <a:endParaRPr lang="en-US" sz="1200" dirty="0"/>
          </a:p>
        </p:txBody>
      </p:sp>
      <p:cxnSp>
        <p:nvCxnSpPr>
          <p:cNvPr id="91" name="Elbow Connector 90"/>
          <p:cNvCxnSpPr/>
          <p:nvPr/>
        </p:nvCxnSpPr>
        <p:spPr>
          <a:xfrm rot="16200000" flipH="1">
            <a:off x="2916745" y="5011672"/>
            <a:ext cx="785519" cy="10391"/>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3440351" y="5114928"/>
            <a:ext cx="2432523" cy="271693"/>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L4-L7 &amp; App  Configurator</a:t>
            </a:r>
            <a:endParaRPr lang="en-US" sz="1200" dirty="0"/>
          </a:p>
        </p:txBody>
      </p:sp>
      <p:cxnSp>
        <p:nvCxnSpPr>
          <p:cNvPr id="42" name="Elbow Connector 41"/>
          <p:cNvCxnSpPr/>
          <p:nvPr/>
        </p:nvCxnSpPr>
        <p:spPr>
          <a:xfrm rot="16200000" flipH="1">
            <a:off x="3258343" y="4839133"/>
            <a:ext cx="516231" cy="35357"/>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9596267" y="4357730"/>
            <a:ext cx="918779" cy="438233"/>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Predictive Analytics</a:t>
            </a:r>
            <a:endParaRPr lang="en-US" sz="1200" dirty="0"/>
          </a:p>
        </p:txBody>
      </p:sp>
      <p:cxnSp>
        <p:nvCxnSpPr>
          <p:cNvPr id="7" name="Elbow Connector 6"/>
          <p:cNvCxnSpPr>
            <a:endCxn id="46" idx="3"/>
          </p:cNvCxnSpPr>
          <p:nvPr/>
        </p:nvCxnSpPr>
        <p:spPr>
          <a:xfrm rot="16200000" flipV="1">
            <a:off x="10469346" y="4622547"/>
            <a:ext cx="327656" cy="23625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46" idx="0"/>
          </p:cNvCxnSpPr>
          <p:nvPr/>
        </p:nvCxnSpPr>
        <p:spPr>
          <a:xfrm rot="5400000" flipH="1" flipV="1">
            <a:off x="9319137" y="3251658"/>
            <a:ext cx="1842592" cy="369553"/>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0857584" y="4334371"/>
            <a:ext cx="612767" cy="438233"/>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VES proxy</a:t>
            </a:r>
            <a:endParaRPr lang="en-US" sz="1200" dirty="0"/>
          </a:p>
        </p:txBody>
      </p:sp>
      <p:cxnSp>
        <p:nvCxnSpPr>
          <p:cNvPr id="6" name="Elbow Connector 5"/>
          <p:cNvCxnSpPr>
            <a:endCxn id="47" idx="2"/>
          </p:cNvCxnSpPr>
          <p:nvPr/>
        </p:nvCxnSpPr>
        <p:spPr>
          <a:xfrm flipV="1">
            <a:off x="10953180" y="4772604"/>
            <a:ext cx="210788" cy="13190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967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Hierarchical Federation – Site registration </a:t>
            </a:r>
            <a:endParaRPr lang="en-US" sz="3100" b="1" dirty="0"/>
          </a:p>
        </p:txBody>
      </p:sp>
      <p:sp>
        <p:nvSpPr>
          <p:cNvPr id="93" name="Rounded Rectangle 92"/>
          <p:cNvSpPr/>
          <p:nvPr/>
        </p:nvSpPr>
        <p:spPr>
          <a:xfrm>
            <a:off x="1615111" y="2050564"/>
            <a:ext cx="3356264" cy="11845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 Central</a:t>
            </a:r>
            <a:endParaRPr lang="en-US" dirty="0"/>
          </a:p>
        </p:txBody>
      </p:sp>
      <p:sp>
        <p:nvSpPr>
          <p:cNvPr id="95" name="Rounded Rectangle 94"/>
          <p:cNvSpPr/>
          <p:nvPr/>
        </p:nvSpPr>
        <p:spPr>
          <a:xfrm>
            <a:off x="1615111" y="3492013"/>
            <a:ext cx="3356264" cy="1184564"/>
          </a:xfrm>
          <a:prstGeom prst="roundRect">
            <a:avLst/>
          </a:prstGeom>
          <a:solidFill>
            <a:schemeClr val="accent4">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Sites</a:t>
            </a:r>
            <a:endParaRPr lang="en-US" dirty="0"/>
          </a:p>
        </p:txBody>
      </p:sp>
      <p:pic>
        <p:nvPicPr>
          <p:cNvPr id="1026" name="Picture 2" descr="Image result for Administra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5375" y="1001083"/>
            <a:ext cx="768926" cy="748145"/>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a:stCxn id="1026" idx="2"/>
          </p:cNvCxnSpPr>
          <p:nvPr/>
        </p:nvCxnSpPr>
        <p:spPr>
          <a:xfrm>
            <a:off x="3069838" y="1749228"/>
            <a:ext cx="62346" cy="3013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3132184" y="1749228"/>
            <a:ext cx="1132609" cy="276999"/>
          </a:xfrm>
          <a:prstGeom prst="rect">
            <a:avLst/>
          </a:prstGeom>
          <a:noFill/>
        </p:spPr>
        <p:txBody>
          <a:bodyPr wrap="square" rtlCol="0">
            <a:spAutoFit/>
          </a:bodyPr>
          <a:lstStyle/>
          <a:p>
            <a:r>
              <a:rPr lang="en-US" sz="1200" dirty="0" smtClean="0"/>
              <a:t>1. Add Site</a:t>
            </a:r>
            <a:endParaRPr lang="en-US" sz="1200" dirty="0"/>
          </a:p>
        </p:txBody>
      </p:sp>
      <p:pic>
        <p:nvPicPr>
          <p:cNvPr id="102" name="Picture 2" descr="Image result for Administra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53" y="3710222"/>
            <a:ext cx="768926" cy="748145"/>
          </a:xfrm>
          <a:prstGeom prst="rect">
            <a:avLst/>
          </a:prstGeom>
          <a:noFill/>
          <a:extLst>
            <a:ext uri="{909E8E84-426E-40DD-AFC4-6F175D3DCCD1}">
              <a14:hiddenFill xmlns:a14="http://schemas.microsoft.com/office/drawing/2010/main">
                <a:solidFill>
                  <a:srgbClr val="FFFFFF"/>
                </a:solidFill>
              </a14:hiddenFill>
            </a:ext>
          </a:extLst>
        </p:spPr>
      </p:pic>
      <p:cxnSp>
        <p:nvCxnSpPr>
          <p:cNvPr id="133" name="Straight Arrow Connector 132"/>
          <p:cNvCxnSpPr>
            <a:stCxn id="102" idx="3"/>
          </p:cNvCxnSpPr>
          <p:nvPr/>
        </p:nvCxnSpPr>
        <p:spPr>
          <a:xfrm>
            <a:off x="871979" y="4084295"/>
            <a:ext cx="8955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812322" y="4177201"/>
            <a:ext cx="862446" cy="461665"/>
          </a:xfrm>
          <a:prstGeom prst="rect">
            <a:avLst/>
          </a:prstGeom>
          <a:noFill/>
        </p:spPr>
        <p:txBody>
          <a:bodyPr wrap="square" rtlCol="0">
            <a:spAutoFit/>
          </a:bodyPr>
          <a:lstStyle/>
          <a:p>
            <a:r>
              <a:rPr lang="en-US" sz="1200" dirty="0" smtClean="0"/>
              <a:t>2. Register Edge</a:t>
            </a:r>
            <a:endParaRPr lang="en-US" sz="1200" dirty="0"/>
          </a:p>
        </p:txBody>
      </p:sp>
      <p:sp>
        <p:nvSpPr>
          <p:cNvPr id="106" name="Rounded Rectangle 105"/>
          <p:cNvSpPr/>
          <p:nvPr/>
        </p:nvSpPr>
        <p:spPr>
          <a:xfrm>
            <a:off x="1767511" y="3644413"/>
            <a:ext cx="3356264" cy="1184564"/>
          </a:xfrm>
          <a:prstGeom prst="roundRect">
            <a:avLst/>
          </a:prstGeom>
          <a:solidFill>
            <a:schemeClr val="accent4">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Sites with AOP</a:t>
            </a:r>
            <a:endParaRPr lang="en-US" dirty="0"/>
          </a:p>
        </p:txBody>
      </p:sp>
      <p:sp>
        <p:nvSpPr>
          <p:cNvPr id="107" name="Rounded Rectangle 106"/>
          <p:cNvSpPr/>
          <p:nvPr/>
        </p:nvSpPr>
        <p:spPr>
          <a:xfrm>
            <a:off x="1598119" y="5248745"/>
            <a:ext cx="1534065" cy="1184564"/>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Edges</a:t>
            </a:r>
            <a:endParaRPr lang="en-US" dirty="0"/>
          </a:p>
        </p:txBody>
      </p:sp>
      <p:sp>
        <p:nvSpPr>
          <p:cNvPr id="108" name="Rounded Rectangle 107"/>
          <p:cNvSpPr/>
          <p:nvPr/>
        </p:nvSpPr>
        <p:spPr>
          <a:xfrm>
            <a:off x="3284584" y="5252931"/>
            <a:ext cx="1534065" cy="1184564"/>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Edges</a:t>
            </a:r>
            <a:endParaRPr lang="en-US" dirty="0"/>
          </a:p>
        </p:txBody>
      </p:sp>
      <p:cxnSp>
        <p:nvCxnSpPr>
          <p:cNvPr id="136" name="Straight Arrow Connector 135"/>
          <p:cNvCxnSpPr>
            <a:stCxn id="106" idx="2"/>
            <a:endCxn id="107" idx="0"/>
          </p:cNvCxnSpPr>
          <p:nvPr/>
        </p:nvCxnSpPr>
        <p:spPr>
          <a:xfrm flipH="1">
            <a:off x="2365152" y="4828977"/>
            <a:ext cx="1080491" cy="41976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1358151" y="4791266"/>
            <a:ext cx="1774033" cy="461665"/>
          </a:xfrm>
          <a:prstGeom prst="rect">
            <a:avLst/>
          </a:prstGeom>
          <a:noFill/>
        </p:spPr>
        <p:txBody>
          <a:bodyPr wrap="square" rtlCol="0">
            <a:spAutoFit/>
          </a:bodyPr>
          <a:lstStyle/>
          <a:p>
            <a:r>
              <a:rPr lang="en-US" sz="1200" dirty="0"/>
              <a:t>3</a:t>
            </a:r>
            <a:r>
              <a:rPr lang="en-US" sz="1200" dirty="0" smtClean="0"/>
              <a:t>. Get Edge Info</a:t>
            </a:r>
          </a:p>
          <a:p>
            <a:r>
              <a:rPr lang="en-US" sz="1200" dirty="0" smtClean="0"/>
              <a:t>4.  Topology discovery</a:t>
            </a:r>
            <a:endParaRPr lang="en-US" sz="1200" dirty="0"/>
          </a:p>
        </p:txBody>
      </p:sp>
      <p:cxnSp>
        <p:nvCxnSpPr>
          <p:cNvPr id="139" name="Straight Arrow Connector 138"/>
          <p:cNvCxnSpPr>
            <a:endCxn id="93" idx="2"/>
          </p:cNvCxnSpPr>
          <p:nvPr/>
        </p:nvCxnSpPr>
        <p:spPr>
          <a:xfrm flipH="1" flipV="1">
            <a:off x="3293243" y="3235128"/>
            <a:ext cx="152400" cy="4092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3563469" y="3259465"/>
            <a:ext cx="1653049" cy="276999"/>
          </a:xfrm>
          <a:prstGeom prst="rect">
            <a:avLst/>
          </a:prstGeom>
          <a:noFill/>
        </p:spPr>
        <p:txBody>
          <a:bodyPr wrap="square" rtlCol="0">
            <a:spAutoFit/>
          </a:bodyPr>
          <a:lstStyle/>
          <a:p>
            <a:r>
              <a:rPr lang="en-US" sz="1200" dirty="0" smtClean="0"/>
              <a:t>5. Add Edge to the site</a:t>
            </a:r>
            <a:endParaRPr lang="en-US" sz="1200" dirty="0"/>
          </a:p>
        </p:txBody>
      </p:sp>
      <p:cxnSp>
        <p:nvCxnSpPr>
          <p:cNvPr id="117" name="Straight Arrow Connector 116"/>
          <p:cNvCxnSpPr>
            <a:endCxn id="108" idx="0"/>
          </p:cNvCxnSpPr>
          <p:nvPr/>
        </p:nvCxnSpPr>
        <p:spPr>
          <a:xfrm>
            <a:off x="4043286" y="4674655"/>
            <a:ext cx="8331" cy="578276"/>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a:xfrm>
            <a:off x="6062914" y="1454727"/>
            <a:ext cx="5824286"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Sites are added to Central ONAP by administrator</a:t>
            </a:r>
          </a:p>
          <a:p>
            <a:pPr marL="285750" indent="-285750">
              <a:buFont typeface="Arial" panose="020B0604020202020204" pitchFamily="34" charset="0"/>
              <a:buChar char="•"/>
            </a:pPr>
            <a:r>
              <a:rPr lang="en-US" dirty="0" smtClean="0"/>
              <a:t>AOP adds information about edges to the Central ONAP</a:t>
            </a:r>
          </a:p>
          <a:p>
            <a:pPr marL="285750" indent="-285750">
              <a:buFont typeface="Arial" panose="020B0604020202020204" pitchFamily="34" charset="0"/>
              <a:buChar char="•"/>
            </a:pPr>
            <a:endParaRPr lang="en-US" dirty="0"/>
          </a:p>
        </p:txBody>
      </p:sp>
      <p:sp>
        <p:nvSpPr>
          <p:cNvPr id="122" name="Rounded Rectangle 121"/>
          <p:cNvSpPr/>
          <p:nvPr/>
        </p:nvSpPr>
        <p:spPr>
          <a:xfrm>
            <a:off x="4971375" y="5252931"/>
            <a:ext cx="1534065" cy="1184564"/>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Edges with AOP</a:t>
            </a:r>
            <a:endParaRPr lang="en-US" dirty="0"/>
          </a:p>
        </p:txBody>
      </p:sp>
      <p:cxnSp>
        <p:nvCxnSpPr>
          <p:cNvPr id="147" name="Elbow Connector 146"/>
          <p:cNvCxnSpPr>
            <a:stCxn id="93" idx="3"/>
            <a:endCxn id="122" idx="0"/>
          </p:cNvCxnSpPr>
          <p:nvPr/>
        </p:nvCxnSpPr>
        <p:spPr>
          <a:xfrm>
            <a:off x="4971375" y="2642846"/>
            <a:ext cx="767033" cy="2610085"/>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6030129" y="3030348"/>
            <a:ext cx="5824286"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AOP collects information about Edges</a:t>
            </a:r>
          </a:p>
          <a:p>
            <a:pPr marL="742950" lvl="1" indent="-285750">
              <a:buFont typeface="Arial" panose="020B0604020202020204" pitchFamily="34" charset="0"/>
              <a:buChar char="•"/>
            </a:pPr>
            <a:r>
              <a:rPr lang="en-US" dirty="0" smtClean="0"/>
              <a:t>HPA information</a:t>
            </a:r>
          </a:p>
          <a:p>
            <a:pPr marL="742950" lvl="1" indent="-285750">
              <a:buFont typeface="Arial" panose="020B0604020202020204" pitchFamily="34" charset="0"/>
              <a:buChar char="•"/>
            </a:pPr>
            <a:r>
              <a:rPr lang="en-US" dirty="0" smtClean="0"/>
              <a:t>Fabric topology and Fabric element capacity</a:t>
            </a:r>
          </a:p>
          <a:p>
            <a:pPr marL="285750" indent="-285750">
              <a:buFont typeface="Arial" panose="020B0604020202020204" pitchFamily="34" charset="0"/>
              <a:buChar char="•"/>
            </a:pPr>
            <a:endParaRPr lang="en-US" dirty="0"/>
          </a:p>
        </p:txBody>
      </p:sp>
      <p:sp>
        <p:nvSpPr>
          <p:cNvPr id="149" name="TextBox 148"/>
          <p:cNvSpPr txBox="1"/>
          <p:nvPr/>
        </p:nvSpPr>
        <p:spPr>
          <a:xfrm>
            <a:off x="7335982" y="4638866"/>
            <a:ext cx="3740727" cy="923330"/>
          </a:xfrm>
          <a:prstGeom prst="rect">
            <a:avLst/>
          </a:prstGeom>
          <a:noFill/>
          <a:ln>
            <a:solidFill>
              <a:schemeClr val="tx1"/>
            </a:solidFill>
          </a:ln>
        </p:spPr>
        <p:txBody>
          <a:bodyPr wrap="square" rtlCol="0">
            <a:spAutoFit/>
          </a:bodyPr>
          <a:lstStyle/>
          <a:p>
            <a:r>
              <a:rPr lang="en-US" dirty="0" smtClean="0"/>
              <a:t>Projects:  A&amp;AI </a:t>
            </a:r>
          </a:p>
          <a:p>
            <a:r>
              <a:rPr lang="en-US" dirty="0" smtClean="0"/>
              <a:t>AOP Topology Project  – Leverage A&amp;AI software </a:t>
            </a:r>
            <a:endParaRPr lang="en-US" dirty="0"/>
          </a:p>
        </p:txBody>
      </p:sp>
    </p:spTree>
    <p:extLst>
      <p:ext uri="{BB962C8B-B14F-4D97-AF65-F5344CB8AC3E}">
        <p14:creationId xmlns:p14="http://schemas.microsoft.com/office/powerpoint/2010/main" val="1593688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Hierarchical Federation – VNF LCM</a:t>
            </a:r>
            <a:endParaRPr lang="en-US" sz="3100" b="1" dirty="0"/>
          </a:p>
        </p:txBody>
      </p:sp>
      <p:sp>
        <p:nvSpPr>
          <p:cNvPr id="93" name="Rounded Rectangle 92"/>
          <p:cNvSpPr/>
          <p:nvPr/>
        </p:nvSpPr>
        <p:spPr>
          <a:xfrm>
            <a:off x="1358151" y="1113029"/>
            <a:ext cx="3356264" cy="11845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 Central</a:t>
            </a:r>
            <a:endParaRPr lang="en-US" dirty="0"/>
          </a:p>
        </p:txBody>
      </p:sp>
      <p:sp>
        <p:nvSpPr>
          <p:cNvPr id="95" name="Rounded Rectangle 94"/>
          <p:cNvSpPr/>
          <p:nvPr/>
        </p:nvSpPr>
        <p:spPr>
          <a:xfrm>
            <a:off x="1309985" y="3242631"/>
            <a:ext cx="3356264" cy="1184564"/>
          </a:xfrm>
          <a:prstGeom prst="roundRect">
            <a:avLst/>
          </a:prstGeom>
          <a:solidFill>
            <a:schemeClr val="accent4">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Sites</a:t>
            </a:r>
            <a:endParaRPr lang="en-US" dirty="0"/>
          </a:p>
        </p:txBody>
      </p:sp>
      <p:sp>
        <p:nvSpPr>
          <p:cNvPr id="106" name="Rounded Rectangle 105"/>
          <p:cNvSpPr/>
          <p:nvPr/>
        </p:nvSpPr>
        <p:spPr>
          <a:xfrm>
            <a:off x="1462385" y="3395031"/>
            <a:ext cx="3356264" cy="1184564"/>
          </a:xfrm>
          <a:prstGeom prst="roundRect">
            <a:avLst/>
          </a:prstGeom>
          <a:solidFill>
            <a:schemeClr val="accent4">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AOP</a:t>
            </a:r>
            <a:endParaRPr lang="en-US" dirty="0"/>
          </a:p>
        </p:txBody>
      </p:sp>
      <p:sp>
        <p:nvSpPr>
          <p:cNvPr id="107" name="Rounded Rectangle 106"/>
          <p:cNvSpPr/>
          <p:nvPr/>
        </p:nvSpPr>
        <p:spPr>
          <a:xfrm>
            <a:off x="1292993" y="4999363"/>
            <a:ext cx="1534065" cy="1184564"/>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Edges</a:t>
            </a:r>
            <a:endParaRPr lang="en-US" dirty="0"/>
          </a:p>
        </p:txBody>
      </p:sp>
      <p:sp>
        <p:nvSpPr>
          <p:cNvPr id="108" name="Rounded Rectangle 107"/>
          <p:cNvSpPr/>
          <p:nvPr/>
        </p:nvSpPr>
        <p:spPr>
          <a:xfrm>
            <a:off x="2979458" y="5003549"/>
            <a:ext cx="1534065" cy="1184564"/>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Edges</a:t>
            </a:r>
            <a:endParaRPr lang="en-US" dirty="0"/>
          </a:p>
        </p:txBody>
      </p:sp>
      <p:sp>
        <p:nvSpPr>
          <p:cNvPr id="4" name="Rounded Rectangle 3"/>
          <p:cNvSpPr/>
          <p:nvPr/>
        </p:nvSpPr>
        <p:spPr>
          <a:xfrm>
            <a:off x="1408995" y="1691161"/>
            <a:ext cx="1091046" cy="2897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26" name="Rounded Rectangle 25"/>
          <p:cNvSpPr/>
          <p:nvPr/>
        </p:nvSpPr>
        <p:spPr>
          <a:xfrm>
            <a:off x="2827057" y="1712839"/>
            <a:ext cx="823929" cy="2897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sp>
        <p:nvSpPr>
          <p:cNvPr id="27" name="Rounded Rectangle 26"/>
          <p:cNvSpPr/>
          <p:nvPr/>
        </p:nvSpPr>
        <p:spPr>
          <a:xfrm>
            <a:off x="3701831" y="1494512"/>
            <a:ext cx="809241" cy="3631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APPC</a:t>
            </a:r>
          </a:p>
        </p:txBody>
      </p:sp>
      <p:sp>
        <p:nvSpPr>
          <p:cNvPr id="28" name="Rounded Rectangle 27"/>
          <p:cNvSpPr/>
          <p:nvPr/>
        </p:nvSpPr>
        <p:spPr>
          <a:xfrm>
            <a:off x="3701830" y="1875995"/>
            <a:ext cx="809241" cy="3631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A&amp;AI</a:t>
            </a:r>
            <a:endParaRPr lang="en-US" dirty="0"/>
          </a:p>
        </p:txBody>
      </p:sp>
      <p:cxnSp>
        <p:nvCxnSpPr>
          <p:cNvPr id="6" name="Straight Arrow Connector 5"/>
          <p:cNvCxnSpPr>
            <a:endCxn id="4" idx="0"/>
          </p:cNvCxnSpPr>
          <p:nvPr/>
        </p:nvCxnSpPr>
        <p:spPr>
          <a:xfrm>
            <a:off x="1953491" y="1018309"/>
            <a:ext cx="1027" cy="6728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1610591" y="1113029"/>
            <a:ext cx="270164" cy="2273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cxnSp>
        <p:nvCxnSpPr>
          <p:cNvPr id="32" name="Straight Arrow Connector 31"/>
          <p:cNvCxnSpPr>
            <a:stCxn id="4" idx="3"/>
            <a:endCxn id="26" idx="1"/>
          </p:cNvCxnSpPr>
          <p:nvPr/>
        </p:nvCxnSpPr>
        <p:spPr>
          <a:xfrm>
            <a:off x="2500041" y="1836033"/>
            <a:ext cx="327016" cy="21678"/>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2506048" y="1911851"/>
            <a:ext cx="270164" cy="2273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cxnSp>
        <p:nvCxnSpPr>
          <p:cNvPr id="36" name="Straight Arrow Connector 35"/>
          <p:cNvCxnSpPr/>
          <p:nvPr/>
        </p:nvCxnSpPr>
        <p:spPr>
          <a:xfrm>
            <a:off x="1880755" y="1980905"/>
            <a:ext cx="0" cy="16974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610591" y="3678382"/>
            <a:ext cx="895457" cy="384463"/>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AOP – VNF </a:t>
            </a:r>
          </a:p>
          <a:p>
            <a:pPr algn="ctr"/>
            <a:r>
              <a:rPr lang="en-US" sz="1200" dirty="0" smtClean="0"/>
              <a:t>LCM</a:t>
            </a:r>
            <a:endParaRPr lang="en-US" sz="1200" dirty="0"/>
          </a:p>
        </p:txBody>
      </p:sp>
      <p:sp>
        <p:nvSpPr>
          <p:cNvPr id="39" name="Rounded Rectangle 38"/>
          <p:cNvSpPr/>
          <p:nvPr/>
        </p:nvSpPr>
        <p:spPr>
          <a:xfrm>
            <a:off x="1604584" y="4136584"/>
            <a:ext cx="895457" cy="384463"/>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AOP – MC</a:t>
            </a:r>
            <a:endParaRPr lang="en-US" sz="1200" dirty="0"/>
          </a:p>
        </p:txBody>
      </p:sp>
      <p:sp>
        <p:nvSpPr>
          <p:cNvPr id="40" name="Oval 39"/>
          <p:cNvSpPr/>
          <p:nvPr/>
        </p:nvSpPr>
        <p:spPr>
          <a:xfrm>
            <a:off x="1536488" y="2580213"/>
            <a:ext cx="270164" cy="2273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12" name="TextBox 11"/>
          <p:cNvSpPr txBox="1"/>
          <p:nvPr/>
        </p:nvSpPr>
        <p:spPr>
          <a:xfrm>
            <a:off x="5757295" y="1028700"/>
            <a:ext cx="5850082" cy="4278094"/>
          </a:xfrm>
          <a:prstGeom prst="rect">
            <a:avLst/>
          </a:prstGeom>
          <a:noFill/>
        </p:spPr>
        <p:txBody>
          <a:bodyPr wrap="square" rtlCol="0">
            <a:spAutoFit/>
          </a:bodyPr>
          <a:lstStyle/>
          <a:p>
            <a:pPr marL="342900" indent="-342900">
              <a:buFont typeface="+mj-lt"/>
              <a:buAutoNum type="arabicPeriod"/>
            </a:pPr>
            <a:r>
              <a:rPr lang="en-US" sz="1600" dirty="0" smtClean="0"/>
              <a:t>Service instantiation request (SO decomposes NSD)</a:t>
            </a:r>
          </a:p>
          <a:p>
            <a:pPr marL="342900" indent="-342900">
              <a:buFont typeface="+mj-lt"/>
              <a:buAutoNum type="arabicPeriod"/>
            </a:pPr>
            <a:r>
              <a:rPr lang="en-US" sz="1600" dirty="0" smtClean="0"/>
              <a:t>For each VNFD,  SO requests OOF to get the best sites to place VNF and get the edges that can host VNF. Modifies VNFD and VLs with the information from OOF. </a:t>
            </a:r>
            <a:r>
              <a:rPr lang="en-US" sz="1600" dirty="0"/>
              <a:t> </a:t>
            </a:r>
            <a:r>
              <a:rPr lang="en-US" sz="1600" dirty="0" smtClean="0"/>
              <a:t>Also sends any artifacts related to VNF LCM such as initial configuration data</a:t>
            </a:r>
          </a:p>
          <a:p>
            <a:pPr marL="342900" indent="-342900">
              <a:buFont typeface="+mj-lt"/>
              <a:buAutoNum type="arabicPeriod"/>
            </a:pPr>
            <a:r>
              <a:rPr lang="en-US" sz="1600" dirty="0" smtClean="0"/>
              <a:t>SO finds the Site that controls Edge and sends modified VNFD and VLs (in TOSCA) to AOP</a:t>
            </a:r>
          </a:p>
          <a:p>
            <a:pPr marL="342900" indent="-342900">
              <a:buFont typeface="+mj-lt"/>
              <a:buAutoNum type="arabicPeriod"/>
            </a:pPr>
            <a:r>
              <a:rPr lang="en-US" sz="1600" dirty="0" smtClean="0"/>
              <a:t>AOP-VNFLCM decomposes VNFD &amp; VLs from TOSCA and uses AIOP-MC to bring up workloads and Fabric control to program the switches in the edge.   Also via L4-L7 configurator, it configures VNF applications.</a:t>
            </a:r>
          </a:p>
          <a:p>
            <a:pPr marL="342900" indent="-342900">
              <a:buFont typeface="+mj-lt"/>
              <a:buAutoNum type="arabicPeriod"/>
            </a:pPr>
            <a:r>
              <a:rPr lang="en-US" sz="1600" dirty="0" smtClean="0"/>
              <a:t>APPC sends any configuration update to AIOP</a:t>
            </a:r>
          </a:p>
          <a:p>
            <a:endParaRPr lang="en-US" sz="1600" dirty="0" smtClean="0"/>
          </a:p>
          <a:p>
            <a:r>
              <a:rPr lang="en-US" sz="1600" dirty="0" smtClean="0"/>
              <a:t>AOP also does monitoring,  Healing, Scale-out, migration on existing VNFCs</a:t>
            </a:r>
          </a:p>
          <a:p>
            <a:endParaRPr lang="en-US" sz="1600" dirty="0" smtClean="0"/>
          </a:p>
          <a:p>
            <a:r>
              <a:rPr lang="en-US" sz="1600" dirty="0" smtClean="0"/>
              <a:t>AOP informs SO if it can’t do any part of LCM</a:t>
            </a:r>
          </a:p>
        </p:txBody>
      </p:sp>
      <p:sp>
        <p:nvSpPr>
          <p:cNvPr id="42" name="Rounded Rectangle 41"/>
          <p:cNvSpPr/>
          <p:nvPr/>
        </p:nvSpPr>
        <p:spPr>
          <a:xfrm>
            <a:off x="2641130" y="4023013"/>
            <a:ext cx="895457" cy="384463"/>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Fabric Control</a:t>
            </a:r>
            <a:endParaRPr lang="en-US" sz="1200" dirty="0"/>
          </a:p>
        </p:txBody>
      </p:sp>
      <p:cxnSp>
        <p:nvCxnSpPr>
          <p:cNvPr id="14" name="Elbow Connector 13"/>
          <p:cNvCxnSpPr>
            <a:endCxn id="42" idx="0"/>
          </p:cNvCxnSpPr>
          <p:nvPr/>
        </p:nvCxnSpPr>
        <p:spPr>
          <a:xfrm>
            <a:off x="2506048" y="3834913"/>
            <a:ext cx="582811" cy="188100"/>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1630007" y="3828420"/>
            <a:ext cx="270164" cy="2273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17" name="TextBox 16"/>
          <p:cNvSpPr txBox="1"/>
          <p:nvPr/>
        </p:nvSpPr>
        <p:spPr>
          <a:xfrm>
            <a:off x="5835413" y="6027014"/>
            <a:ext cx="5727530" cy="369332"/>
          </a:xfrm>
          <a:prstGeom prst="rect">
            <a:avLst/>
          </a:prstGeom>
          <a:noFill/>
        </p:spPr>
        <p:txBody>
          <a:bodyPr wrap="square" rtlCol="0">
            <a:spAutoFit/>
          </a:bodyPr>
          <a:lstStyle/>
          <a:p>
            <a:r>
              <a:rPr lang="en-US" dirty="0" smtClean="0"/>
              <a:t>Projects:  SO, APPC</a:t>
            </a:r>
            <a:endParaRPr lang="en-US" dirty="0"/>
          </a:p>
        </p:txBody>
      </p:sp>
      <p:sp>
        <p:nvSpPr>
          <p:cNvPr id="49" name="Rounded Rectangle 48"/>
          <p:cNvSpPr/>
          <p:nvPr/>
        </p:nvSpPr>
        <p:spPr>
          <a:xfrm>
            <a:off x="3569713" y="4023012"/>
            <a:ext cx="1013486" cy="384463"/>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L4-L7  Configurator</a:t>
            </a:r>
            <a:endParaRPr lang="en-US" sz="1200" dirty="0"/>
          </a:p>
        </p:txBody>
      </p:sp>
      <p:cxnSp>
        <p:nvCxnSpPr>
          <p:cNvPr id="50" name="Elbow Connector 49"/>
          <p:cNvCxnSpPr>
            <a:endCxn id="49" idx="0"/>
          </p:cNvCxnSpPr>
          <p:nvPr/>
        </p:nvCxnSpPr>
        <p:spPr>
          <a:xfrm>
            <a:off x="2455070" y="3742791"/>
            <a:ext cx="1621386" cy="2802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27" idx="3"/>
            <a:endCxn id="11" idx="0"/>
          </p:cNvCxnSpPr>
          <p:nvPr/>
        </p:nvCxnSpPr>
        <p:spPr>
          <a:xfrm flipH="1">
            <a:off x="2058320" y="1676112"/>
            <a:ext cx="2452752" cy="2002270"/>
          </a:xfrm>
          <a:prstGeom prst="bentConnector4">
            <a:avLst>
              <a:gd name="adj1" fmla="val -9320"/>
              <a:gd name="adj2" fmla="val 5453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2897698" y="2763450"/>
            <a:ext cx="270164" cy="2273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spTree>
    <p:extLst>
      <p:ext uri="{BB962C8B-B14F-4D97-AF65-F5344CB8AC3E}">
        <p14:creationId xmlns:p14="http://schemas.microsoft.com/office/powerpoint/2010/main" val="3216618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7259" y="154772"/>
            <a:ext cx="11919722" cy="575849"/>
          </a:xfrm>
        </p:spPr>
        <p:txBody>
          <a:bodyPr>
            <a:normAutofit/>
          </a:bodyPr>
          <a:lstStyle/>
          <a:p>
            <a:r>
              <a:rPr lang="en-US" sz="2800" b="1" dirty="0" smtClean="0"/>
              <a:t>Networking – Fabric Control</a:t>
            </a:r>
            <a:endParaRPr lang="en-US" sz="3100" b="1" dirty="0"/>
          </a:p>
        </p:txBody>
      </p:sp>
      <p:sp>
        <p:nvSpPr>
          <p:cNvPr id="2" name="Rounded Rectangle 1"/>
          <p:cNvSpPr/>
          <p:nvPr/>
        </p:nvSpPr>
        <p:spPr>
          <a:xfrm>
            <a:off x="565607" y="2993321"/>
            <a:ext cx="11180191" cy="322837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197203" y="5656082"/>
            <a:ext cx="8286161"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923827" y="5191191"/>
            <a:ext cx="8559538"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NFVI/VMM</a:t>
            </a:r>
            <a:endParaRPr lang="en-US" dirty="0"/>
          </a:p>
        </p:txBody>
      </p:sp>
      <p:sp>
        <p:nvSpPr>
          <p:cNvPr id="5" name="Flowchart: Data 4"/>
          <p:cNvSpPr/>
          <p:nvPr/>
        </p:nvSpPr>
        <p:spPr>
          <a:xfrm>
            <a:off x="1219525" y="4218066"/>
            <a:ext cx="6321918" cy="392270"/>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Network1 (VLAN/VXLAN/GENEVE)</a:t>
            </a:r>
            <a:endParaRPr lang="en-US" sz="1400" dirty="0">
              <a:solidFill>
                <a:schemeClr val="tx1"/>
              </a:solidFill>
            </a:endParaRPr>
          </a:p>
        </p:txBody>
      </p:sp>
      <p:sp>
        <p:nvSpPr>
          <p:cNvPr id="28" name="Flowchart: Data 27"/>
          <p:cNvSpPr/>
          <p:nvPr/>
        </p:nvSpPr>
        <p:spPr>
          <a:xfrm>
            <a:off x="2799761" y="4736110"/>
            <a:ext cx="6892566" cy="329306"/>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Network N (VLAN/VXLAN/GENEVE)</a:t>
            </a:r>
            <a:endParaRPr lang="en-US" sz="1400" dirty="0">
              <a:solidFill>
                <a:schemeClr val="tx1"/>
              </a:solidFill>
            </a:endParaRPr>
          </a:p>
        </p:txBody>
      </p:sp>
      <p:sp>
        <p:nvSpPr>
          <p:cNvPr id="6" name="Rounded Rectangle 5"/>
          <p:cNvSpPr/>
          <p:nvPr/>
        </p:nvSpPr>
        <p:spPr>
          <a:xfrm>
            <a:off x="6683603" y="5235100"/>
            <a:ext cx="2168165" cy="3081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SRIOV networking</a:t>
            </a:r>
            <a:endParaRPr lang="en-US" dirty="0"/>
          </a:p>
        </p:txBody>
      </p:sp>
      <p:sp>
        <p:nvSpPr>
          <p:cNvPr id="31" name="Rounded Rectangle 30"/>
          <p:cNvSpPr/>
          <p:nvPr/>
        </p:nvSpPr>
        <p:spPr>
          <a:xfrm>
            <a:off x="1046375" y="5235100"/>
            <a:ext cx="3535053" cy="3081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vSwitch</a:t>
            </a:r>
            <a:r>
              <a:rPr lang="en-US" dirty="0" smtClean="0"/>
              <a:t> (</a:t>
            </a:r>
            <a:r>
              <a:rPr lang="en-US" dirty="0" err="1" smtClean="0"/>
              <a:t>e.g</a:t>
            </a:r>
            <a:r>
              <a:rPr lang="en-US" dirty="0" smtClean="0"/>
              <a:t> OVSDPDK) networking</a:t>
            </a:r>
            <a:endParaRPr lang="en-US" dirty="0"/>
          </a:p>
        </p:txBody>
      </p:sp>
      <p:sp>
        <p:nvSpPr>
          <p:cNvPr id="8" name="Rounded Rectangle 7"/>
          <p:cNvSpPr/>
          <p:nvPr/>
        </p:nvSpPr>
        <p:spPr>
          <a:xfrm>
            <a:off x="2928594" y="3556577"/>
            <a:ext cx="707011" cy="4147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VM</a:t>
            </a:r>
            <a:endParaRPr lang="en-US" dirty="0"/>
          </a:p>
        </p:txBody>
      </p:sp>
      <p:sp>
        <p:nvSpPr>
          <p:cNvPr id="33" name="Rounded Rectangle 32"/>
          <p:cNvSpPr/>
          <p:nvPr/>
        </p:nvSpPr>
        <p:spPr>
          <a:xfrm>
            <a:off x="3838278" y="3552174"/>
            <a:ext cx="707011" cy="4147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VM</a:t>
            </a:r>
            <a:endParaRPr lang="en-US" dirty="0"/>
          </a:p>
        </p:txBody>
      </p:sp>
      <p:cxnSp>
        <p:nvCxnSpPr>
          <p:cNvPr id="10" name="Straight Connector 9"/>
          <p:cNvCxnSpPr/>
          <p:nvPr/>
        </p:nvCxnSpPr>
        <p:spPr>
          <a:xfrm>
            <a:off x="3403076" y="3855370"/>
            <a:ext cx="0" cy="1140836"/>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084136" y="3855370"/>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981253" y="3855370"/>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256202" y="3855370"/>
            <a:ext cx="0" cy="104656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4702401" y="3327663"/>
            <a:ext cx="1538144" cy="65332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a:off x="4764251" y="3627400"/>
            <a:ext cx="561886" cy="281073"/>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43" name="Rounded Rectangle 42"/>
          <p:cNvSpPr/>
          <p:nvPr/>
        </p:nvSpPr>
        <p:spPr>
          <a:xfrm>
            <a:off x="5398414" y="3629938"/>
            <a:ext cx="561886" cy="281073"/>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cxnSp>
        <p:nvCxnSpPr>
          <p:cNvPr id="44" name="Straight Connector 43"/>
          <p:cNvCxnSpPr/>
          <p:nvPr/>
        </p:nvCxnSpPr>
        <p:spPr>
          <a:xfrm>
            <a:off x="5029483" y="3848400"/>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836528" y="3327663"/>
            <a:ext cx="1375735" cy="261610"/>
          </a:xfrm>
          <a:prstGeom prst="rect">
            <a:avLst/>
          </a:prstGeom>
          <a:noFill/>
        </p:spPr>
        <p:txBody>
          <a:bodyPr wrap="square" rtlCol="0">
            <a:spAutoFit/>
          </a:bodyPr>
          <a:lstStyle/>
          <a:p>
            <a:pPr algn="ctr"/>
            <a:r>
              <a:rPr lang="en-US" sz="1100" dirty="0" smtClean="0"/>
              <a:t>POD</a:t>
            </a:r>
            <a:endParaRPr lang="en-US" sz="1100" dirty="0"/>
          </a:p>
        </p:txBody>
      </p:sp>
      <p:cxnSp>
        <p:nvCxnSpPr>
          <p:cNvPr id="46" name="Straight Connector 45"/>
          <p:cNvCxnSpPr/>
          <p:nvPr/>
        </p:nvCxnSpPr>
        <p:spPr>
          <a:xfrm>
            <a:off x="5530674" y="3848400"/>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796196" y="3848400"/>
            <a:ext cx="0" cy="10535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6326942" y="3339367"/>
            <a:ext cx="743726" cy="65332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ounded Rectangle 49"/>
          <p:cNvSpPr/>
          <p:nvPr/>
        </p:nvSpPr>
        <p:spPr>
          <a:xfrm>
            <a:off x="6388792" y="3639104"/>
            <a:ext cx="561886" cy="281073"/>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52" name="TextBox 51"/>
          <p:cNvSpPr txBox="1"/>
          <p:nvPr/>
        </p:nvSpPr>
        <p:spPr>
          <a:xfrm>
            <a:off x="6461069" y="3339367"/>
            <a:ext cx="489609" cy="261610"/>
          </a:xfrm>
          <a:prstGeom prst="rect">
            <a:avLst/>
          </a:prstGeom>
          <a:noFill/>
        </p:spPr>
        <p:txBody>
          <a:bodyPr wrap="square" rtlCol="0">
            <a:spAutoFit/>
          </a:bodyPr>
          <a:lstStyle/>
          <a:p>
            <a:pPr algn="ctr"/>
            <a:r>
              <a:rPr lang="en-US" sz="1100" dirty="0" smtClean="0"/>
              <a:t>POD</a:t>
            </a:r>
            <a:endParaRPr lang="en-US" sz="1100" dirty="0"/>
          </a:p>
        </p:txBody>
      </p:sp>
      <p:cxnSp>
        <p:nvCxnSpPr>
          <p:cNvPr id="56" name="Straight Connector 55"/>
          <p:cNvCxnSpPr/>
          <p:nvPr/>
        </p:nvCxnSpPr>
        <p:spPr>
          <a:xfrm>
            <a:off x="6497487" y="3848400"/>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683603" y="3855370"/>
            <a:ext cx="0" cy="97115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2" idx="0"/>
          </p:cNvCxnSpPr>
          <p:nvPr/>
        </p:nvCxnSpPr>
        <p:spPr>
          <a:xfrm>
            <a:off x="5808478" y="2959675"/>
            <a:ext cx="347225" cy="33646"/>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0213101" y="3010395"/>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763854" y="3146106"/>
            <a:ext cx="1480007" cy="554211"/>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Master/OS</a:t>
            </a:r>
            <a:endParaRPr lang="en-US" dirty="0"/>
          </a:p>
        </p:txBody>
      </p:sp>
      <p:sp>
        <p:nvSpPr>
          <p:cNvPr id="68" name="Rounded Rectangle 67"/>
          <p:cNvSpPr/>
          <p:nvPr/>
        </p:nvSpPr>
        <p:spPr>
          <a:xfrm>
            <a:off x="763853" y="3725374"/>
            <a:ext cx="1480009" cy="344608"/>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2" name="Rounded Rectangle 11"/>
          <p:cNvSpPr/>
          <p:nvPr/>
        </p:nvSpPr>
        <p:spPr>
          <a:xfrm>
            <a:off x="10803118" y="4414201"/>
            <a:ext cx="641022" cy="4123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ONT</a:t>
            </a:r>
            <a:endParaRPr lang="en-US" dirty="0"/>
          </a:p>
        </p:txBody>
      </p:sp>
      <p:sp>
        <p:nvSpPr>
          <p:cNvPr id="45" name="Rounded Rectangle 44"/>
          <p:cNvSpPr/>
          <p:nvPr/>
        </p:nvSpPr>
        <p:spPr>
          <a:xfrm>
            <a:off x="10803118" y="4860458"/>
            <a:ext cx="641022" cy="4123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ONT</a:t>
            </a:r>
            <a:endParaRPr lang="en-US" dirty="0"/>
          </a:p>
        </p:txBody>
      </p:sp>
      <p:cxnSp>
        <p:nvCxnSpPr>
          <p:cNvPr id="18" name="Straight Connector 17"/>
          <p:cNvCxnSpPr>
            <a:stCxn id="12" idx="3"/>
          </p:cNvCxnSpPr>
          <p:nvPr/>
        </p:nvCxnSpPr>
        <p:spPr>
          <a:xfrm flipV="1">
            <a:off x="11444140" y="4607506"/>
            <a:ext cx="537328" cy="128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11444140" y="5072337"/>
            <a:ext cx="537328" cy="128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Rounded Rectangle 50"/>
          <p:cNvSpPr/>
          <p:nvPr/>
        </p:nvSpPr>
        <p:spPr>
          <a:xfrm>
            <a:off x="8532820" y="3277337"/>
            <a:ext cx="1325045" cy="65332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ounded Rectangle 52"/>
          <p:cNvSpPr/>
          <p:nvPr/>
        </p:nvSpPr>
        <p:spPr>
          <a:xfrm>
            <a:off x="8594671" y="3647145"/>
            <a:ext cx="1161074" cy="22919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Edge Router</a:t>
            </a:r>
            <a:endParaRPr lang="en-US" sz="1100" dirty="0"/>
          </a:p>
        </p:txBody>
      </p:sp>
      <p:sp>
        <p:nvSpPr>
          <p:cNvPr id="54" name="TextBox 53"/>
          <p:cNvSpPr txBox="1"/>
          <p:nvPr/>
        </p:nvSpPr>
        <p:spPr>
          <a:xfrm>
            <a:off x="8879343" y="3277337"/>
            <a:ext cx="489609" cy="261610"/>
          </a:xfrm>
          <a:prstGeom prst="rect">
            <a:avLst/>
          </a:prstGeom>
          <a:noFill/>
        </p:spPr>
        <p:txBody>
          <a:bodyPr wrap="square" rtlCol="0">
            <a:spAutoFit/>
          </a:bodyPr>
          <a:lstStyle/>
          <a:p>
            <a:pPr algn="ctr"/>
            <a:r>
              <a:rPr lang="en-US" sz="1100" dirty="0" smtClean="0"/>
              <a:t>POD</a:t>
            </a:r>
            <a:endParaRPr lang="en-US" sz="1100" dirty="0"/>
          </a:p>
        </p:txBody>
      </p:sp>
      <p:cxnSp>
        <p:nvCxnSpPr>
          <p:cNvPr id="62" name="Straight Connector 61"/>
          <p:cNvCxnSpPr/>
          <p:nvPr/>
        </p:nvCxnSpPr>
        <p:spPr>
          <a:xfrm>
            <a:off x="8879343" y="3875088"/>
            <a:ext cx="1" cy="91812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Elbow Connector 22"/>
          <p:cNvCxnSpPr/>
          <p:nvPr/>
        </p:nvCxnSpPr>
        <p:spPr>
          <a:xfrm rot="10800000" flipV="1">
            <a:off x="6798080" y="3848400"/>
            <a:ext cx="1874582" cy="485752"/>
          </a:xfrm>
          <a:prstGeom prst="bentConnector3">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9" name="Elbow Connector 68"/>
          <p:cNvCxnSpPr/>
          <p:nvPr/>
        </p:nvCxnSpPr>
        <p:spPr>
          <a:xfrm>
            <a:off x="9857867" y="3769090"/>
            <a:ext cx="1089004" cy="851271"/>
          </a:xfrm>
          <a:prstGeom prst="bentConnector3">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Elbow Connector 69"/>
          <p:cNvCxnSpPr/>
          <p:nvPr/>
        </p:nvCxnSpPr>
        <p:spPr>
          <a:xfrm>
            <a:off x="9483365" y="3930661"/>
            <a:ext cx="1463506" cy="1148106"/>
          </a:xfrm>
          <a:prstGeom prst="bentConnector3">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7" name="Elbow Connector 76"/>
          <p:cNvCxnSpPr>
            <a:stCxn id="67" idx="3"/>
            <a:endCxn id="51" idx="0"/>
          </p:cNvCxnSpPr>
          <p:nvPr/>
        </p:nvCxnSpPr>
        <p:spPr>
          <a:xfrm>
            <a:off x="7767685" y="1778879"/>
            <a:ext cx="1427658" cy="14984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9291595" y="1489618"/>
            <a:ext cx="2376846" cy="430887"/>
          </a:xfrm>
          <a:prstGeom prst="rect">
            <a:avLst/>
          </a:prstGeom>
          <a:noFill/>
        </p:spPr>
        <p:txBody>
          <a:bodyPr wrap="square" rtlCol="0">
            <a:spAutoFit/>
          </a:bodyPr>
          <a:lstStyle/>
          <a:p>
            <a:r>
              <a:rPr lang="en-US" sz="1100" dirty="0" smtClean="0"/>
              <a:t>DVR among local networks in case of OVS based </a:t>
            </a:r>
            <a:r>
              <a:rPr lang="en-US" sz="1100" dirty="0" err="1" smtClean="0"/>
              <a:t>vSwitch</a:t>
            </a:r>
            <a:endParaRPr lang="en-US" sz="1100" dirty="0"/>
          </a:p>
        </p:txBody>
      </p:sp>
      <p:sp>
        <p:nvSpPr>
          <p:cNvPr id="84" name="TextBox 83"/>
          <p:cNvSpPr txBox="1"/>
          <p:nvPr/>
        </p:nvSpPr>
        <p:spPr>
          <a:xfrm>
            <a:off x="9299958" y="1942241"/>
            <a:ext cx="2376846" cy="600164"/>
          </a:xfrm>
          <a:prstGeom prst="rect">
            <a:avLst/>
          </a:prstGeom>
          <a:noFill/>
        </p:spPr>
        <p:txBody>
          <a:bodyPr wrap="square" rtlCol="0">
            <a:spAutoFit/>
          </a:bodyPr>
          <a:lstStyle/>
          <a:p>
            <a:r>
              <a:rPr lang="en-US" sz="1100" dirty="0" err="1" smtClean="0"/>
              <a:t>ToR</a:t>
            </a:r>
            <a:r>
              <a:rPr lang="en-US" sz="1100" dirty="0" smtClean="0"/>
              <a:t>/Spine switch routing in case of SRIOV networking among local networks</a:t>
            </a:r>
          </a:p>
        </p:txBody>
      </p:sp>
      <p:sp>
        <p:nvSpPr>
          <p:cNvPr id="87" name="Rounded Rectangle 86"/>
          <p:cNvSpPr/>
          <p:nvPr/>
        </p:nvSpPr>
        <p:spPr>
          <a:xfrm>
            <a:off x="6033155" y="3019886"/>
            <a:ext cx="2818614" cy="156396"/>
          </a:xfrm>
          <a:prstGeom prst="roundRect">
            <a:avLst/>
          </a:prstGeom>
          <a:solidFill>
            <a:schemeClr val="tx1">
              <a:lumMod val="85000"/>
              <a:lumOff val="1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Switching (L2/L3) fabric</a:t>
            </a:r>
            <a:endParaRPr lang="en-US" dirty="0"/>
          </a:p>
        </p:txBody>
      </p:sp>
      <p:sp>
        <p:nvSpPr>
          <p:cNvPr id="91" name="TextBox 90"/>
          <p:cNvSpPr txBox="1"/>
          <p:nvPr/>
        </p:nvSpPr>
        <p:spPr>
          <a:xfrm>
            <a:off x="9299958" y="2488964"/>
            <a:ext cx="2376846" cy="430887"/>
          </a:xfrm>
          <a:prstGeom prst="rect">
            <a:avLst/>
          </a:prstGeom>
          <a:noFill/>
        </p:spPr>
        <p:txBody>
          <a:bodyPr wrap="square" rtlCol="0">
            <a:spAutoFit/>
          </a:bodyPr>
          <a:lstStyle/>
          <a:p>
            <a:r>
              <a:rPr lang="en-US" sz="1100" dirty="0" smtClean="0"/>
              <a:t>WAN Routing/bridging  via Edge Router VNF</a:t>
            </a:r>
          </a:p>
        </p:txBody>
      </p:sp>
      <p:sp>
        <p:nvSpPr>
          <p:cNvPr id="7" name="Rounded Rectangle 6"/>
          <p:cNvSpPr/>
          <p:nvPr/>
        </p:nvSpPr>
        <p:spPr>
          <a:xfrm>
            <a:off x="2036618" y="1387165"/>
            <a:ext cx="5836604" cy="1034054"/>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AOP</a:t>
            </a:r>
            <a:endParaRPr lang="en-US" dirty="0"/>
          </a:p>
        </p:txBody>
      </p:sp>
      <p:sp>
        <p:nvSpPr>
          <p:cNvPr id="9" name="Rounded Rectangle 8"/>
          <p:cNvSpPr/>
          <p:nvPr/>
        </p:nvSpPr>
        <p:spPr>
          <a:xfrm>
            <a:off x="4155418" y="2046089"/>
            <a:ext cx="2032156" cy="34531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Fabric control</a:t>
            </a:r>
            <a:endParaRPr lang="en-US" dirty="0"/>
          </a:p>
        </p:txBody>
      </p:sp>
      <p:sp>
        <p:nvSpPr>
          <p:cNvPr id="67" name="Rounded Rectangle 66"/>
          <p:cNvSpPr/>
          <p:nvPr/>
        </p:nvSpPr>
        <p:spPr>
          <a:xfrm>
            <a:off x="5735529" y="1606221"/>
            <a:ext cx="2032156" cy="34531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L4-L7 Configurator</a:t>
            </a:r>
            <a:endParaRPr lang="en-US" dirty="0"/>
          </a:p>
        </p:txBody>
      </p:sp>
      <p:cxnSp>
        <p:nvCxnSpPr>
          <p:cNvPr id="88" name="Elbow Connector 87"/>
          <p:cNvCxnSpPr>
            <a:stCxn id="9" idx="3"/>
            <a:endCxn id="87" idx="0"/>
          </p:cNvCxnSpPr>
          <p:nvPr/>
        </p:nvCxnSpPr>
        <p:spPr>
          <a:xfrm>
            <a:off x="6187574" y="2218747"/>
            <a:ext cx="1254888" cy="80113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1631373" y="994396"/>
            <a:ext cx="6901447" cy="3381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a:t>
            </a:r>
            <a:endParaRPr lang="en-US" dirty="0"/>
          </a:p>
        </p:txBody>
      </p:sp>
    </p:spTree>
    <p:extLst>
      <p:ext uri="{BB962C8B-B14F-4D97-AF65-F5344CB8AC3E}">
        <p14:creationId xmlns:p14="http://schemas.microsoft.com/office/powerpoint/2010/main" val="3368749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355" y="0"/>
            <a:ext cx="10972800" cy="988747"/>
          </a:xfrm>
        </p:spPr>
        <p:txBody>
          <a:bodyPr/>
          <a:lstStyle/>
          <a:p>
            <a:r>
              <a:rPr lang="en-US" dirty="0" smtClean="0"/>
              <a:t>Scalability - Casablanca</a:t>
            </a:r>
            <a:endParaRPr lang="en-US" dirty="0"/>
          </a:p>
        </p:txBody>
      </p:sp>
      <p:sp>
        <p:nvSpPr>
          <p:cNvPr id="3" name="Content Placeholder 2"/>
          <p:cNvSpPr>
            <a:spLocks noGrp="1"/>
          </p:cNvSpPr>
          <p:nvPr>
            <p:ph idx="1"/>
          </p:nvPr>
        </p:nvSpPr>
        <p:spPr>
          <a:xfrm>
            <a:off x="318654" y="1233196"/>
            <a:ext cx="10972800" cy="4525963"/>
          </a:xfrm>
        </p:spPr>
        <p:txBody>
          <a:bodyPr/>
          <a:lstStyle/>
          <a:p>
            <a:r>
              <a:rPr lang="en-US" dirty="0" smtClean="0"/>
              <a:t>Fix any scalability issues in ONAP – Ongoing</a:t>
            </a:r>
          </a:p>
          <a:p>
            <a:pPr lvl="1"/>
            <a:r>
              <a:rPr lang="en-US" dirty="0" smtClean="0"/>
              <a:t>Benchmarking (with at least 100 Edge Clouds)</a:t>
            </a:r>
          </a:p>
          <a:p>
            <a:pPr lvl="1"/>
            <a:r>
              <a:rPr lang="en-US" dirty="0" smtClean="0"/>
              <a:t>Fix any gaps/issues</a:t>
            </a:r>
          </a:p>
          <a:p>
            <a:r>
              <a:rPr lang="en-US" dirty="0" smtClean="0"/>
              <a:t>Define ONAP-AOP Interfaces</a:t>
            </a:r>
          </a:p>
          <a:p>
            <a:r>
              <a:rPr lang="en-US" dirty="0" smtClean="0"/>
              <a:t>Define architecture of AOP.</a:t>
            </a:r>
          </a:p>
          <a:p>
            <a:pPr lvl="1"/>
            <a:r>
              <a:rPr lang="en-US" dirty="0" smtClean="0"/>
              <a:t>Identify common components.</a:t>
            </a:r>
          </a:p>
          <a:p>
            <a:pPr lvl="1"/>
            <a:r>
              <a:rPr lang="en-US" dirty="0" smtClean="0"/>
              <a:t>Identify new components to be developed.</a:t>
            </a:r>
          </a:p>
          <a:p>
            <a:r>
              <a:rPr lang="en-US" dirty="0" smtClean="0"/>
              <a:t>Stretch Goal:</a:t>
            </a:r>
          </a:p>
          <a:p>
            <a:pPr lvl="1"/>
            <a:r>
              <a:rPr lang="en-US" dirty="0" smtClean="0"/>
              <a:t>VNF LCM</a:t>
            </a:r>
          </a:p>
          <a:p>
            <a:pPr lvl="1"/>
            <a:endParaRPr lang="en-US" dirty="0"/>
          </a:p>
        </p:txBody>
      </p:sp>
    </p:spTree>
    <p:extLst>
      <p:ext uri="{BB962C8B-B14F-4D97-AF65-F5344CB8AC3E}">
        <p14:creationId xmlns:p14="http://schemas.microsoft.com/office/powerpoint/2010/main" val="2568441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0" y="4554538"/>
            <a:ext cx="4008438" cy="533400"/>
          </a:xfrm>
        </p:spPr>
        <p:txBody>
          <a:bodyPr>
            <a:noAutofit/>
          </a:bodyPr>
          <a:lstStyle/>
          <a:p>
            <a:pPr marL="0" indent="0">
              <a:buNone/>
            </a:pPr>
            <a:r>
              <a:rPr lang="en-US" sz="3600" dirty="0" smtClean="0">
                <a:solidFill>
                  <a:schemeClr val="bg1"/>
                </a:solidFill>
              </a:rPr>
              <a:t>Security</a:t>
            </a:r>
            <a:endParaRPr lang="en-US" sz="3600" dirty="0">
              <a:solidFill>
                <a:schemeClr val="bg1"/>
              </a:solidFill>
            </a:endParaRPr>
          </a:p>
        </p:txBody>
      </p:sp>
    </p:spTree>
    <p:extLst>
      <p:ext uri="{BB962C8B-B14F-4D97-AF65-F5344CB8AC3E}">
        <p14:creationId xmlns:p14="http://schemas.microsoft.com/office/powerpoint/2010/main" val="174774544"/>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p:cNvSpPr>
            <a:spLocks noGrp="1"/>
          </p:cNvSpPr>
          <p:nvPr>
            <p:ph type="title"/>
          </p:nvPr>
        </p:nvSpPr>
        <p:spPr/>
        <p:txBody>
          <a:bodyPr>
            <a:normAutofit fontScale="90000"/>
          </a:bodyPr>
          <a:lstStyle/>
          <a:p>
            <a:r>
              <a:rPr lang="en-US" dirty="0" smtClean="0"/>
              <a:t>Security – ONAP Enhancements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583625069"/>
              </p:ext>
            </p:extLst>
          </p:nvPr>
        </p:nvGraphicFramePr>
        <p:xfrm>
          <a:off x="2004061" y="1100716"/>
          <a:ext cx="8128000" cy="503936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n-US" dirty="0" smtClean="0"/>
                        <a:t>Security requirements &amp; ONAP enhancements </a:t>
                      </a:r>
                      <a:endParaRPr lang="en-US" dirty="0"/>
                    </a:p>
                  </a:txBody>
                  <a:tcPr/>
                </a:tc>
              </a:tr>
              <a:tr h="370840">
                <a:tc>
                  <a:txBody>
                    <a:bodyPr/>
                    <a:lstStyle/>
                    <a:p>
                      <a:pPr marL="285750" indent="-285750">
                        <a:buFont typeface="Arial" panose="020B0604020202020204" pitchFamily="34" charset="0"/>
                        <a:buChar char="•"/>
                      </a:pPr>
                      <a:r>
                        <a:rPr lang="en-US" dirty="0" smtClean="0"/>
                        <a:t>Mutual TLS on every communication between</a:t>
                      </a:r>
                      <a:r>
                        <a:rPr lang="en-US" baseline="0" dirty="0" smtClean="0"/>
                        <a:t> ONAP and Edges </a:t>
                      </a:r>
                    </a:p>
                    <a:p>
                      <a:pPr marL="742950" lvl="1" indent="-285750">
                        <a:buFont typeface="Arial" panose="020B0604020202020204" pitchFamily="34" charset="0"/>
                        <a:buChar char="•"/>
                      </a:pPr>
                      <a:r>
                        <a:rPr lang="en-US" baseline="0" dirty="0" smtClean="0"/>
                        <a:t>Enhancements at Multi-Cloud layer &amp; DCAE</a:t>
                      </a:r>
                      <a:endParaRPr lang="en-US" dirty="0"/>
                    </a:p>
                  </a:txBody>
                  <a:tcPr/>
                </a:tc>
              </a:tr>
              <a:tr h="370840">
                <a:tc>
                  <a:txBody>
                    <a:bodyPr/>
                    <a:lstStyle/>
                    <a:p>
                      <a:pPr marL="285750" indent="-285750">
                        <a:buFont typeface="Arial" panose="020B0604020202020204" pitchFamily="34" charset="0"/>
                        <a:buChar char="•"/>
                      </a:pPr>
                      <a:r>
                        <a:rPr lang="en-US" dirty="0" smtClean="0"/>
                        <a:t>Certificate</a:t>
                      </a:r>
                      <a:r>
                        <a:rPr lang="en-US" baseline="0" dirty="0" smtClean="0"/>
                        <a:t> Enrollment </a:t>
                      </a:r>
                    </a:p>
                    <a:p>
                      <a:pPr marL="742950" lvl="1" indent="-285750">
                        <a:buFont typeface="Arial" panose="020B0604020202020204" pitchFamily="34" charset="0"/>
                        <a:buChar char="•"/>
                      </a:pPr>
                      <a:r>
                        <a:rPr lang="en-US" dirty="0" smtClean="0"/>
                        <a:t>CA Instance that provides certificates for Edges</a:t>
                      </a:r>
                    </a:p>
                    <a:p>
                      <a:pPr marL="742950" lvl="1" indent="-285750">
                        <a:buFont typeface="Arial" panose="020B0604020202020204" pitchFamily="34" charset="0"/>
                        <a:buChar char="•"/>
                      </a:pPr>
                      <a:r>
                        <a:rPr lang="en-US" dirty="0" smtClean="0"/>
                        <a:t>Auto</a:t>
                      </a:r>
                      <a:r>
                        <a:rPr lang="en-US" baseline="0" dirty="0" smtClean="0"/>
                        <a:t> Certificate enrollment (Ability for CA to verify the Edges)</a:t>
                      </a:r>
                    </a:p>
                  </a:txBody>
                  <a:tcPr/>
                </a:tc>
              </a:tr>
              <a:tr h="370840">
                <a:tc>
                  <a:txBody>
                    <a:bodyPr/>
                    <a:lstStyle/>
                    <a:p>
                      <a:pPr marL="285750" indent="-285750">
                        <a:buFont typeface="Arial" panose="020B0604020202020204" pitchFamily="34" charset="0"/>
                        <a:buChar char="•"/>
                      </a:pPr>
                      <a:r>
                        <a:rPr lang="en-US" dirty="0" smtClean="0"/>
                        <a:t>Certificate</a:t>
                      </a:r>
                      <a:r>
                        <a:rPr lang="en-US" baseline="0" dirty="0" smtClean="0"/>
                        <a:t> </a:t>
                      </a:r>
                      <a:r>
                        <a:rPr lang="en-US" dirty="0" smtClean="0"/>
                        <a:t>Private</a:t>
                      </a:r>
                      <a:r>
                        <a:rPr lang="en-US" baseline="0" dirty="0" smtClean="0"/>
                        <a:t> key protection using PKCS11 at Edge nodes</a:t>
                      </a:r>
                    </a:p>
                    <a:p>
                      <a:pPr marL="742950" lvl="1" indent="-285750">
                        <a:buFont typeface="Arial" panose="020B0604020202020204" pitchFamily="34" charset="0"/>
                        <a:buChar char="•"/>
                      </a:pPr>
                      <a:r>
                        <a:rPr lang="en-US" baseline="0" dirty="0" smtClean="0"/>
                        <a:t>ONAP CA to wrap the certificate private key using public key of Edge TEE(</a:t>
                      </a:r>
                      <a:r>
                        <a:rPr lang="en-US" baseline="0" dirty="0" err="1" smtClean="0"/>
                        <a:t>eg</a:t>
                      </a:r>
                      <a:r>
                        <a:rPr lang="en-US" baseline="0" dirty="0" smtClean="0"/>
                        <a:t>. TPM) – Joint initiative/project between ONAP and </a:t>
                      </a:r>
                      <a:r>
                        <a:rPr lang="en-US" baseline="0" dirty="0" err="1" smtClean="0"/>
                        <a:t>Akraino</a:t>
                      </a:r>
                      <a:endParaRPr lang="en-US" baseline="0" dirty="0" smtClean="0"/>
                    </a:p>
                  </a:txBody>
                  <a:tcPr/>
                </a:tc>
              </a:tr>
              <a:tr h="370840">
                <a:tc>
                  <a:txBody>
                    <a:bodyPr/>
                    <a:lstStyle/>
                    <a:p>
                      <a:pPr marL="285750" lvl="0" indent="-285750">
                        <a:buFont typeface="Arial" panose="020B0604020202020204" pitchFamily="34" charset="0"/>
                        <a:buChar char="•"/>
                      </a:pPr>
                      <a:r>
                        <a:rPr lang="en-US" baseline="0" dirty="0" smtClean="0"/>
                        <a:t>ONAP supplied Secret/Passwords  protection at Edge nodes</a:t>
                      </a:r>
                    </a:p>
                    <a:p>
                      <a:pPr marL="742950" lvl="1" indent="-285750">
                        <a:buFont typeface="Arial" panose="020B0604020202020204" pitchFamily="34" charset="0"/>
                        <a:buChar char="•"/>
                      </a:pPr>
                      <a:r>
                        <a:rPr lang="en-US" baseline="0" dirty="0" smtClean="0"/>
                        <a:t>ONAP to provide a way to wrap passwords using public key of Edge TEE – Joint initiative/project between ONAP and </a:t>
                      </a:r>
                      <a:r>
                        <a:rPr lang="en-US" baseline="0" dirty="0" err="1" smtClean="0"/>
                        <a:t>Akraino</a:t>
                      </a:r>
                      <a:endParaRPr lang="en-US" baseline="0" dirty="0" smtClean="0"/>
                    </a:p>
                  </a:txBody>
                  <a:tcPr/>
                </a:tc>
              </a:tr>
              <a:tr h="370840">
                <a:tc>
                  <a:txBody>
                    <a:bodyPr/>
                    <a:lstStyle/>
                    <a:p>
                      <a:pPr marL="285750" lvl="0" indent="-285750">
                        <a:buFont typeface="Arial" panose="020B0604020202020204" pitchFamily="34" charset="0"/>
                        <a:buChar char="•"/>
                      </a:pPr>
                      <a:r>
                        <a:rPr lang="en-US" baseline="0" dirty="0" smtClean="0"/>
                        <a:t>Software tamper detection of Edges and blacklisting edges</a:t>
                      </a:r>
                    </a:p>
                    <a:p>
                      <a:pPr marL="742950" lvl="1" indent="-285750">
                        <a:buFont typeface="Arial" panose="020B0604020202020204" pitchFamily="34" charset="0"/>
                        <a:buChar char="•"/>
                      </a:pPr>
                      <a:r>
                        <a:rPr lang="en-US" baseline="0" dirty="0" smtClean="0"/>
                        <a:t>Software/firmware/hardware attestation at the ONAP – Joint project between ONAP and </a:t>
                      </a:r>
                      <a:r>
                        <a:rPr lang="en-US" baseline="0" dirty="0" err="1" smtClean="0"/>
                        <a:t>Akraino</a:t>
                      </a:r>
                      <a:endParaRPr lang="en-US" baseline="0" dirty="0" smtClean="0"/>
                    </a:p>
                  </a:txBody>
                  <a:tcPr/>
                </a:tc>
              </a:tr>
              <a:tr h="370840">
                <a:tc>
                  <a:txBody>
                    <a:bodyPr/>
                    <a:lstStyle/>
                    <a:p>
                      <a:pPr marL="285750" lvl="0" indent="-285750">
                        <a:buFont typeface="Arial" panose="020B0604020202020204" pitchFamily="34" charset="0"/>
                        <a:buChar char="•"/>
                      </a:pPr>
                      <a:r>
                        <a:rPr lang="en-US" baseline="0" dirty="0" smtClean="0"/>
                        <a:t>Security analytics – Joint project between ONAP/</a:t>
                      </a:r>
                      <a:r>
                        <a:rPr lang="en-US" baseline="0" dirty="0" err="1" smtClean="0"/>
                        <a:t>Akraino</a:t>
                      </a:r>
                      <a:endParaRPr lang="en-US" baseline="0" dirty="0" smtClean="0"/>
                    </a:p>
                  </a:txBody>
                  <a:tcPr/>
                </a:tc>
              </a:tr>
            </a:tbl>
          </a:graphicData>
        </a:graphic>
      </p:graphicFrame>
    </p:spTree>
    <p:extLst>
      <p:ext uri="{BB962C8B-B14F-4D97-AF65-F5344CB8AC3E}">
        <p14:creationId xmlns:p14="http://schemas.microsoft.com/office/powerpoint/2010/main" val="208966944"/>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0" y="4554538"/>
            <a:ext cx="4008438" cy="533400"/>
          </a:xfrm>
        </p:spPr>
        <p:txBody>
          <a:bodyPr>
            <a:noAutofit/>
          </a:bodyPr>
          <a:lstStyle/>
          <a:p>
            <a:pPr marL="0" indent="0">
              <a:buNone/>
            </a:pPr>
            <a:r>
              <a:rPr lang="en-US" sz="3600" dirty="0" smtClean="0">
                <a:solidFill>
                  <a:schemeClr val="bg1"/>
                </a:solidFill>
              </a:rPr>
              <a:t>Regulations</a:t>
            </a:r>
            <a:endParaRPr lang="en-US" sz="3600" dirty="0">
              <a:solidFill>
                <a:schemeClr val="bg1"/>
              </a:solidFill>
            </a:endParaRPr>
          </a:p>
        </p:txBody>
      </p:sp>
    </p:spTree>
    <p:extLst>
      <p:ext uri="{BB962C8B-B14F-4D97-AF65-F5344CB8AC3E}">
        <p14:creationId xmlns:p14="http://schemas.microsoft.com/office/powerpoint/2010/main" val="235190597"/>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smtClean="0"/>
              <a:t>Regulations – ONAP Enhancements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97672632"/>
              </p:ext>
            </p:extLst>
          </p:nvPr>
        </p:nvGraphicFramePr>
        <p:xfrm>
          <a:off x="2101338" y="1859473"/>
          <a:ext cx="8128000" cy="219964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n-US" dirty="0" smtClean="0"/>
                        <a:t>Regulation requirements &amp; ONAP enhancements </a:t>
                      </a:r>
                      <a:endParaRPr lang="en-US" dirty="0"/>
                    </a:p>
                  </a:txBody>
                  <a:tcPr/>
                </a:tc>
              </a:tr>
              <a:tr h="370840">
                <a:tc>
                  <a:txBody>
                    <a:bodyPr/>
                    <a:lstStyle/>
                    <a:p>
                      <a:pPr marL="285750" indent="-285750">
                        <a:buFont typeface="Arial" panose="020B0604020202020204" pitchFamily="34" charset="0"/>
                        <a:buChar char="•"/>
                      </a:pPr>
                      <a:r>
                        <a:rPr lang="en-US" dirty="0" smtClean="0"/>
                        <a:t>GDPR</a:t>
                      </a:r>
                      <a:r>
                        <a:rPr lang="en-US" baseline="0" dirty="0" smtClean="0"/>
                        <a:t> – Need for securing the data at Edges.</a:t>
                      </a:r>
                    </a:p>
                    <a:p>
                      <a:pPr marL="742950" lvl="1" indent="-285750">
                        <a:buFont typeface="Arial" panose="020B0604020202020204" pitchFamily="34" charset="0"/>
                        <a:buChar char="•"/>
                      </a:pPr>
                      <a:r>
                        <a:rPr lang="en-US" baseline="0" dirty="0" smtClean="0"/>
                        <a:t>Encryption of data requires keys and keys should not be in storage.</a:t>
                      </a:r>
                    </a:p>
                    <a:p>
                      <a:pPr marL="742950" lvl="1" indent="-285750">
                        <a:buFont typeface="Arial" panose="020B0604020202020204" pitchFamily="34" charset="0"/>
                        <a:buChar char="•"/>
                      </a:pPr>
                      <a:r>
                        <a:rPr lang="en-US" baseline="0" dirty="0" smtClean="0"/>
                        <a:t>Key Management Service at the ONAP to provide keys on demand basis</a:t>
                      </a:r>
                    </a:p>
                  </a:txBody>
                  <a:tcPr/>
                </a:tc>
              </a:tr>
              <a:tr h="370840">
                <a:tc>
                  <a:txBody>
                    <a:bodyPr/>
                    <a:lstStyle/>
                    <a:p>
                      <a:pPr marL="285750" indent="-285750">
                        <a:buFont typeface="Arial" panose="020B0604020202020204" pitchFamily="34" charset="0"/>
                        <a:buChar char="•"/>
                      </a:pPr>
                      <a:r>
                        <a:rPr lang="en-US" baseline="0" dirty="0" smtClean="0"/>
                        <a:t>Data placement restrictions/regulations</a:t>
                      </a:r>
                    </a:p>
                    <a:p>
                      <a:pPr marL="742950" lvl="1" indent="-285750">
                        <a:buFont typeface="Arial" panose="020B0604020202020204" pitchFamily="34" charset="0"/>
                        <a:buChar char="•"/>
                      </a:pPr>
                      <a:r>
                        <a:rPr lang="en-US" baseline="0" dirty="0" smtClean="0"/>
                        <a:t>Enhance OOF with policies that specify data placement regulations</a:t>
                      </a:r>
                    </a:p>
                    <a:p>
                      <a:pPr marL="742950" lvl="1" indent="-285750">
                        <a:buFont typeface="Arial" panose="020B0604020202020204" pitchFamily="34" charset="0"/>
                        <a:buChar char="•"/>
                      </a:pPr>
                      <a:r>
                        <a:rPr lang="en-US" baseline="0" dirty="0" smtClean="0"/>
                        <a:t>ONAP SO to </a:t>
                      </a:r>
                      <a:r>
                        <a:rPr lang="en-US" baseline="0" dirty="0" err="1" smtClean="0"/>
                        <a:t>to</a:t>
                      </a:r>
                      <a:r>
                        <a:rPr lang="en-US" baseline="0" dirty="0" smtClean="0"/>
                        <a:t> place VNFs accordingly.</a:t>
                      </a:r>
                    </a:p>
                  </a:txBody>
                  <a:tcPr/>
                </a:tc>
              </a:tr>
            </a:tbl>
          </a:graphicData>
        </a:graphic>
      </p:graphicFrame>
    </p:spTree>
    <p:extLst>
      <p:ext uri="{BB962C8B-B14F-4D97-AF65-F5344CB8AC3E}">
        <p14:creationId xmlns:p14="http://schemas.microsoft.com/office/powerpoint/2010/main" val="401957133"/>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0" y="4554538"/>
            <a:ext cx="4008438" cy="533400"/>
          </a:xfrm>
        </p:spPr>
        <p:txBody>
          <a:bodyPr>
            <a:noAutofit/>
          </a:bodyPr>
          <a:lstStyle/>
          <a:p>
            <a:pPr marL="0" indent="0">
              <a:buNone/>
            </a:pPr>
            <a:r>
              <a:rPr lang="en-US" sz="3600" dirty="0" smtClean="0">
                <a:solidFill>
                  <a:schemeClr val="bg1"/>
                </a:solidFill>
              </a:rPr>
              <a:t>Performance</a:t>
            </a:r>
            <a:endParaRPr lang="en-US" sz="3600" dirty="0">
              <a:solidFill>
                <a:schemeClr val="bg1"/>
              </a:solidFill>
            </a:endParaRPr>
          </a:p>
        </p:txBody>
      </p:sp>
    </p:spTree>
    <p:extLst>
      <p:ext uri="{BB962C8B-B14F-4D97-AF65-F5344CB8AC3E}">
        <p14:creationId xmlns:p14="http://schemas.microsoft.com/office/powerpoint/2010/main" val="2528921445"/>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Network E2E (5G – An Edge computing enabler)</a:t>
            </a:r>
            <a:endParaRPr lang="en-US" sz="3100" b="1" dirty="0"/>
          </a:p>
        </p:txBody>
      </p:sp>
      <p:grpSp>
        <p:nvGrpSpPr>
          <p:cNvPr id="96" name="Group 95"/>
          <p:cNvGrpSpPr/>
          <p:nvPr/>
        </p:nvGrpSpPr>
        <p:grpSpPr>
          <a:xfrm>
            <a:off x="1533758" y="4244634"/>
            <a:ext cx="929241" cy="929241"/>
            <a:chOff x="998426" y="3207230"/>
            <a:chExt cx="929241" cy="929241"/>
          </a:xfrm>
        </p:grpSpPr>
        <p:pic>
          <p:nvPicPr>
            <p:cNvPr id="97" name="Picture 96"/>
            <p:cNvPicPr>
              <a:picLocks noChangeAspect="1"/>
            </p:cNvPicPr>
            <p:nvPr/>
          </p:nvPicPr>
          <p:blipFill>
            <a:blip r:embed="rId3"/>
            <a:stretch>
              <a:fillRect/>
            </a:stretch>
          </p:blipFill>
          <p:spPr>
            <a:xfrm>
              <a:off x="998426" y="3207230"/>
              <a:ext cx="929241" cy="929241"/>
            </a:xfrm>
            <a:prstGeom prst="rect">
              <a:avLst/>
            </a:prstGeom>
          </p:spPr>
        </p:pic>
        <p:pic>
          <p:nvPicPr>
            <p:cNvPr id="98" name="Picture 9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99" name="Group 98"/>
          <p:cNvGrpSpPr/>
          <p:nvPr/>
        </p:nvGrpSpPr>
        <p:grpSpPr>
          <a:xfrm>
            <a:off x="1134703" y="4592603"/>
            <a:ext cx="667581" cy="692362"/>
            <a:chOff x="1444860" y="4116196"/>
            <a:chExt cx="965603" cy="1001447"/>
          </a:xfrm>
        </p:grpSpPr>
        <p:pic>
          <p:nvPicPr>
            <p:cNvPr id="100" name="Picture 9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01" name="Picture 100"/>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02" name="Group 101"/>
          <p:cNvGrpSpPr/>
          <p:nvPr/>
        </p:nvGrpSpPr>
        <p:grpSpPr>
          <a:xfrm>
            <a:off x="1631395" y="3577460"/>
            <a:ext cx="694722" cy="807286"/>
            <a:chOff x="1262514" y="4763419"/>
            <a:chExt cx="798512" cy="927894"/>
          </a:xfrm>
        </p:grpSpPr>
        <p:pic>
          <p:nvPicPr>
            <p:cNvPr id="103" name="Picture 10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04" name="Picture 10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sp>
        <p:nvSpPr>
          <p:cNvPr id="109" name="TextBox 108"/>
          <p:cNvSpPr txBox="1"/>
          <p:nvPr/>
        </p:nvSpPr>
        <p:spPr>
          <a:xfrm>
            <a:off x="1508130" y="5664818"/>
            <a:ext cx="1037465" cy="276999"/>
          </a:xfrm>
          <a:prstGeom prst="rect">
            <a:avLst/>
          </a:prstGeom>
          <a:noFill/>
        </p:spPr>
        <p:txBody>
          <a:bodyPr wrap="none" rtlCol="0">
            <a:spAutoFit/>
          </a:bodyPr>
          <a:lstStyle/>
          <a:p>
            <a:pPr algn="ctr"/>
            <a:r>
              <a:rPr lang="en-US" sz="1200" dirty="0" smtClean="0"/>
              <a:t>Device Edge</a:t>
            </a:r>
            <a:endParaRPr lang="en-US" sz="1200" dirty="0"/>
          </a:p>
        </p:txBody>
      </p:sp>
      <p:pic>
        <p:nvPicPr>
          <p:cNvPr id="110" name="Picture 10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49882" y="3867361"/>
            <a:ext cx="578678" cy="235643"/>
          </a:xfrm>
          <a:prstGeom prst="rect">
            <a:avLst/>
          </a:prstGeom>
        </p:spPr>
      </p:pic>
      <p:sp>
        <p:nvSpPr>
          <p:cNvPr id="112" name="Rounded Rectangle 23"/>
          <p:cNvSpPr/>
          <p:nvPr/>
        </p:nvSpPr>
        <p:spPr>
          <a:xfrm>
            <a:off x="1508130" y="2105302"/>
            <a:ext cx="1037465" cy="4656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CPE</a:t>
            </a:r>
          </a:p>
          <a:p>
            <a:pPr algn="ctr"/>
            <a:r>
              <a:rPr lang="en-US" sz="1200" dirty="0" smtClean="0"/>
              <a:t>(White box)</a:t>
            </a:r>
            <a:endParaRPr lang="en-US" sz="1200" dirty="0"/>
          </a:p>
        </p:txBody>
      </p:sp>
      <p:sp>
        <p:nvSpPr>
          <p:cNvPr id="113" name="Rounded Rectangle 27"/>
          <p:cNvSpPr/>
          <p:nvPr/>
        </p:nvSpPr>
        <p:spPr>
          <a:xfrm>
            <a:off x="3444310" y="4164951"/>
            <a:ext cx="865958" cy="345230"/>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RU</a:t>
            </a:r>
            <a:endParaRPr lang="en-US" sz="1200" dirty="0"/>
          </a:p>
        </p:txBody>
      </p:sp>
      <p:sp>
        <p:nvSpPr>
          <p:cNvPr id="115" name="Rounded Rectangle 29"/>
          <p:cNvSpPr/>
          <p:nvPr/>
        </p:nvSpPr>
        <p:spPr>
          <a:xfrm>
            <a:off x="5373503" y="4540418"/>
            <a:ext cx="933461" cy="458503"/>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CU-UP/UPF</a:t>
            </a:r>
            <a:endParaRPr lang="en-US" sz="1200" dirty="0"/>
          </a:p>
        </p:txBody>
      </p:sp>
      <p:grpSp>
        <p:nvGrpSpPr>
          <p:cNvPr id="122" name="Group 121"/>
          <p:cNvGrpSpPr/>
          <p:nvPr/>
        </p:nvGrpSpPr>
        <p:grpSpPr>
          <a:xfrm>
            <a:off x="1714669" y="2590593"/>
            <a:ext cx="582617" cy="774934"/>
            <a:chOff x="1099376" y="4194209"/>
            <a:chExt cx="582617" cy="774934"/>
          </a:xfrm>
        </p:grpSpPr>
        <p:pic>
          <p:nvPicPr>
            <p:cNvPr id="124" name="Picture 12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25" name="Picture 1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28" name="Rounded Rectangle 30"/>
          <p:cNvSpPr/>
          <p:nvPr/>
        </p:nvSpPr>
        <p:spPr>
          <a:xfrm>
            <a:off x="6993836" y="4558691"/>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SMF</a:t>
            </a:r>
          </a:p>
        </p:txBody>
      </p:sp>
      <p:sp>
        <p:nvSpPr>
          <p:cNvPr id="139" name="Rounded Rectangle 29"/>
          <p:cNvSpPr/>
          <p:nvPr/>
        </p:nvSpPr>
        <p:spPr>
          <a:xfrm>
            <a:off x="5357046" y="4066385"/>
            <a:ext cx="949918" cy="458503"/>
          </a:xfrm>
          <a:prstGeom prst="roundRect">
            <a:avLst/>
          </a:prstGeom>
          <a:solidFill>
            <a:schemeClr val="bg1">
              <a:lumMod val="50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CU-CP</a:t>
            </a:r>
            <a:endParaRPr lang="en-US" sz="1200" dirty="0">
              <a:solidFill>
                <a:schemeClr val="tx1"/>
              </a:solidFill>
            </a:endParaRPr>
          </a:p>
        </p:txBody>
      </p:sp>
      <p:sp>
        <p:nvSpPr>
          <p:cNvPr id="140" name="Rounded Rectangle 29"/>
          <p:cNvSpPr/>
          <p:nvPr/>
        </p:nvSpPr>
        <p:spPr>
          <a:xfrm>
            <a:off x="5163754" y="3088664"/>
            <a:ext cx="1217169" cy="826169"/>
          </a:xfrm>
          <a:prstGeom prst="roundRect">
            <a:avLst/>
          </a:prstGeom>
          <a:solidFill>
            <a:schemeClr val="accent5">
              <a:lumMod val="7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Value Added Services</a:t>
            </a:r>
            <a:r>
              <a:rPr lang="en-US" sz="1200" dirty="0"/>
              <a:t> </a:t>
            </a:r>
            <a:r>
              <a:rPr lang="en-US" sz="1200" dirty="0" smtClean="0"/>
              <a:t>– MEC Apps (contextual)</a:t>
            </a:r>
          </a:p>
        </p:txBody>
      </p:sp>
      <p:sp>
        <p:nvSpPr>
          <p:cNvPr id="148" name="Rounded Rectangle 147"/>
          <p:cNvSpPr/>
          <p:nvPr/>
        </p:nvSpPr>
        <p:spPr>
          <a:xfrm>
            <a:off x="5558280" y="982227"/>
            <a:ext cx="4764496" cy="6192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Central Orchestration, Analytics and Closed loop control  (ONAP)</a:t>
            </a:r>
            <a:endParaRPr lang="en-US" dirty="0"/>
          </a:p>
        </p:txBody>
      </p:sp>
      <p:cxnSp>
        <p:nvCxnSpPr>
          <p:cNvPr id="151" name="Elbow Connector 150"/>
          <p:cNvCxnSpPr>
            <a:stCxn id="148" idx="1"/>
            <a:endCxn id="112" idx="0"/>
          </p:cNvCxnSpPr>
          <p:nvPr/>
        </p:nvCxnSpPr>
        <p:spPr>
          <a:xfrm rot="10800000" flipV="1">
            <a:off x="2026864" y="1291868"/>
            <a:ext cx="3531417" cy="81343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5" name="Elbow Connector 154"/>
          <p:cNvCxnSpPr>
            <a:endCxn id="86" idx="0"/>
          </p:cNvCxnSpPr>
          <p:nvPr/>
        </p:nvCxnSpPr>
        <p:spPr>
          <a:xfrm rot="10800000" flipV="1">
            <a:off x="5833728" y="1566464"/>
            <a:ext cx="521778" cy="42071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1" name="Rounded Rectangle 29"/>
          <p:cNvSpPr/>
          <p:nvPr/>
        </p:nvSpPr>
        <p:spPr>
          <a:xfrm>
            <a:off x="7061781" y="2735507"/>
            <a:ext cx="1206676" cy="596114"/>
          </a:xfrm>
          <a:prstGeom prst="roundRect">
            <a:avLst/>
          </a:prstGeom>
          <a:solidFill>
            <a:schemeClr val="accent5">
              <a:lumMod val="7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Value Added Services</a:t>
            </a:r>
            <a:endParaRPr lang="en-US" sz="1200" dirty="0"/>
          </a:p>
        </p:txBody>
      </p:sp>
      <p:sp>
        <p:nvSpPr>
          <p:cNvPr id="2" name="Rounded Rectangle 1"/>
          <p:cNvSpPr/>
          <p:nvPr/>
        </p:nvSpPr>
        <p:spPr>
          <a:xfrm>
            <a:off x="1276491" y="2025764"/>
            <a:ext cx="1575755" cy="3962172"/>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ounded Rectangle 73"/>
          <p:cNvSpPr/>
          <p:nvPr/>
        </p:nvSpPr>
        <p:spPr>
          <a:xfrm>
            <a:off x="3225027" y="1995544"/>
            <a:ext cx="1575755" cy="3899054"/>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ounded Rectangle 27"/>
          <p:cNvSpPr/>
          <p:nvPr/>
        </p:nvSpPr>
        <p:spPr>
          <a:xfrm>
            <a:off x="3468542" y="5071031"/>
            <a:ext cx="841726" cy="478411"/>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POP</a:t>
            </a:r>
          </a:p>
          <a:p>
            <a:pPr algn="ctr"/>
            <a:r>
              <a:rPr lang="en-US" sz="1200" dirty="0" smtClean="0"/>
              <a:t>BRAS, PE</a:t>
            </a:r>
            <a:endParaRPr lang="en-US" sz="1200" dirty="0"/>
          </a:p>
        </p:txBody>
      </p:sp>
      <p:sp>
        <p:nvSpPr>
          <p:cNvPr id="79" name="Rounded Rectangle 29"/>
          <p:cNvSpPr/>
          <p:nvPr/>
        </p:nvSpPr>
        <p:spPr>
          <a:xfrm>
            <a:off x="3348219" y="2782910"/>
            <a:ext cx="1169371" cy="826169"/>
          </a:xfrm>
          <a:prstGeom prst="roundRect">
            <a:avLst/>
          </a:prstGeom>
          <a:solidFill>
            <a:schemeClr val="accent5">
              <a:lumMod val="7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Value Added Services</a:t>
            </a:r>
            <a:endParaRPr lang="en-US" sz="1200" dirty="0"/>
          </a:p>
        </p:txBody>
      </p:sp>
      <p:sp>
        <p:nvSpPr>
          <p:cNvPr id="82" name="Rounded Rectangle 29"/>
          <p:cNvSpPr/>
          <p:nvPr/>
        </p:nvSpPr>
        <p:spPr>
          <a:xfrm>
            <a:off x="2232836" y="2130163"/>
            <a:ext cx="621877" cy="339692"/>
          </a:xfrm>
          <a:prstGeom prst="roundRect">
            <a:avLst/>
          </a:prstGeom>
          <a:solidFill>
            <a:schemeClr val="accent5">
              <a:lumMod val="7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Apps</a:t>
            </a:r>
            <a:endParaRPr lang="en-US" sz="1200" dirty="0"/>
          </a:p>
        </p:txBody>
      </p:sp>
      <p:sp>
        <p:nvSpPr>
          <p:cNvPr id="83" name="TextBox 82"/>
          <p:cNvSpPr txBox="1"/>
          <p:nvPr/>
        </p:nvSpPr>
        <p:spPr>
          <a:xfrm>
            <a:off x="3346229" y="5601430"/>
            <a:ext cx="1197764" cy="276999"/>
          </a:xfrm>
          <a:prstGeom prst="rect">
            <a:avLst/>
          </a:prstGeom>
          <a:noFill/>
        </p:spPr>
        <p:txBody>
          <a:bodyPr wrap="none" rtlCol="0">
            <a:spAutoFit/>
          </a:bodyPr>
          <a:lstStyle/>
          <a:p>
            <a:pPr algn="ctr"/>
            <a:r>
              <a:rPr lang="en-US" sz="1200" dirty="0" smtClean="0"/>
              <a:t>Network  Edge</a:t>
            </a:r>
            <a:endParaRPr lang="en-US" sz="1200" dirty="0"/>
          </a:p>
        </p:txBody>
      </p:sp>
      <p:cxnSp>
        <p:nvCxnSpPr>
          <p:cNvPr id="84" name="Elbow Connector 83"/>
          <p:cNvCxnSpPr>
            <a:stCxn id="148" idx="1"/>
            <a:endCxn id="74" idx="0"/>
          </p:cNvCxnSpPr>
          <p:nvPr/>
        </p:nvCxnSpPr>
        <p:spPr>
          <a:xfrm rot="10800000" flipV="1">
            <a:off x="4012906" y="1291868"/>
            <a:ext cx="1545375" cy="70367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p:cNvSpPr/>
          <p:nvPr/>
        </p:nvSpPr>
        <p:spPr>
          <a:xfrm>
            <a:off x="5045850" y="1987174"/>
            <a:ext cx="1575755" cy="389125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TextBox 90"/>
          <p:cNvSpPr txBox="1"/>
          <p:nvPr/>
        </p:nvSpPr>
        <p:spPr>
          <a:xfrm>
            <a:off x="4991040" y="5318610"/>
            <a:ext cx="1560042" cy="461665"/>
          </a:xfrm>
          <a:prstGeom prst="rect">
            <a:avLst/>
          </a:prstGeom>
          <a:noFill/>
        </p:spPr>
        <p:txBody>
          <a:bodyPr wrap="none" rtlCol="0">
            <a:spAutoFit/>
          </a:bodyPr>
          <a:lstStyle/>
          <a:p>
            <a:pPr algn="ctr"/>
            <a:r>
              <a:rPr lang="en-US" sz="1200" dirty="0" smtClean="0"/>
              <a:t>Edge Cloud</a:t>
            </a:r>
          </a:p>
          <a:p>
            <a:pPr algn="ctr"/>
            <a:r>
              <a:rPr lang="en-US" sz="1200" dirty="0" smtClean="0"/>
              <a:t> (tens of thousands)</a:t>
            </a:r>
            <a:endParaRPr lang="en-US" sz="1200" dirty="0"/>
          </a:p>
        </p:txBody>
      </p:sp>
      <p:sp>
        <p:nvSpPr>
          <p:cNvPr id="92" name="Rounded Rectangle 91"/>
          <p:cNvSpPr/>
          <p:nvPr/>
        </p:nvSpPr>
        <p:spPr>
          <a:xfrm>
            <a:off x="6772976" y="2004308"/>
            <a:ext cx="1902948" cy="3874121"/>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TextBox 104"/>
          <p:cNvSpPr txBox="1"/>
          <p:nvPr/>
        </p:nvSpPr>
        <p:spPr>
          <a:xfrm>
            <a:off x="6941816" y="5514474"/>
            <a:ext cx="1406155" cy="276999"/>
          </a:xfrm>
          <a:prstGeom prst="rect">
            <a:avLst/>
          </a:prstGeom>
          <a:noFill/>
        </p:spPr>
        <p:txBody>
          <a:bodyPr wrap="none" rtlCol="0">
            <a:spAutoFit/>
          </a:bodyPr>
          <a:lstStyle/>
          <a:p>
            <a:pPr algn="ctr"/>
            <a:r>
              <a:rPr lang="en-US" sz="1200" dirty="0" smtClean="0"/>
              <a:t>Core  Cloud (EPC)</a:t>
            </a:r>
            <a:endParaRPr lang="en-US" sz="1200" dirty="0"/>
          </a:p>
        </p:txBody>
      </p:sp>
      <p:sp>
        <p:nvSpPr>
          <p:cNvPr id="121" name="Rounded Rectangle 30"/>
          <p:cNvSpPr/>
          <p:nvPr/>
        </p:nvSpPr>
        <p:spPr>
          <a:xfrm>
            <a:off x="7786540" y="4558691"/>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AMF</a:t>
            </a:r>
            <a:endParaRPr lang="en-US" sz="1200" dirty="0">
              <a:solidFill>
                <a:schemeClr val="tx1"/>
              </a:solidFill>
            </a:endParaRPr>
          </a:p>
        </p:txBody>
      </p:sp>
      <p:sp>
        <p:nvSpPr>
          <p:cNvPr id="123" name="Rounded Rectangle 30"/>
          <p:cNvSpPr/>
          <p:nvPr/>
        </p:nvSpPr>
        <p:spPr>
          <a:xfrm>
            <a:off x="6993836" y="4092459"/>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UDM</a:t>
            </a:r>
          </a:p>
        </p:txBody>
      </p:sp>
      <p:sp>
        <p:nvSpPr>
          <p:cNvPr id="165" name="Rounded Rectangle 30"/>
          <p:cNvSpPr/>
          <p:nvPr/>
        </p:nvSpPr>
        <p:spPr>
          <a:xfrm>
            <a:off x="7786540" y="4092459"/>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AUSF</a:t>
            </a:r>
          </a:p>
        </p:txBody>
      </p:sp>
      <p:sp>
        <p:nvSpPr>
          <p:cNvPr id="167" name="Rounded Rectangle 29"/>
          <p:cNvSpPr/>
          <p:nvPr/>
        </p:nvSpPr>
        <p:spPr>
          <a:xfrm>
            <a:off x="7317343" y="5048774"/>
            <a:ext cx="933461" cy="458503"/>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UPF</a:t>
            </a:r>
            <a:endParaRPr lang="en-US" sz="1200" dirty="0"/>
          </a:p>
        </p:txBody>
      </p:sp>
      <p:sp>
        <p:nvSpPr>
          <p:cNvPr id="168" name="Rounded Rectangle 30"/>
          <p:cNvSpPr/>
          <p:nvPr/>
        </p:nvSpPr>
        <p:spPr>
          <a:xfrm>
            <a:off x="6993835" y="3594954"/>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PCF</a:t>
            </a:r>
            <a:endParaRPr lang="en-US" sz="1200" dirty="0">
              <a:solidFill>
                <a:schemeClr val="tx1"/>
              </a:solidFill>
            </a:endParaRPr>
          </a:p>
        </p:txBody>
      </p:sp>
      <p:sp>
        <p:nvSpPr>
          <p:cNvPr id="169" name="Rounded Rectangle 30"/>
          <p:cNvSpPr/>
          <p:nvPr/>
        </p:nvSpPr>
        <p:spPr>
          <a:xfrm>
            <a:off x="7805403" y="3609079"/>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AF</a:t>
            </a:r>
            <a:endParaRPr lang="en-US" sz="1200" dirty="0">
              <a:solidFill>
                <a:schemeClr val="tx1"/>
              </a:solidFill>
            </a:endParaRPr>
          </a:p>
        </p:txBody>
      </p:sp>
      <p:cxnSp>
        <p:nvCxnSpPr>
          <p:cNvPr id="170" name="Elbow Connector 169"/>
          <p:cNvCxnSpPr>
            <a:stCxn id="148" idx="2"/>
            <a:endCxn id="92" idx="0"/>
          </p:cNvCxnSpPr>
          <p:nvPr/>
        </p:nvCxnSpPr>
        <p:spPr>
          <a:xfrm rot="5400000">
            <a:off x="7631091" y="1694870"/>
            <a:ext cx="402797" cy="21607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71" name="Rounded Rectangle 170"/>
          <p:cNvSpPr/>
          <p:nvPr/>
        </p:nvSpPr>
        <p:spPr>
          <a:xfrm>
            <a:off x="8838157" y="1986133"/>
            <a:ext cx="1902948" cy="390846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2" name="TextBox 171"/>
          <p:cNvSpPr txBox="1"/>
          <p:nvPr/>
        </p:nvSpPr>
        <p:spPr>
          <a:xfrm>
            <a:off x="9108566" y="5258828"/>
            <a:ext cx="1249060" cy="276999"/>
          </a:xfrm>
          <a:prstGeom prst="rect">
            <a:avLst/>
          </a:prstGeom>
          <a:noFill/>
        </p:spPr>
        <p:txBody>
          <a:bodyPr wrap="none" rtlCol="0">
            <a:spAutoFit/>
          </a:bodyPr>
          <a:lstStyle/>
          <a:p>
            <a:pPr algn="ctr"/>
            <a:r>
              <a:rPr lang="en-US" sz="1200" dirty="0" smtClean="0"/>
              <a:t>Clouds (Global)</a:t>
            </a:r>
            <a:endParaRPr lang="en-US" sz="1200" dirty="0"/>
          </a:p>
        </p:txBody>
      </p:sp>
      <p:sp>
        <p:nvSpPr>
          <p:cNvPr id="173" name="Rounded Rectangle 29"/>
          <p:cNvSpPr/>
          <p:nvPr/>
        </p:nvSpPr>
        <p:spPr>
          <a:xfrm>
            <a:off x="9142377" y="2727101"/>
            <a:ext cx="1206676" cy="596114"/>
          </a:xfrm>
          <a:prstGeom prst="roundRect">
            <a:avLst/>
          </a:prstGeom>
          <a:solidFill>
            <a:schemeClr val="accent5">
              <a:lumMod val="7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Value Added Services</a:t>
            </a:r>
            <a:endParaRPr lang="en-US" sz="1200" dirty="0"/>
          </a:p>
        </p:txBody>
      </p:sp>
      <p:sp>
        <p:nvSpPr>
          <p:cNvPr id="174" name="Rounded Rectangle 30"/>
          <p:cNvSpPr/>
          <p:nvPr/>
        </p:nvSpPr>
        <p:spPr>
          <a:xfrm>
            <a:off x="9081148" y="3589129"/>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IaaS</a:t>
            </a:r>
            <a:endParaRPr lang="en-US" sz="1200" dirty="0">
              <a:solidFill>
                <a:schemeClr val="tx1"/>
              </a:solidFill>
            </a:endParaRPr>
          </a:p>
        </p:txBody>
      </p:sp>
      <p:sp>
        <p:nvSpPr>
          <p:cNvPr id="175" name="Rounded Rectangle 30"/>
          <p:cNvSpPr/>
          <p:nvPr/>
        </p:nvSpPr>
        <p:spPr>
          <a:xfrm>
            <a:off x="9896923" y="3594976"/>
            <a:ext cx="712831" cy="417721"/>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solidFill>
                  <a:schemeClr val="tx1"/>
                </a:solidFill>
              </a:rPr>
              <a:t>C</a:t>
            </a:r>
            <a:r>
              <a:rPr lang="en-US" sz="1200" dirty="0" err="1" smtClean="0">
                <a:solidFill>
                  <a:schemeClr val="tx1"/>
                </a:solidFill>
              </a:rPr>
              <a:t>aaS</a:t>
            </a:r>
            <a:endParaRPr lang="en-US" sz="1200" dirty="0">
              <a:solidFill>
                <a:schemeClr val="tx1"/>
              </a:solidFill>
            </a:endParaRPr>
          </a:p>
        </p:txBody>
      </p:sp>
      <p:cxnSp>
        <p:nvCxnSpPr>
          <p:cNvPr id="176" name="Elbow Connector 175"/>
          <p:cNvCxnSpPr/>
          <p:nvPr/>
        </p:nvCxnSpPr>
        <p:spPr>
          <a:xfrm rot="5400000">
            <a:off x="9436278" y="1676695"/>
            <a:ext cx="402797" cy="21607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ounded Rectangle 27"/>
          <p:cNvSpPr/>
          <p:nvPr/>
        </p:nvSpPr>
        <p:spPr>
          <a:xfrm>
            <a:off x="3455352" y="4638728"/>
            <a:ext cx="865958" cy="270873"/>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DU</a:t>
            </a:r>
            <a:endParaRPr lang="en-US" sz="1200" dirty="0"/>
          </a:p>
        </p:txBody>
      </p:sp>
    </p:spTree>
    <p:extLst>
      <p:ext uri="{BB962C8B-B14F-4D97-AF65-F5344CB8AC3E}">
        <p14:creationId xmlns:p14="http://schemas.microsoft.com/office/powerpoint/2010/main" val="2542849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smtClean="0"/>
              <a:t>Performance – ONAP Enhancements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36846419"/>
              </p:ext>
            </p:extLst>
          </p:nvPr>
        </p:nvGraphicFramePr>
        <p:xfrm>
          <a:off x="2101338" y="1859473"/>
          <a:ext cx="8128000" cy="294132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n-US" dirty="0" smtClean="0"/>
                        <a:t>Performance  requirements &amp; ONAP enhancements </a:t>
                      </a:r>
                      <a:endParaRPr lang="en-US" dirty="0"/>
                    </a:p>
                  </a:txBody>
                  <a:tcPr/>
                </a:tc>
              </a:tr>
              <a:tr h="370840">
                <a:tc>
                  <a:txBody>
                    <a:bodyPr/>
                    <a:lstStyle/>
                    <a:p>
                      <a:pPr marL="285750" indent="-285750">
                        <a:buFont typeface="Arial" panose="020B0604020202020204" pitchFamily="34" charset="0"/>
                        <a:buChar char="•"/>
                      </a:pPr>
                      <a:r>
                        <a:rPr lang="en-US" dirty="0" smtClean="0"/>
                        <a:t>Containerized VNFs</a:t>
                      </a:r>
                    </a:p>
                    <a:p>
                      <a:pPr marL="742950" lvl="1" indent="-285750">
                        <a:buFont typeface="Arial" panose="020B0604020202020204" pitchFamily="34" charset="0"/>
                        <a:buChar char="•"/>
                      </a:pPr>
                      <a:r>
                        <a:rPr lang="en-US" dirty="0" smtClean="0"/>
                        <a:t>ONAP to control K8S</a:t>
                      </a:r>
                      <a:r>
                        <a:rPr lang="en-US" baseline="0" dirty="0" smtClean="0"/>
                        <a:t> based Edge-Clouds.</a:t>
                      </a:r>
                    </a:p>
                    <a:p>
                      <a:pPr marL="742950" lvl="1" indent="-285750">
                        <a:buFont typeface="Arial" panose="020B0604020202020204" pitchFamily="34" charset="0"/>
                        <a:buChar char="•"/>
                      </a:pPr>
                      <a:r>
                        <a:rPr lang="en-US" baseline="0" dirty="0" smtClean="0"/>
                        <a:t>ONAP to use K8S for both VMs and container placement.</a:t>
                      </a:r>
                    </a:p>
                    <a:p>
                      <a:pPr marL="742950" lvl="1" indent="-285750">
                        <a:buFont typeface="Arial" panose="020B0604020202020204" pitchFamily="34" charset="0"/>
                        <a:buChar char="•"/>
                      </a:pPr>
                      <a:r>
                        <a:rPr lang="en-US" baseline="0" dirty="0" smtClean="0"/>
                        <a:t>ONAP to allow specification of VNF (TOSCA) with both VMs and containers</a:t>
                      </a:r>
                    </a:p>
                  </a:txBody>
                  <a:tcPr/>
                </a:tc>
              </a:tr>
              <a:tr h="370840">
                <a:tc>
                  <a:txBody>
                    <a:bodyPr/>
                    <a:lstStyle/>
                    <a:p>
                      <a:pPr marL="285750" indent="-285750">
                        <a:buFont typeface="Arial" panose="020B0604020202020204" pitchFamily="34" charset="0"/>
                        <a:buChar char="•"/>
                      </a:pPr>
                      <a:r>
                        <a:rPr lang="en-US" baseline="0" dirty="0" smtClean="0"/>
                        <a:t>Support SRIOV Networking for performance determinism for highly real time applications</a:t>
                      </a:r>
                    </a:p>
                  </a:txBody>
                  <a:tcPr/>
                </a:tc>
              </a:tr>
              <a:tr h="370840">
                <a:tc>
                  <a:txBody>
                    <a:bodyPr/>
                    <a:lstStyle/>
                    <a:p>
                      <a:pPr marL="285750" indent="-285750">
                        <a:buFont typeface="Arial" panose="020B0604020202020204" pitchFamily="34" charset="0"/>
                        <a:buChar char="•"/>
                      </a:pPr>
                      <a:r>
                        <a:rPr lang="en-US" baseline="0" dirty="0" smtClean="0"/>
                        <a:t>Unified networking between VMs and ONAP (possible choices : OVN or </a:t>
                      </a:r>
                      <a:r>
                        <a:rPr lang="en-US" baseline="0" dirty="0" err="1" smtClean="0"/>
                        <a:t>Contiv</a:t>
                      </a:r>
                      <a:r>
                        <a:rPr lang="en-US" baseline="0" dirty="0" smtClean="0"/>
                        <a:t>)</a:t>
                      </a:r>
                    </a:p>
                  </a:txBody>
                  <a:tcPr/>
                </a:tc>
              </a:tr>
              <a:tr h="370840">
                <a:tc>
                  <a:txBody>
                    <a:bodyPr/>
                    <a:lstStyle/>
                    <a:p>
                      <a:pPr marL="285750" indent="-285750">
                        <a:buFont typeface="Arial" panose="020B0604020202020204" pitchFamily="34" charset="0"/>
                        <a:buChar char="•"/>
                      </a:pPr>
                      <a:r>
                        <a:rPr lang="en-US" baseline="0" dirty="0" smtClean="0"/>
                        <a:t>Multiple interfaces – Device tagging support in ONAP</a:t>
                      </a:r>
                    </a:p>
                  </a:txBody>
                  <a:tcPr/>
                </a:tc>
              </a:tr>
            </a:tbl>
          </a:graphicData>
        </a:graphic>
      </p:graphicFrame>
    </p:spTree>
    <p:extLst>
      <p:ext uri="{BB962C8B-B14F-4D97-AF65-F5344CB8AC3E}">
        <p14:creationId xmlns:p14="http://schemas.microsoft.com/office/powerpoint/2010/main" val="1667145468"/>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0" y="4554538"/>
            <a:ext cx="6724650" cy="1038225"/>
          </a:xfrm>
        </p:spPr>
        <p:txBody>
          <a:bodyPr>
            <a:noAutofit/>
          </a:bodyPr>
          <a:lstStyle/>
          <a:p>
            <a:pPr marL="0" indent="0">
              <a:buNone/>
            </a:pPr>
            <a:r>
              <a:rPr lang="en-US" sz="3600" dirty="0" smtClean="0">
                <a:solidFill>
                  <a:schemeClr val="bg1"/>
                </a:solidFill>
              </a:rPr>
              <a:t>Zero Touch Provisioning</a:t>
            </a:r>
            <a:endParaRPr lang="en-US" sz="3600" dirty="0">
              <a:solidFill>
                <a:schemeClr val="bg1"/>
              </a:solidFill>
            </a:endParaRPr>
          </a:p>
        </p:txBody>
      </p:sp>
    </p:spTree>
    <p:extLst>
      <p:ext uri="{BB962C8B-B14F-4D97-AF65-F5344CB8AC3E}">
        <p14:creationId xmlns:p14="http://schemas.microsoft.com/office/powerpoint/2010/main" val="268222410"/>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smtClean="0"/>
              <a:t>Zero Touch Provisioning – ONAP Enhancements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17780869"/>
              </p:ext>
            </p:extLst>
          </p:nvPr>
        </p:nvGraphicFramePr>
        <p:xfrm>
          <a:off x="2101338" y="1859473"/>
          <a:ext cx="8128000" cy="185420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n-US" dirty="0" smtClean="0"/>
                        <a:t>Zero Touch Provisioning &amp; ONAP enhancements </a:t>
                      </a:r>
                      <a:endParaRPr lang="en-US" dirty="0"/>
                    </a:p>
                  </a:txBody>
                  <a:tcPr/>
                </a:tc>
              </a:tr>
              <a:tr h="370840">
                <a:tc>
                  <a:txBody>
                    <a:bodyPr/>
                    <a:lstStyle/>
                    <a:p>
                      <a:pPr marL="0" indent="0">
                        <a:buFont typeface="Arial" panose="020B0604020202020204" pitchFamily="34" charset="0"/>
                        <a:buNone/>
                      </a:pPr>
                      <a:r>
                        <a:rPr lang="en-US" baseline="0" dirty="0" smtClean="0"/>
                        <a:t>Auto Edge registration to ONAP – ZTP to help?</a:t>
                      </a:r>
                    </a:p>
                  </a:txBody>
                  <a:tcPr/>
                </a:tc>
              </a:tr>
              <a:tr h="370840">
                <a:tc>
                  <a:txBody>
                    <a:bodyPr/>
                    <a:lstStyle/>
                    <a:p>
                      <a:pPr marL="0" indent="0">
                        <a:buFont typeface="Arial" panose="020B0604020202020204" pitchFamily="34" charset="0"/>
                        <a:buNone/>
                      </a:pPr>
                      <a:endParaRPr lang="en-US" baseline="0" dirty="0" smtClean="0"/>
                    </a:p>
                  </a:txBody>
                  <a:tcPr/>
                </a:tc>
              </a:tr>
              <a:tr h="370840">
                <a:tc>
                  <a:txBody>
                    <a:bodyPr/>
                    <a:lstStyle/>
                    <a:p>
                      <a:pPr marL="285750" indent="-285750">
                        <a:buFont typeface="Arial" panose="020B0604020202020204" pitchFamily="34" charset="0"/>
                        <a:buChar char="•"/>
                      </a:pPr>
                      <a:endParaRPr lang="en-US" baseline="0" dirty="0" smtClean="0"/>
                    </a:p>
                  </a:txBody>
                  <a:tcPr/>
                </a:tc>
              </a:tr>
              <a:tr h="370840">
                <a:tc>
                  <a:txBody>
                    <a:bodyPr/>
                    <a:lstStyle/>
                    <a:p>
                      <a:pPr marL="285750" indent="-285750">
                        <a:buFont typeface="Arial" panose="020B0604020202020204" pitchFamily="34" charset="0"/>
                        <a:buChar char="•"/>
                      </a:pPr>
                      <a:endParaRPr lang="en-US" baseline="0" dirty="0" smtClean="0"/>
                    </a:p>
                  </a:txBody>
                  <a:tcPr/>
                </a:tc>
              </a:tr>
            </a:tbl>
          </a:graphicData>
        </a:graphic>
      </p:graphicFrame>
    </p:spTree>
    <p:extLst>
      <p:ext uri="{BB962C8B-B14F-4D97-AF65-F5344CB8AC3E}">
        <p14:creationId xmlns:p14="http://schemas.microsoft.com/office/powerpoint/2010/main" val="1997353344"/>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6499" y="3280528"/>
            <a:ext cx="7107810" cy="646331"/>
          </a:xfrm>
          <a:prstGeom prst="rect">
            <a:avLst/>
          </a:prstGeom>
          <a:noFill/>
        </p:spPr>
        <p:txBody>
          <a:bodyPr wrap="square" rtlCol="0">
            <a:spAutoFit/>
          </a:bodyPr>
          <a:lstStyle/>
          <a:p>
            <a:r>
              <a:rPr lang="en-US" sz="3600" dirty="0" smtClean="0">
                <a:solidFill>
                  <a:schemeClr val="bg1"/>
                </a:solidFill>
              </a:rPr>
              <a:t>Edge App Provisioning</a:t>
            </a:r>
            <a:endParaRPr lang="en-US" sz="3600" dirty="0">
              <a:solidFill>
                <a:schemeClr val="bg1"/>
              </a:solidFill>
            </a:endParaRPr>
          </a:p>
        </p:txBody>
      </p:sp>
    </p:spTree>
    <p:extLst>
      <p:ext uri="{BB962C8B-B14F-4D97-AF65-F5344CB8AC3E}">
        <p14:creationId xmlns:p14="http://schemas.microsoft.com/office/powerpoint/2010/main" val="1925764908"/>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MEC Architecture</a:t>
            </a:r>
            <a:endParaRPr lang="en-US" dirty="0"/>
          </a:p>
        </p:txBody>
      </p:sp>
      <p:sp>
        <p:nvSpPr>
          <p:cNvPr id="74" name="TextBox 73"/>
          <p:cNvSpPr txBox="1"/>
          <p:nvPr/>
        </p:nvSpPr>
        <p:spPr>
          <a:xfrm>
            <a:off x="6955277" y="1865404"/>
            <a:ext cx="5139297" cy="301621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MEC Specifications</a:t>
            </a:r>
          </a:p>
          <a:p>
            <a:pPr marL="400050" lvl="2" indent="-171450">
              <a:buFont typeface="Arial" panose="020B0604020202020204" pitchFamily="34" charset="0"/>
              <a:buChar char="•"/>
            </a:pPr>
            <a:r>
              <a:rPr lang="en-US" sz="1400" dirty="0"/>
              <a:t>GS MEC 009: General Principles for Mobile Edge Service APIs</a:t>
            </a:r>
          </a:p>
          <a:p>
            <a:pPr marL="400050" lvl="2" indent="-171450">
              <a:buFont typeface="Arial" panose="020B0604020202020204" pitchFamily="34" charset="0"/>
              <a:buChar char="•"/>
            </a:pPr>
            <a:r>
              <a:rPr lang="en-US" sz="1400" dirty="0"/>
              <a:t>GS MEC 012: Radio Network Information API</a:t>
            </a:r>
          </a:p>
          <a:p>
            <a:pPr marL="400050" lvl="2" indent="-171450">
              <a:buFont typeface="Arial" panose="020B0604020202020204" pitchFamily="34" charset="0"/>
              <a:buChar char="•"/>
            </a:pPr>
            <a:r>
              <a:rPr lang="en-US" sz="1400" dirty="0"/>
              <a:t>GS MEC 013: Location API</a:t>
            </a:r>
          </a:p>
          <a:p>
            <a:pPr marL="400050" lvl="2" indent="-171450">
              <a:buFont typeface="Arial" panose="020B0604020202020204" pitchFamily="34" charset="0"/>
              <a:buChar char="•"/>
            </a:pPr>
            <a:r>
              <a:rPr lang="en-US" sz="1400" dirty="0"/>
              <a:t>GS MEC 014: UE Identity API</a:t>
            </a:r>
          </a:p>
          <a:p>
            <a:pPr marL="400050" lvl="2" indent="-171450">
              <a:buFont typeface="Arial" panose="020B0604020202020204" pitchFamily="34" charset="0"/>
              <a:buChar char="•"/>
            </a:pPr>
            <a:r>
              <a:rPr lang="en-US" sz="1400" dirty="0"/>
              <a:t>GS MEC 015: Bandwidth Management API</a:t>
            </a:r>
          </a:p>
          <a:p>
            <a:pPr marL="400050" lvl="2" indent="-171450">
              <a:buFont typeface="Arial" panose="020B0604020202020204" pitchFamily="34" charset="0"/>
              <a:buChar char="•"/>
            </a:pPr>
            <a:r>
              <a:rPr lang="en-US" sz="1400" dirty="0"/>
              <a:t>GS MEC 016: UE Application </a:t>
            </a:r>
            <a:r>
              <a:rPr lang="en-US" sz="1400" dirty="0" smtClean="0"/>
              <a:t>Interface</a:t>
            </a:r>
          </a:p>
          <a:p>
            <a:pPr marL="400050" lvl="2" indent="-171450">
              <a:buFont typeface="Arial" panose="020B0604020202020204" pitchFamily="34" charset="0"/>
              <a:buChar char="•"/>
            </a:pPr>
            <a:r>
              <a:rPr lang="en-US" sz="1400" dirty="0" smtClean="0"/>
              <a:t>GS MEC 010:  System, Host and Platform Management</a:t>
            </a:r>
          </a:p>
          <a:p>
            <a:pPr marL="400050" lvl="2" indent="-171450">
              <a:buFont typeface="Arial" panose="020B0604020202020204" pitchFamily="34" charset="0"/>
              <a:buChar char="•"/>
            </a:pPr>
            <a:r>
              <a:rPr lang="en-US" sz="1400" dirty="0" smtClean="0"/>
              <a:t>GS MEC 011: Mobile Edge Platform Application Enablement</a:t>
            </a:r>
          </a:p>
          <a:p>
            <a:pPr marL="514350" lvl="2" indent="-285750">
              <a:buFont typeface="Arial" panose="020B0604020202020204" pitchFamily="34" charset="0"/>
              <a:buChar char="•"/>
            </a:pPr>
            <a:endParaRPr lang="en-US" sz="1400" dirty="0" smtClean="0"/>
          </a:p>
          <a:p>
            <a:pPr marL="57150" lvl="1" indent="-285750">
              <a:buFont typeface="Arial" panose="020B0604020202020204" pitchFamily="34" charset="0"/>
              <a:buChar char="•"/>
            </a:pPr>
            <a:r>
              <a:rPr lang="en-US" dirty="0" smtClean="0"/>
              <a:t>Virtualization &amp; Containers</a:t>
            </a:r>
          </a:p>
          <a:p>
            <a:pPr marL="514350" lvl="2" indent="-285750">
              <a:buFont typeface="Arial" panose="020B0604020202020204" pitchFamily="34" charset="0"/>
              <a:buChar char="•"/>
            </a:pPr>
            <a:r>
              <a:rPr lang="en-US" sz="1400" dirty="0" smtClean="0"/>
              <a:t>MEC027 – Container study</a:t>
            </a:r>
          </a:p>
          <a:p>
            <a:pPr marL="514350" lvl="2" indent="-285750">
              <a:buFont typeface="Arial" panose="020B0604020202020204" pitchFamily="34" charset="0"/>
              <a:buChar char="•"/>
            </a:pPr>
            <a:r>
              <a:rPr lang="en-US" sz="1400" dirty="0" smtClean="0"/>
              <a:t>MEC020 -  NFV Study</a:t>
            </a:r>
          </a:p>
        </p:txBody>
      </p:sp>
      <p:pic>
        <p:nvPicPr>
          <p:cNvPr id="75" name="Picture 74"/>
          <p:cNvPicPr>
            <a:picLocks noChangeAspect="1"/>
          </p:cNvPicPr>
          <p:nvPr/>
        </p:nvPicPr>
        <p:blipFill>
          <a:blip r:embed="rId2"/>
          <a:stretch>
            <a:fillRect/>
          </a:stretch>
        </p:blipFill>
        <p:spPr>
          <a:xfrm>
            <a:off x="-1" y="1291472"/>
            <a:ext cx="6955277" cy="5061423"/>
          </a:xfrm>
          <a:prstGeom prst="rect">
            <a:avLst/>
          </a:prstGeom>
        </p:spPr>
      </p:pic>
      <p:sp>
        <p:nvSpPr>
          <p:cNvPr id="76" name="TextBox 75"/>
          <p:cNvSpPr txBox="1"/>
          <p:nvPr/>
        </p:nvSpPr>
        <p:spPr>
          <a:xfrm>
            <a:off x="7130374" y="5700409"/>
            <a:ext cx="3706239" cy="738664"/>
          </a:xfrm>
          <a:prstGeom prst="rect">
            <a:avLst/>
          </a:prstGeom>
          <a:noFill/>
        </p:spPr>
        <p:txBody>
          <a:bodyPr wrap="square" rtlCol="0">
            <a:spAutoFit/>
          </a:bodyPr>
          <a:lstStyle/>
          <a:p>
            <a:r>
              <a:rPr lang="en-US" dirty="0"/>
              <a:t>Reference: </a:t>
            </a:r>
            <a:r>
              <a:rPr lang="en-US" sz="1200" dirty="0"/>
              <a:t>http://www.etsi.org/deliver/etsi_gs/MEC/001_099/003/01.01.01_60/gs_MEC003v010101p.pdf</a:t>
            </a:r>
          </a:p>
        </p:txBody>
      </p:sp>
    </p:spTree>
    <p:extLst>
      <p:ext uri="{BB962C8B-B14F-4D97-AF65-F5344CB8AC3E}">
        <p14:creationId xmlns:p14="http://schemas.microsoft.com/office/powerpoint/2010/main" val="3000458708"/>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MEC Architecture – Challenges (in 4G)</a:t>
            </a:r>
            <a:endParaRPr lang="en-US" dirty="0"/>
          </a:p>
        </p:txBody>
      </p:sp>
      <p:sp>
        <p:nvSpPr>
          <p:cNvPr id="3" name="Rounded Rectangle 2"/>
          <p:cNvSpPr/>
          <p:nvPr/>
        </p:nvSpPr>
        <p:spPr>
          <a:xfrm>
            <a:off x="867266" y="1800522"/>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75" name="Rounded Rectangle 74"/>
          <p:cNvSpPr/>
          <p:nvPr/>
        </p:nvSpPr>
        <p:spPr>
          <a:xfrm>
            <a:off x="2264004" y="1800521"/>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76" name="Rounded Rectangle 75"/>
          <p:cNvSpPr/>
          <p:nvPr/>
        </p:nvSpPr>
        <p:spPr>
          <a:xfrm>
            <a:off x="3660742" y="1792664"/>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77" name="Rounded Rectangle 76"/>
          <p:cNvSpPr/>
          <p:nvPr/>
        </p:nvSpPr>
        <p:spPr>
          <a:xfrm>
            <a:off x="2264004" y="3292019"/>
            <a:ext cx="2641076" cy="101603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MEC Edge Platform</a:t>
            </a:r>
            <a:endParaRPr lang="en-US" dirty="0"/>
          </a:p>
        </p:txBody>
      </p:sp>
      <p:sp>
        <p:nvSpPr>
          <p:cNvPr id="78" name="Rounded Rectangle 77"/>
          <p:cNvSpPr/>
          <p:nvPr/>
        </p:nvSpPr>
        <p:spPr>
          <a:xfrm>
            <a:off x="417922" y="3318235"/>
            <a:ext cx="1759670" cy="989814"/>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Packet </a:t>
            </a:r>
            <a:r>
              <a:rPr lang="en-US" dirty="0" err="1" smtClean="0"/>
              <a:t>DeMux</a:t>
            </a:r>
            <a:endParaRPr lang="en-US" dirty="0"/>
          </a:p>
        </p:txBody>
      </p:sp>
      <p:sp>
        <p:nvSpPr>
          <p:cNvPr id="79" name="Rounded Rectangle 78"/>
          <p:cNvSpPr/>
          <p:nvPr/>
        </p:nvSpPr>
        <p:spPr>
          <a:xfrm>
            <a:off x="1396987" y="2413262"/>
            <a:ext cx="653591" cy="237241"/>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API</a:t>
            </a:r>
            <a:endParaRPr lang="en-US" dirty="0"/>
          </a:p>
        </p:txBody>
      </p:sp>
      <p:sp>
        <p:nvSpPr>
          <p:cNvPr id="80" name="Rounded Rectangle 79"/>
          <p:cNvSpPr/>
          <p:nvPr/>
        </p:nvSpPr>
        <p:spPr>
          <a:xfrm>
            <a:off x="2809973" y="2402269"/>
            <a:ext cx="581260" cy="256092"/>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API</a:t>
            </a:r>
            <a:endParaRPr lang="en-US" dirty="0"/>
          </a:p>
        </p:txBody>
      </p:sp>
      <p:sp>
        <p:nvSpPr>
          <p:cNvPr id="81" name="Rounded Rectangle 80"/>
          <p:cNvSpPr/>
          <p:nvPr/>
        </p:nvSpPr>
        <p:spPr>
          <a:xfrm>
            <a:off x="4081228" y="2375560"/>
            <a:ext cx="633685" cy="256092"/>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API</a:t>
            </a:r>
            <a:endParaRPr lang="en-US"/>
          </a:p>
        </p:txBody>
      </p:sp>
      <p:cxnSp>
        <p:nvCxnSpPr>
          <p:cNvPr id="83" name="Straight Connector 82"/>
          <p:cNvCxnSpPr>
            <a:stCxn id="79" idx="2"/>
            <a:endCxn id="77" idx="0"/>
          </p:cNvCxnSpPr>
          <p:nvPr/>
        </p:nvCxnSpPr>
        <p:spPr>
          <a:xfrm>
            <a:off x="1723783" y="2650503"/>
            <a:ext cx="1860759" cy="64151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80" idx="2"/>
            <a:endCxn id="77" idx="0"/>
          </p:cNvCxnSpPr>
          <p:nvPr/>
        </p:nvCxnSpPr>
        <p:spPr>
          <a:xfrm>
            <a:off x="3100603" y="2658361"/>
            <a:ext cx="483939" cy="633658"/>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endCxn id="77" idx="0"/>
          </p:cNvCxnSpPr>
          <p:nvPr/>
        </p:nvCxnSpPr>
        <p:spPr>
          <a:xfrm flipH="1">
            <a:off x="3584542" y="2650503"/>
            <a:ext cx="797465" cy="64151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3660742" y="2862380"/>
            <a:ext cx="1396738" cy="369332"/>
          </a:xfrm>
          <a:prstGeom prst="rect">
            <a:avLst/>
          </a:prstGeom>
          <a:noFill/>
        </p:spPr>
        <p:txBody>
          <a:bodyPr wrap="square" rtlCol="0">
            <a:spAutoFit/>
          </a:bodyPr>
          <a:lstStyle/>
          <a:p>
            <a:r>
              <a:rPr lang="en-US" dirty="0" smtClean="0"/>
              <a:t>API</a:t>
            </a:r>
            <a:endParaRPr lang="en-US" dirty="0"/>
          </a:p>
        </p:txBody>
      </p:sp>
      <p:cxnSp>
        <p:nvCxnSpPr>
          <p:cNvPr id="93" name="Straight Connector 92"/>
          <p:cNvCxnSpPr/>
          <p:nvPr/>
        </p:nvCxnSpPr>
        <p:spPr>
          <a:xfrm flipV="1">
            <a:off x="1297757" y="2650503"/>
            <a:ext cx="1032235" cy="931683"/>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1285915" y="2631652"/>
            <a:ext cx="0" cy="950534"/>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1263321" y="2614097"/>
            <a:ext cx="2540250" cy="968089"/>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417922" y="2862380"/>
            <a:ext cx="979065" cy="369332"/>
          </a:xfrm>
          <a:prstGeom prst="rect">
            <a:avLst/>
          </a:prstGeom>
          <a:noFill/>
        </p:spPr>
        <p:txBody>
          <a:bodyPr wrap="square" rtlCol="0">
            <a:spAutoFit/>
          </a:bodyPr>
          <a:lstStyle/>
          <a:p>
            <a:r>
              <a:rPr lang="en-US" dirty="0" smtClean="0"/>
              <a:t>Packets</a:t>
            </a:r>
            <a:endParaRPr lang="en-US" dirty="0"/>
          </a:p>
        </p:txBody>
      </p:sp>
      <p:sp>
        <p:nvSpPr>
          <p:cNvPr id="105" name="Rounded Rectangle 104"/>
          <p:cNvSpPr/>
          <p:nvPr/>
        </p:nvSpPr>
        <p:spPr>
          <a:xfrm>
            <a:off x="417922" y="4751109"/>
            <a:ext cx="4389748" cy="1131217"/>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Proprietary (in 4G)</a:t>
            </a:r>
            <a:endParaRPr lang="en-US" dirty="0"/>
          </a:p>
        </p:txBody>
      </p:sp>
      <p:cxnSp>
        <p:nvCxnSpPr>
          <p:cNvPr id="107" name="Straight Arrow Connector 106"/>
          <p:cNvCxnSpPr>
            <a:endCxn id="78" idx="2"/>
          </p:cNvCxnSpPr>
          <p:nvPr/>
        </p:nvCxnSpPr>
        <p:spPr>
          <a:xfrm flipH="1" flipV="1">
            <a:off x="1297757" y="4308049"/>
            <a:ext cx="99230" cy="4430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5" idx="0"/>
            <a:endCxn id="77" idx="2"/>
          </p:cNvCxnSpPr>
          <p:nvPr/>
        </p:nvCxnSpPr>
        <p:spPr>
          <a:xfrm flipV="1">
            <a:off x="2612796" y="4308049"/>
            <a:ext cx="971746" cy="4430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5871327" y="2203493"/>
            <a:ext cx="5731446" cy="2585323"/>
          </a:xfrm>
          <a:prstGeom prst="rect">
            <a:avLst/>
          </a:prstGeom>
          <a:noFill/>
        </p:spPr>
        <p:txBody>
          <a:bodyPr wrap="square" rtlCol="0">
            <a:spAutoFit/>
          </a:bodyPr>
          <a:lstStyle/>
          <a:p>
            <a:r>
              <a:rPr lang="en-US" dirty="0" smtClean="0"/>
              <a:t>MEC has decent RESTful API definition to provide contextual information </a:t>
            </a:r>
          </a:p>
          <a:p>
            <a:endParaRPr lang="en-US" dirty="0"/>
          </a:p>
          <a:p>
            <a:r>
              <a:rPr lang="en-US" dirty="0" smtClean="0"/>
              <a:t>4G challenges </a:t>
            </a:r>
          </a:p>
          <a:p>
            <a:pPr marL="285750" indent="-285750">
              <a:buFontTx/>
              <a:buChar char="-"/>
            </a:pPr>
            <a:r>
              <a:rPr lang="en-US" dirty="0" smtClean="0"/>
              <a:t>No standard way to provide contextual information to MEC edge platform. </a:t>
            </a:r>
          </a:p>
          <a:p>
            <a:pPr marL="285750" indent="-285750">
              <a:buFontTx/>
              <a:buChar char="-"/>
            </a:pPr>
            <a:r>
              <a:rPr lang="en-US" dirty="0" smtClean="0"/>
              <a:t>No standard way to De multiplex the UL traffic and aggregate DL traffic.</a:t>
            </a:r>
          </a:p>
          <a:p>
            <a:endParaRPr lang="en-US" dirty="0"/>
          </a:p>
        </p:txBody>
      </p:sp>
    </p:spTree>
    <p:extLst>
      <p:ext uri="{BB962C8B-B14F-4D97-AF65-F5344CB8AC3E}">
        <p14:creationId xmlns:p14="http://schemas.microsoft.com/office/powerpoint/2010/main" val="4263461628"/>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5G and MEC</a:t>
            </a:r>
            <a:endParaRPr lang="en-US" dirty="0"/>
          </a:p>
        </p:txBody>
      </p:sp>
      <p:sp>
        <p:nvSpPr>
          <p:cNvPr id="3" name="Rounded Rectangle 2"/>
          <p:cNvSpPr/>
          <p:nvPr/>
        </p:nvSpPr>
        <p:spPr>
          <a:xfrm>
            <a:off x="867266" y="1800522"/>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75" name="Rounded Rectangle 74"/>
          <p:cNvSpPr/>
          <p:nvPr/>
        </p:nvSpPr>
        <p:spPr>
          <a:xfrm>
            <a:off x="2264004" y="1800521"/>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76" name="Rounded Rectangle 75"/>
          <p:cNvSpPr/>
          <p:nvPr/>
        </p:nvSpPr>
        <p:spPr>
          <a:xfrm>
            <a:off x="3660742" y="1792664"/>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77" name="Rounded Rectangle 76"/>
          <p:cNvSpPr/>
          <p:nvPr/>
        </p:nvSpPr>
        <p:spPr>
          <a:xfrm>
            <a:off x="2264004" y="3292019"/>
            <a:ext cx="2641076" cy="101603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MEC Edge Platform</a:t>
            </a:r>
            <a:endParaRPr lang="en-US" dirty="0"/>
          </a:p>
        </p:txBody>
      </p:sp>
      <p:sp>
        <p:nvSpPr>
          <p:cNvPr id="79" name="Rounded Rectangle 78"/>
          <p:cNvSpPr/>
          <p:nvPr/>
        </p:nvSpPr>
        <p:spPr>
          <a:xfrm>
            <a:off x="1396987" y="2413262"/>
            <a:ext cx="653591" cy="237241"/>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API</a:t>
            </a:r>
            <a:endParaRPr lang="en-US" dirty="0"/>
          </a:p>
        </p:txBody>
      </p:sp>
      <p:sp>
        <p:nvSpPr>
          <p:cNvPr id="80" name="Rounded Rectangle 79"/>
          <p:cNvSpPr/>
          <p:nvPr/>
        </p:nvSpPr>
        <p:spPr>
          <a:xfrm>
            <a:off x="2809973" y="2402269"/>
            <a:ext cx="581260" cy="256092"/>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API</a:t>
            </a:r>
            <a:endParaRPr lang="en-US" dirty="0"/>
          </a:p>
        </p:txBody>
      </p:sp>
      <p:sp>
        <p:nvSpPr>
          <p:cNvPr id="81" name="Rounded Rectangle 80"/>
          <p:cNvSpPr/>
          <p:nvPr/>
        </p:nvSpPr>
        <p:spPr>
          <a:xfrm>
            <a:off x="4081228" y="2375560"/>
            <a:ext cx="633685" cy="256092"/>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API</a:t>
            </a:r>
            <a:endParaRPr lang="en-US"/>
          </a:p>
        </p:txBody>
      </p:sp>
      <p:cxnSp>
        <p:nvCxnSpPr>
          <p:cNvPr id="83" name="Straight Connector 82"/>
          <p:cNvCxnSpPr>
            <a:stCxn id="79" idx="2"/>
            <a:endCxn id="77" idx="0"/>
          </p:cNvCxnSpPr>
          <p:nvPr/>
        </p:nvCxnSpPr>
        <p:spPr>
          <a:xfrm>
            <a:off x="1723783" y="2650503"/>
            <a:ext cx="1860759" cy="64151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80" idx="2"/>
            <a:endCxn id="77" idx="0"/>
          </p:cNvCxnSpPr>
          <p:nvPr/>
        </p:nvCxnSpPr>
        <p:spPr>
          <a:xfrm>
            <a:off x="3100603" y="2658361"/>
            <a:ext cx="483939" cy="633658"/>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endCxn id="77" idx="0"/>
          </p:cNvCxnSpPr>
          <p:nvPr/>
        </p:nvCxnSpPr>
        <p:spPr>
          <a:xfrm flipH="1">
            <a:off x="3584542" y="2650503"/>
            <a:ext cx="797465" cy="64151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3660742" y="2862380"/>
            <a:ext cx="1396738" cy="369332"/>
          </a:xfrm>
          <a:prstGeom prst="rect">
            <a:avLst/>
          </a:prstGeom>
          <a:noFill/>
        </p:spPr>
        <p:txBody>
          <a:bodyPr wrap="square" rtlCol="0">
            <a:spAutoFit/>
          </a:bodyPr>
          <a:lstStyle/>
          <a:p>
            <a:r>
              <a:rPr lang="en-US" dirty="0" smtClean="0"/>
              <a:t>API</a:t>
            </a:r>
            <a:endParaRPr lang="en-US" dirty="0"/>
          </a:p>
        </p:txBody>
      </p:sp>
      <p:cxnSp>
        <p:nvCxnSpPr>
          <p:cNvPr id="93" name="Straight Connector 92"/>
          <p:cNvCxnSpPr>
            <a:stCxn id="6" idx="0"/>
          </p:cNvCxnSpPr>
          <p:nvPr/>
        </p:nvCxnSpPr>
        <p:spPr>
          <a:xfrm flipV="1">
            <a:off x="1258479" y="2650504"/>
            <a:ext cx="1071513" cy="2025191"/>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6" idx="0"/>
          </p:cNvCxnSpPr>
          <p:nvPr/>
        </p:nvCxnSpPr>
        <p:spPr>
          <a:xfrm flipV="1">
            <a:off x="1258479" y="2631652"/>
            <a:ext cx="27436" cy="2044043"/>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6" idx="0"/>
          </p:cNvCxnSpPr>
          <p:nvPr/>
        </p:nvCxnSpPr>
        <p:spPr>
          <a:xfrm flipV="1">
            <a:off x="1258479" y="2614098"/>
            <a:ext cx="2545092" cy="2061597"/>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417922" y="2862380"/>
            <a:ext cx="979065" cy="369332"/>
          </a:xfrm>
          <a:prstGeom prst="rect">
            <a:avLst/>
          </a:prstGeom>
          <a:noFill/>
        </p:spPr>
        <p:txBody>
          <a:bodyPr wrap="square" rtlCol="0">
            <a:spAutoFit/>
          </a:bodyPr>
          <a:lstStyle/>
          <a:p>
            <a:r>
              <a:rPr lang="en-US" dirty="0" smtClean="0"/>
              <a:t>Packets</a:t>
            </a:r>
            <a:endParaRPr lang="en-US" dirty="0"/>
          </a:p>
        </p:txBody>
      </p:sp>
      <p:sp>
        <p:nvSpPr>
          <p:cNvPr id="105" name="Rounded Rectangle 104"/>
          <p:cNvSpPr/>
          <p:nvPr/>
        </p:nvSpPr>
        <p:spPr>
          <a:xfrm>
            <a:off x="356896" y="4675695"/>
            <a:ext cx="1693682" cy="113121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UPF</a:t>
            </a:r>
            <a:endParaRPr lang="en-US" dirty="0"/>
          </a:p>
        </p:txBody>
      </p:sp>
      <p:sp>
        <p:nvSpPr>
          <p:cNvPr id="6" name="Rounded Rectangle 5"/>
          <p:cNvSpPr/>
          <p:nvPr/>
        </p:nvSpPr>
        <p:spPr>
          <a:xfrm>
            <a:off x="631596" y="4675695"/>
            <a:ext cx="1253765" cy="424206"/>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UL Classifier</a:t>
            </a:r>
            <a:endParaRPr lang="en-US" dirty="0"/>
          </a:p>
        </p:txBody>
      </p:sp>
      <p:sp>
        <p:nvSpPr>
          <p:cNvPr id="29" name="Rounded Rectangle 28"/>
          <p:cNvSpPr/>
          <p:nvPr/>
        </p:nvSpPr>
        <p:spPr>
          <a:xfrm>
            <a:off x="2331562" y="4675694"/>
            <a:ext cx="3098277" cy="123491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p:cNvSpPr/>
          <p:nvPr/>
        </p:nvSpPr>
        <p:spPr>
          <a:xfrm>
            <a:off x="2406977" y="4784139"/>
            <a:ext cx="1253765" cy="424206"/>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AMF</a:t>
            </a:r>
            <a:endParaRPr lang="en-US" dirty="0"/>
          </a:p>
        </p:txBody>
      </p:sp>
      <p:sp>
        <p:nvSpPr>
          <p:cNvPr id="31" name="Rounded Rectangle 30"/>
          <p:cNvSpPr/>
          <p:nvPr/>
        </p:nvSpPr>
        <p:spPr>
          <a:xfrm>
            <a:off x="2406977" y="5257049"/>
            <a:ext cx="1253765" cy="424206"/>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SMF</a:t>
            </a:r>
            <a:endParaRPr lang="en-US" dirty="0"/>
          </a:p>
        </p:txBody>
      </p:sp>
      <p:cxnSp>
        <p:nvCxnSpPr>
          <p:cNvPr id="11" name="Straight Connector 10"/>
          <p:cNvCxnSpPr>
            <a:endCxn id="6" idx="3"/>
          </p:cNvCxnSpPr>
          <p:nvPr/>
        </p:nvCxnSpPr>
        <p:spPr>
          <a:xfrm flipH="1" flipV="1">
            <a:off x="1885361" y="4887798"/>
            <a:ext cx="521616" cy="601473"/>
          </a:xfrm>
          <a:prstGeom prst="line">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3866312" y="4992559"/>
            <a:ext cx="1253765" cy="424206"/>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NEF</a:t>
            </a:r>
            <a:endParaRPr lang="en-US" dirty="0"/>
          </a:p>
        </p:txBody>
      </p:sp>
      <p:sp>
        <p:nvSpPr>
          <p:cNvPr id="35" name="Rounded Rectangle 34"/>
          <p:cNvSpPr/>
          <p:nvPr/>
        </p:nvSpPr>
        <p:spPr>
          <a:xfrm>
            <a:off x="5626231" y="4828129"/>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a:t>
            </a:r>
            <a:endParaRPr lang="en-US" dirty="0"/>
          </a:p>
        </p:txBody>
      </p:sp>
      <p:cxnSp>
        <p:nvCxnSpPr>
          <p:cNvPr id="13" name="Straight Connector 12"/>
          <p:cNvCxnSpPr/>
          <p:nvPr/>
        </p:nvCxnSpPr>
        <p:spPr>
          <a:xfrm flipH="1" flipV="1">
            <a:off x="4905080" y="4162181"/>
            <a:ext cx="908653" cy="684510"/>
          </a:xfrm>
          <a:prstGeom prst="line">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30" idx="3"/>
            <a:endCxn id="34" idx="1"/>
          </p:cNvCxnSpPr>
          <p:nvPr/>
        </p:nvCxnSpPr>
        <p:spPr>
          <a:xfrm>
            <a:off x="3660742" y="4996242"/>
            <a:ext cx="205570" cy="2084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31" idx="3"/>
            <a:endCxn id="34" idx="1"/>
          </p:cNvCxnSpPr>
          <p:nvPr/>
        </p:nvCxnSpPr>
        <p:spPr>
          <a:xfrm flipV="1">
            <a:off x="3660742" y="5204662"/>
            <a:ext cx="205570" cy="2644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34" idx="3"/>
            <a:endCxn id="35" idx="1"/>
          </p:cNvCxnSpPr>
          <p:nvPr/>
        </p:nvCxnSpPr>
        <p:spPr>
          <a:xfrm>
            <a:off x="5120077" y="5204662"/>
            <a:ext cx="506154" cy="52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5626231" y="3612319"/>
            <a:ext cx="1244338" cy="857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UE</a:t>
            </a:r>
            <a:endParaRPr lang="en-US" dirty="0"/>
          </a:p>
        </p:txBody>
      </p:sp>
      <p:cxnSp>
        <p:nvCxnSpPr>
          <p:cNvPr id="22" name="Straight Connector 21"/>
          <p:cNvCxnSpPr>
            <a:stCxn id="45" idx="2"/>
            <a:endCxn id="35" idx="0"/>
          </p:cNvCxnSpPr>
          <p:nvPr/>
        </p:nvCxnSpPr>
        <p:spPr>
          <a:xfrm>
            <a:off x="6248400" y="4470158"/>
            <a:ext cx="0" cy="3579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7428321" y="2093468"/>
            <a:ext cx="4458878" cy="3139321"/>
          </a:xfrm>
          <a:prstGeom prst="rect">
            <a:avLst/>
          </a:prstGeom>
          <a:noFill/>
        </p:spPr>
        <p:txBody>
          <a:bodyPr wrap="square" rtlCol="0">
            <a:spAutoFit/>
          </a:bodyPr>
          <a:lstStyle/>
          <a:p>
            <a:r>
              <a:rPr lang="en-US" dirty="0" smtClean="0"/>
              <a:t>5G is defining standard way to redirect the traffic (SMF and UPF).</a:t>
            </a:r>
          </a:p>
          <a:p>
            <a:endParaRPr lang="en-US" dirty="0"/>
          </a:p>
          <a:p>
            <a:r>
              <a:rPr lang="en-US" dirty="0" smtClean="0"/>
              <a:t>5G is also defining standard way to get hold of contextual information (AMF and SMF with NEF).</a:t>
            </a:r>
          </a:p>
          <a:p>
            <a:endParaRPr lang="en-US" dirty="0"/>
          </a:p>
          <a:p>
            <a:r>
              <a:rPr lang="en-US" dirty="0" smtClean="0"/>
              <a:t>Mobile Edge Platform VNF can be a translator between 5G exposed information to APPs that use MEC API to get contextual information.</a:t>
            </a:r>
            <a:endParaRPr lang="en-US" dirty="0"/>
          </a:p>
        </p:txBody>
      </p:sp>
      <p:sp>
        <p:nvSpPr>
          <p:cNvPr id="36" name="Rounded Rectangle 35"/>
          <p:cNvSpPr/>
          <p:nvPr/>
        </p:nvSpPr>
        <p:spPr>
          <a:xfrm>
            <a:off x="3880700" y="5455273"/>
            <a:ext cx="1253765" cy="424206"/>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PCF</a:t>
            </a:r>
            <a:endParaRPr lang="en-US" dirty="0"/>
          </a:p>
        </p:txBody>
      </p:sp>
      <p:cxnSp>
        <p:nvCxnSpPr>
          <p:cNvPr id="8" name="Elbow Connector 7"/>
          <p:cNvCxnSpPr>
            <a:stCxn id="35" idx="2"/>
            <a:endCxn id="36" idx="3"/>
          </p:cNvCxnSpPr>
          <p:nvPr/>
        </p:nvCxnSpPr>
        <p:spPr>
          <a:xfrm rot="5400000" flipH="1">
            <a:off x="5682137" y="5119705"/>
            <a:ext cx="18592" cy="1113935"/>
          </a:xfrm>
          <a:prstGeom prst="bentConnector4">
            <a:avLst>
              <a:gd name="adj1" fmla="val -1229561"/>
              <a:gd name="adj2" fmla="val 77927"/>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09880" y="5910606"/>
            <a:ext cx="1473723" cy="276999"/>
          </a:xfrm>
          <a:prstGeom prst="rect">
            <a:avLst/>
          </a:prstGeom>
          <a:noFill/>
        </p:spPr>
        <p:txBody>
          <a:bodyPr wrap="square" rtlCol="0">
            <a:spAutoFit/>
          </a:bodyPr>
          <a:lstStyle/>
          <a:p>
            <a:r>
              <a:rPr lang="en-US" sz="1200" dirty="0" smtClean="0"/>
              <a:t>Traffic rules</a:t>
            </a:r>
            <a:endParaRPr lang="en-US" sz="1200" dirty="0"/>
          </a:p>
        </p:txBody>
      </p:sp>
    </p:spTree>
    <p:extLst>
      <p:ext uri="{BB962C8B-B14F-4D97-AF65-F5344CB8AC3E}">
        <p14:creationId xmlns:p14="http://schemas.microsoft.com/office/powerpoint/2010/main" val="477950297"/>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MEC Application Provider and ONAP deployments – Choice 1</a:t>
            </a:r>
            <a:br>
              <a:rPr lang="en-US" dirty="0" smtClean="0"/>
            </a:br>
            <a:r>
              <a:rPr lang="en-US" dirty="0" smtClean="0"/>
              <a:t>(ONAP-Managed Edge App provisioning)</a:t>
            </a:r>
            <a:endParaRPr lang="en-US" dirty="0"/>
          </a:p>
        </p:txBody>
      </p:sp>
      <p:sp>
        <p:nvSpPr>
          <p:cNvPr id="5" name="Rounded Rectangle 4"/>
          <p:cNvSpPr/>
          <p:nvPr/>
        </p:nvSpPr>
        <p:spPr>
          <a:xfrm>
            <a:off x="2111430" y="2079329"/>
            <a:ext cx="3075709" cy="644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provider 1</a:t>
            </a:r>
          </a:p>
          <a:p>
            <a:pPr algn="ctr"/>
            <a:r>
              <a:rPr lang="en-US" dirty="0" smtClean="0"/>
              <a:t>(May be based on </a:t>
            </a:r>
            <a:r>
              <a:rPr lang="en-US" dirty="0" err="1" smtClean="0"/>
              <a:t>MobileEdgeX</a:t>
            </a:r>
            <a:r>
              <a:rPr lang="en-US" dirty="0"/>
              <a:t>)</a:t>
            </a:r>
          </a:p>
        </p:txBody>
      </p:sp>
      <p:sp>
        <p:nvSpPr>
          <p:cNvPr id="37" name="Rounded Rectangle 36"/>
          <p:cNvSpPr/>
          <p:nvPr/>
        </p:nvSpPr>
        <p:spPr>
          <a:xfrm>
            <a:off x="6974146" y="2079329"/>
            <a:ext cx="3075709" cy="644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provider m</a:t>
            </a:r>
          </a:p>
          <a:p>
            <a:pPr algn="ctr"/>
            <a:r>
              <a:rPr lang="en-US" dirty="0" smtClean="0"/>
              <a:t>(Based on XYZ)</a:t>
            </a:r>
            <a:endParaRPr lang="en-US" dirty="0"/>
          </a:p>
        </p:txBody>
      </p:sp>
      <p:sp>
        <p:nvSpPr>
          <p:cNvPr id="7" name="Rounded Rectangle 6"/>
          <p:cNvSpPr/>
          <p:nvPr/>
        </p:nvSpPr>
        <p:spPr>
          <a:xfrm>
            <a:off x="782204" y="3439388"/>
            <a:ext cx="4488873" cy="2888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Operator 1</a:t>
            </a:r>
            <a:endParaRPr lang="en-US" dirty="0"/>
          </a:p>
        </p:txBody>
      </p:sp>
      <p:sp>
        <p:nvSpPr>
          <p:cNvPr id="39" name="Rounded Rectangle 38"/>
          <p:cNvSpPr/>
          <p:nvPr/>
        </p:nvSpPr>
        <p:spPr>
          <a:xfrm>
            <a:off x="7217988" y="3325087"/>
            <a:ext cx="4848506" cy="2888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Operator n</a:t>
            </a:r>
            <a:endParaRPr lang="en-US" dirty="0"/>
          </a:p>
        </p:txBody>
      </p:sp>
      <p:sp>
        <p:nvSpPr>
          <p:cNvPr id="10" name="Oval 9"/>
          <p:cNvSpPr/>
          <p:nvPr/>
        </p:nvSpPr>
        <p:spPr>
          <a:xfrm>
            <a:off x="5621482" y="4312225"/>
            <a:ext cx="238991" cy="384464"/>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953761" y="4426525"/>
            <a:ext cx="162677" cy="19742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163194" y="4480211"/>
            <a:ext cx="162677" cy="100446"/>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536622" y="2234615"/>
            <a:ext cx="238991" cy="384464"/>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868901" y="2348915"/>
            <a:ext cx="162677" cy="19742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78334" y="2402601"/>
            <a:ext cx="162677" cy="100446"/>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163782" y="5517570"/>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a:t>
            </a:r>
          </a:p>
          <a:p>
            <a:pPr algn="ctr"/>
            <a:r>
              <a:rPr lang="en-US" dirty="0" smtClean="0"/>
              <a:t>Core</a:t>
            </a:r>
          </a:p>
        </p:txBody>
      </p:sp>
      <p:sp>
        <p:nvSpPr>
          <p:cNvPr id="47" name="Rounded Rectangle 46"/>
          <p:cNvSpPr/>
          <p:nvPr/>
        </p:nvSpPr>
        <p:spPr>
          <a:xfrm>
            <a:off x="2395219" y="5517569"/>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a:t>
            </a:r>
            <a:endParaRPr lang="en-US" dirty="0"/>
          </a:p>
        </p:txBody>
      </p:sp>
      <p:sp>
        <p:nvSpPr>
          <p:cNvPr id="48" name="Rounded Rectangle 47"/>
          <p:cNvSpPr/>
          <p:nvPr/>
        </p:nvSpPr>
        <p:spPr>
          <a:xfrm>
            <a:off x="3609108" y="5521033"/>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a:t>
            </a:r>
            <a:endParaRPr lang="en-US" dirty="0"/>
          </a:p>
        </p:txBody>
      </p:sp>
      <p:sp>
        <p:nvSpPr>
          <p:cNvPr id="49" name="Rounded Rectangle 48"/>
          <p:cNvSpPr/>
          <p:nvPr/>
        </p:nvSpPr>
        <p:spPr>
          <a:xfrm>
            <a:off x="7311010" y="5392878"/>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a:t>
            </a:r>
            <a:endParaRPr lang="en-US" dirty="0"/>
          </a:p>
        </p:txBody>
      </p:sp>
      <p:sp>
        <p:nvSpPr>
          <p:cNvPr id="50" name="Rounded Rectangle 49"/>
          <p:cNvSpPr/>
          <p:nvPr/>
        </p:nvSpPr>
        <p:spPr>
          <a:xfrm>
            <a:off x="8542447" y="5392877"/>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a:t>
            </a:r>
            <a:endParaRPr lang="en-US" dirty="0"/>
          </a:p>
        </p:txBody>
      </p:sp>
      <p:sp>
        <p:nvSpPr>
          <p:cNvPr id="51" name="Rounded Rectangle 50"/>
          <p:cNvSpPr/>
          <p:nvPr/>
        </p:nvSpPr>
        <p:spPr>
          <a:xfrm>
            <a:off x="9756336" y="5396341"/>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a:t>
            </a:r>
            <a:endParaRPr lang="en-US" dirty="0"/>
          </a:p>
        </p:txBody>
      </p:sp>
      <p:sp>
        <p:nvSpPr>
          <p:cNvPr id="14" name="Rounded Rectangle 13"/>
          <p:cNvSpPr/>
          <p:nvPr/>
        </p:nvSpPr>
        <p:spPr>
          <a:xfrm>
            <a:off x="1163782" y="4426525"/>
            <a:ext cx="3605184"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 Central</a:t>
            </a:r>
            <a:endParaRPr lang="en-US" dirty="0"/>
          </a:p>
        </p:txBody>
      </p:sp>
      <p:sp>
        <p:nvSpPr>
          <p:cNvPr id="53" name="Rounded Rectangle 52"/>
          <p:cNvSpPr/>
          <p:nvPr/>
        </p:nvSpPr>
        <p:spPr>
          <a:xfrm>
            <a:off x="1163782" y="3872345"/>
            <a:ext cx="1918393"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OSS/BSS</a:t>
            </a:r>
            <a:endParaRPr lang="en-US" dirty="0"/>
          </a:p>
        </p:txBody>
      </p:sp>
      <p:sp>
        <p:nvSpPr>
          <p:cNvPr id="54" name="Rounded Rectangle 53"/>
          <p:cNvSpPr/>
          <p:nvPr/>
        </p:nvSpPr>
        <p:spPr>
          <a:xfrm>
            <a:off x="7618554" y="4426525"/>
            <a:ext cx="3605184"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ONAP-Central</a:t>
            </a:r>
            <a:endParaRPr lang="en-US" dirty="0"/>
          </a:p>
        </p:txBody>
      </p:sp>
      <p:sp>
        <p:nvSpPr>
          <p:cNvPr id="55" name="Rounded Rectangle 54"/>
          <p:cNvSpPr/>
          <p:nvPr/>
        </p:nvSpPr>
        <p:spPr>
          <a:xfrm>
            <a:off x="7618554" y="3872345"/>
            <a:ext cx="1918393"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OSS/BSS</a:t>
            </a:r>
            <a:endParaRPr lang="en-US" dirty="0"/>
          </a:p>
        </p:txBody>
      </p:sp>
      <p:sp>
        <p:nvSpPr>
          <p:cNvPr id="16" name="Rounded Rectangle 15"/>
          <p:cNvSpPr/>
          <p:nvPr/>
        </p:nvSpPr>
        <p:spPr>
          <a:xfrm>
            <a:off x="2041811" y="1059580"/>
            <a:ext cx="3508664" cy="426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 user application 1 that requires compute offload in edges</a:t>
            </a:r>
            <a:endParaRPr lang="en-US" dirty="0"/>
          </a:p>
        </p:txBody>
      </p:sp>
      <p:sp>
        <p:nvSpPr>
          <p:cNvPr id="57" name="Rounded Rectangle 56"/>
          <p:cNvSpPr/>
          <p:nvPr/>
        </p:nvSpPr>
        <p:spPr>
          <a:xfrm>
            <a:off x="6546501" y="1035042"/>
            <a:ext cx="3508664" cy="426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 user application m that requires compute offload in edges</a:t>
            </a:r>
            <a:endParaRPr lang="en-US" dirty="0"/>
          </a:p>
        </p:txBody>
      </p:sp>
      <p:cxnSp>
        <p:nvCxnSpPr>
          <p:cNvPr id="20" name="Straight Arrow Connector 19"/>
          <p:cNvCxnSpPr>
            <a:stCxn id="16" idx="2"/>
            <a:endCxn id="5" idx="0"/>
          </p:cNvCxnSpPr>
          <p:nvPr/>
        </p:nvCxnSpPr>
        <p:spPr>
          <a:xfrm flipH="1">
            <a:off x="3649285" y="1485607"/>
            <a:ext cx="146858" cy="593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7" idx="2"/>
            <a:endCxn id="37" idx="0"/>
          </p:cNvCxnSpPr>
          <p:nvPr/>
        </p:nvCxnSpPr>
        <p:spPr>
          <a:xfrm>
            <a:off x="8300833" y="1461069"/>
            <a:ext cx="211168" cy="618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 idx="2"/>
            <a:endCxn id="53" idx="0"/>
          </p:cNvCxnSpPr>
          <p:nvPr/>
        </p:nvCxnSpPr>
        <p:spPr>
          <a:xfrm flipH="1">
            <a:off x="2122979" y="2723566"/>
            <a:ext cx="1526306" cy="11487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5" idx="2"/>
          </p:cNvCxnSpPr>
          <p:nvPr/>
        </p:nvCxnSpPr>
        <p:spPr>
          <a:xfrm>
            <a:off x="3649285" y="2723566"/>
            <a:ext cx="146858" cy="17029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5" idx="2"/>
            <a:endCxn id="55" idx="0"/>
          </p:cNvCxnSpPr>
          <p:nvPr/>
        </p:nvCxnSpPr>
        <p:spPr>
          <a:xfrm>
            <a:off x="3649285" y="2723566"/>
            <a:ext cx="4928466" cy="11487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5" idx="2"/>
            <a:endCxn id="54" idx="1"/>
          </p:cNvCxnSpPr>
          <p:nvPr/>
        </p:nvCxnSpPr>
        <p:spPr>
          <a:xfrm>
            <a:off x="3649285" y="2723566"/>
            <a:ext cx="3969269" cy="19679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2759900" y="5010740"/>
            <a:ext cx="2427239" cy="39497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ONAP-Edge for scaling (Delegation)</a:t>
            </a:r>
          </a:p>
          <a:p>
            <a:pPr algn="ctr"/>
            <a:r>
              <a:rPr lang="en-US" sz="1100" dirty="0"/>
              <a:t>Does not exist today – Optional to deploy</a:t>
            </a:r>
            <a:endParaRPr lang="en-US" sz="1050" dirty="0"/>
          </a:p>
        </p:txBody>
      </p:sp>
      <p:cxnSp>
        <p:nvCxnSpPr>
          <p:cNvPr id="6" name="Straight Arrow Connector 5"/>
          <p:cNvCxnSpPr>
            <a:endCxn id="12" idx="0"/>
          </p:cNvCxnSpPr>
          <p:nvPr/>
        </p:nvCxnSpPr>
        <p:spPr>
          <a:xfrm flipH="1">
            <a:off x="1698914" y="4998583"/>
            <a:ext cx="561171" cy="5189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14" idx="2"/>
            <a:endCxn id="3" idx="0"/>
          </p:cNvCxnSpPr>
          <p:nvPr/>
        </p:nvCxnSpPr>
        <p:spPr>
          <a:xfrm>
            <a:off x="2966374" y="4956461"/>
            <a:ext cx="1007146" cy="542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3" idx="2"/>
            <a:endCxn id="47" idx="0"/>
          </p:cNvCxnSpPr>
          <p:nvPr/>
        </p:nvCxnSpPr>
        <p:spPr>
          <a:xfrm flipH="1">
            <a:off x="2930351" y="5405718"/>
            <a:ext cx="1043169" cy="1118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3" idx="2"/>
            <a:endCxn id="48" idx="0"/>
          </p:cNvCxnSpPr>
          <p:nvPr/>
        </p:nvCxnSpPr>
        <p:spPr>
          <a:xfrm>
            <a:off x="3973520" y="5405718"/>
            <a:ext cx="170720" cy="1153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54" idx="2"/>
            <a:endCxn id="49" idx="0"/>
          </p:cNvCxnSpPr>
          <p:nvPr/>
        </p:nvCxnSpPr>
        <p:spPr>
          <a:xfrm flipH="1">
            <a:off x="7846142" y="4956461"/>
            <a:ext cx="1575004" cy="4364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4" idx="2"/>
            <a:endCxn id="50" idx="0"/>
          </p:cNvCxnSpPr>
          <p:nvPr/>
        </p:nvCxnSpPr>
        <p:spPr>
          <a:xfrm flipH="1">
            <a:off x="9077579" y="4956461"/>
            <a:ext cx="343567" cy="4364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51" idx="0"/>
          </p:cNvCxnSpPr>
          <p:nvPr/>
        </p:nvCxnSpPr>
        <p:spPr>
          <a:xfrm>
            <a:off x="9480615" y="4980705"/>
            <a:ext cx="810853" cy="415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Rounded Rectangle 51"/>
          <p:cNvSpPr/>
          <p:nvPr/>
        </p:nvSpPr>
        <p:spPr>
          <a:xfrm>
            <a:off x="10889231" y="5396341"/>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Public Cloud</a:t>
            </a:r>
            <a:endParaRPr lang="en-US" dirty="0"/>
          </a:p>
        </p:txBody>
      </p:sp>
      <p:cxnSp>
        <p:nvCxnSpPr>
          <p:cNvPr id="56" name="Straight Arrow Connector 55"/>
          <p:cNvCxnSpPr>
            <a:stCxn id="54" idx="2"/>
            <a:endCxn id="52" idx="0"/>
          </p:cNvCxnSpPr>
          <p:nvPr/>
        </p:nvCxnSpPr>
        <p:spPr>
          <a:xfrm>
            <a:off x="9421146" y="4956461"/>
            <a:ext cx="2003217" cy="4398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494207" y="2146292"/>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Public Cloud</a:t>
            </a:r>
            <a:endParaRPr lang="en-US" dirty="0"/>
          </a:p>
        </p:txBody>
      </p:sp>
      <p:cxnSp>
        <p:nvCxnSpPr>
          <p:cNvPr id="40" name="Straight Arrow Connector 39"/>
          <p:cNvCxnSpPr>
            <a:stCxn id="5" idx="1"/>
            <a:endCxn id="58" idx="3"/>
          </p:cNvCxnSpPr>
          <p:nvPr/>
        </p:nvCxnSpPr>
        <p:spPr>
          <a:xfrm flipH="1">
            <a:off x="1564470" y="2401448"/>
            <a:ext cx="546960" cy="253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494207" y="4372247"/>
            <a:ext cx="4857722" cy="61538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144916" y="4362789"/>
            <a:ext cx="4857722" cy="61538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5633919" y="5396341"/>
            <a:ext cx="1197187" cy="369332"/>
          </a:xfrm>
          <a:prstGeom prst="rect">
            <a:avLst/>
          </a:prstGeom>
          <a:noFill/>
        </p:spPr>
        <p:txBody>
          <a:bodyPr wrap="square" rtlCol="0">
            <a:spAutoFit/>
          </a:bodyPr>
          <a:lstStyle/>
          <a:p>
            <a:r>
              <a:rPr lang="en-US" dirty="0" smtClean="0"/>
              <a:t>focus</a:t>
            </a:r>
            <a:endParaRPr lang="en-US" dirty="0"/>
          </a:p>
        </p:txBody>
      </p:sp>
      <p:cxnSp>
        <p:nvCxnSpPr>
          <p:cNvPr id="64" name="Straight Arrow Connector 63"/>
          <p:cNvCxnSpPr/>
          <p:nvPr/>
        </p:nvCxnSpPr>
        <p:spPr>
          <a:xfrm flipH="1" flipV="1">
            <a:off x="5404608" y="4868717"/>
            <a:ext cx="663453" cy="3769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6230628" y="4769423"/>
            <a:ext cx="743518" cy="458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2647894" y="4859482"/>
            <a:ext cx="2814241" cy="61538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Arrow Connector 92"/>
          <p:cNvCxnSpPr>
            <a:endCxn id="92" idx="6"/>
          </p:cNvCxnSpPr>
          <p:nvPr/>
        </p:nvCxnSpPr>
        <p:spPr>
          <a:xfrm flipH="1" flipV="1">
            <a:off x="5462135" y="5167176"/>
            <a:ext cx="547828" cy="2944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5507003"/>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4763"/>
            <a:ext cx="11615738" cy="576263"/>
          </a:xfrm>
        </p:spPr>
        <p:txBody>
          <a:bodyPr>
            <a:normAutofit/>
          </a:bodyPr>
          <a:lstStyle/>
          <a:p>
            <a:r>
              <a:rPr lang="en-US" sz="2800" b="1" dirty="0" smtClean="0"/>
              <a:t>Edge Application use case – Compute offload </a:t>
            </a:r>
            <a:r>
              <a:rPr lang="en-US" sz="2800" b="1" smtClean="0"/>
              <a:t>by User Entity</a:t>
            </a:r>
            <a:endParaRPr lang="en-US" sz="3100" b="1" dirty="0"/>
          </a:p>
        </p:txBody>
      </p:sp>
      <p:grpSp>
        <p:nvGrpSpPr>
          <p:cNvPr id="96" name="Group 95"/>
          <p:cNvGrpSpPr/>
          <p:nvPr/>
        </p:nvGrpSpPr>
        <p:grpSpPr>
          <a:xfrm>
            <a:off x="500027" y="4550185"/>
            <a:ext cx="929241" cy="929241"/>
            <a:chOff x="998426" y="3207230"/>
            <a:chExt cx="929241" cy="929241"/>
          </a:xfrm>
        </p:grpSpPr>
        <p:pic>
          <p:nvPicPr>
            <p:cNvPr id="97" name="Picture 96"/>
            <p:cNvPicPr>
              <a:picLocks noChangeAspect="1"/>
            </p:cNvPicPr>
            <p:nvPr/>
          </p:nvPicPr>
          <p:blipFill>
            <a:blip r:embed="rId3"/>
            <a:stretch>
              <a:fillRect/>
            </a:stretch>
          </p:blipFill>
          <p:spPr>
            <a:xfrm>
              <a:off x="998426" y="3207230"/>
              <a:ext cx="929241" cy="929241"/>
            </a:xfrm>
            <a:prstGeom prst="rect">
              <a:avLst/>
            </a:prstGeom>
          </p:spPr>
        </p:pic>
        <p:pic>
          <p:nvPicPr>
            <p:cNvPr id="98" name="Picture 9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99" name="Group 98"/>
          <p:cNvGrpSpPr/>
          <p:nvPr/>
        </p:nvGrpSpPr>
        <p:grpSpPr>
          <a:xfrm>
            <a:off x="100972" y="4898154"/>
            <a:ext cx="667581" cy="692362"/>
            <a:chOff x="1444860" y="4116196"/>
            <a:chExt cx="965603" cy="1001447"/>
          </a:xfrm>
        </p:grpSpPr>
        <p:pic>
          <p:nvPicPr>
            <p:cNvPr id="100" name="Picture 9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01" name="Picture 100"/>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02" name="Group 101"/>
          <p:cNvGrpSpPr/>
          <p:nvPr/>
        </p:nvGrpSpPr>
        <p:grpSpPr>
          <a:xfrm>
            <a:off x="597664" y="3883011"/>
            <a:ext cx="694722" cy="807286"/>
            <a:chOff x="1262514" y="4763419"/>
            <a:chExt cx="798512" cy="927894"/>
          </a:xfrm>
        </p:grpSpPr>
        <p:pic>
          <p:nvPicPr>
            <p:cNvPr id="103" name="Picture 10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04" name="Picture 10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sp>
        <p:nvSpPr>
          <p:cNvPr id="109" name="TextBox 108"/>
          <p:cNvSpPr txBox="1"/>
          <p:nvPr/>
        </p:nvSpPr>
        <p:spPr>
          <a:xfrm>
            <a:off x="400274" y="5544724"/>
            <a:ext cx="1037465" cy="276999"/>
          </a:xfrm>
          <a:prstGeom prst="rect">
            <a:avLst/>
          </a:prstGeom>
          <a:noFill/>
        </p:spPr>
        <p:txBody>
          <a:bodyPr wrap="none" rtlCol="0">
            <a:spAutoFit/>
          </a:bodyPr>
          <a:lstStyle/>
          <a:p>
            <a:pPr algn="ctr"/>
            <a:r>
              <a:rPr lang="en-US" sz="1200" dirty="0" smtClean="0">
                <a:solidFill>
                  <a:prstClr val="black"/>
                </a:solidFill>
              </a:rPr>
              <a:t>Device Edge</a:t>
            </a:r>
            <a:endParaRPr lang="en-US" sz="1200" dirty="0">
              <a:solidFill>
                <a:prstClr val="black"/>
              </a:solidFill>
            </a:endParaRPr>
          </a:p>
        </p:txBody>
      </p:sp>
      <p:pic>
        <p:nvPicPr>
          <p:cNvPr id="110" name="Picture 10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457928" y="3911171"/>
            <a:ext cx="578678" cy="235643"/>
          </a:xfrm>
          <a:prstGeom prst="rect">
            <a:avLst/>
          </a:prstGeom>
        </p:spPr>
      </p:pic>
      <p:sp>
        <p:nvSpPr>
          <p:cNvPr id="113" name="Rounded Rectangle 27"/>
          <p:cNvSpPr/>
          <p:nvPr/>
        </p:nvSpPr>
        <p:spPr>
          <a:xfrm>
            <a:off x="2252356" y="4208760"/>
            <a:ext cx="841726" cy="478411"/>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white"/>
                </a:solidFill>
              </a:rPr>
              <a:t>RU/DU</a:t>
            </a:r>
            <a:endParaRPr lang="en-US" sz="1200" dirty="0">
              <a:solidFill>
                <a:prstClr val="white"/>
              </a:solidFill>
            </a:endParaRPr>
          </a:p>
        </p:txBody>
      </p:sp>
      <p:sp>
        <p:nvSpPr>
          <p:cNvPr id="115" name="Rounded Rectangle 29"/>
          <p:cNvSpPr/>
          <p:nvPr/>
        </p:nvSpPr>
        <p:spPr>
          <a:xfrm>
            <a:off x="4023227" y="4209432"/>
            <a:ext cx="1343389" cy="404474"/>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white"/>
                </a:solidFill>
              </a:rPr>
              <a:t>UPF (App Routing)</a:t>
            </a:r>
            <a:endParaRPr lang="en-US" sz="1200" dirty="0">
              <a:solidFill>
                <a:prstClr val="white"/>
              </a:solidFill>
            </a:endParaRPr>
          </a:p>
        </p:txBody>
      </p:sp>
      <p:grpSp>
        <p:nvGrpSpPr>
          <p:cNvPr id="122" name="Group 121"/>
          <p:cNvGrpSpPr/>
          <p:nvPr/>
        </p:nvGrpSpPr>
        <p:grpSpPr>
          <a:xfrm>
            <a:off x="680938" y="2896144"/>
            <a:ext cx="582617" cy="774934"/>
            <a:chOff x="1099376" y="4194209"/>
            <a:chExt cx="582617" cy="774934"/>
          </a:xfrm>
        </p:grpSpPr>
        <p:pic>
          <p:nvPicPr>
            <p:cNvPr id="124" name="Picture 12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25" name="Picture 1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28" name="Rounded Rectangle 30"/>
          <p:cNvSpPr/>
          <p:nvPr/>
        </p:nvSpPr>
        <p:spPr>
          <a:xfrm>
            <a:off x="6767661" y="4519678"/>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black"/>
                </a:solidFill>
              </a:rPr>
              <a:t>NEF</a:t>
            </a:r>
            <a:endParaRPr lang="en-US" sz="1200" dirty="0">
              <a:solidFill>
                <a:prstClr val="black"/>
              </a:solidFill>
            </a:endParaRPr>
          </a:p>
        </p:txBody>
      </p:sp>
      <p:sp>
        <p:nvSpPr>
          <p:cNvPr id="148" name="Rounded Rectangle 147"/>
          <p:cNvSpPr/>
          <p:nvPr/>
        </p:nvSpPr>
        <p:spPr>
          <a:xfrm>
            <a:off x="5513437" y="1709480"/>
            <a:ext cx="3168807" cy="6192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ONAP</a:t>
            </a:r>
            <a:endParaRPr lang="en-US" dirty="0">
              <a:solidFill>
                <a:prstClr val="white"/>
              </a:solidFill>
            </a:endParaRPr>
          </a:p>
        </p:txBody>
      </p:sp>
      <p:sp>
        <p:nvSpPr>
          <p:cNvPr id="2" name="Rounded Rectangle 1"/>
          <p:cNvSpPr/>
          <p:nvPr/>
        </p:nvSpPr>
        <p:spPr>
          <a:xfrm>
            <a:off x="178443" y="1154229"/>
            <a:ext cx="1575755" cy="4704162"/>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4" name="Rounded Rectangle 73"/>
          <p:cNvSpPr/>
          <p:nvPr/>
        </p:nvSpPr>
        <p:spPr>
          <a:xfrm>
            <a:off x="1957528" y="2643691"/>
            <a:ext cx="1330141" cy="326452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8" name="Rounded Rectangle 27"/>
          <p:cNvSpPr/>
          <p:nvPr/>
        </p:nvSpPr>
        <p:spPr>
          <a:xfrm>
            <a:off x="2276588" y="4866116"/>
            <a:ext cx="841726" cy="478411"/>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white"/>
                </a:solidFill>
              </a:rPr>
              <a:t>POP</a:t>
            </a:r>
          </a:p>
          <a:p>
            <a:pPr algn="ctr"/>
            <a:r>
              <a:rPr lang="en-US" sz="1200" dirty="0" smtClean="0">
                <a:solidFill>
                  <a:prstClr val="white"/>
                </a:solidFill>
              </a:rPr>
              <a:t>BRAS, PE</a:t>
            </a:r>
            <a:endParaRPr lang="en-US" sz="1200" dirty="0">
              <a:solidFill>
                <a:prstClr val="white"/>
              </a:solidFill>
            </a:endParaRPr>
          </a:p>
        </p:txBody>
      </p:sp>
      <p:sp>
        <p:nvSpPr>
          <p:cNvPr id="83" name="TextBox 82"/>
          <p:cNvSpPr txBox="1"/>
          <p:nvPr/>
        </p:nvSpPr>
        <p:spPr>
          <a:xfrm>
            <a:off x="2049963" y="5481336"/>
            <a:ext cx="1197764" cy="276999"/>
          </a:xfrm>
          <a:prstGeom prst="rect">
            <a:avLst/>
          </a:prstGeom>
          <a:noFill/>
        </p:spPr>
        <p:txBody>
          <a:bodyPr wrap="none" rtlCol="0">
            <a:spAutoFit/>
          </a:bodyPr>
          <a:lstStyle/>
          <a:p>
            <a:pPr algn="ctr"/>
            <a:r>
              <a:rPr lang="en-US" sz="1200" dirty="0" smtClean="0">
                <a:solidFill>
                  <a:prstClr val="black"/>
                </a:solidFill>
              </a:rPr>
              <a:t>Network  Edge</a:t>
            </a:r>
            <a:endParaRPr lang="en-US" sz="1200" dirty="0">
              <a:solidFill>
                <a:prstClr val="black"/>
              </a:solidFill>
            </a:endParaRPr>
          </a:p>
        </p:txBody>
      </p:sp>
      <p:sp>
        <p:nvSpPr>
          <p:cNvPr id="86" name="Rounded Rectangle 85"/>
          <p:cNvSpPr/>
          <p:nvPr/>
        </p:nvSpPr>
        <p:spPr>
          <a:xfrm>
            <a:off x="3467519" y="2662521"/>
            <a:ext cx="2906426" cy="3114644"/>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2" name="Rounded Rectangle 91"/>
          <p:cNvSpPr/>
          <p:nvPr/>
        </p:nvSpPr>
        <p:spPr>
          <a:xfrm>
            <a:off x="6612572" y="2712919"/>
            <a:ext cx="1902948" cy="310093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05" name="TextBox 104"/>
          <p:cNvSpPr txBox="1"/>
          <p:nvPr/>
        </p:nvSpPr>
        <p:spPr>
          <a:xfrm>
            <a:off x="6781412" y="5449894"/>
            <a:ext cx="1406155" cy="276999"/>
          </a:xfrm>
          <a:prstGeom prst="rect">
            <a:avLst/>
          </a:prstGeom>
          <a:noFill/>
        </p:spPr>
        <p:txBody>
          <a:bodyPr wrap="none" rtlCol="0">
            <a:spAutoFit/>
          </a:bodyPr>
          <a:lstStyle/>
          <a:p>
            <a:pPr algn="ctr"/>
            <a:r>
              <a:rPr lang="en-US" sz="1200" dirty="0" smtClean="0">
                <a:solidFill>
                  <a:prstClr val="black"/>
                </a:solidFill>
              </a:rPr>
              <a:t>Core  Cloud (EPC)</a:t>
            </a:r>
            <a:endParaRPr lang="en-US" sz="1200" dirty="0">
              <a:solidFill>
                <a:prstClr val="black"/>
              </a:solidFill>
            </a:endParaRPr>
          </a:p>
        </p:txBody>
      </p:sp>
      <p:sp>
        <p:nvSpPr>
          <p:cNvPr id="167" name="Rounded Rectangle 29"/>
          <p:cNvSpPr/>
          <p:nvPr/>
        </p:nvSpPr>
        <p:spPr>
          <a:xfrm>
            <a:off x="7445845" y="5124151"/>
            <a:ext cx="933461" cy="366996"/>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white"/>
                </a:solidFill>
              </a:rPr>
              <a:t>UPF</a:t>
            </a:r>
            <a:endParaRPr lang="en-US" sz="1200" dirty="0">
              <a:solidFill>
                <a:prstClr val="white"/>
              </a:solidFill>
            </a:endParaRPr>
          </a:p>
        </p:txBody>
      </p:sp>
      <p:sp>
        <p:nvSpPr>
          <p:cNvPr id="66" name="Rounded Rectangle 65"/>
          <p:cNvSpPr/>
          <p:nvPr/>
        </p:nvSpPr>
        <p:spPr>
          <a:xfrm>
            <a:off x="3731473" y="860424"/>
            <a:ext cx="4647834" cy="7523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prstClr val="white"/>
                </a:solidFill>
              </a:rPr>
              <a:t>Application Functions (</a:t>
            </a:r>
            <a:r>
              <a:rPr lang="en-US" dirty="0" err="1" smtClean="0">
                <a:solidFill>
                  <a:prstClr val="white"/>
                </a:solidFill>
              </a:rPr>
              <a:t>e.g</a:t>
            </a:r>
            <a:r>
              <a:rPr lang="en-US" dirty="0" smtClean="0">
                <a:solidFill>
                  <a:prstClr val="white"/>
                </a:solidFill>
              </a:rPr>
              <a:t> in AWS, Azure)</a:t>
            </a:r>
            <a:endParaRPr lang="en-US" dirty="0">
              <a:solidFill>
                <a:prstClr val="white"/>
              </a:solidFill>
            </a:endParaRPr>
          </a:p>
        </p:txBody>
      </p:sp>
      <p:sp>
        <p:nvSpPr>
          <p:cNvPr id="18" name="Rounded Rectangle 17"/>
          <p:cNvSpPr/>
          <p:nvPr/>
        </p:nvSpPr>
        <p:spPr>
          <a:xfrm>
            <a:off x="4802592" y="1263509"/>
            <a:ext cx="895366" cy="28210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AF1</a:t>
            </a:r>
            <a:endParaRPr lang="en-US" dirty="0">
              <a:solidFill>
                <a:prstClr val="white"/>
              </a:solidFill>
            </a:endParaRPr>
          </a:p>
        </p:txBody>
      </p:sp>
      <p:sp>
        <p:nvSpPr>
          <p:cNvPr id="68" name="Rounded Rectangle 67"/>
          <p:cNvSpPr/>
          <p:nvPr/>
        </p:nvSpPr>
        <p:spPr>
          <a:xfrm>
            <a:off x="5926262" y="1270706"/>
            <a:ext cx="895366" cy="28210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AF2</a:t>
            </a:r>
          </a:p>
        </p:txBody>
      </p:sp>
      <p:sp>
        <p:nvSpPr>
          <p:cNvPr id="69" name="Rounded Rectangle 68"/>
          <p:cNvSpPr/>
          <p:nvPr/>
        </p:nvSpPr>
        <p:spPr>
          <a:xfrm>
            <a:off x="7292201" y="1246474"/>
            <a:ext cx="895366" cy="282102"/>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AF3</a:t>
            </a:r>
            <a:endParaRPr lang="en-US" dirty="0">
              <a:solidFill>
                <a:prstClr val="white"/>
              </a:solidFill>
            </a:endParaRPr>
          </a:p>
        </p:txBody>
      </p:sp>
      <p:sp>
        <p:nvSpPr>
          <p:cNvPr id="70" name="Rounded Rectangle 69"/>
          <p:cNvSpPr/>
          <p:nvPr/>
        </p:nvSpPr>
        <p:spPr>
          <a:xfrm>
            <a:off x="3523144" y="3607917"/>
            <a:ext cx="895366" cy="406488"/>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prstClr val="white"/>
                </a:solidFill>
              </a:rPr>
              <a:t>Dyn</a:t>
            </a:r>
            <a:endParaRPr lang="en-US" dirty="0" smtClean="0">
              <a:solidFill>
                <a:prstClr val="white"/>
              </a:solidFill>
            </a:endParaRPr>
          </a:p>
          <a:p>
            <a:pPr algn="ctr"/>
            <a:r>
              <a:rPr lang="en-US" dirty="0" smtClean="0">
                <a:solidFill>
                  <a:prstClr val="white"/>
                </a:solidFill>
              </a:rPr>
              <a:t>APP</a:t>
            </a:r>
            <a:endParaRPr lang="en-US" dirty="0">
              <a:solidFill>
                <a:prstClr val="white"/>
              </a:solidFill>
            </a:endParaRPr>
          </a:p>
        </p:txBody>
      </p:sp>
      <p:sp>
        <p:nvSpPr>
          <p:cNvPr id="71" name="Rounded Rectangle 70"/>
          <p:cNvSpPr/>
          <p:nvPr/>
        </p:nvSpPr>
        <p:spPr>
          <a:xfrm>
            <a:off x="4501437" y="3594605"/>
            <a:ext cx="895366" cy="418107"/>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prstClr val="white"/>
                </a:solidFill>
              </a:rPr>
              <a:t>Dyn</a:t>
            </a:r>
            <a:endParaRPr lang="en-US" dirty="0" smtClean="0">
              <a:solidFill>
                <a:prstClr val="white"/>
              </a:solidFill>
            </a:endParaRPr>
          </a:p>
          <a:p>
            <a:pPr algn="ctr"/>
            <a:r>
              <a:rPr lang="en-US" dirty="0" smtClean="0">
                <a:solidFill>
                  <a:prstClr val="white"/>
                </a:solidFill>
              </a:rPr>
              <a:t>APP</a:t>
            </a:r>
            <a:endParaRPr lang="en-US" dirty="0">
              <a:solidFill>
                <a:prstClr val="white"/>
              </a:solidFill>
            </a:endParaRPr>
          </a:p>
        </p:txBody>
      </p:sp>
      <p:sp>
        <p:nvSpPr>
          <p:cNvPr id="72" name="Rounded Rectangle 71"/>
          <p:cNvSpPr/>
          <p:nvPr/>
        </p:nvSpPr>
        <p:spPr>
          <a:xfrm>
            <a:off x="5478579" y="3594605"/>
            <a:ext cx="895366" cy="42106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prstClr val="white"/>
                </a:solidFill>
              </a:rPr>
              <a:t>Dyn</a:t>
            </a:r>
            <a:endParaRPr lang="en-US" dirty="0" smtClean="0">
              <a:solidFill>
                <a:prstClr val="white"/>
              </a:solidFill>
            </a:endParaRPr>
          </a:p>
          <a:p>
            <a:pPr algn="ctr"/>
            <a:r>
              <a:rPr lang="en-US" dirty="0" smtClean="0">
                <a:solidFill>
                  <a:prstClr val="white"/>
                </a:solidFill>
              </a:rPr>
              <a:t>APP</a:t>
            </a:r>
            <a:endParaRPr lang="en-US" dirty="0">
              <a:solidFill>
                <a:prstClr val="white"/>
              </a:solidFill>
            </a:endParaRPr>
          </a:p>
        </p:txBody>
      </p:sp>
      <p:sp>
        <p:nvSpPr>
          <p:cNvPr id="75" name="Rounded Rectangle 74"/>
          <p:cNvSpPr/>
          <p:nvPr/>
        </p:nvSpPr>
        <p:spPr>
          <a:xfrm>
            <a:off x="597664" y="1219917"/>
            <a:ext cx="895366" cy="347573"/>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UE APP</a:t>
            </a:r>
            <a:endParaRPr lang="en-US" sz="1400" dirty="0">
              <a:solidFill>
                <a:prstClr val="white"/>
              </a:solidFill>
            </a:endParaRPr>
          </a:p>
        </p:txBody>
      </p:sp>
      <p:sp>
        <p:nvSpPr>
          <p:cNvPr id="76" name="Rounded Rectangle 75"/>
          <p:cNvSpPr/>
          <p:nvPr/>
        </p:nvSpPr>
        <p:spPr>
          <a:xfrm>
            <a:off x="512814" y="1762778"/>
            <a:ext cx="895366" cy="28210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UE APP</a:t>
            </a:r>
            <a:endParaRPr lang="en-US" sz="1400" dirty="0">
              <a:solidFill>
                <a:prstClr val="white"/>
              </a:solidFill>
            </a:endParaRPr>
          </a:p>
        </p:txBody>
      </p:sp>
      <p:sp>
        <p:nvSpPr>
          <p:cNvPr id="77" name="Rounded Rectangle 76"/>
          <p:cNvSpPr/>
          <p:nvPr/>
        </p:nvSpPr>
        <p:spPr>
          <a:xfrm>
            <a:off x="512814" y="2193157"/>
            <a:ext cx="895366" cy="282102"/>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UE APP</a:t>
            </a:r>
            <a:endParaRPr lang="en-US" sz="1400" dirty="0">
              <a:solidFill>
                <a:prstClr val="white"/>
              </a:solidFill>
            </a:endParaRPr>
          </a:p>
        </p:txBody>
      </p:sp>
      <p:cxnSp>
        <p:nvCxnSpPr>
          <p:cNvPr id="85" name="Straight Connector 84"/>
          <p:cNvCxnSpPr>
            <a:endCxn id="71" idx="2"/>
          </p:cNvCxnSpPr>
          <p:nvPr/>
        </p:nvCxnSpPr>
        <p:spPr>
          <a:xfrm flipH="1" flipV="1">
            <a:off x="4949120" y="4012712"/>
            <a:ext cx="147641" cy="408001"/>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endCxn id="72" idx="2"/>
          </p:cNvCxnSpPr>
          <p:nvPr/>
        </p:nvCxnSpPr>
        <p:spPr>
          <a:xfrm flipV="1">
            <a:off x="5081614" y="4015673"/>
            <a:ext cx="844648" cy="439561"/>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75" idx="3"/>
            <a:endCxn id="18" idx="1"/>
          </p:cNvCxnSpPr>
          <p:nvPr/>
        </p:nvCxnSpPr>
        <p:spPr>
          <a:xfrm>
            <a:off x="1493030" y="1393704"/>
            <a:ext cx="3309562" cy="108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5344403" y="1504550"/>
            <a:ext cx="1582946" cy="31918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7" name="Rounded Rectangle 30"/>
          <p:cNvSpPr/>
          <p:nvPr/>
        </p:nvSpPr>
        <p:spPr>
          <a:xfrm>
            <a:off x="6774821" y="4760932"/>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black"/>
                </a:solidFill>
              </a:rPr>
              <a:t>SMF</a:t>
            </a:r>
          </a:p>
        </p:txBody>
      </p:sp>
      <p:cxnSp>
        <p:nvCxnSpPr>
          <p:cNvPr id="89" name="Straight Arrow Connector 88"/>
          <p:cNvCxnSpPr>
            <a:stCxn id="107" idx="1"/>
            <a:endCxn id="115" idx="3"/>
          </p:cNvCxnSpPr>
          <p:nvPr/>
        </p:nvCxnSpPr>
        <p:spPr>
          <a:xfrm flipH="1" flipV="1">
            <a:off x="5366616" y="4411669"/>
            <a:ext cx="1408205" cy="5164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2968033" y="1154229"/>
            <a:ext cx="565250" cy="2977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93" name="Oval 92"/>
          <p:cNvSpPr/>
          <p:nvPr/>
        </p:nvSpPr>
        <p:spPr>
          <a:xfrm>
            <a:off x="5598375" y="2425241"/>
            <a:ext cx="571415" cy="3143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4</a:t>
            </a:r>
          </a:p>
        </p:txBody>
      </p:sp>
      <p:cxnSp>
        <p:nvCxnSpPr>
          <p:cNvPr id="95" name="Straight Arrow Connector 94"/>
          <p:cNvCxnSpPr/>
          <p:nvPr/>
        </p:nvCxnSpPr>
        <p:spPr>
          <a:xfrm>
            <a:off x="5326262" y="1517407"/>
            <a:ext cx="398510" cy="2418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Oval 110"/>
          <p:cNvSpPr/>
          <p:nvPr/>
        </p:nvSpPr>
        <p:spPr>
          <a:xfrm>
            <a:off x="5714556" y="1606589"/>
            <a:ext cx="571415" cy="3143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2</a:t>
            </a:r>
          </a:p>
        </p:txBody>
      </p:sp>
      <p:sp>
        <p:nvSpPr>
          <p:cNvPr id="116" name="Oval 115"/>
          <p:cNvSpPr/>
          <p:nvPr/>
        </p:nvSpPr>
        <p:spPr>
          <a:xfrm>
            <a:off x="5829422" y="4397531"/>
            <a:ext cx="571415" cy="3143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17" name="Freeform 116"/>
          <p:cNvSpPr/>
          <p:nvPr/>
        </p:nvSpPr>
        <p:spPr>
          <a:xfrm>
            <a:off x="1421335" y="1572519"/>
            <a:ext cx="3824915" cy="3157741"/>
          </a:xfrm>
          <a:custGeom>
            <a:avLst/>
            <a:gdLst>
              <a:gd name="connsiteX0" fmla="*/ 0 w 3824915"/>
              <a:gd name="connsiteY0" fmla="*/ 0 h 3157741"/>
              <a:gd name="connsiteX1" fmla="*/ 437745 w 3824915"/>
              <a:gd name="connsiteY1" fmla="*/ 2957208 h 3157741"/>
              <a:gd name="connsiteX2" fmla="*/ 1167320 w 3824915"/>
              <a:gd name="connsiteY2" fmla="*/ 2889115 h 3157741"/>
              <a:gd name="connsiteX3" fmla="*/ 3764605 w 3824915"/>
              <a:gd name="connsiteY3" fmla="*/ 2869659 h 3157741"/>
              <a:gd name="connsiteX4" fmla="*/ 2743200 w 3824915"/>
              <a:gd name="connsiteY4" fmla="*/ 2402732 h 3157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4915" h="3157741">
                <a:moveTo>
                  <a:pt x="0" y="0"/>
                </a:moveTo>
                <a:cubicBezTo>
                  <a:pt x="121596" y="1237844"/>
                  <a:pt x="243192" y="2475689"/>
                  <a:pt x="437745" y="2957208"/>
                </a:cubicBezTo>
                <a:cubicBezTo>
                  <a:pt x="632298" y="3438727"/>
                  <a:pt x="612843" y="2903706"/>
                  <a:pt x="1167320" y="2889115"/>
                </a:cubicBezTo>
                <a:cubicBezTo>
                  <a:pt x="1721797" y="2874524"/>
                  <a:pt x="3501958" y="2950723"/>
                  <a:pt x="3764605" y="2869659"/>
                </a:cubicBezTo>
                <a:cubicBezTo>
                  <a:pt x="4027252" y="2788595"/>
                  <a:pt x="3385226" y="2595663"/>
                  <a:pt x="2743200" y="2402732"/>
                </a:cubicBezTo>
              </a:path>
            </a:pathLst>
          </a:custGeom>
          <a:noFill/>
          <a:ln w="28575">
            <a:solidFill>
              <a:srgbClr val="FF0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8" name="Oval 117"/>
          <p:cNvSpPr/>
          <p:nvPr/>
        </p:nvSpPr>
        <p:spPr>
          <a:xfrm>
            <a:off x="1249594" y="2587824"/>
            <a:ext cx="571415" cy="3143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6</a:t>
            </a:r>
          </a:p>
        </p:txBody>
      </p:sp>
      <p:cxnSp>
        <p:nvCxnSpPr>
          <p:cNvPr id="119" name="Straight Arrow Connector 118"/>
          <p:cNvCxnSpPr/>
          <p:nvPr/>
        </p:nvCxnSpPr>
        <p:spPr>
          <a:xfrm flipH="1">
            <a:off x="5195419" y="2251962"/>
            <a:ext cx="372880" cy="4105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3" name="Oval 132"/>
          <p:cNvSpPr/>
          <p:nvPr/>
        </p:nvSpPr>
        <p:spPr>
          <a:xfrm>
            <a:off x="4697276" y="2277629"/>
            <a:ext cx="571415" cy="3143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3</a:t>
            </a:r>
            <a:endParaRPr lang="en-US" dirty="0">
              <a:solidFill>
                <a:prstClr val="white"/>
              </a:solidFill>
            </a:endParaRPr>
          </a:p>
        </p:txBody>
      </p:sp>
      <p:sp>
        <p:nvSpPr>
          <p:cNvPr id="135" name="Cloud 134"/>
          <p:cNvSpPr/>
          <p:nvPr/>
        </p:nvSpPr>
        <p:spPr>
          <a:xfrm>
            <a:off x="7680613" y="5877221"/>
            <a:ext cx="1046642" cy="36276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DN</a:t>
            </a:r>
            <a:endParaRPr lang="en-US" dirty="0">
              <a:solidFill>
                <a:prstClr val="white"/>
              </a:solidFill>
            </a:endParaRPr>
          </a:p>
        </p:txBody>
      </p:sp>
      <p:sp>
        <p:nvSpPr>
          <p:cNvPr id="8" name="Freeform 7"/>
          <p:cNvSpPr/>
          <p:nvPr/>
        </p:nvSpPr>
        <p:spPr>
          <a:xfrm>
            <a:off x="977428" y="3465733"/>
            <a:ext cx="7415684" cy="2421653"/>
          </a:xfrm>
          <a:custGeom>
            <a:avLst/>
            <a:gdLst>
              <a:gd name="connsiteX0" fmla="*/ 0 w 7415684"/>
              <a:gd name="connsiteY0" fmla="*/ 0 h 2421653"/>
              <a:gd name="connsiteX1" fmla="*/ 844062 w 7415684"/>
              <a:gd name="connsiteY1" fmla="*/ 1336431 h 2421653"/>
              <a:gd name="connsiteX2" fmla="*/ 1708220 w 7415684"/>
              <a:gd name="connsiteY2" fmla="*/ 1145512 h 2421653"/>
              <a:gd name="connsiteX3" fmla="*/ 3285811 w 7415684"/>
              <a:gd name="connsiteY3" fmla="*/ 1125416 h 2421653"/>
              <a:gd name="connsiteX4" fmla="*/ 4360985 w 7415684"/>
              <a:gd name="connsiteY4" fmla="*/ 1065126 h 2421653"/>
              <a:gd name="connsiteX5" fmla="*/ 6481187 w 7415684"/>
              <a:gd name="connsiteY5" fmla="*/ 1919236 h 2421653"/>
              <a:gd name="connsiteX6" fmla="*/ 7023798 w 7415684"/>
              <a:gd name="connsiteY6" fmla="*/ 1919236 h 2421653"/>
              <a:gd name="connsiteX7" fmla="*/ 7415684 w 7415684"/>
              <a:gd name="connsiteY7" fmla="*/ 2421653 h 24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15684" h="2421653">
                <a:moveTo>
                  <a:pt x="0" y="0"/>
                </a:moveTo>
                <a:cubicBezTo>
                  <a:pt x="279679" y="572756"/>
                  <a:pt x="559359" y="1145512"/>
                  <a:pt x="844062" y="1336431"/>
                </a:cubicBezTo>
                <a:cubicBezTo>
                  <a:pt x="1128765" y="1527350"/>
                  <a:pt x="1301262" y="1180681"/>
                  <a:pt x="1708220" y="1145512"/>
                </a:cubicBezTo>
                <a:cubicBezTo>
                  <a:pt x="2115178" y="1110343"/>
                  <a:pt x="2843684" y="1138814"/>
                  <a:pt x="3285811" y="1125416"/>
                </a:cubicBezTo>
                <a:cubicBezTo>
                  <a:pt x="3727938" y="1112018"/>
                  <a:pt x="3828422" y="932823"/>
                  <a:pt x="4360985" y="1065126"/>
                </a:cubicBezTo>
                <a:cubicBezTo>
                  <a:pt x="4893548" y="1197429"/>
                  <a:pt x="6037385" y="1776884"/>
                  <a:pt x="6481187" y="1919236"/>
                </a:cubicBezTo>
                <a:cubicBezTo>
                  <a:pt x="6924989" y="2061588"/>
                  <a:pt x="6868048" y="1835500"/>
                  <a:pt x="7023798" y="1919236"/>
                </a:cubicBezTo>
                <a:cubicBezTo>
                  <a:pt x="7179548" y="2002972"/>
                  <a:pt x="7415684" y="2421653"/>
                  <a:pt x="7415684" y="2421653"/>
                </a:cubicBezTo>
              </a:path>
            </a:pathLst>
          </a:custGeom>
          <a:noFill/>
          <a:ln w="28575">
            <a:solidFill>
              <a:schemeClr val="bg2">
                <a:lumMod val="10000"/>
              </a:schemeClr>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TextBox 57"/>
          <p:cNvSpPr txBox="1"/>
          <p:nvPr/>
        </p:nvSpPr>
        <p:spPr>
          <a:xfrm>
            <a:off x="8986093" y="1180139"/>
            <a:ext cx="3026396" cy="5016758"/>
          </a:xfrm>
          <a:prstGeom prst="rect">
            <a:avLst/>
          </a:prstGeom>
          <a:noFill/>
        </p:spPr>
        <p:txBody>
          <a:bodyPr wrap="square" rtlCol="0">
            <a:spAutoFit/>
          </a:bodyPr>
          <a:lstStyle/>
          <a:p>
            <a:pPr marL="342900" indent="-342900">
              <a:buFont typeface="+mj-lt"/>
              <a:buAutoNum type="arabicPeriod"/>
            </a:pPr>
            <a:r>
              <a:rPr lang="en-US" sz="1400" dirty="0" smtClean="0">
                <a:solidFill>
                  <a:prstClr val="black"/>
                </a:solidFill>
              </a:rPr>
              <a:t>UE APP requests AF to create compute for it (e.g. AR/VR, Gaming offload). UE provides information such as ‘coordinates’, ‘max cost’, ‘max latency’, etc…</a:t>
            </a:r>
          </a:p>
          <a:p>
            <a:pPr marL="342900" indent="-342900">
              <a:buFont typeface="+mj-lt"/>
              <a:buAutoNum type="arabicPeriod"/>
            </a:pPr>
            <a:r>
              <a:rPr lang="en-US" sz="1400" dirty="0" smtClean="0">
                <a:solidFill>
                  <a:prstClr val="black"/>
                </a:solidFill>
              </a:rPr>
              <a:t>AF requests ONAP to create </a:t>
            </a:r>
            <a:r>
              <a:rPr lang="en-US" sz="1400" dirty="0" err="1" smtClean="0">
                <a:solidFill>
                  <a:prstClr val="black"/>
                </a:solidFill>
              </a:rPr>
              <a:t>DynApp</a:t>
            </a:r>
            <a:r>
              <a:rPr lang="en-US" sz="1400" dirty="0" smtClean="0">
                <a:solidFill>
                  <a:prstClr val="black"/>
                </a:solidFill>
              </a:rPr>
              <a:t> (can be a VNF too)  in closest edge that satisfies UE requirements (ONAP figures out the best region out of thousands of clouds).</a:t>
            </a:r>
          </a:p>
          <a:p>
            <a:pPr marL="342900" indent="-342900">
              <a:buFont typeface="+mj-lt"/>
              <a:buAutoNum type="arabicPeriod"/>
            </a:pPr>
            <a:r>
              <a:rPr lang="en-US" sz="1400" dirty="0" smtClean="0">
                <a:solidFill>
                  <a:prstClr val="black"/>
                </a:solidFill>
              </a:rPr>
              <a:t>ONAP brings up </a:t>
            </a:r>
            <a:r>
              <a:rPr lang="en-US" sz="1400" dirty="0" err="1" smtClean="0">
                <a:solidFill>
                  <a:prstClr val="black"/>
                </a:solidFill>
              </a:rPr>
              <a:t>DynApp</a:t>
            </a:r>
            <a:r>
              <a:rPr lang="en-US" sz="1400" dirty="0" smtClean="0">
                <a:solidFill>
                  <a:prstClr val="black"/>
                </a:solidFill>
              </a:rPr>
              <a:t>/VNFs on the Edge Cloud</a:t>
            </a:r>
            <a:r>
              <a:rPr lang="en-US" sz="1400" dirty="0">
                <a:solidFill>
                  <a:prstClr val="black"/>
                </a:solidFill>
              </a:rPr>
              <a:t> </a:t>
            </a:r>
            <a:r>
              <a:rPr lang="en-US" sz="1400" dirty="0" smtClean="0">
                <a:solidFill>
                  <a:prstClr val="black"/>
                </a:solidFill>
              </a:rPr>
              <a:t>using VIM API</a:t>
            </a:r>
          </a:p>
          <a:p>
            <a:pPr marL="342900" indent="-342900">
              <a:buFont typeface="+mj-lt"/>
              <a:buAutoNum type="arabicPeriod"/>
            </a:pPr>
            <a:r>
              <a:rPr lang="en-US" sz="1400" dirty="0" smtClean="0">
                <a:solidFill>
                  <a:prstClr val="black"/>
                </a:solidFill>
              </a:rPr>
              <a:t> AF informs NEF/SMF to create traffic rule (to enable redirection of UE APP traffic to newly-created VNFs).</a:t>
            </a:r>
          </a:p>
          <a:p>
            <a:pPr marL="342900" indent="-342900">
              <a:buFont typeface="+mj-lt"/>
              <a:buAutoNum type="arabicPeriod"/>
            </a:pPr>
            <a:r>
              <a:rPr lang="en-US" sz="1400" dirty="0" smtClean="0">
                <a:solidFill>
                  <a:prstClr val="black"/>
                </a:solidFill>
              </a:rPr>
              <a:t>SMF informs UPF in the edge cloud (i.e., programs UE classifier of UPF).</a:t>
            </a:r>
          </a:p>
          <a:p>
            <a:pPr marL="342900" indent="-342900">
              <a:buFont typeface="+mj-lt"/>
              <a:buAutoNum type="arabicPeriod"/>
            </a:pPr>
            <a:r>
              <a:rPr lang="en-US" sz="1400" dirty="0" smtClean="0">
                <a:solidFill>
                  <a:prstClr val="black"/>
                </a:solidFill>
              </a:rPr>
              <a:t>Traffic from a UE app is directed to the correct edge cloud app.</a:t>
            </a:r>
          </a:p>
          <a:p>
            <a:pPr marL="342900" indent="-342900">
              <a:buFont typeface="+mj-lt"/>
              <a:buAutoNum type="arabicPeriod"/>
            </a:pPr>
            <a:endParaRPr lang="en-US" sz="1200" dirty="0">
              <a:solidFill>
                <a:prstClr val="black"/>
              </a:solidFill>
            </a:endParaRPr>
          </a:p>
        </p:txBody>
      </p:sp>
      <p:sp>
        <p:nvSpPr>
          <p:cNvPr id="59" name="Rounded Rectangle 30"/>
          <p:cNvSpPr/>
          <p:nvPr/>
        </p:nvSpPr>
        <p:spPr>
          <a:xfrm>
            <a:off x="7617147" y="4518566"/>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black"/>
                </a:solidFill>
              </a:rPr>
              <a:t>AMF</a:t>
            </a:r>
            <a:endParaRPr lang="en-US" sz="1200" dirty="0">
              <a:solidFill>
                <a:prstClr val="black"/>
              </a:solidFill>
            </a:endParaRPr>
          </a:p>
        </p:txBody>
      </p:sp>
      <p:sp>
        <p:nvSpPr>
          <p:cNvPr id="60" name="Rounded Rectangle 30"/>
          <p:cNvSpPr/>
          <p:nvPr/>
        </p:nvSpPr>
        <p:spPr>
          <a:xfrm>
            <a:off x="6824443" y="4052334"/>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black"/>
                </a:solidFill>
              </a:rPr>
              <a:t>UDM</a:t>
            </a:r>
          </a:p>
        </p:txBody>
      </p:sp>
      <p:sp>
        <p:nvSpPr>
          <p:cNvPr id="61" name="Rounded Rectangle 30"/>
          <p:cNvSpPr/>
          <p:nvPr/>
        </p:nvSpPr>
        <p:spPr>
          <a:xfrm>
            <a:off x="7617147" y="4052334"/>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black"/>
                </a:solidFill>
              </a:rPr>
              <a:t>AUSF</a:t>
            </a:r>
          </a:p>
        </p:txBody>
      </p:sp>
      <p:sp>
        <p:nvSpPr>
          <p:cNvPr id="62" name="Rounded Rectangle 30"/>
          <p:cNvSpPr/>
          <p:nvPr/>
        </p:nvSpPr>
        <p:spPr>
          <a:xfrm>
            <a:off x="6824442" y="3554829"/>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black"/>
                </a:solidFill>
              </a:rPr>
              <a:t>PCF</a:t>
            </a:r>
            <a:endParaRPr lang="en-US" sz="1200" dirty="0">
              <a:solidFill>
                <a:prstClr val="black"/>
              </a:solidFill>
            </a:endParaRPr>
          </a:p>
        </p:txBody>
      </p:sp>
      <p:sp>
        <p:nvSpPr>
          <p:cNvPr id="63" name="TextBox 62"/>
          <p:cNvSpPr txBox="1"/>
          <p:nvPr/>
        </p:nvSpPr>
        <p:spPr>
          <a:xfrm>
            <a:off x="4354303" y="5496214"/>
            <a:ext cx="984565" cy="276999"/>
          </a:xfrm>
          <a:prstGeom prst="rect">
            <a:avLst/>
          </a:prstGeom>
          <a:noFill/>
        </p:spPr>
        <p:txBody>
          <a:bodyPr wrap="none" rtlCol="0">
            <a:spAutoFit/>
          </a:bodyPr>
          <a:lstStyle/>
          <a:p>
            <a:pPr algn="ctr"/>
            <a:r>
              <a:rPr lang="en-US" sz="1200" dirty="0" smtClean="0">
                <a:solidFill>
                  <a:prstClr val="black"/>
                </a:solidFill>
              </a:rPr>
              <a:t>Edge Cloud</a:t>
            </a:r>
          </a:p>
        </p:txBody>
      </p:sp>
      <p:sp>
        <p:nvSpPr>
          <p:cNvPr id="65" name="Rounded Rectangle 64"/>
          <p:cNvSpPr/>
          <p:nvPr/>
        </p:nvSpPr>
        <p:spPr>
          <a:xfrm>
            <a:off x="3731473" y="4998602"/>
            <a:ext cx="2263562" cy="389082"/>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white"/>
                </a:solidFill>
              </a:rPr>
              <a:t>Static APPs (e.g. Caching, CDN, Security</a:t>
            </a:r>
            <a:r>
              <a:rPr lang="en-US" dirty="0" smtClean="0">
                <a:solidFill>
                  <a:prstClr val="white"/>
                </a:solidFill>
              </a:rPr>
              <a:t>)</a:t>
            </a:r>
            <a:endParaRPr lang="en-US" dirty="0">
              <a:solidFill>
                <a:prstClr val="white"/>
              </a:solidFill>
            </a:endParaRPr>
          </a:p>
        </p:txBody>
      </p:sp>
      <p:sp>
        <p:nvSpPr>
          <p:cNvPr id="73" name="Cloud 72"/>
          <p:cNvSpPr/>
          <p:nvPr/>
        </p:nvSpPr>
        <p:spPr>
          <a:xfrm>
            <a:off x="5598375" y="5890347"/>
            <a:ext cx="1046642" cy="36276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Local DN</a:t>
            </a:r>
            <a:endParaRPr lang="en-US" sz="1400" dirty="0">
              <a:solidFill>
                <a:prstClr val="white"/>
              </a:solidFill>
            </a:endParaRPr>
          </a:p>
        </p:txBody>
      </p:sp>
      <p:sp>
        <p:nvSpPr>
          <p:cNvPr id="7" name="Freeform 6"/>
          <p:cNvSpPr/>
          <p:nvPr/>
        </p:nvSpPr>
        <p:spPr>
          <a:xfrm>
            <a:off x="4762859" y="4457205"/>
            <a:ext cx="386499" cy="575035"/>
          </a:xfrm>
          <a:custGeom>
            <a:avLst/>
            <a:gdLst>
              <a:gd name="connsiteX0" fmla="*/ 386499 w 386499"/>
              <a:gd name="connsiteY0" fmla="*/ 0 h 575035"/>
              <a:gd name="connsiteX1" fmla="*/ 0 w 386499"/>
              <a:gd name="connsiteY1" fmla="*/ 575035 h 575035"/>
            </a:gdLst>
            <a:ahLst/>
            <a:cxnLst>
              <a:cxn ang="0">
                <a:pos x="connsiteX0" y="connsiteY0"/>
              </a:cxn>
              <a:cxn ang="0">
                <a:pos x="connsiteX1" y="connsiteY1"/>
              </a:cxn>
            </a:cxnLst>
            <a:rect l="l" t="t" r="r" b="b"/>
            <a:pathLst>
              <a:path w="386499" h="575035">
                <a:moveTo>
                  <a:pt x="386499" y="0"/>
                </a:moveTo>
                <a:lnTo>
                  <a:pt x="0" y="575035"/>
                </a:lnTo>
              </a:path>
            </a:pathLst>
          </a:cu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8"/>
          <p:cNvSpPr/>
          <p:nvPr/>
        </p:nvSpPr>
        <p:spPr>
          <a:xfrm>
            <a:off x="5997771" y="5173642"/>
            <a:ext cx="334387" cy="744718"/>
          </a:xfrm>
          <a:custGeom>
            <a:avLst/>
            <a:gdLst>
              <a:gd name="connsiteX0" fmla="*/ 0 w 334387"/>
              <a:gd name="connsiteY0" fmla="*/ 0 h 744718"/>
              <a:gd name="connsiteX1" fmla="*/ 329938 w 334387"/>
              <a:gd name="connsiteY1" fmla="*/ 273378 h 744718"/>
              <a:gd name="connsiteX2" fmla="*/ 160255 w 334387"/>
              <a:gd name="connsiteY2" fmla="*/ 744718 h 744718"/>
            </a:gdLst>
            <a:ahLst/>
            <a:cxnLst>
              <a:cxn ang="0">
                <a:pos x="connsiteX0" y="connsiteY0"/>
              </a:cxn>
              <a:cxn ang="0">
                <a:pos x="connsiteX1" y="connsiteY1"/>
              </a:cxn>
              <a:cxn ang="0">
                <a:pos x="connsiteX2" y="connsiteY2"/>
              </a:cxn>
            </a:cxnLst>
            <a:rect l="l" t="t" r="r" b="b"/>
            <a:pathLst>
              <a:path w="334387" h="744718">
                <a:moveTo>
                  <a:pt x="0" y="0"/>
                </a:moveTo>
                <a:cubicBezTo>
                  <a:pt x="151614" y="74629"/>
                  <a:pt x="303229" y="149258"/>
                  <a:pt x="329938" y="273378"/>
                </a:cubicBezTo>
                <a:cubicBezTo>
                  <a:pt x="356647" y="397498"/>
                  <a:pt x="258451" y="571108"/>
                  <a:pt x="160255" y="744718"/>
                </a:cubicBezTo>
              </a:path>
            </a:pathLst>
          </a:cu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3418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6" grpId="0" animBg="1"/>
      <p:bldP spid="77" grpId="0" animBg="1"/>
      <p:bldP spid="90" grpId="0" animBg="1"/>
      <p:bldP spid="93" grpId="0" animBg="1"/>
      <p:bldP spid="111" grpId="0" animBg="1"/>
      <p:bldP spid="116" grpId="0" animBg="1"/>
      <p:bldP spid="117" grpId="0" animBg="1"/>
      <p:bldP spid="118" grpId="0" animBg="1"/>
      <p:bldP spid="133" grpId="0" animBg="1"/>
      <p:bldP spid="5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9780" y="185935"/>
            <a:ext cx="11055171" cy="501596"/>
          </a:xfrm>
        </p:spPr>
        <p:txBody>
          <a:bodyPr>
            <a:normAutofit fontScale="90000"/>
          </a:bodyPr>
          <a:lstStyle/>
          <a:p>
            <a:r>
              <a:rPr lang="en-US" sz="2800" b="1" dirty="0" smtClean="0"/>
              <a:t>Network E2E with Edge Apps – MEC Apps &amp; Contextual information</a:t>
            </a:r>
            <a:endParaRPr lang="en-US" sz="3100" b="1" dirty="0"/>
          </a:p>
        </p:txBody>
      </p:sp>
      <p:grpSp>
        <p:nvGrpSpPr>
          <p:cNvPr id="96" name="Group 95"/>
          <p:cNvGrpSpPr/>
          <p:nvPr/>
        </p:nvGrpSpPr>
        <p:grpSpPr>
          <a:xfrm>
            <a:off x="396565" y="4720099"/>
            <a:ext cx="929241" cy="929241"/>
            <a:chOff x="998426" y="3207230"/>
            <a:chExt cx="929241" cy="929241"/>
          </a:xfrm>
        </p:grpSpPr>
        <p:pic>
          <p:nvPicPr>
            <p:cNvPr id="97" name="Picture 96"/>
            <p:cNvPicPr>
              <a:picLocks noChangeAspect="1"/>
            </p:cNvPicPr>
            <p:nvPr/>
          </p:nvPicPr>
          <p:blipFill>
            <a:blip r:embed="rId3"/>
            <a:stretch>
              <a:fillRect/>
            </a:stretch>
          </p:blipFill>
          <p:spPr>
            <a:xfrm>
              <a:off x="998426" y="3207230"/>
              <a:ext cx="929241" cy="929241"/>
            </a:xfrm>
            <a:prstGeom prst="rect">
              <a:avLst/>
            </a:prstGeom>
          </p:spPr>
        </p:pic>
        <p:pic>
          <p:nvPicPr>
            <p:cNvPr id="98" name="Picture 9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99" name="Group 98"/>
          <p:cNvGrpSpPr/>
          <p:nvPr/>
        </p:nvGrpSpPr>
        <p:grpSpPr>
          <a:xfrm>
            <a:off x="-2490" y="5068068"/>
            <a:ext cx="667581" cy="692362"/>
            <a:chOff x="1444860" y="4116196"/>
            <a:chExt cx="965603" cy="1001447"/>
          </a:xfrm>
        </p:grpSpPr>
        <p:pic>
          <p:nvPicPr>
            <p:cNvPr id="100" name="Picture 9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01" name="Picture 100"/>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02" name="Group 101"/>
          <p:cNvGrpSpPr/>
          <p:nvPr/>
        </p:nvGrpSpPr>
        <p:grpSpPr>
          <a:xfrm>
            <a:off x="494202" y="4052925"/>
            <a:ext cx="694722" cy="807286"/>
            <a:chOff x="1262514" y="4763419"/>
            <a:chExt cx="798512" cy="927894"/>
          </a:xfrm>
        </p:grpSpPr>
        <p:pic>
          <p:nvPicPr>
            <p:cNvPr id="103" name="Picture 10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04" name="Picture 10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sp>
        <p:nvSpPr>
          <p:cNvPr id="109" name="TextBox 108"/>
          <p:cNvSpPr txBox="1"/>
          <p:nvPr/>
        </p:nvSpPr>
        <p:spPr>
          <a:xfrm>
            <a:off x="296812" y="5714638"/>
            <a:ext cx="1037465" cy="276999"/>
          </a:xfrm>
          <a:prstGeom prst="rect">
            <a:avLst/>
          </a:prstGeom>
          <a:noFill/>
        </p:spPr>
        <p:txBody>
          <a:bodyPr wrap="none" rtlCol="0">
            <a:spAutoFit/>
          </a:bodyPr>
          <a:lstStyle/>
          <a:p>
            <a:pPr algn="ctr"/>
            <a:r>
              <a:rPr lang="en-US" sz="1200" dirty="0" smtClean="0"/>
              <a:t>Device Edge</a:t>
            </a:r>
            <a:endParaRPr lang="en-US" sz="1200" dirty="0"/>
          </a:p>
        </p:txBody>
      </p:sp>
      <p:pic>
        <p:nvPicPr>
          <p:cNvPr id="110" name="Picture 10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354466" y="4081085"/>
            <a:ext cx="578678" cy="235643"/>
          </a:xfrm>
          <a:prstGeom prst="rect">
            <a:avLst/>
          </a:prstGeom>
        </p:spPr>
      </p:pic>
      <p:sp>
        <p:nvSpPr>
          <p:cNvPr id="113" name="Rounded Rectangle 27"/>
          <p:cNvSpPr/>
          <p:nvPr/>
        </p:nvSpPr>
        <p:spPr>
          <a:xfrm>
            <a:off x="2148894" y="4378674"/>
            <a:ext cx="841726" cy="478411"/>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RU/DU</a:t>
            </a:r>
            <a:endParaRPr lang="en-US" sz="1200" dirty="0"/>
          </a:p>
        </p:txBody>
      </p:sp>
      <p:sp>
        <p:nvSpPr>
          <p:cNvPr id="115" name="Rounded Rectangle 29"/>
          <p:cNvSpPr/>
          <p:nvPr/>
        </p:nvSpPr>
        <p:spPr>
          <a:xfrm>
            <a:off x="4800168" y="4360516"/>
            <a:ext cx="933461" cy="366996"/>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UPF</a:t>
            </a:r>
            <a:endParaRPr lang="en-US" sz="1200" dirty="0"/>
          </a:p>
        </p:txBody>
      </p:sp>
      <p:grpSp>
        <p:nvGrpSpPr>
          <p:cNvPr id="122" name="Group 121"/>
          <p:cNvGrpSpPr/>
          <p:nvPr/>
        </p:nvGrpSpPr>
        <p:grpSpPr>
          <a:xfrm>
            <a:off x="577476" y="3066058"/>
            <a:ext cx="582617" cy="774934"/>
            <a:chOff x="1099376" y="4194209"/>
            <a:chExt cx="582617" cy="774934"/>
          </a:xfrm>
        </p:grpSpPr>
        <p:pic>
          <p:nvPicPr>
            <p:cNvPr id="124" name="Picture 12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25" name="Picture 1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28" name="Rounded Rectangle 30"/>
          <p:cNvSpPr/>
          <p:nvPr/>
        </p:nvSpPr>
        <p:spPr>
          <a:xfrm>
            <a:off x="7134674" y="4670762"/>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NEF</a:t>
            </a:r>
            <a:endParaRPr lang="en-US" sz="1200" dirty="0">
              <a:solidFill>
                <a:schemeClr val="tx1"/>
              </a:solidFill>
            </a:endParaRPr>
          </a:p>
        </p:txBody>
      </p:sp>
      <p:sp>
        <p:nvSpPr>
          <p:cNvPr id="148" name="Rounded Rectangle 147"/>
          <p:cNvSpPr/>
          <p:nvPr/>
        </p:nvSpPr>
        <p:spPr>
          <a:xfrm>
            <a:off x="5880450" y="1860564"/>
            <a:ext cx="3168807" cy="6192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a:t>
            </a:r>
            <a:endParaRPr lang="en-US" dirty="0"/>
          </a:p>
        </p:txBody>
      </p:sp>
      <p:sp>
        <p:nvSpPr>
          <p:cNvPr id="161" name="Rounded Rectangle 29"/>
          <p:cNvSpPr/>
          <p:nvPr/>
        </p:nvSpPr>
        <p:spPr>
          <a:xfrm>
            <a:off x="7268390" y="2940983"/>
            <a:ext cx="1206676" cy="477142"/>
          </a:xfrm>
          <a:prstGeom prst="roundRect">
            <a:avLst/>
          </a:prstGeom>
          <a:solidFill>
            <a:schemeClr val="accent5">
              <a:lumMod val="7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Value Added Services</a:t>
            </a:r>
            <a:endParaRPr lang="en-US" sz="1200" dirty="0"/>
          </a:p>
        </p:txBody>
      </p:sp>
      <p:sp>
        <p:nvSpPr>
          <p:cNvPr id="2" name="Rounded Rectangle 1"/>
          <p:cNvSpPr/>
          <p:nvPr/>
        </p:nvSpPr>
        <p:spPr>
          <a:xfrm>
            <a:off x="74981" y="1324143"/>
            <a:ext cx="1575755" cy="4704162"/>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ounded Rectangle 73"/>
          <p:cNvSpPr/>
          <p:nvPr/>
        </p:nvSpPr>
        <p:spPr>
          <a:xfrm>
            <a:off x="1854066" y="2813605"/>
            <a:ext cx="1575755" cy="326452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ounded Rectangle 27"/>
          <p:cNvSpPr/>
          <p:nvPr/>
        </p:nvSpPr>
        <p:spPr>
          <a:xfrm>
            <a:off x="2173126" y="5036030"/>
            <a:ext cx="841726" cy="478411"/>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POP</a:t>
            </a:r>
          </a:p>
          <a:p>
            <a:pPr algn="ctr"/>
            <a:r>
              <a:rPr lang="en-US" sz="1200" dirty="0" smtClean="0"/>
              <a:t>BRAS, PE</a:t>
            </a:r>
            <a:endParaRPr lang="en-US" sz="1200" dirty="0"/>
          </a:p>
        </p:txBody>
      </p:sp>
      <p:sp>
        <p:nvSpPr>
          <p:cNvPr id="83" name="TextBox 82"/>
          <p:cNvSpPr txBox="1"/>
          <p:nvPr/>
        </p:nvSpPr>
        <p:spPr>
          <a:xfrm>
            <a:off x="2134911" y="5651250"/>
            <a:ext cx="1197764" cy="276999"/>
          </a:xfrm>
          <a:prstGeom prst="rect">
            <a:avLst/>
          </a:prstGeom>
          <a:noFill/>
        </p:spPr>
        <p:txBody>
          <a:bodyPr wrap="none" rtlCol="0">
            <a:spAutoFit/>
          </a:bodyPr>
          <a:lstStyle/>
          <a:p>
            <a:pPr algn="ctr"/>
            <a:r>
              <a:rPr lang="en-US" sz="1200" dirty="0" smtClean="0"/>
              <a:t>Network  Edge</a:t>
            </a:r>
            <a:endParaRPr lang="en-US" sz="1200" dirty="0"/>
          </a:p>
        </p:txBody>
      </p:sp>
      <p:sp>
        <p:nvSpPr>
          <p:cNvPr id="86" name="Rounded Rectangle 85"/>
          <p:cNvSpPr/>
          <p:nvPr/>
        </p:nvSpPr>
        <p:spPr>
          <a:xfrm>
            <a:off x="3834532" y="2813605"/>
            <a:ext cx="2906426" cy="3114644"/>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TextBox 90"/>
          <p:cNvSpPr txBox="1"/>
          <p:nvPr/>
        </p:nvSpPr>
        <p:spPr>
          <a:xfrm>
            <a:off x="4435945" y="5443493"/>
            <a:ext cx="1560042" cy="461665"/>
          </a:xfrm>
          <a:prstGeom prst="rect">
            <a:avLst/>
          </a:prstGeom>
          <a:noFill/>
        </p:spPr>
        <p:txBody>
          <a:bodyPr wrap="none" rtlCol="0">
            <a:spAutoFit/>
          </a:bodyPr>
          <a:lstStyle/>
          <a:p>
            <a:pPr algn="ctr"/>
            <a:r>
              <a:rPr lang="en-US" sz="1200" dirty="0" smtClean="0"/>
              <a:t>Edge Cloud</a:t>
            </a:r>
          </a:p>
          <a:p>
            <a:pPr algn="ctr"/>
            <a:r>
              <a:rPr lang="en-US" sz="1200" dirty="0" smtClean="0"/>
              <a:t> (tens of thousands)</a:t>
            </a:r>
            <a:endParaRPr lang="en-US" sz="1200" dirty="0"/>
          </a:p>
        </p:txBody>
      </p:sp>
      <p:sp>
        <p:nvSpPr>
          <p:cNvPr id="92" name="Rounded Rectangle 91"/>
          <p:cNvSpPr/>
          <p:nvPr/>
        </p:nvSpPr>
        <p:spPr>
          <a:xfrm>
            <a:off x="6979585" y="2864003"/>
            <a:ext cx="1902948" cy="3100930"/>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TextBox 104"/>
          <p:cNvSpPr txBox="1"/>
          <p:nvPr/>
        </p:nvSpPr>
        <p:spPr>
          <a:xfrm>
            <a:off x="7148425" y="5600978"/>
            <a:ext cx="1406155" cy="276999"/>
          </a:xfrm>
          <a:prstGeom prst="rect">
            <a:avLst/>
          </a:prstGeom>
          <a:noFill/>
        </p:spPr>
        <p:txBody>
          <a:bodyPr wrap="none" rtlCol="0">
            <a:spAutoFit/>
          </a:bodyPr>
          <a:lstStyle/>
          <a:p>
            <a:pPr algn="ctr"/>
            <a:r>
              <a:rPr lang="en-US" sz="1200" dirty="0" smtClean="0"/>
              <a:t>Core  Cloud (EPC)</a:t>
            </a:r>
            <a:endParaRPr lang="en-US" sz="1200" dirty="0"/>
          </a:p>
        </p:txBody>
      </p:sp>
      <p:sp>
        <p:nvSpPr>
          <p:cNvPr id="121" name="Rounded Rectangle 30"/>
          <p:cNvSpPr/>
          <p:nvPr/>
        </p:nvSpPr>
        <p:spPr>
          <a:xfrm>
            <a:off x="7993149" y="4728563"/>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AMF</a:t>
            </a:r>
            <a:endParaRPr lang="en-US" sz="1200" dirty="0">
              <a:solidFill>
                <a:schemeClr val="tx1"/>
              </a:solidFill>
            </a:endParaRPr>
          </a:p>
        </p:txBody>
      </p:sp>
      <p:sp>
        <p:nvSpPr>
          <p:cNvPr id="123" name="Rounded Rectangle 30"/>
          <p:cNvSpPr/>
          <p:nvPr/>
        </p:nvSpPr>
        <p:spPr>
          <a:xfrm>
            <a:off x="7200445" y="4262331"/>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UDM</a:t>
            </a:r>
          </a:p>
        </p:txBody>
      </p:sp>
      <p:sp>
        <p:nvSpPr>
          <p:cNvPr id="165" name="Rounded Rectangle 30"/>
          <p:cNvSpPr/>
          <p:nvPr/>
        </p:nvSpPr>
        <p:spPr>
          <a:xfrm>
            <a:off x="7993149" y="4262331"/>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AUSF</a:t>
            </a:r>
          </a:p>
        </p:txBody>
      </p:sp>
      <p:sp>
        <p:nvSpPr>
          <p:cNvPr id="167" name="Rounded Rectangle 29"/>
          <p:cNvSpPr/>
          <p:nvPr/>
        </p:nvSpPr>
        <p:spPr>
          <a:xfrm>
            <a:off x="7812858" y="5275235"/>
            <a:ext cx="933461" cy="366996"/>
          </a:xfrm>
          <a:prstGeom prst="roundRect">
            <a:avLst/>
          </a:prstGeom>
          <a:solidFill>
            <a:schemeClr val="bg1">
              <a:lumMod val="6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UPF</a:t>
            </a:r>
            <a:endParaRPr lang="en-US" sz="1200" dirty="0"/>
          </a:p>
        </p:txBody>
      </p:sp>
      <p:sp>
        <p:nvSpPr>
          <p:cNvPr id="168" name="Rounded Rectangle 30"/>
          <p:cNvSpPr/>
          <p:nvPr/>
        </p:nvSpPr>
        <p:spPr>
          <a:xfrm>
            <a:off x="7200444" y="3764826"/>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PCF</a:t>
            </a:r>
            <a:endParaRPr lang="en-US" sz="1200" dirty="0">
              <a:solidFill>
                <a:schemeClr val="tx1"/>
              </a:solidFill>
            </a:endParaRPr>
          </a:p>
        </p:txBody>
      </p:sp>
      <p:sp>
        <p:nvSpPr>
          <p:cNvPr id="66" name="Rounded Rectangle 65"/>
          <p:cNvSpPr/>
          <p:nvPr/>
        </p:nvSpPr>
        <p:spPr>
          <a:xfrm>
            <a:off x="4042681" y="956495"/>
            <a:ext cx="4839851" cy="807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Application Providers (</a:t>
            </a:r>
            <a:r>
              <a:rPr lang="en-US" dirty="0" err="1" smtClean="0"/>
              <a:t>eg</a:t>
            </a:r>
            <a:r>
              <a:rPr lang="en-US" dirty="0" smtClean="0"/>
              <a:t>. In AWS, Azure)</a:t>
            </a:r>
            <a:endParaRPr lang="en-US" dirty="0"/>
          </a:p>
        </p:txBody>
      </p:sp>
      <p:sp>
        <p:nvSpPr>
          <p:cNvPr id="18" name="Rounded Rectangle 17"/>
          <p:cNvSpPr/>
          <p:nvPr/>
        </p:nvSpPr>
        <p:spPr>
          <a:xfrm>
            <a:off x="5169605" y="1414593"/>
            <a:ext cx="895366" cy="28210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AF1</a:t>
            </a:r>
            <a:endParaRPr lang="en-US" dirty="0"/>
          </a:p>
        </p:txBody>
      </p:sp>
      <p:sp>
        <p:nvSpPr>
          <p:cNvPr id="68" name="Rounded Rectangle 67"/>
          <p:cNvSpPr/>
          <p:nvPr/>
        </p:nvSpPr>
        <p:spPr>
          <a:xfrm>
            <a:off x="6293275" y="1421790"/>
            <a:ext cx="895366" cy="28210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AF2</a:t>
            </a:r>
          </a:p>
        </p:txBody>
      </p:sp>
      <p:sp>
        <p:nvSpPr>
          <p:cNvPr id="69" name="Rounded Rectangle 68"/>
          <p:cNvSpPr/>
          <p:nvPr/>
        </p:nvSpPr>
        <p:spPr>
          <a:xfrm>
            <a:off x="7659214" y="1397558"/>
            <a:ext cx="895366" cy="282102"/>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AF3</a:t>
            </a:r>
            <a:endParaRPr lang="en-US" dirty="0"/>
          </a:p>
        </p:txBody>
      </p:sp>
      <p:sp>
        <p:nvSpPr>
          <p:cNvPr id="70" name="Rounded Rectangle 69"/>
          <p:cNvSpPr/>
          <p:nvPr/>
        </p:nvSpPr>
        <p:spPr>
          <a:xfrm>
            <a:off x="3890157" y="3759001"/>
            <a:ext cx="895366" cy="406488"/>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Dyn</a:t>
            </a:r>
            <a:endParaRPr lang="en-US" dirty="0" smtClean="0"/>
          </a:p>
          <a:p>
            <a:pPr algn="ctr"/>
            <a:r>
              <a:rPr lang="en-US" dirty="0" smtClean="0"/>
              <a:t>APP</a:t>
            </a:r>
            <a:endParaRPr lang="en-US" dirty="0"/>
          </a:p>
        </p:txBody>
      </p:sp>
      <p:sp>
        <p:nvSpPr>
          <p:cNvPr id="73" name="Rounded Rectangle 72"/>
          <p:cNvSpPr/>
          <p:nvPr/>
        </p:nvSpPr>
        <p:spPr>
          <a:xfrm>
            <a:off x="4042682" y="5031320"/>
            <a:ext cx="2263562" cy="389082"/>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Static APPs (</a:t>
            </a:r>
            <a:r>
              <a:rPr lang="en-US" sz="1200" dirty="0" err="1" smtClean="0"/>
              <a:t>eg</a:t>
            </a:r>
            <a:r>
              <a:rPr lang="en-US" sz="1200" dirty="0" smtClean="0"/>
              <a:t>. Caching, CDN, Security</a:t>
            </a:r>
            <a:r>
              <a:rPr lang="en-US" dirty="0" smtClean="0"/>
              <a:t>)</a:t>
            </a:r>
            <a:endParaRPr lang="en-US" dirty="0"/>
          </a:p>
        </p:txBody>
      </p:sp>
      <p:sp>
        <p:nvSpPr>
          <p:cNvPr id="75" name="Rounded Rectangle 74"/>
          <p:cNvSpPr/>
          <p:nvPr/>
        </p:nvSpPr>
        <p:spPr>
          <a:xfrm>
            <a:off x="409352" y="1547090"/>
            <a:ext cx="895366" cy="28210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UE APP</a:t>
            </a:r>
            <a:endParaRPr lang="en-US" dirty="0"/>
          </a:p>
        </p:txBody>
      </p:sp>
      <p:sp>
        <p:nvSpPr>
          <p:cNvPr id="76" name="Rounded Rectangle 75"/>
          <p:cNvSpPr/>
          <p:nvPr/>
        </p:nvSpPr>
        <p:spPr>
          <a:xfrm>
            <a:off x="409352" y="1932692"/>
            <a:ext cx="895366" cy="28210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UE APP</a:t>
            </a:r>
            <a:endParaRPr lang="en-US" dirty="0"/>
          </a:p>
        </p:txBody>
      </p:sp>
      <p:sp>
        <p:nvSpPr>
          <p:cNvPr id="77" name="Rounded Rectangle 76"/>
          <p:cNvSpPr/>
          <p:nvPr/>
        </p:nvSpPr>
        <p:spPr>
          <a:xfrm>
            <a:off x="409352" y="2363071"/>
            <a:ext cx="895366" cy="282102"/>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UE APP</a:t>
            </a:r>
            <a:endParaRPr lang="en-US" dirty="0"/>
          </a:p>
        </p:txBody>
      </p:sp>
      <p:cxnSp>
        <p:nvCxnSpPr>
          <p:cNvPr id="24" name="Straight Connector 23"/>
          <p:cNvCxnSpPr>
            <a:endCxn id="73" idx="0"/>
          </p:cNvCxnSpPr>
          <p:nvPr/>
        </p:nvCxnSpPr>
        <p:spPr>
          <a:xfrm flipH="1">
            <a:off x="5174463" y="4596684"/>
            <a:ext cx="336034" cy="43463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70" idx="2"/>
          </p:cNvCxnSpPr>
          <p:nvPr/>
        </p:nvCxnSpPr>
        <p:spPr>
          <a:xfrm flipH="1" flipV="1">
            <a:off x="4337840" y="4165489"/>
            <a:ext cx="1172655" cy="43119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flipV="1">
            <a:off x="5233206" y="3638746"/>
            <a:ext cx="230569" cy="933052"/>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endCxn id="81" idx="2"/>
          </p:cNvCxnSpPr>
          <p:nvPr/>
        </p:nvCxnSpPr>
        <p:spPr>
          <a:xfrm flipV="1">
            <a:off x="5448627" y="3773280"/>
            <a:ext cx="488959" cy="879157"/>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463774" y="4546775"/>
            <a:ext cx="2345225" cy="95438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Rounded Rectangle 30"/>
          <p:cNvSpPr/>
          <p:nvPr/>
        </p:nvSpPr>
        <p:spPr>
          <a:xfrm>
            <a:off x="7141834" y="4912016"/>
            <a:ext cx="712831" cy="334353"/>
          </a:xfrm>
          <a:prstGeom prst="roundRect">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SMF</a:t>
            </a:r>
          </a:p>
        </p:txBody>
      </p:sp>
      <p:sp>
        <p:nvSpPr>
          <p:cNvPr id="135" name="Cloud 134"/>
          <p:cNvSpPr/>
          <p:nvPr/>
        </p:nvSpPr>
        <p:spPr>
          <a:xfrm>
            <a:off x="8047626" y="6028305"/>
            <a:ext cx="1046642" cy="36276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DN</a:t>
            </a:r>
            <a:endParaRPr lang="en-US" dirty="0"/>
          </a:p>
        </p:txBody>
      </p:sp>
      <p:sp>
        <p:nvSpPr>
          <p:cNvPr id="136" name="Cloud 135"/>
          <p:cNvSpPr/>
          <p:nvPr/>
        </p:nvSpPr>
        <p:spPr>
          <a:xfrm>
            <a:off x="5411991" y="5997264"/>
            <a:ext cx="1046642" cy="36276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Local DN</a:t>
            </a:r>
            <a:endParaRPr lang="en-US" dirty="0"/>
          </a:p>
        </p:txBody>
      </p:sp>
      <p:sp>
        <p:nvSpPr>
          <p:cNvPr id="137" name="TextBox 136"/>
          <p:cNvSpPr txBox="1"/>
          <p:nvPr/>
        </p:nvSpPr>
        <p:spPr>
          <a:xfrm>
            <a:off x="9049257" y="1463776"/>
            <a:ext cx="3026396" cy="4770537"/>
          </a:xfrm>
          <a:prstGeom prst="rect">
            <a:avLst/>
          </a:prstGeom>
          <a:noFill/>
        </p:spPr>
        <p:txBody>
          <a:bodyPr wrap="square" rtlCol="0">
            <a:spAutoFit/>
          </a:bodyPr>
          <a:lstStyle/>
          <a:p>
            <a:pPr marL="171450" indent="-171450">
              <a:buFont typeface="Arial" panose="020B0604020202020204" pitchFamily="34" charset="0"/>
              <a:buChar char="•"/>
            </a:pPr>
            <a:r>
              <a:rPr lang="en-US" sz="1600" dirty="0" err="1" smtClean="0"/>
              <a:t>Dyn</a:t>
            </a:r>
            <a:r>
              <a:rPr lang="en-US" sz="1600" dirty="0" smtClean="0"/>
              <a:t> Apps get contextual information from AFs.  </a:t>
            </a:r>
          </a:p>
          <a:p>
            <a:pPr marL="171450" indent="-171450">
              <a:buFont typeface="Arial" panose="020B0604020202020204" pitchFamily="34" charset="0"/>
              <a:buChar char="•"/>
            </a:pPr>
            <a:r>
              <a:rPr lang="en-US" sz="1600" dirty="0" smtClean="0"/>
              <a:t>Legacy MEC Applications can be supported.</a:t>
            </a:r>
          </a:p>
          <a:p>
            <a:pPr marL="342900" indent="-342900">
              <a:buAutoNum type="arabicPeriod"/>
            </a:pPr>
            <a:r>
              <a:rPr lang="en-US" sz="1600" dirty="0" smtClean="0"/>
              <a:t>AF can get the information from SMF and AMF (location, Subscriber ID and others) and make it available to “MEC Edge Platform”.   MEC Edge Platform can in turn expose this information via ETSI MEC API</a:t>
            </a:r>
          </a:p>
          <a:p>
            <a:pPr marL="342900" indent="-342900">
              <a:buAutoNum type="arabicPeriod"/>
            </a:pPr>
            <a:endParaRPr lang="en-US" sz="1600" dirty="0"/>
          </a:p>
          <a:p>
            <a:r>
              <a:rPr lang="en-US" sz="1600" dirty="0" smtClean="0"/>
              <a:t>Question: Do we see MEC Edge platform by each application provider? Or one platform for entire edge by operator? Or support both cases?</a:t>
            </a:r>
          </a:p>
          <a:p>
            <a:endParaRPr lang="en-US" sz="1600" dirty="0"/>
          </a:p>
        </p:txBody>
      </p:sp>
      <p:cxnSp>
        <p:nvCxnSpPr>
          <p:cNvPr id="141" name="Straight Connector 140"/>
          <p:cNvCxnSpPr>
            <a:stCxn id="73" idx="3"/>
            <a:endCxn id="136" idx="3"/>
          </p:cNvCxnSpPr>
          <p:nvPr/>
        </p:nvCxnSpPr>
        <p:spPr>
          <a:xfrm flipH="1">
            <a:off x="5935312" y="5225861"/>
            <a:ext cx="370932" cy="792145"/>
          </a:xfrm>
          <a:prstGeom prst="line">
            <a:avLst/>
          </a:prstGeom>
        </p:spPr>
        <p:style>
          <a:lnRef idx="1">
            <a:schemeClr val="accent1"/>
          </a:lnRef>
          <a:fillRef idx="0">
            <a:schemeClr val="accent1"/>
          </a:fillRef>
          <a:effectRef idx="0">
            <a:schemeClr val="accent1"/>
          </a:effectRef>
          <a:fontRef idx="minor">
            <a:schemeClr val="tx1"/>
          </a:fontRef>
        </p:style>
      </p:cxnSp>
      <p:sp>
        <p:nvSpPr>
          <p:cNvPr id="145" name="Rectangle 144"/>
          <p:cNvSpPr/>
          <p:nvPr/>
        </p:nvSpPr>
        <p:spPr>
          <a:xfrm>
            <a:off x="7749776" y="1874083"/>
            <a:ext cx="595699" cy="282102"/>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OOF</a:t>
            </a:r>
            <a:endParaRPr lang="en-US" sz="1200" dirty="0"/>
          </a:p>
        </p:txBody>
      </p:sp>
      <p:sp>
        <p:nvSpPr>
          <p:cNvPr id="146" name="Rectangle 145"/>
          <p:cNvSpPr/>
          <p:nvPr/>
        </p:nvSpPr>
        <p:spPr>
          <a:xfrm>
            <a:off x="7749775" y="2163411"/>
            <a:ext cx="595699" cy="282102"/>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MC</a:t>
            </a:r>
            <a:endParaRPr lang="en-US" sz="1200" dirty="0"/>
          </a:p>
        </p:txBody>
      </p:sp>
      <p:sp>
        <p:nvSpPr>
          <p:cNvPr id="147" name="Rectangle 146"/>
          <p:cNvSpPr/>
          <p:nvPr/>
        </p:nvSpPr>
        <p:spPr>
          <a:xfrm>
            <a:off x="8358959" y="2063733"/>
            <a:ext cx="595699" cy="282102"/>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DCAE</a:t>
            </a:r>
            <a:endParaRPr lang="en-US" sz="1200" dirty="0"/>
          </a:p>
        </p:txBody>
      </p:sp>
      <p:sp>
        <p:nvSpPr>
          <p:cNvPr id="79" name="Rounded Rectangle 78"/>
          <p:cNvSpPr/>
          <p:nvPr/>
        </p:nvSpPr>
        <p:spPr>
          <a:xfrm>
            <a:off x="4867855" y="3352991"/>
            <a:ext cx="718884" cy="406488"/>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MEC APP</a:t>
            </a:r>
            <a:endParaRPr lang="en-US" sz="1200" dirty="0"/>
          </a:p>
        </p:txBody>
      </p:sp>
      <p:sp>
        <p:nvSpPr>
          <p:cNvPr id="81" name="Rounded Rectangle 80"/>
          <p:cNvSpPr/>
          <p:nvPr/>
        </p:nvSpPr>
        <p:spPr>
          <a:xfrm>
            <a:off x="5615091" y="3366792"/>
            <a:ext cx="644989" cy="406488"/>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MEC APP</a:t>
            </a:r>
            <a:endParaRPr lang="en-US" sz="1200" dirty="0"/>
          </a:p>
        </p:txBody>
      </p:sp>
      <p:sp>
        <p:nvSpPr>
          <p:cNvPr id="82" name="Rounded Rectangle 81"/>
          <p:cNvSpPr/>
          <p:nvPr/>
        </p:nvSpPr>
        <p:spPr>
          <a:xfrm>
            <a:off x="4880203" y="3752307"/>
            <a:ext cx="1413072" cy="406488"/>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MEC Edge Platform</a:t>
            </a:r>
            <a:endParaRPr lang="en-US" dirty="0"/>
          </a:p>
        </p:txBody>
      </p:sp>
      <p:sp>
        <p:nvSpPr>
          <p:cNvPr id="4" name="Freeform 3"/>
          <p:cNvSpPr/>
          <p:nvPr/>
        </p:nvSpPr>
        <p:spPr>
          <a:xfrm>
            <a:off x="5571241" y="1706252"/>
            <a:ext cx="931991" cy="2262433"/>
          </a:xfrm>
          <a:custGeom>
            <a:avLst/>
            <a:gdLst>
              <a:gd name="connsiteX0" fmla="*/ 0 w 931991"/>
              <a:gd name="connsiteY0" fmla="*/ 0 h 2262433"/>
              <a:gd name="connsiteX1" fmla="*/ 179110 w 931991"/>
              <a:gd name="connsiteY1" fmla="*/ 1102936 h 2262433"/>
              <a:gd name="connsiteX2" fmla="*/ 904973 w 931991"/>
              <a:gd name="connsiteY2" fmla="*/ 1725105 h 2262433"/>
              <a:gd name="connsiteX3" fmla="*/ 707011 w 931991"/>
              <a:gd name="connsiteY3" fmla="*/ 2262433 h 2262433"/>
            </a:gdLst>
            <a:ahLst/>
            <a:cxnLst>
              <a:cxn ang="0">
                <a:pos x="connsiteX0" y="connsiteY0"/>
              </a:cxn>
              <a:cxn ang="0">
                <a:pos x="connsiteX1" y="connsiteY1"/>
              </a:cxn>
              <a:cxn ang="0">
                <a:pos x="connsiteX2" y="connsiteY2"/>
              </a:cxn>
              <a:cxn ang="0">
                <a:pos x="connsiteX3" y="connsiteY3"/>
              </a:cxn>
            </a:cxnLst>
            <a:rect l="l" t="t" r="r" b="b"/>
            <a:pathLst>
              <a:path w="931991" h="2262433">
                <a:moveTo>
                  <a:pt x="0" y="0"/>
                </a:moveTo>
                <a:cubicBezTo>
                  <a:pt x="14140" y="407709"/>
                  <a:pt x="28281" y="815419"/>
                  <a:pt x="179110" y="1102936"/>
                </a:cubicBezTo>
                <a:cubicBezTo>
                  <a:pt x="329939" y="1390453"/>
                  <a:pt x="816990" y="1531856"/>
                  <a:pt x="904973" y="1725105"/>
                </a:cubicBezTo>
                <a:cubicBezTo>
                  <a:pt x="992956" y="1918354"/>
                  <a:pt x="849983" y="2090393"/>
                  <a:pt x="707011" y="2262433"/>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421906" y="2063733"/>
            <a:ext cx="330674" cy="4161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5" name="Freeform 4"/>
          <p:cNvSpPr/>
          <p:nvPr/>
        </p:nvSpPr>
        <p:spPr>
          <a:xfrm>
            <a:off x="4228794" y="1696696"/>
            <a:ext cx="1143145" cy="2106820"/>
          </a:xfrm>
          <a:custGeom>
            <a:avLst/>
            <a:gdLst>
              <a:gd name="connsiteX0" fmla="*/ 1325700 w 1325700"/>
              <a:gd name="connsiteY0" fmla="*/ 0 h 2091447"/>
              <a:gd name="connsiteX1" fmla="*/ 138925 w 1325700"/>
              <a:gd name="connsiteY1" fmla="*/ 1498060 h 2091447"/>
              <a:gd name="connsiteX2" fmla="*/ 70832 w 1325700"/>
              <a:gd name="connsiteY2" fmla="*/ 2091447 h 2091447"/>
            </a:gdLst>
            <a:ahLst/>
            <a:cxnLst>
              <a:cxn ang="0">
                <a:pos x="connsiteX0" y="connsiteY0"/>
              </a:cxn>
              <a:cxn ang="0">
                <a:pos x="connsiteX1" y="connsiteY1"/>
              </a:cxn>
              <a:cxn ang="0">
                <a:pos x="connsiteX2" y="connsiteY2"/>
              </a:cxn>
            </a:cxnLst>
            <a:rect l="l" t="t" r="r" b="b"/>
            <a:pathLst>
              <a:path w="1325700" h="2091447">
                <a:moveTo>
                  <a:pt x="1325700" y="0"/>
                </a:moveTo>
                <a:cubicBezTo>
                  <a:pt x="836885" y="574743"/>
                  <a:pt x="348070" y="1149486"/>
                  <a:pt x="138925" y="1498060"/>
                </a:cubicBezTo>
                <a:cubicBezTo>
                  <a:pt x="-70220" y="1846635"/>
                  <a:pt x="306" y="1969041"/>
                  <a:pt x="70832" y="209144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6427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44848"/>
            <a:ext cx="11919722" cy="575849"/>
          </a:xfrm>
        </p:spPr>
        <p:txBody>
          <a:bodyPr>
            <a:normAutofit/>
          </a:bodyPr>
          <a:lstStyle/>
          <a:p>
            <a:r>
              <a:rPr lang="en-US" sz="3100" b="1" dirty="0" smtClean="0"/>
              <a:t>Why Edge?</a:t>
            </a:r>
            <a:endParaRPr lang="en-US" sz="3100" b="1" dirty="0"/>
          </a:p>
        </p:txBody>
      </p:sp>
      <p:sp>
        <p:nvSpPr>
          <p:cNvPr id="5" name="Rounded Rectangle 4"/>
          <p:cNvSpPr/>
          <p:nvPr/>
        </p:nvSpPr>
        <p:spPr>
          <a:xfrm>
            <a:off x="973153" y="1571411"/>
            <a:ext cx="9835117" cy="89313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Massive Data from/to Devices – Data Reduction to Clouds</a:t>
            </a:r>
          </a:p>
          <a:p>
            <a:pPr algn="ctr"/>
            <a:r>
              <a:rPr lang="en-US" sz="1200" dirty="0" smtClean="0"/>
              <a:t>(Upstream : Data from Drones,  Autonomous vehicles, factories</a:t>
            </a:r>
          </a:p>
          <a:p>
            <a:pPr algn="ctr"/>
            <a:r>
              <a:rPr lang="en-US" sz="1200" dirty="0" smtClean="0"/>
              <a:t> Downstream : 4K Streaming,  AR/VR, Sports Casting, Live Gaming ) </a:t>
            </a:r>
            <a:endParaRPr lang="en-US" sz="1200" dirty="0"/>
          </a:p>
        </p:txBody>
      </p:sp>
      <p:sp>
        <p:nvSpPr>
          <p:cNvPr id="9" name="Rounded Rectangle 8"/>
          <p:cNvSpPr/>
          <p:nvPr/>
        </p:nvSpPr>
        <p:spPr>
          <a:xfrm>
            <a:off x="973153" y="2616946"/>
            <a:ext cx="9835117" cy="720143"/>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Real time and Ultra real time performance</a:t>
            </a:r>
          </a:p>
          <a:p>
            <a:pPr algn="ctr"/>
            <a:r>
              <a:rPr lang="en-US" sz="1200" dirty="0" smtClean="0"/>
              <a:t>(Closed loop control in case of IOT,  On-demand compute for AR/VR, Live Gaming </a:t>
            </a:r>
            <a:r>
              <a:rPr lang="en-US" sz="1200" dirty="0" err="1" smtClean="0"/>
              <a:t>etc</a:t>
            </a:r>
            <a:r>
              <a:rPr lang="en-US" sz="1200" dirty="0" smtClean="0"/>
              <a:t>…)</a:t>
            </a:r>
            <a:endParaRPr lang="en-US" sz="1200" dirty="0"/>
          </a:p>
        </p:txBody>
      </p:sp>
      <p:sp>
        <p:nvSpPr>
          <p:cNvPr id="12" name="Rounded Rectangle 11"/>
          <p:cNvSpPr/>
          <p:nvPr/>
        </p:nvSpPr>
        <p:spPr>
          <a:xfrm>
            <a:off x="973152" y="3462780"/>
            <a:ext cx="9835117" cy="720143"/>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Contextual Services</a:t>
            </a:r>
          </a:p>
          <a:p>
            <a:pPr algn="ctr"/>
            <a:r>
              <a:rPr lang="en-US" sz="1200" dirty="0" smtClean="0"/>
              <a:t>(User based Services,  Location based Services)</a:t>
            </a:r>
            <a:endParaRPr lang="en-US" sz="1200" dirty="0"/>
          </a:p>
        </p:txBody>
      </p:sp>
    </p:spTree>
    <p:extLst>
      <p:ext uri="{BB962C8B-B14F-4D97-AF65-F5344CB8AC3E}">
        <p14:creationId xmlns:p14="http://schemas.microsoft.com/office/powerpoint/2010/main" val="1722233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MEC Application Provider and ONAP deployments – Choice 2</a:t>
            </a:r>
            <a:br>
              <a:rPr lang="en-US" dirty="0" smtClean="0"/>
            </a:br>
            <a:r>
              <a:rPr lang="en-US" dirty="0" smtClean="0"/>
              <a:t>(ONAP-unaware Edge App provisioning)</a:t>
            </a:r>
            <a:endParaRPr lang="en-US" dirty="0"/>
          </a:p>
        </p:txBody>
      </p:sp>
      <p:sp>
        <p:nvSpPr>
          <p:cNvPr id="5" name="Rounded Rectangle 4"/>
          <p:cNvSpPr/>
          <p:nvPr/>
        </p:nvSpPr>
        <p:spPr>
          <a:xfrm>
            <a:off x="2111430" y="2079329"/>
            <a:ext cx="3075709" cy="644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provider 1</a:t>
            </a:r>
          </a:p>
        </p:txBody>
      </p:sp>
      <p:sp>
        <p:nvSpPr>
          <p:cNvPr id="37" name="Rounded Rectangle 36"/>
          <p:cNvSpPr/>
          <p:nvPr/>
        </p:nvSpPr>
        <p:spPr>
          <a:xfrm>
            <a:off x="6974146" y="2079329"/>
            <a:ext cx="3075709" cy="644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provider m</a:t>
            </a:r>
          </a:p>
          <a:p>
            <a:pPr algn="ctr"/>
            <a:r>
              <a:rPr lang="en-US" dirty="0" smtClean="0"/>
              <a:t>(Based on XYZ)</a:t>
            </a:r>
            <a:endParaRPr lang="en-US" dirty="0"/>
          </a:p>
        </p:txBody>
      </p:sp>
      <p:sp>
        <p:nvSpPr>
          <p:cNvPr id="7" name="Rounded Rectangle 6"/>
          <p:cNvSpPr/>
          <p:nvPr/>
        </p:nvSpPr>
        <p:spPr>
          <a:xfrm>
            <a:off x="209903" y="3439388"/>
            <a:ext cx="5110535" cy="2888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Operator 1</a:t>
            </a:r>
            <a:endParaRPr lang="en-US" dirty="0"/>
          </a:p>
        </p:txBody>
      </p:sp>
      <p:sp>
        <p:nvSpPr>
          <p:cNvPr id="10" name="Oval 9"/>
          <p:cNvSpPr/>
          <p:nvPr/>
        </p:nvSpPr>
        <p:spPr>
          <a:xfrm>
            <a:off x="5621482" y="4312225"/>
            <a:ext cx="238991" cy="384464"/>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953761" y="4426525"/>
            <a:ext cx="162677" cy="19742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163194" y="4480211"/>
            <a:ext cx="162677" cy="100446"/>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536622" y="2234615"/>
            <a:ext cx="238991" cy="384464"/>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868901" y="2348915"/>
            <a:ext cx="162677" cy="19742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78334" y="2402601"/>
            <a:ext cx="162677" cy="100446"/>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38901" y="5700806"/>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14" name="Rounded Rectangle 13"/>
          <p:cNvSpPr/>
          <p:nvPr/>
        </p:nvSpPr>
        <p:spPr>
          <a:xfrm>
            <a:off x="3170614" y="4426525"/>
            <a:ext cx="1598351"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a:t>
            </a:r>
            <a:endParaRPr lang="en-US" dirty="0"/>
          </a:p>
        </p:txBody>
      </p:sp>
      <p:sp>
        <p:nvSpPr>
          <p:cNvPr id="53" name="Rounded Rectangle 52"/>
          <p:cNvSpPr/>
          <p:nvPr/>
        </p:nvSpPr>
        <p:spPr>
          <a:xfrm>
            <a:off x="3827563" y="3857165"/>
            <a:ext cx="1040365"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OSS/BSS</a:t>
            </a:r>
            <a:endParaRPr lang="en-US" dirty="0"/>
          </a:p>
        </p:txBody>
      </p:sp>
      <p:sp>
        <p:nvSpPr>
          <p:cNvPr id="16" name="Rounded Rectangle 15"/>
          <p:cNvSpPr/>
          <p:nvPr/>
        </p:nvSpPr>
        <p:spPr>
          <a:xfrm>
            <a:off x="2041811" y="1059580"/>
            <a:ext cx="3508664" cy="426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 user application 1 that requires compute offload in edges</a:t>
            </a:r>
            <a:endParaRPr lang="en-US" dirty="0"/>
          </a:p>
        </p:txBody>
      </p:sp>
      <p:sp>
        <p:nvSpPr>
          <p:cNvPr id="57" name="Rounded Rectangle 56"/>
          <p:cNvSpPr/>
          <p:nvPr/>
        </p:nvSpPr>
        <p:spPr>
          <a:xfrm>
            <a:off x="6546501" y="1035042"/>
            <a:ext cx="3508664" cy="426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 user application m that requires compute offload in edges</a:t>
            </a:r>
            <a:endParaRPr lang="en-US" dirty="0"/>
          </a:p>
        </p:txBody>
      </p:sp>
      <p:cxnSp>
        <p:nvCxnSpPr>
          <p:cNvPr id="20" name="Straight Arrow Connector 19"/>
          <p:cNvCxnSpPr>
            <a:stCxn id="16" idx="2"/>
            <a:endCxn id="5" idx="0"/>
          </p:cNvCxnSpPr>
          <p:nvPr/>
        </p:nvCxnSpPr>
        <p:spPr>
          <a:xfrm flipH="1">
            <a:off x="3649285" y="1485607"/>
            <a:ext cx="146858" cy="593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7" idx="2"/>
            <a:endCxn id="37" idx="0"/>
          </p:cNvCxnSpPr>
          <p:nvPr/>
        </p:nvCxnSpPr>
        <p:spPr>
          <a:xfrm>
            <a:off x="8300833" y="1461069"/>
            <a:ext cx="211168" cy="618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 idx="2"/>
            <a:endCxn id="53" idx="0"/>
          </p:cNvCxnSpPr>
          <p:nvPr/>
        </p:nvCxnSpPr>
        <p:spPr>
          <a:xfrm>
            <a:off x="3649285" y="2723566"/>
            <a:ext cx="698461" cy="11335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221286" y="5232077"/>
            <a:ext cx="1793014" cy="468729"/>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Edge Domain Orchestrator</a:t>
            </a:r>
            <a:endParaRPr lang="en-US" sz="1050" dirty="0"/>
          </a:p>
        </p:txBody>
      </p:sp>
      <p:sp>
        <p:nvSpPr>
          <p:cNvPr id="58" name="Rounded Rectangle 57"/>
          <p:cNvSpPr/>
          <p:nvPr/>
        </p:nvSpPr>
        <p:spPr>
          <a:xfrm>
            <a:off x="494207" y="2146292"/>
            <a:ext cx="1070263" cy="561109"/>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Public Cloud</a:t>
            </a:r>
            <a:endParaRPr lang="en-US" dirty="0"/>
          </a:p>
        </p:txBody>
      </p:sp>
      <p:cxnSp>
        <p:nvCxnSpPr>
          <p:cNvPr id="40" name="Straight Arrow Connector 39"/>
          <p:cNvCxnSpPr>
            <a:stCxn id="5" idx="1"/>
            <a:endCxn id="58" idx="3"/>
          </p:cNvCxnSpPr>
          <p:nvPr/>
        </p:nvCxnSpPr>
        <p:spPr>
          <a:xfrm flipH="1">
            <a:off x="1564470" y="2401448"/>
            <a:ext cx="546960" cy="253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Rounded Rectangle 58"/>
          <p:cNvSpPr/>
          <p:nvPr/>
        </p:nvSpPr>
        <p:spPr>
          <a:xfrm>
            <a:off x="1039458" y="5700806"/>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61" name="Rounded Rectangle 60"/>
          <p:cNvSpPr/>
          <p:nvPr/>
        </p:nvSpPr>
        <p:spPr>
          <a:xfrm>
            <a:off x="2056805" y="5241157"/>
            <a:ext cx="2247183" cy="468729"/>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Edge Domain Orchestrator</a:t>
            </a:r>
            <a:endParaRPr lang="en-US" sz="1050" dirty="0"/>
          </a:p>
        </p:txBody>
      </p:sp>
      <p:sp>
        <p:nvSpPr>
          <p:cNvPr id="63" name="Rounded Rectangle 62"/>
          <p:cNvSpPr/>
          <p:nvPr/>
        </p:nvSpPr>
        <p:spPr>
          <a:xfrm>
            <a:off x="2056805" y="5730819"/>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65" name="Rounded Rectangle 64"/>
          <p:cNvSpPr/>
          <p:nvPr/>
        </p:nvSpPr>
        <p:spPr>
          <a:xfrm>
            <a:off x="2835999" y="5730819"/>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67" name="Rounded Rectangle 66"/>
          <p:cNvSpPr/>
          <p:nvPr/>
        </p:nvSpPr>
        <p:spPr>
          <a:xfrm>
            <a:off x="3586563" y="5730819"/>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cxnSp>
        <p:nvCxnSpPr>
          <p:cNvPr id="68" name="Straight Arrow Connector 67"/>
          <p:cNvCxnSpPr>
            <a:stCxn id="5" idx="2"/>
          </p:cNvCxnSpPr>
          <p:nvPr/>
        </p:nvCxnSpPr>
        <p:spPr>
          <a:xfrm flipH="1">
            <a:off x="1378568" y="2723566"/>
            <a:ext cx="2270717" cy="25347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5" idx="2"/>
          </p:cNvCxnSpPr>
          <p:nvPr/>
        </p:nvCxnSpPr>
        <p:spPr>
          <a:xfrm flipH="1">
            <a:off x="2725618" y="2723566"/>
            <a:ext cx="923667" cy="25085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504812" y="4956461"/>
            <a:ext cx="464977" cy="2756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14" idx="2"/>
          </p:cNvCxnSpPr>
          <p:nvPr/>
        </p:nvCxnSpPr>
        <p:spPr>
          <a:xfrm flipH="1">
            <a:off x="1674957" y="4956461"/>
            <a:ext cx="2294833" cy="3018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6" name="Rounded Rectangle 85"/>
          <p:cNvSpPr/>
          <p:nvPr/>
        </p:nvSpPr>
        <p:spPr>
          <a:xfrm>
            <a:off x="4365757" y="5819049"/>
            <a:ext cx="851315" cy="37477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Non-edge (Core)</a:t>
            </a:r>
          </a:p>
        </p:txBody>
      </p:sp>
      <p:cxnSp>
        <p:nvCxnSpPr>
          <p:cNvPr id="87" name="Straight Arrow Connector 86"/>
          <p:cNvCxnSpPr>
            <a:endCxn id="86" idx="0"/>
          </p:cNvCxnSpPr>
          <p:nvPr/>
        </p:nvCxnSpPr>
        <p:spPr>
          <a:xfrm>
            <a:off x="4347746" y="4965541"/>
            <a:ext cx="443669" cy="8535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Rounded Rectangle 93"/>
          <p:cNvSpPr/>
          <p:nvPr/>
        </p:nvSpPr>
        <p:spPr>
          <a:xfrm>
            <a:off x="6530065" y="3457548"/>
            <a:ext cx="5110535" cy="2888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Operator 1</a:t>
            </a:r>
            <a:endParaRPr lang="en-US" dirty="0"/>
          </a:p>
        </p:txBody>
      </p:sp>
      <p:sp>
        <p:nvSpPr>
          <p:cNvPr id="95" name="Rounded Rectangle 94"/>
          <p:cNvSpPr/>
          <p:nvPr/>
        </p:nvSpPr>
        <p:spPr>
          <a:xfrm>
            <a:off x="6559063" y="5718966"/>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96" name="Rounded Rectangle 95"/>
          <p:cNvSpPr/>
          <p:nvPr/>
        </p:nvSpPr>
        <p:spPr>
          <a:xfrm>
            <a:off x="9490776" y="4444685"/>
            <a:ext cx="1598351"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a:t>
            </a:r>
            <a:endParaRPr lang="en-US" dirty="0"/>
          </a:p>
        </p:txBody>
      </p:sp>
      <p:sp>
        <p:nvSpPr>
          <p:cNvPr id="97" name="Rounded Rectangle 96"/>
          <p:cNvSpPr/>
          <p:nvPr/>
        </p:nvSpPr>
        <p:spPr>
          <a:xfrm>
            <a:off x="10147725" y="3875325"/>
            <a:ext cx="1040365" cy="52993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OSS/BSS</a:t>
            </a:r>
            <a:endParaRPr lang="en-US" dirty="0"/>
          </a:p>
        </p:txBody>
      </p:sp>
      <p:sp>
        <p:nvSpPr>
          <p:cNvPr id="98" name="Rounded Rectangle 97"/>
          <p:cNvSpPr/>
          <p:nvPr/>
        </p:nvSpPr>
        <p:spPr>
          <a:xfrm>
            <a:off x="6541448" y="5250237"/>
            <a:ext cx="1793014" cy="468729"/>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Edge Domain Orchestrator</a:t>
            </a:r>
            <a:endParaRPr lang="en-US" sz="1050" dirty="0"/>
          </a:p>
        </p:txBody>
      </p:sp>
      <p:sp>
        <p:nvSpPr>
          <p:cNvPr id="99" name="Rounded Rectangle 98"/>
          <p:cNvSpPr/>
          <p:nvPr/>
        </p:nvSpPr>
        <p:spPr>
          <a:xfrm>
            <a:off x="7359620" y="5718966"/>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100" name="Rounded Rectangle 99"/>
          <p:cNvSpPr/>
          <p:nvPr/>
        </p:nvSpPr>
        <p:spPr>
          <a:xfrm>
            <a:off x="8376967" y="5259317"/>
            <a:ext cx="2247183" cy="468729"/>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Edge Domain Orchestrator</a:t>
            </a:r>
            <a:endParaRPr lang="en-US" sz="1050" dirty="0"/>
          </a:p>
        </p:txBody>
      </p:sp>
      <p:sp>
        <p:nvSpPr>
          <p:cNvPr id="101" name="Rounded Rectangle 100"/>
          <p:cNvSpPr/>
          <p:nvPr/>
        </p:nvSpPr>
        <p:spPr>
          <a:xfrm>
            <a:off x="8376967" y="5748979"/>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102" name="Rounded Rectangle 101"/>
          <p:cNvSpPr/>
          <p:nvPr/>
        </p:nvSpPr>
        <p:spPr>
          <a:xfrm>
            <a:off x="9156161" y="5748979"/>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sp>
        <p:nvSpPr>
          <p:cNvPr id="103" name="Rounded Rectangle 102"/>
          <p:cNvSpPr/>
          <p:nvPr/>
        </p:nvSpPr>
        <p:spPr>
          <a:xfrm>
            <a:off x="9906725" y="5748979"/>
            <a:ext cx="727365" cy="31451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Edge</a:t>
            </a:r>
          </a:p>
        </p:txBody>
      </p:sp>
      <p:cxnSp>
        <p:nvCxnSpPr>
          <p:cNvPr id="104" name="Straight Arrow Connector 103"/>
          <p:cNvCxnSpPr/>
          <p:nvPr/>
        </p:nvCxnSpPr>
        <p:spPr>
          <a:xfrm flipH="1">
            <a:off x="9824974" y="4974621"/>
            <a:ext cx="464977" cy="2756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stCxn id="96" idx="2"/>
          </p:cNvCxnSpPr>
          <p:nvPr/>
        </p:nvCxnSpPr>
        <p:spPr>
          <a:xfrm flipH="1">
            <a:off x="7995119" y="4974621"/>
            <a:ext cx="2294833" cy="3018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6" name="Rounded Rectangle 105"/>
          <p:cNvSpPr/>
          <p:nvPr/>
        </p:nvSpPr>
        <p:spPr>
          <a:xfrm>
            <a:off x="10685919" y="5837209"/>
            <a:ext cx="851315" cy="37477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Non-edge (Core)</a:t>
            </a:r>
          </a:p>
        </p:txBody>
      </p:sp>
      <p:cxnSp>
        <p:nvCxnSpPr>
          <p:cNvPr id="107" name="Straight Arrow Connector 106"/>
          <p:cNvCxnSpPr>
            <a:endCxn id="106" idx="0"/>
          </p:cNvCxnSpPr>
          <p:nvPr/>
        </p:nvCxnSpPr>
        <p:spPr>
          <a:xfrm>
            <a:off x="10667908" y="4983701"/>
            <a:ext cx="443669" cy="8535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stCxn id="5" idx="2"/>
          </p:cNvCxnSpPr>
          <p:nvPr/>
        </p:nvCxnSpPr>
        <p:spPr>
          <a:xfrm>
            <a:off x="3649285" y="2723566"/>
            <a:ext cx="7018623" cy="11335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5" idx="2"/>
            <a:endCxn id="98" idx="0"/>
          </p:cNvCxnSpPr>
          <p:nvPr/>
        </p:nvCxnSpPr>
        <p:spPr>
          <a:xfrm>
            <a:off x="3649285" y="2723566"/>
            <a:ext cx="3788670" cy="25266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5" idx="2"/>
          </p:cNvCxnSpPr>
          <p:nvPr/>
        </p:nvCxnSpPr>
        <p:spPr>
          <a:xfrm>
            <a:off x="3649285" y="2723566"/>
            <a:ext cx="5490676" cy="25528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692130"/>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rmAutofit fontScale="90000"/>
          </a:bodyPr>
          <a:lstStyle/>
          <a:p>
            <a:r>
              <a:rPr lang="en-US" dirty="0" smtClean="0"/>
              <a:t>Comparison between ONAP-Managed vs ONAP-unaware Edge App provisioning</a:t>
            </a:r>
            <a:endParaRPr lang="en-US" dirty="0"/>
          </a:p>
        </p:txBody>
      </p:sp>
      <p:sp>
        <p:nvSpPr>
          <p:cNvPr id="4" name="TextBox 3"/>
          <p:cNvSpPr txBox="1"/>
          <p:nvPr/>
        </p:nvSpPr>
        <p:spPr>
          <a:xfrm>
            <a:off x="314961" y="1105592"/>
            <a:ext cx="5036968" cy="5047536"/>
          </a:xfrm>
          <a:prstGeom prst="rect">
            <a:avLst/>
          </a:prstGeom>
          <a:noFill/>
        </p:spPr>
        <p:txBody>
          <a:bodyPr wrap="square" rtlCol="0">
            <a:spAutoFit/>
          </a:bodyPr>
          <a:lstStyle/>
          <a:p>
            <a:r>
              <a:rPr lang="en-US" b="1" dirty="0" smtClean="0"/>
              <a:t>ONAP Managed Edge App provisioning:</a:t>
            </a:r>
          </a:p>
          <a:p>
            <a:pPr marL="285750" indent="-285750">
              <a:buFont typeface="Arial" panose="020B0604020202020204" pitchFamily="34" charset="0"/>
              <a:buChar char="•"/>
            </a:pPr>
            <a:r>
              <a:rPr lang="en-US" sz="1600" dirty="0" smtClean="0"/>
              <a:t>App providers only see the ONAP interface to provision applications in any edges managed by ONAP. (ONAP is the entry point for any application provisioning)</a:t>
            </a:r>
          </a:p>
          <a:p>
            <a:pPr marL="285750" indent="-285750">
              <a:buFont typeface="Arial" panose="020B0604020202020204" pitchFamily="34" charset="0"/>
              <a:buChar char="•"/>
            </a:pPr>
            <a:r>
              <a:rPr lang="en-US" sz="1600" dirty="0" smtClean="0"/>
              <a:t>ONAP is used for both telecom VNFs and VNFs &amp; Apps from App providers.</a:t>
            </a:r>
          </a:p>
          <a:p>
            <a:pPr marL="285750" indent="-285750">
              <a:buFont typeface="Arial" panose="020B0604020202020204" pitchFamily="34" charset="0"/>
              <a:buChar char="•"/>
            </a:pPr>
            <a:r>
              <a:rPr lang="en-US" sz="1600" dirty="0" smtClean="0"/>
              <a:t>For scaling with large number of edges, ONAP-Edge (to be developed) will take care of virtualization life cycle management.  ONAP-Edge can be instantiated across regional sites.</a:t>
            </a:r>
          </a:p>
          <a:p>
            <a:endParaRPr lang="en-US" sz="1600" dirty="0"/>
          </a:p>
          <a:p>
            <a:r>
              <a:rPr lang="en-US" sz="1600" dirty="0" smtClean="0"/>
              <a:t>Pros:</a:t>
            </a:r>
          </a:p>
          <a:p>
            <a:pPr marL="285750" indent="-285750">
              <a:buFont typeface="Arial" panose="020B0604020202020204" pitchFamily="34" charset="0"/>
              <a:buChar char="•"/>
            </a:pPr>
            <a:r>
              <a:rPr lang="en-US" sz="1600" dirty="0" smtClean="0"/>
              <a:t>One interface point per operator to application providers.</a:t>
            </a:r>
          </a:p>
          <a:p>
            <a:pPr marL="285750" indent="-285750">
              <a:buFont typeface="Arial" panose="020B0604020202020204" pitchFamily="34" charset="0"/>
              <a:buChar char="•"/>
            </a:pPr>
            <a:r>
              <a:rPr lang="en-US" sz="1600" dirty="0" smtClean="0"/>
              <a:t>ONAP as an orchestrator for edge apps -&gt; More use cases for ONAP.</a:t>
            </a:r>
          </a:p>
          <a:p>
            <a:endParaRPr lang="en-US" sz="1600" dirty="0"/>
          </a:p>
          <a:p>
            <a:r>
              <a:rPr lang="en-US" sz="1600" dirty="0" smtClean="0"/>
              <a:t>Cons:</a:t>
            </a:r>
          </a:p>
          <a:p>
            <a:pPr marL="285750" indent="-285750">
              <a:buFont typeface="Arial" panose="020B0604020202020204" pitchFamily="34" charset="0"/>
              <a:buChar char="•"/>
            </a:pPr>
            <a:r>
              <a:rPr lang="en-US" sz="1600" dirty="0" smtClean="0"/>
              <a:t>ONAP scope change as it deployed third party VNFs/Apps.</a:t>
            </a:r>
          </a:p>
        </p:txBody>
      </p:sp>
      <p:sp>
        <p:nvSpPr>
          <p:cNvPr id="6" name="TextBox 5"/>
          <p:cNvSpPr txBox="1"/>
          <p:nvPr/>
        </p:nvSpPr>
        <p:spPr>
          <a:xfrm>
            <a:off x="5756537" y="1096628"/>
            <a:ext cx="5036968" cy="5293757"/>
          </a:xfrm>
          <a:prstGeom prst="rect">
            <a:avLst/>
          </a:prstGeom>
          <a:noFill/>
        </p:spPr>
        <p:txBody>
          <a:bodyPr wrap="square" rtlCol="0">
            <a:spAutoFit/>
          </a:bodyPr>
          <a:lstStyle/>
          <a:p>
            <a:r>
              <a:rPr lang="en-US" b="1" dirty="0" smtClean="0"/>
              <a:t>ONAP-unaware App provisioning:</a:t>
            </a:r>
          </a:p>
          <a:p>
            <a:pPr marL="285750" indent="-285750">
              <a:buFont typeface="Arial" panose="020B0604020202020204" pitchFamily="34" charset="0"/>
              <a:buChar char="•"/>
            </a:pPr>
            <a:r>
              <a:rPr lang="en-US" sz="1600" dirty="0" smtClean="0"/>
              <a:t>New project – Edge domain Orchestrator. (May be </a:t>
            </a:r>
            <a:r>
              <a:rPr lang="en-US" sz="1600" dirty="0" err="1" smtClean="0"/>
              <a:t>Akraino</a:t>
            </a:r>
            <a:r>
              <a:rPr lang="en-US" sz="1600" dirty="0" smtClean="0"/>
              <a:t> project or may be </a:t>
            </a:r>
            <a:r>
              <a:rPr lang="en-US" sz="1600" dirty="0" err="1" smtClean="0"/>
              <a:t>MobileEdgeX</a:t>
            </a:r>
            <a:r>
              <a:rPr lang="en-US" sz="1600" dirty="0" smtClean="0"/>
              <a:t> project or something else)</a:t>
            </a:r>
          </a:p>
          <a:p>
            <a:pPr marL="285750" indent="-285750">
              <a:buFont typeface="Arial" panose="020B0604020202020204" pitchFamily="34" charset="0"/>
              <a:buChar char="•"/>
            </a:pPr>
            <a:r>
              <a:rPr lang="en-US" sz="1600" dirty="0" smtClean="0"/>
              <a:t>App providers communicate with the Edge Domain Orchestrators. ONAP is also considered as one of the consumers of Edge Domain Orchestrators.</a:t>
            </a:r>
          </a:p>
          <a:p>
            <a:pPr marL="285750" indent="-285750">
              <a:buFont typeface="Arial" panose="020B0604020202020204" pitchFamily="34" charset="0"/>
              <a:buChar char="•"/>
            </a:pPr>
            <a:r>
              <a:rPr lang="en-US" sz="1600" dirty="0" smtClean="0"/>
              <a:t>ONAP is only used to on-board &amp; instantiate only telecom VNFs.</a:t>
            </a:r>
          </a:p>
          <a:p>
            <a:pPr marL="285750" indent="-285750">
              <a:buFont typeface="Arial" panose="020B0604020202020204" pitchFamily="34" charset="0"/>
              <a:buChar char="•"/>
            </a:pPr>
            <a:r>
              <a:rPr lang="en-US" sz="1600" dirty="0" smtClean="0"/>
              <a:t>For scaling with large number of edges, Edge Domain Orchestrators will have its own scaling methods.</a:t>
            </a:r>
          </a:p>
          <a:p>
            <a:endParaRPr lang="en-US" sz="1600" dirty="0"/>
          </a:p>
          <a:p>
            <a:r>
              <a:rPr lang="en-US" sz="1600" dirty="0" smtClean="0"/>
              <a:t>Pros:</a:t>
            </a:r>
          </a:p>
          <a:p>
            <a:pPr marL="285750" indent="-285750">
              <a:buFont typeface="Arial" panose="020B0604020202020204" pitchFamily="34" charset="0"/>
              <a:buChar char="•"/>
            </a:pPr>
            <a:r>
              <a:rPr lang="en-US" sz="1600" dirty="0" smtClean="0"/>
              <a:t>ONAP scope is unchanged.</a:t>
            </a:r>
          </a:p>
          <a:p>
            <a:pPr marL="285750" indent="-285750">
              <a:buFont typeface="Arial" panose="020B0604020202020204" pitchFamily="34" charset="0"/>
              <a:buChar char="•"/>
            </a:pPr>
            <a:r>
              <a:rPr lang="en-US" sz="1600" dirty="0" smtClean="0"/>
              <a:t>ONAP can be made consumer of Edge Domain orchestrator slowly in future.</a:t>
            </a:r>
          </a:p>
          <a:p>
            <a:endParaRPr lang="en-US" sz="1600" dirty="0"/>
          </a:p>
          <a:p>
            <a:r>
              <a:rPr lang="en-US" sz="1600" dirty="0" smtClean="0"/>
              <a:t>Cons:</a:t>
            </a:r>
          </a:p>
          <a:p>
            <a:pPr marL="285750" indent="-285750">
              <a:buFont typeface="Arial" panose="020B0604020202020204" pitchFamily="34" charset="0"/>
              <a:buChar char="•"/>
            </a:pPr>
            <a:r>
              <a:rPr lang="en-US" sz="1600" dirty="0" smtClean="0"/>
              <a:t>Some Edge Domain Orchestrator functionality overlaps with ONAP functionality such as placement decisions, VNF/service onboarding </a:t>
            </a:r>
            <a:r>
              <a:rPr lang="en-US" sz="1600" dirty="0" err="1" smtClean="0"/>
              <a:t>etc</a:t>
            </a:r>
            <a:r>
              <a:rPr lang="en-US" sz="1600" dirty="0" smtClean="0"/>
              <a:t>…</a:t>
            </a:r>
          </a:p>
        </p:txBody>
      </p:sp>
    </p:spTree>
    <p:extLst>
      <p:ext uri="{BB962C8B-B14F-4D97-AF65-F5344CB8AC3E}">
        <p14:creationId xmlns:p14="http://schemas.microsoft.com/office/powerpoint/2010/main" val="2805953867"/>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dirty="0" smtClean="0"/>
              <a:t>Edge App Provisioning – ONAP Enhancements (for Choice1)</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788482785"/>
              </p:ext>
            </p:extLst>
          </p:nvPr>
        </p:nvGraphicFramePr>
        <p:xfrm>
          <a:off x="188260" y="905436"/>
          <a:ext cx="11632902" cy="5781190"/>
        </p:xfrm>
        <a:graphic>
          <a:graphicData uri="http://schemas.openxmlformats.org/drawingml/2006/table">
            <a:tbl>
              <a:tblPr firstRow="1" bandRow="1">
                <a:tableStyleId>{5C22544A-7EE6-4342-B048-85BDC9FD1C3A}</a:tableStyleId>
              </a:tblPr>
              <a:tblGrid>
                <a:gridCol w="11632902"/>
              </a:tblGrid>
              <a:tr h="462430">
                <a:tc>
                  <a:txBody>
                    <a:bodyPr/>
                    <a:lstStyle/>
                    <a:p>
                      <a:pPr algn="ctr"/>
                      <a:r>
                        <a:rPr lang="en-US" dirty="0" smtClean="0"/>
                        <a:t>Edge App provisioning</a:t>
                      </a:r>
                      <a:endParaRPr lang="en-US" dirty="0"/>
                    </a:p>
                  </a:txBody>
                  <a:tcPr/>
                </a:tc>
              </a:tr>
              <a:tr h="370840">
                <a:tc>
                  <a:txBody>
                    <a:bodyPr/>
                    <a:lstStyle/>
                    <a:p>
                      <a:pPr marL="285750" indent="-285750">
                        <a:buFont typeface="Arial" panose="020B0604020202020204" pitchFamily="34" charset="0"/>
                        <a:buChar char="•"/>
                      </a:pPr>
                      <a:r>
                        <a:rPr lang="en-US" baseline="0" dirty="0" smtClean="0"/>
                        <a:t>ONAP External API  (Study and find the gaps)</a:t>
                      </a:r>
                    </a:p>
                    <a:p>
                      <a:pPr marL="742950" lvl="1" indent="-285750">
                        <a:buFont typeface="Arial" panose="020B0604020202020204" pitchFamily="34" charset="0"/>
                        <a:buChar char="•"/>
                      </a:pPr>
                      <a:r>
                        <a:rPr lang="en-US" baseline="0" dirty="0" smtClean="0"/>
                        <a:t>Registration of Application providers (AFs)</a:t>
                      </a:r>
                    </a:p>
                    <a:p>
                      <a:pPr marL="742950" lvl="1" indent="-285750">
                        <a:buFont typeface="Arial" panose="020B0604020202020204" pitchFamily="34" charset="0"/>
                        <a:buChar char="•"/>
                      </a:pPr>
                      <a:r>
                        <a:rPr lang="en-US" baseline="0" dirty="0" smtClean="0"/>
                        <a:t>Dynamic onboarding of NSDs (Services with </a:t>
                      </a:r>
                      <a:r>
                        <a:rPr lang="en-US" baseline="0" dirty="0" err="1" smtClean="0"/>
                        <a:t>DynApps</a:t>
                      </a:r>
                      <a:r>
                        <a:rPr lang="en-US" baseline="0" dirty="0" smtClean="0"/>
                        <a:t>/VNFs)</a:t>
                      </a:r>
                    </a:p>
                    <a:p>
                      <a:pPr marL="742950" lvl="1" indent="-285750">
                        <a:buFont typeface="Arial" panose="020B0604020202020204" pitchFamily="34" charset="0"/>
                        <a:buChar char="•"/>
                      </a:pPr>
                      <a:r>
                        <a:rPr lang="en-US" baseline="0" dirty="0" smtClean="0"/>
                        <a:t>Authenticate/authorization of Application providers (Token/Cert based), Mutual TLS</a:t>
                      </a:r>
                    </a:p>
                    <a:p>
                      <a:pPr marL="742950" lvl="1" indent="-285750">
                        <a:buFont typeface="Arial" panose="020B0604020202020204" pitchFamily="34" charset="0"/>
                        <a:buChar char="•"/>
                      </a:pPr>
                      <a:r>
                        <a:rPr lang="en-US" baseline="0" dirty="0" smtClean="0"/>
                        <a:t>Providing information about NEF Manager reachability information (for AF to look for events),  </a:t>
                      </a:r>
                      <a:r>
                        <a:rPr lang="en-US" baseline="0" dirty="0" err="1" smtClean="0"/>
                        <a:t>DynAPP</a:t>
                      </a:r>
                      <a:r>
                        <a:rPr lang="en-US" baseline="0" dirty="0" smtClean="0"/>
                        <a:t> reachability information to help in creating traffic rules</a:t>
                      </a:r>
                    </a:p>
                    <a:p>
                      <a:pPr marL="742950" lvl="1" indent="-285750">
                        <a:buFont typeface="Arial" panose="020B0604020202020204" pitchFamily="34" charset="0"/>
                        <a:buChar char="•"/>
                      </a:pPr>
                      <a:r>
                        <a:rPr lang="en-US" baseline="0" dirty="0" smtClean="0"/>
                        <a:t>Auto-scaling notifications.</a:t>
                      </a:r>
                    </a:p>
                  </a:txBody>
                  <a:tcPr/>
                </a:tc>
              </a:tr>
              <a:tr h="370840">
                <a:tc>
                  <a:txBody>
                    <a:bodyPr/>
                    <a:lstStyle/>
                    <a:p>
                      <a:pPr marL="285750" indent="-285750">
                        <a:buFont typeface="Arial" panose="020B0604020202020204" pitchFamily="34" charset="0"/>
                        <a:buChar char="•"/>
                      </a:pPr>
                      <a:r>
                        <a:rPr lang="en-US" baseline="0" dirty="0" smtClean="0"/>
                        <a:t>Traffic rule (steering) creation  </a:t>
                      </a:r>
                    </a:p>
                    <a:p>
                      <a:pPr marL="742950" lvl="1" indent="-285750">
                        <a:buFont typeface="Arial" panose="020B0604020202020204" pitchFamily="34" charset="0"/>
                        <a:buChar char="•"/>
                      </a:pPr>
                      <a:r>
                        <a:rPr lang="en-US" baseline="0" dirty="0" smtClean="0"/>
                        <a:t>In UPF via NEF/SMF (ONAP to talk to NEF management systems?).</a:t>
                      </a:r>
                    </a:p>
                    <a:p>
                      <a:pPr marL="742950" lvl="1" indent="-285750">
                        <a:buFont typeface="Arial" panose="020B0604020202020204" pitchFamily="34" charset="0"/>
                        <a:buChar char="•"/>
                      </a:pPr>
                      <a:r>
                        <a:rPr lang="en-US" baseline="0" dirty="0" smtClean="0"/>
                        <a:t>Inter-VNF SFC enhancements in ONAP (</a:t>
                      </a:r>
                      <a:r>
                        <a:rPr lang="en-US" baseline="0" dirty="0" err="1" smtClean="0"/>
                        <a:t>DynApp</a:t>
                      </a:r>
                      <a:r>
                        <a:rPr lang="en-US" baseline="0" dirty="0" smtClean="0"/>
                        <a:t> might consists of multiple workloads and may need SFC.</a:t>
                      </a:r>
                    </a:p>
                  </a:txBody>
                  <a:tcPr/>
                </a:tc>
              </a:tr>
              <a:tr h="370840">
                <a:tc>
                  <a:txBody>
                    <a:bodyPr/>
                    <a:lstStyle/>
                    <a:p>
                      <a:pPr marL="285750" indent="-285750">
                        <a:buFont typeface="Arial" panose="020B0604020202020204" pitchFamily="34" charset="0"/>
                        <a:buChar char="•"/>
                      </a:pPr>
                      <a:r>
                        <a:rPr lang="en-US" baseline="0" dirty="0" smtClean="0"/>
                        <a:t>PNF on boarding ( If UPF is PNF ) – Existing feature</a:t>
                      </a:r>
                    </a:p>
                  </a:txBody>
                  <a:tcPr/>
                </a:tc>
              </a:tr>
              <a:tr h="370840">
                <a:tc>
                  <a:txBody>
                    <a:bodyPr/>
                    <a:lstStyle/>
                    <a:p>
                      <a:pPr marL="285750" indent="-285750">
                        <a:buFont typeface="Arial" panose="020B0604020202020204" pitchFamily="34" charset="0"/>
                        <a:buChar char="•"/>
                      </a:pPr>
                      <a:r>
                        <a:rPr lang="en-US" baseline="0" dirty="0" smtClean="0"/>
                        <a:t>ONAP to provide a way to select the best region to place dynamic apps (using UE coordinates, cost and other parameters) – Already existing, more enhancements?</a:t>
                      </a:r>
                    </a:p>
                  </a:txBody>
                  <a:tcPr/>
                </a:tc>
              </a:tr>
              <a:tr h="370840">
                <a:tc>
                  <a:txBody>
                    <a:bodyPr/>
                    <a:lstStyle/>
                    <a:p>
                      <a:pPr marL="285750" indent="-285750">
                        <a:buFont typeface="Arial" panose="020B0604020202020204" pitchFamily="34" charset="0"/>
                        <a:buChar char="•"/>
                      </a:pPr>
                      <a:r>
                        <a:rPr lang="en-US" baseline="0" dirty="0" smtClean="0"/>
                        <a:t>ONAP to act as Service registry? Or leave it to AF vendors (Leave it to AF vendors to have service registry as workload)</a:t>
                      </a:r>
                    </a:p>
                  </a:txBody>
                  <a:tcPr/>
                </a:tc>
              </a:tr>
              <a:tr h="370840">
                <a:tc>
                  <a:txBody>
                    <a:bodyPr/>
                    <a:lstStyle/>
                    <a:p>
                      <a:pPr marL="285750" indent="-285750">
                        <a:buFont typeface="Arial" panose="020B0604020202020204" pitchFamily="34" charset="0"/>
                        <a:buChar char="•"/>
                      </a:pPr>
                      <a:r>
                        <a:rPr lang="en-US" baseline="0" dirty="0" smtClean="0"/>
                        <a:t>AF interaction  related enhancements in  ONAP Network Slicing Controller</a:t>
                      </a:r>
                    </a:p>
                  </a:txBody>
                  <a:tcPr/>
                </a:tc>
              </a:tr>
              <a:tr h="370840">
                <a:tc>
                  <a:txBody>
                    <a:bodyPr/>
                    <a:lstStyle/>
                    <a:p>
                      <a:pPr marL="285750" indent="-285750">
                        <a:buFont typeface="Arial" panose="020B0604020202020204" pitchFamily="34" charset="0"/>
                        <a:buChar char="•"/>
                      </a:pPr>
                      <a:r>
                        <a:rPr lang="en-US" baseline="0" dirty="0" smtClean="0"/>
                        <a:t>MEC Edge Platform Manager as EMS by Application Providers – ONAP to provide right information to EMS (when Apps come up, App instances go down, </a:t>
                      </a:r>
                      <a:r>
                        <a:rPr lang="en-US" baseline="0" dirty="0" err="1" smtClean="0"/>
                        <a:t>etc</a:t>
                      </a:r>
                      <a:r>
                        <a:rPr lang="en-US" baseline="0" dirty="0" smtClean="0"/>
                        <a:t>…)  - Should ONAP provide its own MEC platform Manager? </a:t>
                      </a:r>
                    </a:p>
                  </a:txBody>
                  <a:tcPr/>
                </a:tc>
              </a:tr>
            </a:tbl>
          </a:graphicData>
        </a:graphic>
      </p:graphicFrame>
    </p:spTree>
    <p:extLst>
      <p:ext uri="{BB962C8B-B14F-4D97-AF65-F5344CB8AC3E}">
        <p14:creationId xmlns:p14="http://schemas.microsoft.com/office/powerpoint/2010/main" val="2297957773"/>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0" y="2824163"/>
            <a:ext cx="11333163" cy="1514475"/>
          </a:xfrm>
        </p:spPr>
        <p:txBody>
          <a:bodyPr/>
          <a:lstStyle/>
          <a:p>
            <a:r>
              <a:rPr lang="en-US" dirty="0" smtClean="0"/>
              <a:t>BACKUP</a:t>
            </a:r>
            <a:endParaRPr lang="en-US" dirty="0"/>
          </a:p>
        </p:txBody>
      </p:sp>
    </p:spTree>
    <p:extLst>
      <p:ext uri="{BB962C8B-B14F-4D97-AF65-F5344CB8AC3E}">
        <p14:creationId xmlns:p14="http://schemas.microsoft.com/office/powerpoint/2010/main" val="2943640910"/>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changes required in ONAP</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50184359"/>
              </p:ext>
            </p:extLst>
          </p:nvPr>
        </p:nvGraphicFramePr>
        <p:xfrm>
          <a:off x="1730443" y="2062083"/>
          <a:ext cx="8128000" cy="37084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Edge Requirement</a:t>
                      </a:r>
                      <a:endParaRPr lang="en-US" dirty="0"/>
                    </a:p>
                  </a:txBody>
                  <a:tcPr/>
                </a:tc>
                <a:tc>
                  <a:txBody>
                    <a:bodyPr/>
                    <a:lstStyle/>
                    <a:p>
                      <a:r>
                        <a:rPr lang="en-US" dirty="0" smtClean="0"/>
                        <a:t>ONAP Changes (To be filled)</a:t>
                      </a:r>
                      <a:endParaRPr lang="en-US" dirty="0"/>
                    </a:p>
                  </a:txBody>
                  <a:tcPr/>
                </a:tc>
              </a:tr>
              <a:tr h="370840">
                <a:tc>
                  <a:txBody>
                    <a:bodyPr/>
                    <a:lstStyle/>
                    <a:p>
                      <a:r>
                        <a:rPr lang="en-US" dirty="0" smtClean="0"/>
                        <a:t>Scalability</a:t>
                      </a:r>
                      <a:endParaRPr lang="en-US" dirty="0"/>
                    </a:p>
                  </a:txBody>
                  <a:tcPr/>
                </a:tc>
                <a:tc>
                  <a:txBody>
                    <a:bodyPr/>
                    <a:lstStyle/>
                    <a:p>
                      <a:endParaRPr lang="en-US" dirty="0"/>
                    </a:p>
                  </a:txBody>
                  <a:tcPr/>
                </a:tc>
              </a:tr>
              <a:tr h="370840">
                <a:tc>
                  <a:txBody>
                    <a:bodyPr/>
                    <a:lstStyle/>
                    <a:p>
                      <a:r>
                        <a:rPr lang="en-US" dirty="0" smtClean="0"/>
                        <a:t>Security</a:t>
                      </a:r>
                      <a:endParaRPr lang="en-US" dirty="0"/>
                    </a:p>
                  </a:txBody>
                  <a:tcPr/>
                </a:tc>
                <a:tc>
                  <a:txBody>
                    <a:bodyPr/>
                    <a:lstStyle/>
                    <a:p>
                      <a:endParaRPr lang="en-US" dirty="0"/>
                    </a:p>
                  </a:txBody>
                  <a:tcPr/>
                </a:tc>
              </a:tr>
              <a:tr h="370840">
                <a:tc>
                  <a:txBody>
                    <a:bodyPr/>
                    <a:lstStyle/>
                    <a:p>
                      <a:r>
                        <a:rPr lang="en-US" dirty="0" smtClean="0"/>
                        <a:t>Regulations</a:t>
                      </a:r>
                      <a:endParaRPr lang="en-US" dirty="0"/>
                    </a:p>
                  </a:txBody>
                  <a:tcPr/>
                </a:tc>
                <a:tc>
                  <a:txBody>
                    <a:bodyPr/>
                    <a:lstStyle/>
                    <a:p>
                      <a:endParaRPr lang="en-US" dirty="0"/>
                    </a:p>
                  </a:txBody>
                  <a:tcPr/>
                </a:tc>
              </a:tr>
              <a:tr h="370840">
                <a:tc>
                  <a:txBody>
                    <a:bodyPr/>
                    <a:lstStyle/>
                    <a:p>
                      <a:r>
                        <a:rPr lang="en-US" dirty="0" smtClean="0"/>
                        <a:t>Performance</a:t>
                      </a:r>
                      <a:r>
                        <a:rPr lang="en-US" baseline="0" dirty="0" smtClean="0"/>
                        <a:t>  &amp; Constrained environment</a:t>
                      </a:r>
                      <a:endParaRPr lang="en-US" dirty="0"/>
                    </a:p>
                  </a:txBody>
                  <a:tcPr/>
                </a:tc>
                <a:tc>
                  <a:txBody>
                    <a:bodyPr/>
                    <a:lstStyle/>
                    <a:p>
                      <a:endParaRPr lang="en-US" dirty="0"/>
                    </a:p>
                  </a:txBody>
                  <a:tcPr/>
                </a:tc>
              </a:tr>
              <a:tr h="370840">
                <a:tc>
                  <a:txBody>
                    <a:bodyPr/>
                    <a:lstStyle/>
                    <a:p>
                      <a:r>
                        <a:rPr lang="en-US" dirty="0" smtClean="0"/>
                        <a:t>Edge App provisioning (MEC or others)</a:t>
                      </a:r>
                      <a:endParaRPr lang="en-US" dirty="0"/>
                    </a:p>
                  </a:txBody>
                  <a:tcPr/>
                </a:tc>
                <a:tc>
                  <a:txBody>
                    <a:bodyPr/>
                    <a:lstStyle/>
                    <a:p>
                      <a:endParaRPr lang="en-US" dirty="0"/>
                    </a:p>
                  </a:txBody>
                  <a:tcPr/>
                </a:tc>
              </a:tr>
              <a:tr h="370840">
                <a:tc>
                  <a:txBody>
                    <a:bodyPr/>
                    <a:lstStyle/>
                    <a:p>
                      <a:r>
                        <a:rPr lang="en-US" dirty="0" smtClean="0"/>
                        <a:t>Zero Touch provisioning (Install/Update)</a:t>
                      </a:r>
                      <a:endParaRPr lang="en-US" dirty="0"/>
                    </a:p>
                  </a:txBody>
                  <a:tcPr/>
                </a:tc>
                <a:tc>
                  <a:txBody>
                    <a:bodyPr/>
                    <a:lstStyle/>
                    <a:p>
                      <a:endParaRPr lang="en-US" dirty="0"/>
                    </a:p>
                  </a:txBody>
                  <a:tcPr/>
                </a:tc>
              </a:tr>
              <a:tr h="370840">
                <a:tc>
                  <a:txBody>
                    <a:bodyPr/>
                    <a:lstStyle/>
                    <a:p>
                      <a:r>
                        <a:rPr lang="en-US" dirty="0" smtClean="0"/>
                        <a:t>Network Slicing</a:t>
                      </a:r>
                      <a:endParaRPr lang="en-US" dirty="0"/>
                    </a:p>
                  </a:txBody>
                  <a:tcPr/>
                </a:tc>
                <a:tc>
                  <a:txBody>
                    <a:bodyPr/>
                    <a:lstStyle/>
                    <a:p>
                      <a:endParaRPr lang="en-US" dirty="0"/>
                    </a:p>
                  </a:txBody>
                  <a:tcPr/>
                </a:tc>
              </a:tr>
              <a:tr h="370840">
                <a:tc>
                  <a:txBody>
                    <a:bodyPr/>
                    <a:lstStyle/>
                    <a:p>
                      <a:r>
                        <a:rPr lang="en-US" dirty="0" smtClean="0"/>
                        <a:t>Container &amp; VM VNF deployments</a:t>
                      </a:r>
                      <a:endParaRPr lang="en-US" dirty="0"/>
                    </a:p>
                  </a:txBody>
                  <a:tcPr/>
                </a:tc>
                <a:tc>
                  <a:txBody>
                    <a:bodyPr/>
                    <a:lstStyle/>
                    <a:p>
                      <a:endParaRPr lang="en-US" dirty="0"/>
                    </a:p>
                  </a:txBody>
                  <a:tcPr/>
                </a:tc>
              </a:tr>
              <a:tr h="370840">
                <a:tc>
                  <a:txBody>
                    <a:bodyPr/>
                    <a:lstStyle/>
                    <a:p>
                      <a:r>
                        <a:rPr lang="en-US" smtClean="0"/>
                        <a:t>Analytics</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41729861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Edge Deployment Architecture – Various Edge Groups</a:t>
            </a:r>
            <a:endParaRPr lang="en-US" sz="3100" b="1" dirty="0"/>
          </a:p>
        </p:txBody>
      </p:sp>
      <p:sp>
        <p:nvSpPr>
          <p:cNvPr id="46" name="Rounded Rectangle 45"/>
          <p:cNvSpPr/>
          <p:nvPr/>
        </p:nvSpPr>
        <p:spPr>
          <a:xfrm>
            <a:off x="3287700" y="2102920"/>
            <a:ext cx="5560828" cy="1858549"/>
          </a:xfrm>
          <a:prstGeom prst="roundRect">
            <a:avLst/>
          </a:prstGeom>
          <a:solidFill>
            <a:schemeClr val="tx2">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8" name="Straight Connector 47"/>
          <p:cNvCxnSpPr>
            <a:stCxn id="49" idx="2"/>
          </p:cNvCxnSpPr>
          <p:nvPr/>
        </p:nvCxnSpPr>
        <p:spPr>
          <a:xfrm flipH="1">
            <a:off x="6937327" y="1774640"/>
            <a:ext cx="119617" cy="339601"/>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9" name="Rounded Rectangle 48"/>
          <p:cNvSpPr/>
          <p:nvPr/>
        </p:nvSpPr>
        <p:spPr>
          <a:xfrm>
            <a:off x="5164348" y="1031690"/>
            <a:ext cx="3785191" cy="742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50" name="Rectangle 49"/>
          <p:cNvSpPr/>
          <p:nvPr/>
        </p:nvSpPr>
        <p:spPr>
          <a:xfrm>
            <a:off x="5708562" y="1504612"/>
            <a:ext cx="2784476"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endParaRPr lang="en-US" sz="1200" dirty="0"/>
          </a:p>
        </p:txBody>
      </p:sp>
      <p:sp>
        <p:nvSpPr>
          <p:cNvPr id="51" name="Rounded Rectangle 50"/>
          <p:cNvSpPr/>
          <p:nvPr/>
        </p:nvSpPr>
        <p:spPr>
          <a:xfrm>
            <a:off x="3440100" y="2255320"/>
            <a:ext cx="5560828" cy="1804400"/>
          </a:xfrm>
          <a:prstGeom prst="roundRect">
            <a:avLst/>
          </a:prstGeom>
          <a:solidFill>
            <a:schemeClr val="tx2">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ounded Rectangle 51"/>
          <p:cNvSpPr/>
          <p:nvPr/>
        </p:nvSpPr>
        <p:spPr>
          <a:xfrm>
            <a:off x="3592500" y="2407720"/>
            <a:ext cx="5560828" cy="1564261"/>
          </a:xfrm>
          <a:prstGeom prst="roundRect">
            <a:avLst/>
          </a:prstGeom>
          <a:solidFill>
            <a:schemeClr val="tx2">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Connector 52"/>
          <p:cNvCxnSpPr>
            <a:stCxn id="49" idx="2"/>
          </p:cNvCxnSpPr>
          <p:nvPr/>
        </p:nvCxnSpPr>
        <p:spPr>
          <a:xfrm flipH="1">
            <a:off x="7026818" y="1774640"/>
            <a:ext cx="30126" cy="443022"/>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49" idx="2"/>
          </p:cNvCxnSpPr>
          <p:nvPr/>
        </p:nvCxnSpPr>
        <p:spPr>
          <a:xfrm>
            <a:off x="7056944" y="1774640"/>
            <a:ext cx="38986" cy="602511"/>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5" name="Rounded Rectangle 54"/>
          <p:cNvSpPr/>
          <p:nvPr/>
        </p:nvSpPr>
        <p:spPr>
          <a:xfrm>
            <a:off x="3703832" y="2442521"/>
            <a:ext cx="5060578" cy="1452539"/>
          </a:xfrm>
          <a:prstGeom prst="round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1000" i="1" dirty="0" smtClean="0"/>
              <a:t>Regional Controller</a:t>
            </a:r>
            <a:endParaRPr lang="en-US" sz="1000" i="1" dirty="0"/>
          </a:p>
        </p:txBody>
      </p:sp>
      <p:sp>
        <p:nvSpPr>
          <p:cNvPr id="56" name="Rounded Rectangle 55"/>
          <p:cNvSpPr/>
          <p:nvPr/>
        </p:nvSpPr>
        <p:spPr>
          <a:xfrm>
            <a:off x="4188539" y="2485349"/>
            <a:ext cx="1491961" cy="234160"/>
          </a:xfrm>
          <a:prstGeom prst="round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K8S API Server</a:t>
            </a:r>
            <a:endParaRPr lang="en-US" sz="1200" dirty="0"/>
          </a:p>
        </p:txBody>
      </p:sp>
      <p:sp>
        <p:nvSpPr>
          <p:cNvPr id="58" name="Rounded Rectangle 57"/>
          <p:cNvSpPr/>
          <p:nvPr/>
        </p:nvSpPr>
        <p:spPr>
          <a:xfrm>
            <a:off x="4188539" y="2707227"/>
            <a:ext cx="1491961" cy="234160"/>
          </a:xfrm>
          <a:prstGeom prst="round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K8S Scheduler</a:t>
            </a:r>
            <a:endParaRPr lang="en-US" sz="1200" dirty="0"/>
          </a:p>
        </p:txBody>
      </p:sp>
      <p:sp>
        <p:nvSpPr>
          <p:cNvPr id="59" name="Rounded Rectangle 58"/>
          <p:cNvSpPr/>
          <p:nvPr/>
        </p:nvSpPr>
        <p:spPr>
          <a:xfrm>
            <a:off x="4056924" y="3224185"/>
            <a:ext cx="1329070" cy="329761"/>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CNI (OVN) Controller</a:t>
            </a:r>
            <a:endParaRPr lang="en-US" sz="1200" dirty="0"/>
          </a:p>
        </p:txBody>
      </p:sp>
      <p:sp>
        <p:nvSpPr>
          <p:cNvPr id="60" name="Rounded Rectangle 59"/>
          <p:cNvSpPr/>
          <p:nvPr/>
        </p:nvSpPr>
        <p:spPr>
          <a:xfrm>
            <a:off x="4188539" y="2939277"/>
            <a:ext cx="1491961" cy="234160"/>
          </a:xfrm>
          <a:prstGeom prst="roundRect">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K8S Controllers</a:t>
            </a:r>
            <a:endParaRPr lang="en-US" sz="1200" dirty="0"/>
          </a:p>
        </p:txBody>
      </p:sp>
      <p:sp>
        <p:nvSpPr>
          <p:cNvPr id="76" name="Rounded Rectangle 75"/>
          <p:cNvSpPr/>
          <p:nvPr/>
        </p:nvSpPr>
        <p:spPr>
          <a:xfrm>
            <a:off x="3064247" y="1261719"/>
            <a:ext cx="2055356" cy="742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t>Zero Touch Provisioning</a:t>
            </a:r>
          </a:p>
          <a:p>
            <a:pPr algn="ctr"/>
            <a:r>
              <a:rPr lang="en-US" sz="1600" dirty="0" smtClean="0"/>
              <a:t>(install, Update) </a:t>
            </a:r>
            <a:endParaRPr lang="en-US" sz="1600" dirty="0"/>
          </a:p>
        </p:txBody>
      </p:sp>
      <p:cxnSp>
        <p:nvCxnSpPr>
          <p:cNvPr id="77" name="Straight Connector 76"/>
          <p:cNvCxnSpPr>
            <a:stCxn id="76" idx="2"/>
          </p:cNvCxnSpPr>
          <p:nvPr/>
        </p:nvCxnSpPr>
        <p:spPr>
          <a:xfrm>
            <a:off x="4091925" y="2004669"/>
            <a:ext cx="559846" cy="39427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4056924" y="2013446"/>
            <a:ext cx="60116" cy="27930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flipH="1">
            <a:off x="3904524" y="2020535"/>
            <a:ext cx="152400" cy="103421"/>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0" name="Rounded Rectangle 39"/>
          <p:cNvSpPr/>
          <p:nvPr/>
        </p:nvSpPr>
        <p:spPr>
          <a:xfrm>
            <a:off x="3480105" y="4400218"/>
            <a:ext cx="6219027" cy="2119424"/>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3596763" y="4586674"/>
            <a:ext cx="2111799" cy="1605516"/>
          </a:xfrm>
          <a:prstGeom prst="round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1000" i="1" dirty="0" smtClean="0"/>
              <a:t>Storage Node</a:t>
            </a:r>
            <a:endParaRPr lang="en-US" sz="1000" i="1" dirty="0"/>
          </a:p>
        </p:txBody>
      </p:sp>
      <p:sp>
        <p:nvSpPr>
          <p:cNvPr id="42" name="Rounded Rectangle 41"/>
          <p:cNvSpPr/>
          <p:nvPr/>
        </p:nvSpPr>
        <p:spPr>
          <a:xfrm>
            <a:off x="3988127" y="5086308"/>
            <a:ext cx="1329070" cy="234160"/>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t>Ceph</a:t>
            </a:r>
            <a:r>
              <a:rPr lang="en-US" sz="1200" dirty="0" smtClean="0"/>
              <a:t> Cluster</a:t>
            </a:r>
            <a:endParaRPr lang="en-US" sz="1200" dirty="0"/>
          </a:p>
        </p:txBody>
      </p:sp>
      <p:sp>
        <p:nvSpPr>
          <p:cNvPr id="43" name="Rounded Rectangle 42"/>
          <p:cNvSpPr/>
          <p:nvPr/>
        </p:nvSpPr>
        <p:spPr>
          <a:xfrm>
            <a:off x="3988127" y="5323796"/>
            <a:ext cx="1329070" cy="234160"/>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SAN</a:t>
            </a:r>
            <a:endParaRPr lang="en-US" sz="1200" dirty="0"/>
          </a:p>
        </p:txBody>
      </p:sp>
      <p:sp>
        <p:nvSpPr>
          <p:cNvPr id="44" name="Rounded Rectangle 43"/>
          <p:cNvSpPr/>
          <p:nvPr/>
        </p:nvSpPr>
        <p:spPr>
          <a:xfrm>
            <a:off x="3988127" y="5568468"/>
            <a:ext cx="1329070" cy="234160"/>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Local Drives</a:t>
            </a:r>
            <a:endParaRPr lang="en-US" sz="1200" dirty="0"/>
          </a:p>
        </p:txBody>
      </p:sp>
      <p:sp>
        <p:nvSpPr>
          <p:cNvPr id="83" name="Rounded Rectangle 82"/>
          <p:cNvSpPr/>
          <p:nvPr/>
        </p:nvSpPr>
        <p:spPr>
          <a:xfrm>
            <a:off x="5738507" y="4480657"/>
            <a:ext cx="3622153" cy="1891298"/>
          </a:xfrm>
          <a:prstGeom prst="round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1000" i="1" dirty="0" smtClean="0"/>
              <a:t>Compute nodes</a:t>
            </a:r>
            <a:endParaRPr lang="en-US" sz="1000" i="1" dirty="0"/>
          </a:p>
        </p:txBody>
      </p:sp>
      <p:sp>
        <p:nvSpPr>
          <p:cNvPr id="84" name="Rounded Rectangle 83"/>
          <p:cNvSpPr/>
          <p:nvPr/>
        </p:nvSpPr>
        <p:spPr>
          <a:xfrm>
            <a:off x="5861990" y="5242604"/>
            <a:ext cx="3389210" cy="954390"/>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5" name="Rounded Rectangle 84"/>
          <p:cNvSpPr/>
          <p:nvPr/>
        </p:nvSpPr>
        <p:spPr>
          <a:xfrm>
            <a:off x="6428524" y="5907507"/>
            <a:ext cx="1329070" cy="234160"/>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Real time OS</a:t>
            </a:r>
            <a:endParaRPr lang="en-US" sz="1200" dirty="0">
              <a:solidFill>
                <a:schemeClr val="tx1"/>
              </a:solidFill>
            </a:endParaRPr>
          </a:p>
        </p:txBody>
      </p:sp>
      <p:sp>
        <p:nvSpPr>
          <p:cNvPr id="86" name="Rounded Rectangle 85"/>
          <p:cNvSpPr/>
          <p:nvPr/>
        </p:nvSpPr>
        <p:spPr>
          <a:xfrm>
            <a:off x="6040971" y="5597123"/>
            <a:ext cx="943926" cy="303976"/>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OVS DPDK</a:t>
            </a:r>
            <a:endParaRPr lang="en-US" sz="1200" dirty="0">
              <a:solidFill>
                <a:schemeClr val="tx1"/>
              </a:solidFill>
            </a:endParaRPr>
          </a:p>
        </p:txBody>
      </p:sp>
      <p:sp>
        <p:nvSpPr>
          <p:cNvPr id="87" name="Rounded Rectangle 86"/>
          <p:cNvSpPr/>
          <p:nvPr/>
        </p:nvSpPr>
        <p:spPr>
          <a:xfrm>
            <a:off x="7017391" y="5612735"/>
            <a:ext cx="949573" cy="294772"/>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SRIOV </a:t>
            </a:r>
          </a:p>
          <a:p>
            <a:pPr algn="ctr"/>
            <a:r>
              <a:rPr lang="en-US" sz="1200" dirty="0" smtClean="0">
                <a:solidFill>
                  <a:schemeClr val="tx1"/>
                </a:solidFill>
              </a:rPr>
              <a:t>Network</a:t>
            </a:r>
            <a:endParaRPr lang="en-US" sz="1200" dirty="0">
              <a:solidFill>
                <a:schemeClr val="tx1"/>
              </a:solidFill>
            </a:endParaRPr>
          </a:p>
        </p:txBody>
      </p:sp>
      <p:sp>
        <p:nvSpPr>
          <p:cNvPr id="88" name="Rounded Rectangle 87"/>
          <p:cNvSpPr/>
          <p:nvPr/>
        </p:nvSpPr>
        <p:spPr>
          <a:xfrm>
            <a:off x="6040971" y="5286762"/>
            <a:ext cx="1054959" cy="255033"/>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CNI agent</a:t>
            </a:r>
            <a:endParaRPr lang="en-US" sz="1200" dirty="0">
              <a:solidFill>
                <a:schemeClr val="tx1"/>
              </a:solidFill>
            </a:endParaRPr>
          </a:p>
        </p:txBody>
      </p:sp>
      <p:sp>
        <p:nvSpPr>
          <p:cNvPr id="89" name="Rounded Rectangle 88"/>
          <p:cNvSpPr/>
          <p:nvPr/>
        </p:nvSpPr>
        <p:spPr>
          <a:xfrm>
            <a:off x="7784392" y="5910595"/>
            <a:ext cx="1329070" cy="234160"/>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Docker</a:t>
            </a:r>
            <a:endParaRPr lang="en-US" sz="1200" dirty="0">
              <a:solidFill>
                <a:schemeClr val="tx1"/>
              </a:solidFill>
            </a:endParaRPr>
          </a:p>
        </p:txBody>
      </p:sp>
      <p:sp>
        <p:nvSpPr>
          <p:cNvPr id="90" name="Rounded Rectangle 89"/>
          <p:cNvSpPr/>
          <p:nvPr/>
        </p:nvSpPr>
        <p:spPr>
          <a:xfrm>
            <a:off x="7156781" y="5300725"/>
            <a:ext cx="943094" cy="238278"/>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rPr>
              <a:t>Kubelet</a:t>
            </a:r>
            <a:endParaRPr lang="en-US" sz="1200" dirty="0">
              <a:solidFill>
                <a:schemeClr val="tx1"/>
              </a:solidFill>
            </a:endParaRPr>
          </a:p>
        </p:txBody>
      </p:sp>
      <p:sp>
        <p:nvSpPr>
          <p:cNvPr id="91" name="Rounded Rectangle 90"/>
          <p:cNvSpPr/>
          <p:nvPr/>
        </p:nvSpPr>
        <p:spPr>
          <a:xfrm>
            <a:off x="5888571" y="4910252"/>
            <a:ext cx="1098430" cy="277025"/>
          </a:xfrm>
          <a:prstGeom prst="round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VM</a:t>
            </a:r>
            <a:endParaRPr lang="en-US" sz="1200" dirty="0"/>
          </a:p>
        </p:txBody>
      </p:sp>
      <p:sp>
        <p:nvSpPr>
          <p:cNvPr id="92" name="Rounded Rectangle 91"/>
          <p:cNvSpPr/>
          <p:nvPr/>
        </p:nvSpPr>
        <p:spPr>
          <a:xfrm>
            <a:off x="7035064" y="4821667"/>
            <a:ext cx="1098430" cy="360325"/>
          </a:xfrm>
          <a:prstGeom prst="round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t>EdgeX</a:t>
            </a:r>
            <a:r>
              <a:rPr lang="en-US" sz="1200" dirty="0" smtClean="0"/>
              <a:t> Containers</a:t>
            </a:r>
            <a:endParaRPr lang="en-US" sz="1200" dirty="0"/>
          </a:p>
        </p:txBody>
      </p:sp>
      <p:sp>
        <p:nvSpPr>
          <p:cNvPr id="93" name="Rounded Rectangle 92"/>
          <p:cNvSpPr/>
          <p:nvPr/>
        </p:nvSpPr>
        <p:spPr>
          <a:xfrm>
            <a:off x="8170358" y="4904967"/>
            <a:ext cx="1098430" cy="277025"/>
          </a:xfrm>
          <a:prstGeom prst="round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Container</a:t>
            </a:r>
            <a:endParaRPr lang="en-US" sz="1200" dirty="0"/>
          </a:p>
        </p:txBody>
      </p:sp>
      <p:sp>
        <p:nvSpPr>
          <p:cNvPr id="94" name="Rounded Rectangle 93"/>
          <p:cNvSpPr/>
          <p:nvPr/>
        </p:nvSpPr>
        <p:spPr>
          <a:xfrm>
            <a:off x="3328272" y="4246123"/>
            <a:ext cx="6219027" cy="2119424"/>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 name="Straight Connector 3"/>
          <p:cNvCxnSpPr/>
          <p:nvPr/>
        </p:nvCxnSpPr>
        <p:spPr>
          <a:xfrm flipH="1">
            <a:off x="5888571" y="3809069"/>
            <a:ext cx="269987" cy="47953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a:endCxn id="40" idx="0"/>
          </p:cNvCxnSpPr>
          <p:nvPr/>
        </p:nvCxnSpPr>
        <p:spPr>
          <a:xfrm>
            <a:off x="6158558" y="3809069"/>
            <a:ext cx="431061" cy="59114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3177968" y="1960069"/>
            <a:ext cx="331833" cy="2328530"/>
          </a:xfrm>
          <a:custGeom>
            <a:avLst/>
            <a:gdLst>
              <a:gd name="connsiteX0" fmla="*/ 44754 w 331833"/>
              <a:gd name="connsiteY0" fmla="*/ 0 h 2328530"/>
              <a:gd name="connsiteX1" fmla="*/ 23489 w 331833"/>
              <a:gd name="connsiteY1" fmla="*/ 1648047 h 2328530"/>
              <a:gd name="connsiteX2" fmla="*/ 331833 w 331833"/>
              <a:gd name="connsiteY2" fmla="*/ 2328530 h 2328530"/>
            </a:gdLst>
            <a:ahLst/>
            <a:cxnLst>
              <a:cxn ang="0">
                <a:pos x="connsiteX0" y="connsiteY0"/>
              </a:cxn>
              <a:cxn ang="0">
                <a:pos x="connsiteX1" y="connsiteY1"/>
              </a:cxn>
              <a:cxn ang="0">
                <a:pos x="connsiteX2" y="connsiteY2"/>
              </a:cxn>
            </a:cxnLst>
            <a:rect l="l" t="t" r="r" b="b"/>
            <a:pathLst>
              <a:path w="331833" h="2328530">
                <a:moveTo>
                  <a:pt x="44754" y="0"/>
                </a:moveTo>
                <a:cubicBezTo>
                  <a:pt x="10198" y="629979"/>
                  <a:pt x="-24357" y="1259959"/>
                  <a:pt x="23489" y="1648047"/>
                </a:cubicBezTo>
                <a:cubicBezTo>
                  <a:pt x="71335" y="2036135"/>
                  <a:pt x="201584" y="2182332"/>
                  <a:pt x="331833" y="2328530"/>
                </a:cubicBezTo>
              </a:path>
            </a:pathLst>
          </a:custGeom>
          <a:noFill/>
          <a:ln>
            <a:solidFill>
              <a:schemeClr val="tx1"/>
            </a:solidFill>
            <a:headEnd type="none" w="med" len="med"/>
            <a:tailEnd type="arrow"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ounded Rectangle 60"/>
          <p:cNvSpPr/>
          <p:nvPr/>
        </p:nvSpPr>
        <p:spPr>
          <a:xfrm>
            <a:off x="8187388" y="5293611"/>
            <a:ext cx="943094" cy="238278"/>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rPr>
              <a:t>Virtlet</a:t>
            </a:r>
            <a:endParaRPr lang="en-US" sz="1200" dirty="0">
              <a:solidFill>
                <a:schemeClr val="tx1"/>
              </a:solidFill>
            </a:endParaRPr>
          </a:p>
        </p:txBody>
      </p:sp>
      <p:sp>
        <p:nvSpPr>
          <p:cNvPr id="45" name="Rounded Rectangle 44"/>
          <p:cNvSpPr/>
          <p:nvPr/>
        </p:nvSpPr>
        <p:spPr>
          <a:xfrm>
            <a:off x="5841284" y="2868349"/>
            <a:ext cx="1143613" cy="364002"/>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Logging </a:t>
            </a:r>
          </a:p>
          <a:p>
            <a:pPr algn="ctr"/>
            <a:r>
              <a:rPr lang="en-US" sz="1200" dirty="0" smtClean="0"/>
              <a:t>(</a:t>
            </a:r>
            <a:r>
              <a:rPr lang="en-US" sz="1200" dirty="0" err="1" smtClean="0"/>
              <a:t>fluentd</a:t>
            </a:r>
            <a:r>
              <a:rPr lang="en-US" sz="1200" dirty="0" smtClean="0"/>
              <a:t>)</a:t>
            </a:r>
            <a:endParaRPr lang="en-US" sz="1200" dirty="0"/>
          </a:p>
        </p:txBody>
      </p:sp>
      <p:sp>
        <p:nvSpPr>
          <p:cNvPr id="57" name="Rounded Rectangle 56"/>
          <p:cNvSpPr/>
          <p:nvPr/>
        </p:nvSpPr>
        <p:spPr>
          <a:xfrm>
            <a:off x="7178928" y="2649241"/>
            <a:ext cx="1491961" cy="332221"/>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Monitoring (Prometheus)</a:t>
            </a:r>
            <a:endParaRPr lang="en-US" sz="1200" dirty="0"/>
          </a:p>
        </p:txBody>
      </p:sp>
      <p:sp>
        <p:nvSpPr>
          <p:cNvPr id="62" name="Rounded Rectangle 61"/>
          <p:cNvSpPr/>
          <p:nvPr/>
        </p:nvSpPr>
        <p:spPr>
          <a:xfrm>
            <a:off x="7178632" y="3036789"/>
            <a:ext cx="1491961" cy="332221"/>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Service mesh,  (</a:t>
            </a:r>
            <a:r>
              <a:rPr lang="en-US" sz="1200" dirty="0" err="1" smtClean="0"/>
              <a:t>istio</a:t>
            </a:r>
            <a:r>
              <a:rPr lang="en-US" sz="1200" dirty="0" smtClean="0"/>
              <a:t>)</a:t>
            </a:r>
            <a:endParaRPr lang="en-US" sz="1200" dirty="0"/>
          </a:p>
        </p:txBody>
      </p:sp>
      <p:sp>
        <p:nvSpPr>
          <p:cNvPr id="63" name="Rounded Rectangle 62"/>
          <p:cNvSpPr/>
          <p:nvPr/>
        </p:nvSpPr>
        <p:spPr>
          <a:xfrm>
            <a:off x="5690426" y="3273527"/>
            <a:ext cx="1491961" cy="332221"/>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Security (</a:t>
            </a:r>
            <a:r>
              <a:rPr lang="en-US" sz="1200" dirty="0" err="1" smtClean="0"/>
              <a:t>Auth</a:t>
            </a:r>
            <a:r>
              <a:rPr lang="en-US" sz="1200" dirty="0" smtClean="0"/>
              <a:t>, Secrets,  HSM)</a:t>
            </a:r>
          </a:p>
        </p:txBody>
      </p:sp>
      <p:sp>
        <p:nvSpPr>
          <p:cNvPr id="64" name="Rounded Rectangle 63"/>
          <p:cNvSpPr/>
          <p:nvPr/>
        </p:nvSpPr>
        <p:spPr>
          <a:xfrm>
            <a:off x="8065426" y="5576990"/>
            <a:ext cx="949573" cy="294772"/>
          </a:xfrm>
          <a:prstGeom prst="round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Agents</a:t>
            </a:r>
            <a:endParaRPr lang="en-US" sz="1200" dirty="0">
              <a:solidFill>
                <a:schemeClr val="tx1"/>
              </a:solidFill>
            </a:endParaRPr>
          </a:p>
        </p:txBody>
      </p:sp>
      <p:sp>
        <p:nvSpPr>
          <p:cNvPr id="65" name="Rounded Rectangle 64"/>
          <p:cNvSpPr/>
          <p:nvPr/>
        </p:nvSpPr>
        <p:spPr>
          <a:xfrm>
            <a:off x="7178632" y="3392173"/>
            <a:ext cx="1491961" cy="332221"/>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t>Etcd</a:t>
            </a:r>
            <a:r>
              <a:rPr lang="en-US" sz="1200" dirty="0" smtClean="0"/>
              <a:t>, </a:t>
            </a:r>
            <a:r>
              <a:rPr lang="en-US" sz="1200" dirty="0" err="1" smtClean="0"/>
              <a:t>kafka</a:t>
            </a:r>
            <a:endParaRPr lang="en-US" sz="1200" dirty="0"/>
          </a:p>
        </p:txBody>
      </p:sp>
      <p:sp>
        <p:nvSpPr>
          <p:cNvPr id="2" name="Oval Callout 1"/>
          <p:cNvSpPr/>
          <p:nvPr/>
        </p:nvSpPr>
        <p:spPr>
          <a:xfrm>
            <a:off x="207390" y="1404594"/>
            <a:ext cx="1668544" cy="1827757"/>
          </a:xfrm>
          <a:prstGeom prst="wedgeEllipseCallout">
            <a:avLst>
              <a:gd name="adj1" fmla="val 89901"/>
              <a:gd name="adj2" fmla="val 11955"/>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Akraino</a:t>
            </a:r>
            <a:endParaRPr lang="en-US" dirty="0">
              <a:solidFill>
                <a:schemeClr val="tx1"/>
              </a:solidFill>
            </a:endParaRPr>
          </a:p>
        </p:txBody>
      </p:sp>
      <p:sp>
        <p:nvSpPr>
          <p:cNvPr id="66" name="Rounded Rectangle 65"/>
          <p:cNvSpPr/>
          <p:nvPr/>
        </p:nvSpPr>
        <p:spPr>
          <a:xfrm>
            <a:off x="3771933" y="3574076"/>
            <a:ext cx="1329070" cy="329761"/>
          </a:xfrm>
          <a:prstGeom prst="round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t>Openstack</a:t>
            </a:r>
            <a:r>
              <a:rPr lang="en-US" sz="1200" dirty="0" smtClean="0"/>
              <a:t> (Alternative)</a:t>
            </a:r>
            <a:endParaRPr lang="en-US" sz="1200" dirty="0"/>
          </a:p>
        </p:txBody>
      </p:sp>
      <p:sp>
        <p:nvSpPr>
          <p:cNvPr id="67" name="Oval Callout 66"/>
          <p:cNvSpPr/>
          <p:nvPr/>
        </p:nvSpPr>
        <p:spPr>
          <a:xfrm>
            <a:off x="244585" y="3443324"/>
            <a:ext cx="2137960" cy="1037333"/>
          </a:xfrm>
          <a:prstGeom prst="wedgeEllipseCallout">
            <a:avLst>
              <a:gd name="adj1" fmla="val 154308"/>
              <a:gd name="adj2" fmla="val -34463"/>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Openstack</a:t>
            </a:r>
            <a:r>
              <a:rPr lang="en-US" dirty="0" smtClean="0">
                <a:solidFill>
                  <a:schemeClr val="tx1"/>
                </a:solidFill>
              </a:rPr>
              <a:t> Edge-computing</a:t>
            </a:r>
            <a:endParaRPr lang="en-US" dirty="0">
              <a:solidFill>
                <a:schemeClr val="tx1"/>
              </a:solidFill>
            </a:endParaRPr>
          </a:p>
        </p:txBody>
      </p:sp>
      <p:sp>
        <p:nvSpPr>
          <p:cNvPr id="68" name="Oval Callout 67"/>
          <p:cNvSpPr/>
          <p:nvPr/>
        </p:nvSpPr>
        <p:spPr>
          <a:xfrm>
            <a:off x="218798" y="4755909"/>
            <a:ext cx="2297435" cy="1286672"/>
          </a:xfrm>
          <a:prstGeom prst="wedgeEllipseCallout">
            <a:avLst>
              <a:gd name="adj1" fmla="val 80673"/>
              <a:gd name="adj2" fmla="val -62634"/>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Open Edge Compute </a:t>
            </a:r>
            <a:r>
              <a:rPr lang="en-US" sz="1200" dirty="0" smtClean="0">
                <a:solidFill>
                  <a:schemeClr val="tx1"/>
                </a:solidFill>
              </a:rPr>
              <a:t>(QEMU changes,  </a:t>
            </a:r>
            <a:r>
              <a:rPr lang="en-US" sz="1200" dirty="0" err="1" smtClean="0">
                <a:solidFill>
                  <a:schemeClr val="tx1"/>
                </a:solidFill>
              </a:rPr>
              <a:t>Openstack</a:t>
            </a:r>
            <a:r>
              <a:rPr lang="en-US" sz="1200" dirty="0" smtClean="0">
                <a:solidFill>
                  <a:schemeClr val="tx1"/>
                </a:solidFill>
              </a:rPr>
              <a:t>++ for faster VNF migration)</a:t>
            </a:r>
            <a:endParaRPr lang="en-US" sz="1200" dirty="0">
              <a:solidFill>
                <a:schemeClr val="tx1"/>
              </a:solidFill>
            </a:endParaRPr>
          </a:p>
        </p:txBody>
      </p:sp>
      <p:sp>
        <p:nvSpPr>
          <p:cNvPr id="69" name="Oval Callout 68"/>
          <p:cNvSpPr/>
          <p:nvPr/>
        </p:nvSpPr>
        <p:spPr>
          <a:xfrm>
            <a:off x="9938663" y="4657389"/>
            <a:ext cx="2297435" cy="1286672"/>
          </a:xfrm>
          <a:prstGeom prst="wedgeEllipseCallout">
            <a:avLst>
              <a:gd name="adj1" fmla="val -136796"/>
              <a:gd name="adj2" fmla="val -22338"/>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EdgeXFoundry</a:t>
            </a:r>
            <a:r>
              <a:rPr lang="en-US" sz="1200" dirty="0" smtClean="0">
                <a:solidFill>
                  <a:schemeClr val="tx1"/>
                </a:solidFill>
              </a:rPr>
              <a:t> (IOT infrastructure)</a:t>
            </a:r>
            <a:endParaRPr lang="en-US" dirty="0" smtClean="0">
              <a:solidFill>
                <a:schemeClr val="tx1"/>
              </a:solidFill>
            </a:endParaRPr>
          </a:p>
        </p:txBody>
      </p:sp>
      <p:sp>
        <p:nvSpPr>
          <p:cNvPr id="70" name="Oval Callout 69"/>
          <p:cNvSpPr/>
          <p:nvPr/>
        </p:nvSpPr>
        <p:spPr>
          <a:xfrm>
            <a:off x="9598954" y="1115412"/>
            <a:ext cx="2297435" cy="1286672"/>
          </a:xfrm>
          <a:prstGeom prst="wedgeEllipseCallout">
            <a:avLst>
              <a:gd name="adj1" fmla="val -48578"/>
              <a:gd name="adj2" fmla="val -3289"/>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ETSI MEC for contextual applications</a:t>
            </a:r>
          </a:p>
        </p:txBody>
      </p:sp>
      <p:sp>
        <p:nvSpPr>
          <p:cNvPr id="71" name="Oval Callout 70"/>
          <p:cNvSpPr/>
          <p:nvPr/>
        </p:nvSpPr>
        <p:spPr>
          <a:xfrm>
            <a:off x="9725340" y="2522397"/>
            <a:ext cx="2297435" cy="1286672"/>
          </a:xfrm>
          <a:prstGeom prst="wedgeEllipseCallout">
            <a:avLst>
              <a:gd name="adj1" fmla="val -48578"/>
              <a:gd name="adj2" fmla="val -3289"/>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5G – NEF/NRF/UPF-5G Classifier for Edge Apps</a:t>
            </a:r>
          </a:p>
        </p:txBody>
      </p:sp>
      <p:sp>
        <p:nvSpPr>
          <p:cNvPr id="72" name="Oval Callout 71"/>
          <p:cNvSpPr/>
          <p:nvPr/>
        </p:nvSpPr>
        <p:spPr>
          <a:xfrm>
            <a:off x="9860848" y="3885942"/>
            <a:ext cx="2297435" cy="700732"/>
          </a:xfrm>
          <a:prstGeom prst="wedgeEllipseCallout">
            <a:avLst>
              <a:gd name="adj1" fmla="val -48578"/>
              <a:gd name="adj2" fmla="val -3289"/>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OpenFog</a:t>
            </a:r>
            <a:r>
              <a:rPr lang="en-US" dirty="0" smtClean="0">
                <a:solidFill>
                  <a:schemeClr val="tx1"/>
                </a:solidFill>
              </a:rPr>
              <a:t> – Edge Architecture</a:t>
            </a:r>
          </a:p>
        </p:txBody>
      </p:sp>
    </p:spTree>
    <p:extLst>
      <p:ext uri="{BB962C8B-B14F-4D97-AF65-F5344CB8AC3E}">
        <p14:creationId xmlns:p14="http://schemas.microsoft.com/office/powerpoint/2010/main" val="2956338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305984"/>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81379"/>
            <a:ext cx="11919722" cy="575849"/>
          </a:xfrm>
        </p:spPr>
        <p:txBody>
          <a:bodyPr>
            <a:normAutofit/>
          </a:bodyPr>
          <a:lstStyle/>
          <a:p>
            <a:r>
              <a:rPr lang="en-US" sz="3100" b="1" dirty="0" smtClean="0"/>
              <a:t>Edge Requirements (to ONAP)</a:t>
            </a:r>
            <a:endParaRPr lang="en-US" sz="3100" b="1" dirty="0"/>
          </a:p>
        </p:txBody>
      </p:sp>
      <p:sp>
        <p:nvSpPr>
          <p:cNvPr id="5" name="Rounded Rectangle 4"/>
          <p:cNvSpPr/>
          <p:nvPr/>
        </p:nvSpPr>
        <p:spPr>
          <a:xfrm>
            <a:off x="954300" y="1208478"/>
            <a:ext cx="9835117" cy="80564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Scalability </a:t>
            </a:r>
          </a:p>
          <a:p>
            <a:pPr algn="ctr"/>
            <a:r>
              <a:rPr lang="en-US" sz="1200" dirty="0"/>
              <a:t>(</a:t>
            </a:r>
            <a:r>
              <a:rPr lang="en-US" sz="1200" dirty="0" smtClean="0"/>
              <a:t>Ability to address large number of Edge Clouds, switches at Edges, Support various edge controller technologies) </a:t>
            </a:r>
            <a:endParaRPr lang="en-US" sz="1200" dirty="0"/>
          </a:p>
        </p:txBody>
      </p:sp>
      <p:sp>
        <p:nvSpPr>
          <p:cNvPr id="54" name="Rounded Rectangle 53"/>
          <p:cNvSpPr/>
          <p:nvPr/>
        </p:nvSpPr>
        <p:spPr>
          <a:xfrm>
            <a:off x="954300" y="2030459"/>
            <a:ext cx="9835117" cy="80564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Security </a:t>
            </a:r>
          </a:p>
          <a:p>
            <a:pPr algn="ctr"/>
            <a:r>
              <a:rPr lang="en-US" sz="1200" dirty="0"/>
              <a:t>(</a:t>
            </a:r>
            <a:r>
              <a:rPr lang="en-US" sz="1200" dirty="0" smtClean="0"/>
              <a:t>Infrastructure verifications, Securing secrets/keys)</a:t>
            </a:r>
            <a:endParaRPr lang="en-US" sz="1200" dirty="0"/>
          </a:p>
        </p:txBody>
      </p:sp>
      <p:sp>
        <p:nvSpPr>
          <p:cNvPr id="55" name="Rounded Rectangle 54"/>
          <p:cNvSpPr/>
          <p:nvPr/>
        </p:nvSpPr>
        <p:spPr>
          <a:xfrm>
            <a:off x="954300" y="2855408"/>
            <a:ext cx="9835117" cy="80564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Regulations</a:t>
            </a:r>
          </a:p>
          <a:p>
            <a:pPr algn="ctr"/>
            <a:r>
              <a:rPr lang="en-US" sz="1200" dirty="0" smtClean="0"/>
              <a:t>(Keep data local,  GDPR – Encrypt all user data at storage/memory/on-wire)</a:t>
            </a:r>
            <a:endParaRPr lang="en-US" sz="1200" dirty="0"/>
          </a:p>
        </p:txBody>
      </p:sp>
      <p:sp>
        <p:nvSpPr>
          <p:cNvPr id="56" name="Rounded Rectangle 55"/>
          <p:cNvSpPr/>
          <p:nvPr/>
        </p:nvSpPr>
        <p:spPr>
          <a:xfrm>
            <a:off x="954299" y="3674705"/>
            <a:ext cx="9835117" cy="80564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Performance in Constrained Environment</a:t>
            </a:r>
          </a:p>
          <a:p>
            <a:pPr algn="ctr"/>
            <a:r>
              <a:rPr lang="en-US" sz="1200" dirty="0" smtClean="0"/>
              <a:t>(Very low latency,   High performance,  Performance determinism, data reduction, Lesser utilization of resources)</a:t>
            </a:r>
            <a:endParaRPr lang="en-US" sz="1200" dirty="0"/>
          </a:p>
        </p:txBody>
      </p:sp>
      <p:sp>
        <p:nvSpPr>
          <p:cNvPr id="57" name="Rounded Rectangle 56"/>
          <p:cNvSpPr/>
          <p:nvPr/>
        </p:nvSpPr>
        <p:spPr>
          <a:xfrm>
            <a:off x="954296" y="5450758"/>
            <a:ext cx="9835117" cy="80564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Edge App provisioning</a:t>
            </a:r>
          </a:p>
          <a:p>
            <a:pPr algn="ctr"/>
            <a:r>
              <a:rPr lang="en-US" sz="1200" dirty="0" smtClean="0"/>
              <a:t>(Traffic Redirection,  Providing contextual information, slice aware)</a:t>
            </a:r>
            <a:endParaRPr lang="en-US" sz="1200" dirty="0"/>
          </a:p>
        </p:txBody>
      </p:sp>
      <p:sp>
        <p:nvSpPr>
          <p:cNvPr id="58" name="Rounded Rectangle 57"/>
          <p:cNvSpPr/>
          <p:nvPr/>
        </p:nvSpPr>
        <p:spPr>
          <a:xfrm>
            <a:off x="954297" y="4568748"/>
            <a:ext cx="9835117" cy="805645"/>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Zero touch provisioning</a:t>
            </a:r>
          </a:p>
          <a:p>
            <a:pPr algn="ctr"/>
            <a:r>
              <a:rPr lang="en-US" sz="1200" dirty="0" smtClean="0"/>
              <a:t>(Faster bring up of Edge Clouds,  Easy upgrades)</a:t>
            </a:r>
            <a:endParaRPr lang="en-US" sz="1200" dirty="0"/>
          </a:p>
        </p:txBody>
      </p:sp>
    </p:spTree>
    <p:extLst>
      <p:ext uri="{BB962C8B-B14F-4D97-AF65-F5344CB8AC3E}">
        <p14:creationId xmlns:p14="http://schemas.microsoft.com/office/powerpoint/2010/main" val="2606355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63" y="0"/>
            <a:ext cx="10972800" cy="988747"/>
          </a:xfrm>
        </p:spPr>
        <p:txBody>
          <a:bodyPr/>
          <a:lstStyle/>
          <a:p>
            <a:r>
              <a:rPr lang="en-US" dirty="0" smtClean="0"/>
              <a:t>ONAP Enhancements to support Edges – Summary </a:t>
            </a:r>
            <a:br>
              <a:rPr lang="en-US" dirty="0" smtClean="0"/>
            </a:br>
            <a:r>
              <a:rPr lang="en-US" sz="1400" dirty="0" smtClean="0"/>
              <a:t>(Green in Started in R3, Red – start in R4 and rest later)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60357362"/>
              </p:ext>
            </p:extLst>
          </p:nvPr>
        </p:nvGraphicFramePr>
        <p:xfrm>
          <a:off x="54051" y="1004783"/>
          <a:ext cx="11024024" cy="5568652"/>
        </p:xfrm>
        <a:graphic>
          <a:graphicData uri="http://schemas.openxmlformats.org/drawingml/2006/table">
            <a:tbl>
              <a:tblPr firstRow="1" bandRow="1">
                <a:tableStyleId>{5C22544A-7EE6-4342-B048-85BDC9FD1C3A}</a:tableStyleId>
              </a:tblPr>
              <a:tblGrid>
                <a:gridCol w="4048189"/>
                <a:gridCol w="6975835"/>
              </a:tblGrid>
              <a:tr h="448012">
                <a:tc>
                  <a:txBody>
                    <a:bodyPr/>
                    <a:lstStyle/>
                    <a:p>
                      <a:r>
                        <a:rPr lang="en-US" dirty="0" smtClean="0"/>
                        <a:t>Edge Requirement</a:t>
                      </a:r>
                      <a:endParaRPr lang="en-US" dirty="0"/>
                    </a:p>
                  </a:txBody>
                  <a:tcPr/>
                </a:tc>
                <a:tc>
                  <a:txBody>
                    <a:bodyPr/>
                    <a:lstStyle/>
                    <a:p>
                      <a:r>
                        <a:rPr lang="en-US" sz="1400" dirty="0" smtClean="0"/>
                        <a:t>ONAP Changes (WIP)</a:t>
                      </a:r>
                      <a:endParaRPr lang="en-US" sz="1400" dirty="0"/>
                    </a:p>
                  </a:txBody>
                  <a:tcPr/>
                </a:tc>
              </a:tr>
              <a:tr h="448012">
                <a:tc>
                  <a:txBody>
                    <a:bodyPr/>
                    <a:lstStyle/>
                    <a:p>
                      <a:r>
                        <a:rPr lang="en-US" dirty="0" smtClean="0"/>
                        <a:t>Scalability</a:t>
                      </a:r>
                      <a:endParaRPr lang="en-US" dirty="0"/>
                    </a:p>
                  </a:txBody>
                  <a:tcPr/>
                </a:tc>
                <a:tc>
                  <a:txBody>
                    <a:bodyPr/>
                    <a:lstStyle/>
                    <a:p>
                      <a:r>
                        <a:rPr lang="en-US" sz="1200" i="1" dirty="0" smtClean="0">
                          <a:solidFill>
                            <a:srgbClr val="FF0000"/>
                          </a:solidFill>
                        </a:rPr>
                        <a:t>Optimization needed to address large number of edge-clouds – </a:t>
                      </a:r>
                      <a:r>
                        <a:rPr lang="en-US" sz="1200" i="1" dirty="0" err="1" smtClean="0">
                          <a:solidFill>
                            <a:srgbClr val="FF0000"/>
                          </a:solidFill>
                        </a:rPr>
                        <a:t>ONAPEdge</a:t>
                      </a:r>
                      <a:r>
                        <a:rPr lang="en-US" sz="1200" i="1" baseline="0" dirty="0" smtClean="0">
                          <a:solidFill>
                            <a:srgbClr val="FF0000"/>
                          </a:solidFill>
                        </a:rPr>
                        <a:t> Workloads</a:t>
                      </a:r>
                      <a:endParaRPr lang="en-US" sz="1200" i="1" dirty="0" smtClean="0">
                        <a:solidFill>
                          <a:srgbClr val="FF0000"/>
                        </a:solidFill>
                      </a:endParaRPr>
                    </a:p>
                    <a:p>
                      <a:r>
                        <a:rPr lang="en-US" sz="1200" i="1" dirty="0" smtClean="0">
                          <a:solidFill>
                            <a:srgbClr val="FF0000"/>
                          </a:solidFill>
                        </a:rPr>
                        <a:t>- Parent-Child ONAP (Distributed/Delegated – domain</a:t>
                      </a:r>
                      <a:r>
                        <a:rPr lang="en-US" sz="1200" i="1" baseline="0" dirty="0" smtClean="0">
                          <a:solidFill>
                            <a:srgbClr val="FF0000"/>
                          </a:solidFill>
                        </a:rPr>
                        <a:t> </a:t>
                      </a:r>
                      <a:r>
                        <a:rPr lang="en-US" sz="1200" i="1" baseline="0" dirty="0" smtClean="0">
                          <a:solidFill>
                            <a:srgbClr val="FF0000"/>
                          </a:solidFill>
                        </a:rPr>
                        <a:t>orchestration, analytics)</a:t>
                      </a:r>
                      <a:r>
                        <a:rPr lang="en-US" sz="1200" i="1" dirty="0" smtClean="0">
                          <a:solidFill>
                            <a:srgbClr val="FF0000"/>
                          </a:solidFill>
                        </a:rPr>
                        <a:t>,</a:t>
                      </a:r>
                      <a:r>
                        <a:rPr lang="en-US" sz="1200" i="1" baseline="0" dirty="0" smtClean="0">
                          <a:solidFill>
                            <a:srgbClr val="FF0000"/>
                          </a:solidFill>
                        </a:rPr>
                        <a:t> </a:t>
                      </a:r>
                      <a:r>
                        <a:rPr lang="en-US" sz="1200" i="1" baseline="0" dirty="0" smtClean="0">
                          <a:solidFill>
                            <a:srgbClr val="FF0000"/>
                          </a:solidFill>
                        </a:rPr>
                        <a:t>Fabric Control, Closed loop</a:t>
                      </a:r>
                      <a:endParaRPr lang="en-US" sz="1200" i="1" dirty="0">
                        <a:solidFill>
                          <a:srgbClr val="FF0000"/>
                        </a:solidFill>
                      </a:endParaRPr>
                    </a:p>
                  </a:txBody>
                  <a:tcPr/>
                </a:tc>
              </a:tr>
              <a:tr h="448012">
                <a:tc>
                  <a:txBody>
                    <a:bodyPr/>
                    <a:lstStyle/>
                    <a:p>
                      <a:r>
                        <a:rPr lang="en-US" dirty="0" smtClean="0"/>
                        <a:t>Security</a:t>
                      </a:r>
                      <a:endParaRPr lang="en-US" dirty="0"/>
                    </a:p>
                  </a:txBody>
                  <a:tcPr/>
                </a:tc>
                <a:tc>
                  <a:txBody>
                    <a:bodyPr/>
                    <a:lstStyle/>
                    <a:p>
                      <a:r>
                        <a:rPr lang="en-US" sz="1200" dirty="0" smtClean="0"/>
                        <a:t>Mutual</a:t>
                      </a:r>
                      <a:r>
                        <a:rPr lang="en-US" sz="1200" baseline="0" dirty="0" smtClean="0"/>
                        <a:t> TLS with Edges, Secrets/keys protection (HSM/DHSM),  Hardware rooted security,  Verification of Edge stack (Attestation),  Centralized security for </a:t>
                      </a:r>
                      <a:r>
                        <a:rPr lang="en-US" sz="1200" baseline="0" dirty="0" err="1" smtClean="0"/>
                        <a:t>FaaS</a:t>
                      </a:r>
                      <a:r>
                        <a:rPr lang="en-US" sz="1200" baseline="0" dirty="0" smtClean="0"/>
                        <a:t>.</a:t>
                      </a:r>
                      <a:endParaRPr lang="en-US" sz="1200" dirty="0"/>
                    </a:p>
                  </a:txBody>
                  <a:tcPr/>
                </a:tc>
              </a:tr>
              <a:tr h="448012">
                <a:tc>
                  <a:txBody>
                    <a:bodyPr/>
                    <a:lstStyle/>
                    <a:p>
                      <a:r>
                        <a:rPr lang="en-US" dirty="0" smtClean="0"/>
                        <a:t>Regulations</a:t>
                      </a:r>
                      <a:endParaRPr lang="en-US" dirty="0"/>
                    </a:p>
                  </a:txBody>
                  <a:tcPr/>
                </a:tc>
                <a:tc>
                  <a:txBody>
                    <a:bodyPr/>
                    <a:lstStyle/>
                    <a:p>
                      <a:r>
                        <a:rPr lang="en-US" sz="1200" dirty="0" smtClean="0"/>
                        <a:t>GDPR</a:t>
                      </a:r>
                      <a:r>
                        <a:rPr lang="en-US" sz="1200" baseline="0" dirty="0" smtClean="0"/>
                        <a:t> – Symmetric keys protection,  KMS at ONAP</a:t>
                      </a:r>
                    </a:p>
                    <a:p>
                      <a:r>
                        <a:rPr lang="en-US" sz="1200" baseline="0" dirty="0" smtClean="0"/>
                        <a:t>Placement decisions based geography location.</a:t>
                      </a:r>
                      <a:endParaRPr lang="en-US" sz="1200" dirty="0"/>
                    </a:p>
                  </a:txBody>
                  <a:tcPr/>
                </a:tc>
              </a:tr>
              <a:tr h="448012">
                <a:tc>
                  <a:txBody>
                    <a:bodyPr/>
                    <a:lstStyle/>
                    <a:p>
                      <a:r>
                        <a:rPr lang="en-US" dirty="0" smtClean="0"/>
                        <a:t>Performance</a:t>
                      </a:r>
                      <a:endParaRPr lang="en-US" dirty="0"/>
                    </a:p>
                  </a:txBody>
                  <a:tcPr/>
                </a:tc>
                <a:tc>
                  <a:txBody>
                    <a:bodyPr/>
                    <a:lstStyle/>
                    <a:p>
                      <a:r>
                        <a:rPr lang="en-US" sz="1200" b="1" dirty="0" smtClean="0">
                          <a:solidFill>
                            <a:schemeClr val="accent6">
                              <a:lumMod val="50000"/>
                            </a:schemeClr>
                          </a:solidFill>
                        </a:rPr>
                        <a:t>Containerized</a:t>
                      </a:r>
                      <a:r>
                        <a:rPr lang="en-US" sz="1200" b="1" baseline="0" dirty="0" smtClean="0">
                          <a:solidFill>
                            <a:schemeClr val="accent6">
                              <a:lumMod val="50000"/>
                            </a:schemeClr>
                          </a:solidFill>
                        </a:rPr>
                        <a:t> VNFs (ONAP talking to K8S based Edge Clouds)</a:t>
                      </a:r>
                    </a:p>
                    <a:p>
                      <a:r>
                        <a:rPr lang="en-US" sz="1200" b="1" baseline="0" dirty="0" smtClean="0">
                          <a:solidFill>
                            <a:schemeClr val="accent6">
                              <a:lumMod val="50000"/>
                            </a:schemeClr>
                          </a:solidFill>
                        </a:rPr>
                        <a:t>SRIOV-NIC, FPGA-NIC support (HPA++) – Enhancements needed in ONAP, Fabric Control</a:t>
                      </a:r>
                      <a:endParaRPr lang="en-US" sz="1200" b="1" dirty="0">
                        <a:solidFill>
                          <a:schemeClr val="accent6">
                            <a:lumMod val="50000"/>
                          </a:schemeClr>
                        </a:solidFill>
                      </a:endParaRPr>
                    </a:p>
                  </a:txBody>
                  <a:tcPr/>
                </a:tc>
              </a:tr>
              <a:tr h="448012">
                <a:tc>
                  <a:txBody>
                    <a:bodyPr/>
                    <a:lstStyle/>
                    <a:p>
                      <a:r>
                        <a:rPr lang="en-US" dirty="0" smtClean="0"/>
                        <a:t>Edge App provisioning (MEC or others)</a:t>
                      </a:r>
                      <a:endParaRPr lang="en-US" dirty="0"/>
                    </a:p>
                  </a:txBody>
                  <a:tcPr/>
                </a:tc>
                <a:tc>
                  <a:txBody>
                    <a:bodyPr/>
                    <a:lstStyle/>
                    <a:p>
                      <a:r>
                        <a:rPr lang="en-US" sz="1200" i="1" dirty="0" smtClean="0">
                          <a:solidFill>
                            <a:srgbClr val="FF0000"/>
                          </a:solidFill>
                        </a:rPr>
                        <a:t>ONAP to expos</a:t>
                      </a:r>
                      <a:r>
                        <a:rPr lang="en-US" sz="1200" i="1" baseline="0" dirty="0" smtClean="0">
                          <a:solidFill>
                            <a:srgbClr val="FF0000"/>
                          </a:solidFill>
                        </a:rPr>
                        <a:t>e API for Application providers – to create MEC Service, instantiate MEC Service, provide MEC status, MEC analytics </a:t>
                      </a:r>
                      <a:r>
                        <a:rPr lang="en-US" sz="1200" i="1" baseline="0" dirty="0" err="1" smtClean="0">
                          <a:solidFill>
                            <a:srgbClr val="FF0000"/>
                          </a:solidFill>
                        </a:rPr>
                        <a:t>etc</a:t>
                      </a:r>
                      <a:r>
                        <a:rPr lang="en-US" sz="1200" i="1" baseline="0" dirty="0" smtClean="0">
                          <a:solidFill>
                            <a:srgbClr val="FF0000"/>
                          </a:solidFill>
                        </a:rPr>
                        <a:t>…</a:t>
                      </a:r>
                    </a:p>
                    <a:p>
                      <a:r>
                        <a:rPr lang="en-US" sz="1200" i="1" baseline="0" dirty="0" smtClean="0">
                          <a:solidFill>
                            <a:srgbClr val="FF0000"/>
                          </a:solidFill>
                        </a:rPr>
                        <a:t>Integration with MEC Platform by creating MEC EMS in ONAP.   Use NEV SDK as MEC platform (as VNF – Container/VM)</a:t>
                      </a:r>
                      <a:endParaRPr lang="en-US" sz="1200" i="1" dirty="0">
                        <a:solidFill>
                          <a:srgbClr val="FF0000"/>
                        </a:solidFill>
                      </a:endParaRPr>
                    </a:p>
                  </a:txBody>
                  <a:tcPr/>
                </a:tc>
              </a:tr>
              <a:tr h="448012">
                <a:tc>
                  <a:txBody>
                    <a:bodyPr/>
                    <a:lstStyle/>
                    <a:p>
                      <a:r>
                        <a:rPr lang="en-US" dirty="0" smtClean="0"/>
                        <a:t>Zero Touch provisioning (Install/Update)</a:t>
                      </a:r>
                      <a:endParaRPr lang="en-US" dirty="0"/>
                    </a:p>
                  </a:txBody>
                  <a:tcPr/>
                </a:tc>
                <a:tc>
                  <a:txBody>
                    <a:bodyPr/>
                    <a:lstStyle/>
                    <a:p>
                      <a:r>
                        <a:rPr lang="en-US" sz="1200" dirty="0" smtClean="0"/>
                        <a:t>Ability for</a:t>
                      </a:r>
                      <a:r>
                        <a:rPr lang="en-US" sz="1200" baseline="0" dirty="0" smtClean="0"/>
                        <a:t> ZTP systems to interact with ONAP to provide information about Edge inventory.</a:t>
                      </a:r>
                    </a:p>
                    <a:p>
                      <a:r>
                        <a:rPr lang="en-US" sz="1200" dirty="0" smtClean="0">
                          <a:solidFill>
                            <a:srgbClr val="FF0000"/>
                          </a:solidFill>
                        </a:rPr>
                        <a:t>Edge</a:t>
                      </a:r>
                      <a:r>
                        <a:rPr lang="en-US" sz="1200" baseline="0" dirty="0" smtClean="0">
                          <a:solidFill>
                            <a:srgbClr val="FF0000"/>
                          </a:solidFill>
                        </a:rPr>
                        <a:t> connectivity (using private IP </a:t>
                      </a:r>
                      <a:r>
                        <a:rPr lang="en-US" sz="1200" baseline="0" smtClean="0">
                          <a:solidFill>
                            <a:srgbClr val="FF0000"/>
                          </a:solidFill>
                        </a:rPr>
                        <a:t>addresses</a:t>
                      </a:r>
                      <a:r>
                        <a:rPr lang="en-US" sz="1200" baseline="0" smtClean="0">
                          <a:solidFill>
                            <a:srgbClr val="FF0000"/>
                          </a:solidFill>
                        </a:rPr>
                        <a:t>) (IPV6)</a:t>
                      </a:r>
                      <a:endParaRPr lang="en-US" sz="1200" dirty="0">
                        <a:solidFill>
                          <a:srgbClr val="FF0000"/>
                        </a:solidFill>
                      </a:endParaRPr>
                    </a:p>
                  </a:txBody>
                  <a:tcPr/>
                </a:tc>
              </a:tr>
              <a:tr h="448012">
                <a:tc>
                  <a:txBody>
                    <a:bodyPr/>
                    <a:lstStyle/>
                    <a:p>
                      <a:r>
                        <a:rPr lang="en-US" dirty="0" smtClean="0"/>
                        <a:t>Network Slicing/PNF provisioning (5G</a:t>
                      </a:r>
                      <a:r>
                        <a:rPr lang="en-US" baseline="0" dirty="0" smtClean="0"/>
                        <a:t> use case requirements), Optimization constraints support, SON integration</a:t>
                      </a:r>
                      <a:endParaRPr lang="en-US" dirty="0"/>
                    </a:p>
                  </a:txBody>
                  <a:tcPr/>
                </a:tc>
                <a:tc>
                  <a:txBody>
                    <a:bodyPr/>
                    <a:lstStyle/>
                    <a:p>
                      <a:r>
                        <a:rPr lang="en-US" dirty="0" smtClean="0"/>
                        <a:t>Being addressed</a:t>
                      </a:r>
                      <a:r>
                        <a:rPr lang="en-US" baseline="0" dirty="0" smtClean="0"/>
                        <a:t> in 5G use case group.</a:t>
                      </a:r>
                      <a:endParaRPr lang="en-US" dirty="0"/>
                    </a:p>
                  </a:txBody>
                  <a:tcPr/>
                </a:tc>
              </a:tr>
              <a:tr h="448012">
                <a:tc>
                  <a:txBody>
                    <a:bodyPr/>
                    <a:lstStyle/>
                    <a:p>
                      <a:r>
                        <a:rPr lang="en-US" dirty="0" smtClean="0"/>
                        <a:t>Container &amp; VM &amp; </a:t>
                      </a:r>
                      <a:r>
                        <a:rPr lang="en-US" dirty="0" err="1" smtClean="0"/>
                        <a:t>FaaS</a:t>
                      </a:r>
                      <a:r>
                        <a:rPr lang="en-US" dirty="0" smtClean="0"/>
                        <a:t>  deployments</a:t>
                      </a:r>
                      <a:endParaRPr lang="en-US" dirty="0"/>
                    </a:p>
                  </a:txBody>
                  <a:tcPr/>
                </a:tc>
                <a:tc>
                  <a:txBody>
                    <a:bodyPr/>
                    <a:lstStyle/>
                    <a:p>
                      <a:r>
                        <a:rPr lang="en-US" sz="1200" b="1" dirty="0" smtClean="0">
                          <a:solidFill>
                            <a:schemeClr val="accent6">
                              <a:lumMod val="50000"/>
                            </a:schemeClr>
                          </a:solidFill>
                        </a:rPr>
                        <a:t>Unified networking (OVN/</a:t>
                      </a:r>
                      <a:r>
                        <a:rPr lang="en-US" sz="1200" b="1" dirty="0" err="1" smtClean="0">
                          <a:solidFill>
                            <a:schemeClr val="tx1">
                              <a:lumMod val="50000"/>
                              <a:lumOff val="50000"/>
                            </a:schemeClr>
                          </a:solidFill>
                        </a:rPr>
                        <a:t>Contiv</a:t>
                      </a:r>
                      <a:r>
                        <a:rPr lang="en-US" sz="1200" b="1" baseline="0" dirty="0" smtClean="0">
                          <a:solidFill>
                            <a:schemeClr val="tx1">
                              <a:lumMod val="50000"/>
                              <a:lumOff val="50000"/>
                            </a:schemeClr>
                          </a:solidFill>
                        </a:rPr>
                        <a:t> CNI</a:t>
                      </a:r>
                      <a:r>
                        <a:rPr lang="en-US" sz="1200" b="1" baseline="0" dirty="0" smtClean="0">
                          <a:solidFill>
                            <a:schemeClr val="accent6">
                              <a:lumMod val="50000"/>
                            </a:schemeClr>
                          </a:solidFill>
                        </a:rPr>
                        <a:t>) support from ONAP</a:t>
                      </a:r>
                    </a:p>
                    <a:p>
                      <a:r>
                        <a:rPr lang="en-US" sz="1200" baseline="0" dirty="0" smtClean="0"/>
                        <a:t>Support for </a:t>
                      </a:r>
                      <a:r>
                        <a:rPr lang="en-US" sz="1200" baseline="0" dirty="0" err="1" smtClean="0"/>
                        <a:t>FaaS</a:t>
                      </a:r>
                      <a:r>
                        <a:rPr lang="en-US" sz="1200" baseline="0" dirty="0" smtClean="0"/>
                        <a:t> platforms (</a:t>
                      </a:r>
                      <a:r>
                        <a:rPr lang="en-US" sz="1200" baseline="0" dirty="0" err="1" smtClean="0"/>
                        <a:t>OpenWhisk</a:t>
                      </a:r>
                      <a:r>
                        <a:rPr lang="en-US" sz="1200" baseline="0" dirty="0" smtClean="0"/>
                        <a:t>, </a:t>
                      </a:r>
                      <a:r>
                        <a:rPr lang="en-US" sz="1200" baseline="0" dirty="0" err="1" smtClean="0"/>
                        <a:t>OpenFaaS</a:t>
                      </a:r>
                      <a:r>
                        <a:rPr lang="en-US" sz="1200" baseline="0" dirty="0" smtClean="0"/>
                        <a:t>,  </a:t>
                      </a:r>
                      <a:r>
                        <a:rPr lang="en-US" sz="1200" baseline="0" dirty="0" err="1" smtClean="0"/>
                        <a:t>Kubeless</a:t>
                      </a:r>
                      <a:r>
                        <a:rPr lang="en-US" sz="1200" baseline="0" dirty="0" smtClean="0"/>
                        <a:t>, </a:t>
                      </a:r>
                      <a:r>
                        <a:rPr lang="en-US" sz="1200" baseline="0" dirty="0" err="1" smtClean="0"/>
                        <a:t>Fn</a:t>
                      </a:r>
                      <a:r>
                        <a:rPr lang="en-US" sz="1200" baseline="0" dirty="0" smtClean="0"/>
                        <a:t> </a:t>
                      </a:r>
                      <a:r>
                        <a:rPr lang="en-US" sz="1200" baseline="0" dirty="0" err="1" smtClean="0"/>
                        <a:t>etc</a:t>
                      </a:r>
                      <a:r>
                        <a:rPr lang="en-US" sz="1200" baseline="0" dirty="0" smtClean="0"/>
                        <a:t>…)</a:t>
                      </a:r>
                    </a:p>
                    <a:p>
                      <a:r>
                        <a:rPr lang="en-US" sz="1200" baseline="0" dirty="0" smtClean="0"/>
                        <a:t>Modeling enhancements to support container and </a:t>
                      </a:r>
                      <a:r>
                        <a:rPr lang="en-US" sz="1200" baseline="0" dirty="0" err="1" smtClean="0"/>
                        <a:t>FaaS</a:t>
                      </a:r>
                      <a:r>
                        <a:rPr lang="en-US" sz="1200" baseline="0" dirty="0" smtClean="0"/>
                        <a:t> workloads</a:t>
                      </a:r>
                    </a:p>
                  </a:txBody>
                  <a:tcPr/>
                </a:tc>
              </a:tr>
              <a:tr h="448012">
                <a:tc>
                  <a:txBody>
                    <a:bodyPr/>
                    <a:lstStyle/>
                    <a:p>
                      <a:r>
                        <a:rPr lang="en-US" smtClean="0"/>
                        <a:t>Analytics</a:t>
                      </a:r>
                      <a:endParaRPr lang="en-US" dirty="0"/>
                    </a:p>
                  </a:txBody>
                  <a:tcPr/>
                </a:tc>
                <a:tc>
                  <a:txBody>
                    <a:bodyPr/>
                    <a:lstStyle/>
                    <a:p>
                      <a:r>
                        <a:rPr lang="en-US" sz="1200" b="1" dirty="0" smtClean="0">
                          <a:solidFill>
                            <a:schemeClr val="accent6">
                              <a:lumMod val="50000"/>
                            </a:schemeClr>
                          </a:solidFill>
                        </a:rPr>
                        <a:t>Aggregation</a:t>
                      </a:r>
                      <a:r>
                        <a:rPr lang="en-US" sz="1200" b="1" baseline="0" dirty="0" smtClean="0">
                          <a:solidFill>
                            <a:schemeClr val="accent6">
                              <a:lumMod val="50000"/>
                            </a:schemeClr>
                          </a:solidFill>
                        </a:rPr>
                        <a:t> of statistics </a:t>
                      </a:r>
                      <a:r>
                        <a:rPr lang="en-US" sz="1200" baseline="0" dirty="0" smtClean="0"/>
                        <a:t>&amp;</a:t>
                      </a:r>
                      <a:r>
                        <a:rPr lang="en-US" sz="1200" baseline="0" dirty="0" smtClean="0">
                          <a:solidFill>
                            <a:srgbClr val="FF0000"/>
                          </a:solidFill>
                        </a:rPr>
                        <a:t> network analytics (including ML/DL) for various edge deployments and provide infrastructure information to application providers.</a:t>
                      </a:r>
                      <a:endParaRPr lang="en-US" sz="1200" dirty="0">
                        <a:solidFill>
                          <a:srgbClr val="FF0000"/>
                        </a:solidFill>
                      </a:endParaRPr>
                    </a:p>
                  </a:txBody>
                  <a:tcPr/>
                </a:tc>
              </a:tr>
            </a:tbl>
          </a:graphicData>
        </a:graphic>
      </p:graphicFrame>
    </p:spTree>
    <p:extLst>
      <p:ext uri="{BB962C8B-B14F-4D97-AF65-F5344CB8AC3E}">
        <p14:creationId xmlns:p14="http://schemas.microsoft.com/office/powerpoint/2010/main" val="3388426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 y="4554537"/>
            <a:ext cx="7439891" cy="1305935"/>
          </a:xfrm>
        </p:spPr>
        <p:txBody>
          <a:bodyPr>
            <a:noAutofit/>
          </a:bodyPr>
          <a:lstStyle/>
          <a:p>
            <a:pPr marL="0" indent="0">
              <a:buNone/>
            </a:pPr>
            <a:r>
              <a:rPr lang="en-US" sz="3600" dirty="0" smtClean="0">
                <a:solidFill>
                  <a:schemeClr val="bg1"/>
                </a:solidFill>
              </a:rPr>
              <a:t>Scalability – Hierarchical Federation</a:t>
            </a:r>
            <a:endParaRPr lang="en-US" sz="3600" dirty="0">
              <a:solidFill>
                <a:schemeClr val="bg1"/>
              </a:solidFill>
            </a:endParaRPr>
          </a:p>
        </p:txBody>
      </p:sp>
    </p:spTree>
    <p:extLst>
      <p:ext uri="{BB962C8B-B14F-4D97-AF65-F5344CB8AC3E}">
        <p14:creationId xmlns:p14="http://schemas.microsoft.com/office/powerpoint/2010/main" val="2414963579"/>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Edge Deployment Architecture – ONAP for Service Orchestration </a:t>
            </a:r>
            <a:endParaRPr lang="en-US" sz="3100" b="1" dirty="0"/>
          </a:p>
        </p:txBody>
      </p:sp>
      <p:cxnSp>
        <p:nvCxnSpPr>
          <p:cNvPr id="7" name="Straight Connector 6"/>
          <p:cNvCxnSpPr>
            <a:stCxn id="13" idx="2"/>
            <a:endCxn id="55" idx="0"/>
          </p:cNvCxnSpPr>
          <p:nvPr/>
        </p:nvCxnSpPr>
        <p:spPr>
          <a:xfrm flipH="1">
            <a:off x="4098867" y="2813189"/>
            <a:ext cx="110230"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2316501" y="1985896"/>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386075" y="2300140"/>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a:p>
            <a:pPr algn="ctr"/>
            <a:r>
              <a:rPr lang="en-US" sz="1200" dirty="0" smtClean="0"/>
              <a:t>(OS and K8S support</a:t>
            </a:r>
            <a:r>
              <a:rPr lang="en-US" sz="1200" dirty="0"/>
              <a:t>)</a:t>
            </a:r>
            <a:endParaRPr lang="en-US" sz="1200" dirty="0" smtClean="0"/>
          </a:p>
        </p:txBody>
      </p:sp>
      <p:cxnSp>
        <p:nvCxnSpPr>
          <p:cNvPr id="17" name="Straight Connector 16"/>
          <p:cNvCxnSpPr>
            <a:stCxn id="13" idx="2"/>
          </p:cNvCxnSpPr>
          <p:nvPr/>
        </p:nvCxnSpPr>
        <p:spPr>
          <a:xfrm>
            <a:off x="4209097" y="2813189"/>
            <a:ext cx="2295398"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stCxn id="13" idx="2"/>
            <a:endCxn id="54" idx="0"/>
          </p:cNvCxnSpPr>
          <p:nvPr/>
        </p:nvCxnSpPr>
        <p:spPr>
          <a:xfrm>
            <a:off x="4209097" y="2813189"/>
            <a:ext cx="2389150"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3" name="Rounded Rectangle 52"/>
          <p:cNvSpPr/>
          <p:nvPr/>
        </p:nvSpPr>
        <p:spPr>
          <a:xfrm>
            <a:off x="770001"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4" name="Rounded Rectangle 53"/>
          <p:cNvSpPr/>
          <p:nvPr/>
        </p:nvSpPr>
        <p:spPr>
          <a:xfrm>
            <a:off x="5616361"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Edge</a:t>
            </a:r>
          </a:p>
          <a:p>
            <a:pPr algn="ctr"/>
            <a:r>
              <a:rPr lang="en-US" sz="1400" dirty="0" smtClean="0">
                <a:solidFill>
                  <a:schemeClr val="tx1"/>
                </a:solidFill>
              </a:rPr>
              <a:t>(With K8S  for both VMs and Containers)</a:t>
            </a:r>
            <a:endParaRPr lang="en-US" sz="1400" dirty="0">
              <a:solidFill>
                <a:schemeClr val="tx1"/>
              </a:solidFill>
            </a:endParaRPr>
          </a:p>
        </p:txBody>
      </p:sp>
      <p:sp>
        <p:nvSpPr>
          <p:cNvPr id="55" name="Rounded Rectangle 54"/>
          <p:cNvSpPr/>
          <p:nvPr/>
        </p:nvSpPr>
        <p:spPr>
          <a:xfrm>
            <a:off x="3116981"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solidFill>
                <a:schemeClr val="tx1"/>
              </a:solidFill>
            </a:endParaRPr>
          </a:p>
        </p:txBody>
      </p:sp>
      <p:sp>
        <p:nvSpPr>
          <p:cNvPr id="57" name="Rounded Rectangle 56"/>
          <p:cNvSpPr/>
          <p:nvPr/>
        </p:nvSpPr>
        <p:spPr>
          <a:xfrm>
            <a:off x="922401" y="44133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Edge</a:t>
            </a:r>
          </a:p>
          <a:p>
            <a:pPr algn="ctr"/>
            <a:r>
              <a:rPr lang="en-US" sz="1400" dirty="0" smtClean="0">
                <a:solidFill>
                  <a:schemeClr val="tx1"/>
                </a:solidFill>
              </a:rPr>
              <a:t>(With </a:t>
            </a:r>
            <a:r>
              <a:rPr lang="en-US" sz="1400" dirty="0" err="1" smtClean="0">
                <a:solidFill>
                  <a:schemeClr val="tx1"/>
                </a:solidFill>
              </a:rPr>
              <a:t>Openstack</a:t>
            </a:r>
            <a:r>
              <a:rPr lang="en-US" sz="1400" dirty="0" smtClean="0">
                <a:solidFill>
                  <a:schemeClr val="tx1"/>
                </a:solidFill>
              </a:rPr>
              <a:t> VIM)</a:t>
            </a:r>
            <a:endParaRPr lang="en-US" sz="1400" dirty="0">
              <a:solidFill>
                <a:schemeClr val="tx1"/>
              </a:solidFill>
            </a:endParaRPr>
          </a:p>
        </p:txBody>
      </p:sp>
      <p:sp>
        <p:nvSpPr>
          <p:cNvPr id="58" name="Rounded Rectangle 57"/>
          <p:cNvSpPr/>
          <p:nvPr/>
        </p:nvSpPr>
        <p:spPr>
          <a:xfrm>
            <a:off x="3269381" y="44133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Edge (*)</a:t>
            </a:r>
          </a:p>
          <a:p>
            <a:pPr algn="ctr"/>
            <a:r>
              <a:rPr lang="en-US" sz="1400" dirty="0" smtClean="0">
                <a:solidFill>
                  <a:schemeClr val="tx1"/>
                </a:solidFill>
              </a:rPr>
              <a:t>(Two logical edges – </a:t>
            </a:r>
            <a:r>
              <a:rPr lang="en-US" sz="1400" dirty="0" err="1" smtClean="0">
                <a:solidFill>
                  <a:schemeClr val="tx1"/>
                </a:solidFill>
              </a:rPr>
              <a:t>Openstack</a:t>
            </a:r>
            <a:r>
              <a:rPr lang="en-US" sz="1400" dirty="0" smtClean="0">
                <a:solidFill>
                  <a:schemeClr val="tx1"/>
                </a:solidFill>
              </a:rPr>
              <a:t> for VMs and K8S for containers)</a:t>
            </a:r>
            <a:endParaRPr lang="en-US" sz="1400" dirty="0">
              <a:solidFill>
                <a:schemeClr val="tx1"/>
              </a:solidFill>
            </a:endParaRPr>
          </a:p>
        </p:txBody>
      </p:sp>
      <p:sp>
        <p:nvSpPr>
          <p:cNvPr id="60" name="Rounded Rectangle 59"/>
          <p:cNvSpPr/>
          <p:nvPr/>
        </p:nvSpPr>
        <p:spPr>
          <a:xfrm>
            <a:off x="5463961" y="44133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61" name="Straight Connector 60"/>
          <p:cNvCxnSpPr>
            <a:stCxn id="13" idx="2"/>
          </p:cNvCxnSpPr>
          <p:nvPr/>
        </p:nvCxnSpPr>
        <p:spPr>
          <a:xfrm>
            <a:off x="4209097" y="2813189"/>
            <a:ext cx="42170"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13" idx="2"/>
            <a:endCxn id="53" idx="0"/>
          </p:cNvCxnSpPr>
          <p:nvPr/>
        </p:nvCxnSpPr>
        <p:spPr>
          <a:xfrm flipH="1">
            <a:off x="1751887" y="2813189"/>
            <a:ext cx="2457210"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13" idx="2"/>
          </p:cNvCxnSpPr>
          <p:nvPr/>
        </p:nvCxnSpPr>
        <p:spPr>
          <a:xfrm flipH="1">
            <a:off x="1904287" y="2813189"/>
            <a:ext cx="2304810"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4" name="Rounded Rectangle 63"/>
          <p:cNvSpPr/>
          <p:nvPr/>
        </p:nvSpPr>
        <p:spPr>
          <a:xfrm>
            <a:off x="2316502" y="1320064"/>
            <a:ext cx="1699318" cy="665833"/>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APP Orchestrators</a:t>
            </a:r>
            <a:endParaRPr lang="en-US" dirty="0"/>
          </a:p>
        </p:txBody>
      </p:sp>
      <p:sp>
        <p:nvSpPr>
          <p:cNvPr id="65" name="Rounded Rectangle 64"/>
          <p:cNvSpPr/>
          <p:nvPr/>
        </p:nvSpPr>
        <p:spPr>
          <a:xfrm>
            <a:off x="4098866" y="1320063"/>
            <a:ext cx="1699318" cy="665833"/>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OSS</a:t>
            </a:r>
          </a:p>
          <a:p>
            <a:pPr algn="ctr"/>
            <a:r>
              <a:rPr lang="en-US" dirty="0" smtClean="0"/>
              <a:t>BSS</a:t>
            </a:r>
            <a:endParaRPr lang="en-US" dirty="0"/>
          </a:p>
        </p:txBody>
      </p:sp>
      <p:sp>
        <p:nvSpPr>
          <p:cNvPr id="66" name="Rectangle 65"/>
          <p:cNvSpPr/>
          <p:nvPr/>
        </p:nvSpPr>
        <p:spPr>
          <a:xfrm>
            <a:off x="4525444" y="2300140"/>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69" name="TextBox 68"/>
          <p:cNvSpPr txBox="1"/>
          <p:nvPr/>
        </p:nvSpPr>
        <p:spPr>
          <a:xfrm>
            <a:off x="7537963" y="1219054"/>
            <a:ext cx="433993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Support for both </a:t>
            </a:r>
            <a:r>
              <a:rPr lang="en-US" dirty="0" err="1" smtClean="0"/>
              <a:t>Openstack</a:t>
            </a:r>
            <a:r>
              <a:rPr lang="en-US" dirty="0" smtClean="0"/>
              <a:t> based Edges and K8S based Edges.</a:t>
            </a:r>
          </a:p>
          <a:p>
            <a:pPr marL="285750" indent="-285750">
              <a:buFont typeface="Arial" panose="020B0604020202020204" pitchFamily="34" charset="0"/>
              <a:buChar char="•"/>
            </a:pPr>
            <a:r>
              <a:rPr lang="en-US" dirty="0" smtClean="0"/>
              <a:t>Support for K8S based Edges that do both VM and Container VNF management</a:t>
            </a:r>
          </a:p>
          <a:p>
            <a:pPr marL="285750" indent="-285750">
              <a:buFont typeface="Arial" panose="020B0604020202020204" pitchFamily="34" charset="0"/>
              <a:buChar char="•"/>
            </a:pPr>
            <a:r>
              <a:rPr lang="en-US" dirty="0" smtClean="0"/>
              <a:t>Fabric Control to manage switch (Manage Stratum, </a:t>
            </a:r>
            <a:r>
              <a:rPr lang="en-US" dirty="0" err="1" smtClean="0"/>
              <a:t>dNOS</a:t>
            </a:r>
            <a:r>
              <a:rPr lang="en-US" dirty="0" smtClean="0"/>
              <a:t> based switches)</a:t>
            </a:r>
            <a:endParaRPr lang="en-US" dirty="0"/>
          </a:p>
        </p:txBody>
      </p:sp>
      <p:cxnSp>
        <p:nvCxnSpPr>
          <p:cNvPr id="71" name="Straight Connector 70"/>
          <p:cNvCxnSpPr>
            <a:stCxn id="13" idx="2"/>
          </p:cNvCxnSpPr>
          <p:nvPr/>
        </p:nvCxnSpPr>
        <p:spPr>
          <a:xfrm>
            <a:off x="4209097" y="2813189"/>
            <a:ext cx="194570"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a:stCxn id="13" idx="2"/>
          </p:cNvCxnSpPr>
          <p:nvPr/>
        </p:nvCxnSpPr>
        <p:spPr>
          <a:xfrm flipH="1">
            <a:off x="3893271" y="2813189"/>
            <a:ext cx="315826"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7580132" y="3581933"/>
            <a:ext cx="433993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Challenges</a:t>
            </a:r>
          </a:p>
          <a:p>
            <a:pPr marL="742950" lvl="1" indent="-285750">
              <a:buFont typeface="Arial" panose="020B0604020202020204" pitchFamily="34" charset="0"/>
              <a:buChar char="•"/>
            </a:pPr>
            <a:r>
              <a:rPr lang="en-US" dirty="0" smtClean="0"/>
              <a:t>Can it handle large number of edges?</a:t>
            </a:r>
            <a:endParaRPr lang="en-US" dirty="0"/>
          </a:p>
          <a:p>
            <a:pPr lvl="1"/>
            <a:r>
              <a:rPr lang="en-US" dirty="0" smtClean="0"/>
              <a:t>--</a:t>
            </a:r>
            <a:r>
              <a:rPr lang="en-US" dirty="0" smtClean="0">
                <a:sym typeface="Wingdings" panose="05000000000000000000" pitchFamily="2" charset="2"/>
              </a:rPr>
              <a:t></a:t>
            </a:r>
          </a:p>
          <a:p>
            <a:pPr lvl="1"/>
            <a:r>
              <a:rPr lang="en-US" dirty="0" smtClean="0">
                <a:sym typeface="Wingdings" panose="05000000000000000000" pitchFamily="2" charset="2"/>
              </a:rPr>
              <a:t>Automation Offload Platform at different sites.</a:t>
            </a:r>
            <a:endParaRPr lang="en-US" dirty="0" smtClean="0"/>
          </a:p>
        </p:txBody>
      </p:sp>
    </p:spTree>
    <p:extLst>
      <p:ext uri="{BB962C8B-B14F-4D97-AF65-F5344CB8AC3E}">
        <p14:creationId xmlns:p14="http://schemas.microsoft.com/office/powerpoint/2010/main" val="2024967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Edge Deployment Architecture – ONAP + </a:t>
            </a:r>
            <a:r>
              <a:rPr lang="en-US" sz="2800" b="1" dirty="0" err="1" smtClean="0"/>
              <a:t>Akraino</a:t>
            </a:r>
            <a:endParaRPr lang="en-US" sz="3100" b="1" dirty="0"/>
          </a:p>
        </p:txBody>
      </p:sp>
      <p:sp>
        <p:nvSpPr>
          <p:cNvPr id="148" name="Rounded Rectangle 147"/>
          <p:cNvSpPr/>
          <p:nvPr/>
        </p:nvSpPr>
        <p:spPr>
          <a:xfrm>
            <a:off x="2297343" y="973536"/>
            <a:ext cx="6199833" cy="806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Central Orchestration, Analytics and Closed loop control  (ONAP)</a:t>
            </a:r>
            <a:endParaRPr lang="en-US" dirty="0"/>
          </a:p>
        </p:txBody>
      </p:sp>
      <p:sp>
        <p:nvSpPr>
          <p:cNvPr id="4" name="Rounded Rectangle 3"/>
          <p:cNvSpPr/>
          <p:nvPr/>
        </p:nvSpPr>
        <p:spPr>
          <a:xfrm>
            <a:off x="5558280" y="2302430"/>
            <a:ext cx="4764496" cy="95452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096813" y="2485762"/>
            <a:ext cx="1132409" cy="253916"/>
          </a:xfrm>
          <a:prstGeom prst="rect">
            <a:avLst/>
          </a:prstGeom>
          <a:noFill/>
        </p:spPr>
        <p:txBody>
          <a:bodyPr wrap="square" rtlCol="0">
            <a:spAutoFit/>
          </a:bodyPr>
          <a:lstStyle/>
          <a:p>
            <a:r>
              <a:rPr lang="en-US" sz="1050" i="1" dirty="0" smtClean="0"/>
              <a:t>Regional Sites</a:t>
            </a:r>
            <a:endParaRPr lang="en-US" sz="1050" i="1" dirty="0"/>
          </a:p>
        </p:txBody>
      </p:sp>
      <p:sp>
        <p:nvSpPr>
          <p:cNvPr id="6" name="Rounded Rectangle 5"/>
          <p:cNvSpPr/>
          <p:nvPr/>
        </p:nvSpPr>
        <p:spPr>
          <a:xfrm>
            <a:off x="292232" y="4371033"/>
            <a:ext cx="7076426" cy="462224"/>
          </a:xfrm>
          <a:prstGeom prst="roundRect">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VNFs, Edge Applications – As VMs/containers</a:t>
            </a:r>
            <a:endParaRPr lang="en-US" dirty="0"/>
          </a:p>
        </p:txBody>
      </p:sp>
      <p:sp>
        <p:nvSpPr>
          <p:cNvPr id="8" name="Rounded Rectangle 7"/>
          <p:cNvSpPr/>
          <p:nvPr/>
        </p:nvSpPr>
        <p:spPr>
          <a:xfrm>
            <a:off x="5771514" y="2453708"/>
            <a:ext cx="3180275" cy="657105"/>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Automation Offload Platform (AOP)</a:t>
            </a:r>
            <a:endParaRPr lang="en-US" dirty="0"/>
          </a:p>
        </p:txBody>
      </p:sp>
      <p:cxnSp>
        <p:nvCxnSpPr>
          <p:cNvPr id="15" name="Straight Arrow Connector 14"/>
          <p:cNvCxnSpPr/>
          <p:nvPr/>
        </p:nvCxnSpPr>
        <p:spPr>
          <a:xfrm>
            <a:off x="6179736" y="3256957"/>
            <a:ext cx="0" cy="15763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6938776" y="1788607"/>
            <a:ext cx="10048" cy="7375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6320520" y="1438272"/>
            <a:ext cx="2066125" cy="34164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Offload I/F</a:t>
            </a:r>
            <a:endParaRPr lang="en-US" dirty="0"/>
          </a:p>
        </p:txBody>
      </p:sp>
      <p:sp>
        <p:nvSpPr>
          <p:cNvPr id="50" name="Rounded Rectangle 49"/>
          <p:cNvSpPr/>
          <p:nvPr/>
        </p:nvSpPr>
        <p:spPr>
          <a:xfrm>
            <a:off x="382279" y="4837422"/>
            <a:ext cx="1685182" cy="113696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51"/>
          <p:cNvSpPr/>
          <p:nvPr/>
        </p:nvSpPr>
        <p:spPr>
          <a:xfrm>
            <a:off x="3982525" y="4858906"/>
            <a:ext cx="1575755" cy="1049224"/>
          </a:xfrm>
          <a:prstGeom prst="roundRect">
            <a:avLst/>
          </a:prstGeom>
          <a:solidFill>
            <a:schemeClr val="accent4">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Edges with OpenStack VIM</a:t>
            </a:r>
            <a:endParaRPr lang="en-US" dirty="0">
              <a:solidFill>
                <a:schemeClr val="bg1"/>
              </a:solidFill>
            </a:endParaRPr>
          </a:p>
        </p:txBody>
      </p:sp>
      <p:sp>
        <p:nvSpPr>
          <p:cNvPr id="53" name="Rounded Rectangle 52"/>
          <p:cNvSpPr/>
          <p:nvPr/>
        </p:nvSpPr>
        <p:spPr>
          <a:xfrm>
            <a:off x="5792903" y="4833256"/>
            <a:ext cx="1575755" cy="1064243"/>
          </a:xfrm>
          <a:prstGeom prst="roundRect">
            <a:avLst/>
          </a:prstGeom>
          <a:solidFill>
            <a:schemeClr val="accent4">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Edges with Kubernetes (K8S)</a:t>
            </a:r>
            <a:endParaRPr lang="en-US" dirty="0">
              <a:solidFill>
                <a:schemeClr val="bg1"/>
              </a:solidFill>
            </a:endParaRPr>
          </a:p>
        </p:txBody>
      </p:sp>
      <p:sp>
        <p:nvSpPr>
          <p:cNvPr id="55" name="Rounded Rectangle 54"/>
          <p:cNvSpPr/>
          <p:nvPr/>
        </p:nvSpPr>
        <p:spPr>
          <a:xfrm>
            <a:off x="3982525" y="5908130"/>
            <a:ext cx="1575755" cy="372671"/>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HW</a:t>
            </a:r>
            <a:endParaRPr lang="en-US" dirty="0"/>
          </a:p>
        </p:txBody>
      </p:sp>
      <p:sp>
        <p:nvSpPr>
          <p:cNvPr id="56" name="Rounded Rectangle 55"/>
          <p:cNvSpPr/>
          <p:nvPr/>
        </p:nvSpPr>
        <p:spPr>
          <a:xfrm>
            <a:off x="5792903" y="5884155"/>
            <a:ext cx="1575755" cy="372671"/>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HW</a:t>
            </a:r>
            <a:endParaRPr lang="en-US" dirty="0"/>
          </a:p>
        </p:txBody>
      </p:sp>
      <p:sp>
        <p:nvSpPr>
          <p:cNvPr id="58" name="Rounded Rectangle 57"/>
          <p:cNvSpPr/>
          <p:nvPr/>
        </p:nvSpPr>
        <p:spPr>
          <a:xfrm>
            <a:off x="449319" y="4923693"/>
            <a:ext cx="1575755" cy="960258"/>
          </a:xfrm>
          <a:prstGeom prst="roundRect">
            <a:avLst/>
          </a:prstGeom>
          <a:solidFill>
            <a:schemeClr val="accent4">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rPr>
              <a:t>Edge (</a:t>
            </a:r>
            <a:r>
              <a:rPr lang="en-US" sz="1600" dirty="0" err="1" smtClean="0">
                <a:solidFill>
                  <a:schemeClr val="bg1"/>
                </a:solidFill>
              </a:rPr>
              <a:t>e.g</a:t>
            </a:r>
            <a:r>
              <a:rPr lang="en-US" sz="1600" dirty="0" smtClean="0">
                <a:solidFill>
                  <a:schemeClr val="bg1"/>
                </a:solidFill>
              </a:rPr>
              <a:t> Core networks)</a:t>
            </a:r>
            <a:endParaRPr lang="en-US" sz="1600" dirty="0">
              <a:solidFill>
                <a:schemeClr val="bg1"/>
              </a:solidFill>
            </a:endParaRPr>
          </a:p>
        </p:txBody>
      </p:sp>
      <p:sp>
        <p:nvSpPr>
          <p:cNvPr id="59" name="Rounded Rectangle 58"/>
          <p:cNvSpPr/>
          <p:nvPr/>
        </p:nvSpPr>
        <p:spPr>
          <a:xfrm>
            <a:off x="449319" y="5959367"/>
            <a:ext cx="1575755" cy="372671"/>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HW</a:t>
            </a:r>
            <a:endParaRPr lang="en-US" dirty="0"/>
          </a:p>
        </p:txBody>
      </p:sp>
      <p:sp>
        <p:nvSpPr>
          <p:cNvPr id="13" name="TextBox 12"/>
          <p:cNvSpPr txBox="1"/>
          <p:nvPr/>
        </p:nvSpPr>
        <p:spPr>
          <a:xfrm>
            <a:off x="8728929" y="3981529"/>
            <a:ext cx="2366128" cy="1938992"/>
          </a:xfrm>
          <a:prstGeom prst="rect">
            <a:avLst/>
          </a:prstGeom>
          <a:noFill/>
        </p:spPr>
        <p:txBody>
          <a:bodyPr wrap="square" rtlCol="0">
            <a:spAutoFit/>
          </a:bodyPr>
          <a:lstStyle/>
          <a:p>
            <a:r>
              <a:rPr lang="en-US" b="1" dirty="0" smtClean="0"/>
              <a:t>Automation Offload Platform (AOP) </a:t>
            </a:r>
            <a:r>
              <a:rPr lang="en-US" dirty="0" smtClean="0"/>
              <a:t>– </a:t>
            </a:r>
            <a:r>
              <a:rPr lang="en-US" sz="1400" dirty="0" smtClean="0"/>
              <a:t>Scale-out support to address hundreds of edges</a:t>
            </a:r>
          </a:p>
          <a:p>
            <a:endParaRPr lang="en-US" sz="1400" dirty="0" smtClean="0"/>
          </a:p>
          <a:p>
            <a:r>
              <a:rPr lang="en-US" sz="1400" dirty="0" smtClean="0"/>
              <a:t>AOP from </a:t>
            </a:r>
            <a:r>
              <a:rPr lang="en-US" sz="1400" dirty="0" err="1" smtClean="0"/>
              <a:t>Akraino</a:t>
            </a:r>
            <a:r>
              <a:rPr lang="en-US" sz="1400" dirty="0" smtClean="0"/>
              <a:t> can be used to deploy in Edge site itself or in a regional site.</a:t>
            </a:r>
          </a:p>
        </p:txBody>
      </p:sp>
      <p:sp>
        <p:nvSpPr>
          <p:cNvPr id="38" name="Rounded Rectangle 37"/>
          <p:cNvSpPr/>
          <p:nvPr/>
        </p:nvSpPr>
        <p:spPr>
          <a:xfrm>
            <a:off x="2106057" y="4868683"/>
            <a:ext cx="1685182" cy="113696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40"/>
          <p:cNvSpPr/>
          <p:nvPr/>
        </p:nvSpPr>
        <p:spPr>
          <a:xfrm>
            <a:off x="2173097" y="5243022"/>
            <a:ext cx="1575755" cy="672190"/>
          </a:xfrm>
          <a:prstGeom prst="roundRect">
            <a:avLst/>
          </a:prstGeom>
          <a:solidFill>
            <a:schemeClr val="accent4">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rPr>
              <a:t>Big Edges</a:t>
            </a:r>
            <a:endParaRPr lang="en-US" sz="1600" dirty="0">
              <a:solidFill>
                <a:schemeClr val="bg1"/>
              </a:solidFill>
            </a:endParaRPr>
          </a:p>
        </p:txBody>
      </p:sp>
      <p:sp>
        <p:nvSpPr>
          <p:cNvPr id="42" name="Rounded Rectangle 41"/>
          <p:cNvSpPr/>
          <p:nvPr/>
        </p:nvSpPr>
        <p:spPr>
          <a:xfrm>
            <a:off x="2173097" y="5990628"/>
            <a:ext cx="1575755" cy="372671"/>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HW</a:t>
            </a:r>
            <a:endParaRPr lang="en-US" dirty="0"/>
          </a:p>
        </p:txBody>
      </p:sp>
      <p:cxnSp>
        <p:nvCxnSpPr>
          <p:cNvPr id="7" name="Elbow Connector 6"/>
          <p:cNvCxnSpPr>
            <a:endCxn id="58" idx="0"/>
          </p:cNvCxnSpPr>
          <p:nvPr/>
        </p:nvCxnSpPr>
        <p:spPr>
          <a:xfrm rot="5400000">
            <a:off x="332893" y="2692912"/>
            <a:ext cx="3135085" cy="1326476"/>
          </a:xfrm>
          <a:prstGeom prst="bentConnector3">
            <a:avLst>
              <a:gd name="adj1" fmla="val 50000"/>
            </a:avLst>
          </a:prstGeom>
          <a:ln>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2198836" y="4923692"/>
            <a:ext cx="1547751" cy="288151"/>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AOP</a:t>
            </a:r>
            <a:endParaRPr lang="en-US" dirty="0"/>
          </a:p>
        </p:txBody>
      </p:sp>
      <p:cxnSp>
        <p:nvCxnSpPr>
          <p:cNvPr id="63" name="Elbow Connector 62"/>
          <p:cNvCxnSpPr>
            <a:stCxn id="35" idx="1"/>
            <a:endCxn id="45" idx="0"/>
          </p:cNvCxnSpPr>
          <p:nvPr/>
        </p:nvCxnSpPr>
        <p:spPr>
          <a:xfrm rot="10800000" flipV="1">
            <a:off x="2972712" y="1609094"/>
            <a:ext cx="3347808" cy="3314598"/>
          </a:xfrm>
          <a:prstGeom prst="bentConnector2">
            <a:avLst/>
          </a:prstGeom>
          <a:ln>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4" idx="1"/>
            <a:endCxn id="52" idx="0"/>
          </p:cNvCxnSpPr>
          <p:nvPr/>
        </p:nvCxnSpPr>
        <p:spPr>
          <a:xfrm rot="10800000" flipV="1">
            <a:off x="4770404" y="2779694"/>
            <a:ext cx="787877" cy="207921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694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1" y="10985"/>
            <a:ext cx="10972800" cy="988747"/>
          </a:xfrm>
        </p:spPr>
        <p:txBody>
          <a:bodyPr/>
          <a:lstStyle/>
          <a:p>
            <a:r>
              <a:rPr lang="en-US" dirty="0" smtClean="0"/>
              <a:t>ONAP -  Edge scalability</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57778735"/>
              </p:ext>
            </p:extLst>
          </p:nvPr>
        </p:nvGraphicFramePr>
        <p:xfrm>
          <a:off x="276153" y="999732"/>
          <a:ext cx="10887958" cy="5496380"/>
        </p:xfrm>
        <a:graphic>
          <a:graphicData uri="http://schemas.openxmlformats.org/drawingml/2006/table">
            <a:tbl>
              <a:tblPr firstRow="1" bandRow="1">
                <a:tableStyleId>{5C22544A-7EE6-4342-B048-85BDC9FD1C3A}</a:tableStyleId>
              </a:tblPr>
              <a:tblGrid>
                <a:gridCol w="10887958"/>
              </a:tblGrid>
              <a:tr h="370660">
                <a:tc>
                  <a:txBody>
                    <a:bodyPr/>
                    <a:lstStyle/>
                    <a:p>
                      <a:pPr algn="ctr"/>
                      <a:r>
                        <a:rPr lang="en-US" dirty="0" smtClean="0"/>
                        <a:t>ONAP and Edge-Scalability (Addressing</a:t>
                      </a:r>
                      <a:r>
                        <a:rPr lang="en-US" baseline="0" dirty="0" smtClean="0"/>
                        <a:t> 1000s of Edge Clouds)_</a:t>
                      </a:r>
                      <a:endParaRPr lang="en-US" dirty="0"/>
                    </a:p>
                  </a:txBody>
                  <a:tcPr/>
                </a:tc>
              </a:tr>
              <a:tr h="370840">
                <a:tc>
                  <a:txBody>
                    <a:bodyPr/>
                    <a:lstStyle/>
                    <a:p>
                      <a:pPr marL="285750" indent="-285750">
                        <a:buFont typeface="Arial" panose="020B0604020202020204" pitchFamily="34" charset="0"/>
                        <a:buChar char="•"/>
                      </a:pPr>
                      <a:r>
                        <a:rPr lang="en-US" dirty="0" smtClean="0"/>
                        <a:t>Support</a:t>
                      </a:r>
                      <a:r>
                        <a:rPr lang="en-US" baseline="0" dirty="0" smtClean="0"/>
                        <a:t> for various VIMs (</a:t>
                      </a:r>
                      <a:r>
                        <a:rPr lang="en-US" baseline="0" dirty="0" err="1" smtClean="0"/>
                        <a:t>eg</a:t>
                      </a:r>
                      <a:r>
                        <a:rPr lang="en-US" baseline="0" dirty="0" smtClean="0"/>
                        <a:t>. </a:t>
                      </a:r>
                      <a:r>
                        <a:rPr lang="en-US" b="1" baseline="0" dirty="0" err="1" smtClean="0"/>
                        <a:t>Akraino</a:t>
                      </a:r>
                      <a:r>
                        <a:rPr lang="en-US" baseline="0" dirty="0" smtClean="0"/>
                        <a:t>, </a:t>
                      </a:r>
                      <a:r>
                        <a:rPr lang="en-US" baseline="0" dirty="0" err="1" smtClean="0"/>
                        <a:t>Openstack</a:t>
                      </a:r>
                      <a:r>
                        <a:rPr lang="en-US" baseline="0" dirty="0" smtClean="0"/>
                        <a:t>, </a:t>
                      </a:r>
                      <a:r>
                        <a:rPr lang="en-US" b="1" baseline="0" dirty="0" smtClean="0"/>
                        <a:t>K8S</a:t>
                      </a:r>
                      <a:r>
                        <a:rPr lang="en-US" baseline="0" dirty="0" smtClean="0"/>
                        <a:t>, </a:t>
                      </a:r>
                      <a:r>
                        <a:rPr lang="en-US" i="1" baseline="0" dirty="0" smtClean="0"/>
                        <a:t>VIO, Titanium, Azure, AWS </a:t>
                      </a:r>
                      <a:r>
                        <a:rPr lang="en-US" baseline="0" dirty="0" smtClean="0"/>
                        <a:t>etc..)</a:t>
                      </a:r>
                      <a:endParaRPr lang="en-US" dirty="0"/>
                    </a:p>
                  </a:txBody>
                  <a:tcPr/>
                </a:tc>
              </a:tr>
              <a:tr h="370840">
                <a:tc>
                  <a:txBody>
                    <a:bodyPr/>
                    <a:lstStyle/>
                    <a:p>
                      <a:pPr marL="285750" indent="-285750">
                        <a:buFont typeface="Arial" panose="020B0604020202020204" pitchFamily="34" charset="0"/>
                        <a:buChar char="•"/>
                      </a:pPr>
                      <a:r>
                        <a:rPr lang="en-US" dirty="0" smtClean="0"/>
                        <a:t>Tune/Enhance</a:t>
                      </a:r>
                      <a:r>
                        <a:rPr lang="en-US" baseline="0" dirty="0" smtClean="0"/>
                        <a:t> – for performance</a:t>
                      </a:r>
                    </a:p>
                    <a:p>
                      <a:pPr marL="742950" lvl="1" indent="-285750">
                        <a:buFont typeface="Arial" panose="020B0604020202020204" pitchFamily="34" charset="0"/>
                        <a:buChar char="•"/>
                      </a:pPr>
                      <a:r>
                        <a:rPr lang="en-US" dirty="0" smtClean="0"/>
                        <a:t>Hierarchical Federation:</a:t>
                      </a:r>
                      <a:r>
                        <a:rPr lang="en-US" baseline="0" dirty="0" smtClean="0"/>
                        <a:t>  </a:t>
                      </a:r>
                      <a:r>
                        <a:rPr lang="en-US" dirty="0" smtClean="0"/>
                        <a:t>Site-level orchestration,</a:t>
                      </a:r>
                      <a:r>
                        <a:rPr lang="en-US" baseline="0" dirty="0" smtClean="0"/>
                        <a:t> Fabric control, Gateway control,  Analytics, Topology discovery and capability distribution </a:t>
                      </a:r>
                    </a:p>
                    <a:p>
                      <a:pPr marL="742950" lvl="1" indent="-285750">
                        <a:buFont typeface="Arial" panose="020B0604020202020204" pitchFamily="34" charset="0"/>
                        <a:buChar char="•"/>
                      </a:pPr>
                      <a:r>
                        <a:rPr lang="en-US" dirty="0" smtClean="0"/>
                        <a:t>Placement</a:t>
                      </a:r>
                      <a:r>
                        <a:rPr lang="en-US" baseline="0" dirty="0" smtClean="0"/>
                        <a:t> decisions across thousands of Edges  (</a:t>
                      </a:r>
                      <a:r>
                        <a:rPr lang="en-US" baseline="0" dirty="0" err="1" smtClean="0"/>
                        <a:t>eg</a:t>
                      </a:r>
                      <a:r>
                        <a:rPr lang="en-US" baseline="0" dirty="0" smtClean="0"/>
                        <a:t>. OOF, Multi-Cloud)</a:t>
                      </a:r>
                    </a:p>
                    <a:p>
                      <a:pPr marL="742950" lvl="1" indent="-285750">
                        <a:buFont typeface="Arial" panose="020B0604020202020204" pitchFamily="34" charset="0"/>
                        <a:buChar char="•"/>
                      </a:pPr>
                      <a:r>
                        <a:rPr lang="en-US" baseline="0" dirty="0" smtClean="0"/>
                        <a:t>Discovery of Edges and  edge capabilities</a:t>
                      </a:r>
                    </a:p>
                    <a:p>
                      <a:pPr marL="742950" lvl="1" indent="-285750">
                        <a:buFont typeface="Arial" panose="020B0604020202020204" pitchFamily="34" charset="0"/>
                        <a:buChar char="•"/>
                      </a:pPr>
                      <a:r>
                        <a:rPr lang="en-US" baseline="0" dirty="0" smtClean="0"/>
                        <a:t>Fault/Alarm/Statistics collection agents</a:t>
                      </a:r>
                    </a:p>
                    <a:p>
                      <a:pPr marL="742950" lvl="1" indent="-285750">
                        <a:buFont typeface="Arial" panose="020B0604020202020204" pitchFamily="34" charset="0"/>
                        <a:buChar char="•"/>
                      </a:pPr>
                      <a:r>
                        <a:rPr lang="en-US" baseline="0" dirty="0" smtClean="0"/>
                        <a:t>Service scale-out</a:t>
                      </a:r>
                    </a:p>
                    <a:p>
                      <a:pPr marL="742950" lvl="1" indent="-285750">
                        <a:buFont typeface="Arial" panose="020B0604020202020204" pitchFamily="34" charset="0"/>
                        <a:buChar char="•"/>
                      </a:pPr>
                      <a:r>
                        <a:rPr lang="en-US" baseline="0" dirty="0" smtClean="0"/>
                        <a:t>Database limitations</a:t>
                      </a:r>
                    </a:p>
                  </a:txBody>
                  <a:tcPr/>
                </a:tc>
              </a:tr>
              <a:tr h="370840">
                <a:tc>
                  <a:txBody>
                    <a:bodyPr/>
                    <a:lstStyle/>
                    <a:p>
                      <a:pPr marL="285750" indent="-285750">
                        <a:buFont typeface="Arial" panose="020B0604020202020204" pitchFamily="34" charset="0"/>
                        <a:buChar char="•"/>
                      </a:pPr>
                      <a:r>
                        <a:rPr lang="en-US" dirty="0" smtClean="0"/>
                        <a:t>Usability/Simplicity</a:t>
                      </a:r>
                    </a:p>
                    <a:p>
                      <a:pPr marL="742950" lvl="1" indent="-285750">
                        <a:buFont typeface="Arial" panose="020B0604020202020204" pitchFamily="34" charset="0"/>
                        <a:buChar char="•"/>
                      </a:pPr>
                      <a:r>
                        <a:rPr lang="en-US" dirty="0" smtClean="0"/>
                        <a:t>Auto registration :  Avoid</a:t>
                      </a:r>
                      <a:r>
                        <a:rPr lang="en-US" baseline="0" dirty="0" smtClean="0"/>
                        <a:t> manual addition &amp; Deletion of each Edge (Collaboration between ONAP and </a:t>
                      </a:r>
                      <a:r>
                        <a:rPr lang="en-US" baseline="0" dirty="0" err="1" smtClean="0"/>
                        <a:t>Akraino</a:t>
                      </a:r>
                      <a:r>
                        <a:rPr lang="en-US" baseline="0" dirty="0" smtClean="0"/>
                        <a:t>)</a:t>
                      </a:r>
                      <a:endParaRPr lang="en-US" dirty="0"/>
                    </a:p>
                  </a:txBody>
                  <a:tcPr/>
                </a:tc>
              </a:tr>
              <a:tr h="370840">
                <a:tc>
                  <a:txBody>
                    <a:bodyPr/>
                    <a:lstStyle/>
                    <a:p>
                      <a:pPr marL="285750" indent="-285750">
                        <a:buFont typeface="Arial" panose="020B0604020202020204" pitchFamily="34" charset="0"/>
                        <a:buChar char="•"/>
                      </a:pPr>
                      <a:r>
                        <a:rPr lang="en-US" dirty="0" smtClean="0"/>
                        <a:t>Fabric</a:t>
                      </a:r>
                      <a:r>
                        <a:rPr lang="en-US" baseline="0" dirty="0" smtClean="0"/>
                        <a:t> Control (Controlling L2/L3 physical switches for VLAN/VXLAN/</a:t>
                      </a:r>
                      <a:r>
                        <a:rPr lang="en-US" baseline="0" dirty="0" err="1" smtClean="0"/>
                        <a:t>QoS</a:t>
                      </a:r>
                      <a:r>
                        <a:rPr lang="en-US" baseline="0" dirty="0" smtClean="0"/>
                        <a:t>/Policies, mainly for SRIOV-NIC VNFs)</a:t>
                      </a:r>
                    </a:p>
                    <a:p>
                      <a:pPr marL="742950" lvl="1" indent="-285750">
                        <a:buFont typeface="Arial" panose="020B0604020202020204" pitchFamily="34" charset="0"/>
                        <a:buChar char="•"/>
                      </a:pPr>
                      <a:r>
                        <a:rPr lang="en-US" dirty="0" smtClean="0"/>
                        <a:t>Collaboration</a:t>
                      </a:r>
                      <a:r>
                        <a:rPr lang="en-US" baseline="0" dirty="0" smtClean="0"/>
                        <a:t> between ONAP and </a:t>
                      </a:r>
                      <a:r>
                        <a:rPr lang="en-US" baseline="0" dirty="0" err="1" smtClean="0"/>
                        <a:t>Akraino</a:t>
                      </a:r>
                      <a:r>
                        <a:rPr lang="en-US" baseline="0" dirty="0" smtClean="0"/>
                        <a:t>.</a:t>
                      </a:r>
                    </a:p>
                    <a:p>
                      <a:pPr marL="742950" lvl="1" indent="-285750">
                        <a:buFont typeface="Arial" panose="020B0604020202020204" pitchFamily="34" charset="0"/>
                        <a:buChar char="•"/>
                      </a:pPr>
                      <a:r>
                        <a:rPr lang="en-US" baseline="0" dirty="0" smtClean="0"/>
                        <a:t>Take advantage of Stratum project and avoid new plugins in AOP &amp; ONAP</a:t>
                      </a:r>
                      <a:endParaRPr lang="en-US" dirty="0"/>
                    </a:p>
                  </a:txBody>
                  <a:tcPr/>
                </a:tc>
              </a:tr>
              <a:tr h="370840">
                <a:tc>
                  <a:txBody>
                    <a:bodyPr/>
                    <a:lstStyle/>
                    <a:p>
                      <a:pPr marL="285750" indent="-285750">
                        <a:buFont typeface="Arial" panose="020B0604020202020204" pitchFamily="34" charset="0"/>
                        <a:buChar char="•"/>
                      </a:pPr>
                      <a:r>
                        <a:rPr lang="en-US" dirty="0" smtClean="0"/>
                        <a:t>Fault/Alarm/Statistics</a:t>
                      </a:r>
                      <a:r>
                        <a:rPr lang="en-US" baseline="0" dirty="0" smtClean="0"/>
                        <a:t> Collection</a:t>
                      </a:r>
                    </a:p>
                    <a:p>
                      <a:pPr marL="742950" lvl="1" indent="-285750">
                        <a:buFont typeface="Arial" panose="020B0604020202020204" pitchFamily="34" charset="0"/>
                        <a:buChar char="•"/>
                      </a:pPr>
                      <a:r>
                        <a:rPr lang="en-US" baseline="0" dirty="0" smtClean="0"/>
                        <a:t>Collaboration between ONAP and </a:t>
                      </a:r>
                      <a:r>
                        <a:rPr lang="en-US" baseline="0" dirty="0" err="1" smtClean="0"/>
                        <a:t>Akraino</a:t>
                      </a:r>
                      <a:r>
                        <a:rPr lang="en-US" baseline="0" dirty="0" smtClean="0"/>
                        <a:t> to define Data models and protocols, RESP</a:t>
                      </a:r>
                      <a:endParaRPr lang="en-US" dirty="0"/>
                    </a:p>
                  </a:txBody>
                  <a:tcPr/>
                </a:tc>
              </a:tr>
            </a:tbl>
          </a:graphicData>
        </a:graphic>
      </p:graphicFrame>
    </p:spTree>
    <p:extLst>
      <p:ext uri="{BB962C8B-B14F-4D97-AF65-F5344CB8AC3E}">
        <p14:creationId xmlns:p14="http://schemas.microsoft.com/office/powerpoint/2010/main" val="598128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ONAP_template</Template>
  <TotalTime>25917</TotalTime>
  <Words>3500</Words>
  <Application>Microsoft Office PowerPoint</Application>
  <PresentationFormat>Widescreen</PresentationFormat>
  <Paragraphs>659</Paragraphs>
  <Slides>36</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.AppleSystemUIFont</vt:lpstr>
      <vt:lpstr>Arial</vt:lpstr>
      <vt:lpstr>Calibri</vt:lpstr>
      <vt:lpstr>Wingdings</vt:lpstr>
      <vt:lpstr>Office Theme</vt:lpstr>
      <vt:lpstr>Orchestration for Edge-Computing (WIP) -  Background work to identify gaps</vt:lpstr>
      <vt:lpstr>Network E2E (5G – An Edge computing enabler)</vt:lpstr>
      <vt:lpstr>Why Edge?</vt:lpstr>
      <vt:lpstr>Edge Requirements (to ONAP)</vt:lpstr>
      <vt:lpstr>ONAP Enhancements to support Edges – Summary  (Green in Started in R3, Red – start in R4 and rest later)</vt:lpstr>
      <vt:lpstr>PowerPoint Presentation</vt:lpstr>
      <vt:lpstr>Edge Deployment Architecture – ONAP for Service Orchestration </vt:lpstr>
      <vt:lpstr>Edge Deployment Architecture – ONAP + Akraino</vt:lpstr>
      <vt:lpstr>ONAP -  Edge scalability</vt:lpstr>
      <vt:lpstr>Edge Deployment Architecture – Offload Interface points</vt:lpstr>
      <vt:lpstr>Hierarchical Federation – Site registration </vt:lpstr>
      <vt:lpstr>Hierarchical Federation – VNF LCM</vt:lpstr>
      <vt:lpstr>Networking – Fabric Control</vt:lpstr>
      <vt:lpstr>Scalability - Casablanca</vt:lpstr>
      <vt:lpstr>PowerPoint Presentation</vt:lpstr>
      <vt:lpstr>Security – ONAP Enhancements</vt:lpstr>
      <vt:lpstr>PowerPoint Presentation</vt:lpstr>
      <vt:lpstr>Regulations – ONAP Enhancements</vt:lpstr>
      <vt:lpstr>PowerPoint Presentation</vt:lpstr>
      <vt:lpstr>Performance – ONAP Enhancements</vt:lpstr>
      <vt:lpstr>PowerPoint Presentation</vt:lpstr>
      <vt:lpstr>Zero Touch Provisioning – ONAP Enhancements</vt:lpstr>
      <vt:lpstr>PowerPoint Presentation</vt:lpstr>
      <vt:lpstr>MEC Architecture</vt:lpstr>
      <vt:lpstr>MEC Architecture – Challenges (in 4G)</vt:lpstr>
      <vt:lpstr>5G and MEC</vt:lpstr>
      <vt:lpstr>MEC Application Provider and ONAP deployments – Choice 1 (ONAP-Managed Edge App provisioning)</vt:lpstr>
      <vt:lpstr>Edge Application use case – Compute offload by User Entity</vt:lpstr>
      <vt:lpstr>Network E2E with Edge Apps – MEC Apps &amp; Contextual information</vt:lpstr>
      <vt:lpstr>MEC Application Provider and ONAP deployments – Choice 2 (ONAP-unaware Edge App provisioning)</vt:lpstr>
      <vt:lpstr>Comparison between ONAP-Managed vs ONAP-unaware Edge App provisioning</vt:lpstr>
      <vt:lpstr>Edge App Provisioning – ONAP Enhancements (for Choice1)</vt:lpstr>
      <vt:lpstr>BACKUP</vt:lpstr>
      <vt:lpstr>What changes required in ONAP</vt:lpstr>
      <vt:lpstr>Edge Deployment Architecture – Various Edge Groups</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Addepalli, Srinivasa R</dc:creator>
  <cp:keywords>CTPClassification=:VisualMarkings=, CTPClassification=CTP_PUBLIC:VisualMarkings=</cp:keywords>
  <cp:lastModifiedBy>Addepalli, Srinivasa R</cp:lastModifiedBy>
  <cp:revision>336</cp:revision>
  <cp:lastPrinted>2017-09-21T21:17:08Z</cp:lastPrinted>
  <dcterms:created xsi:type="dcterms:W3CDTF">2017-11-06T17:49:59Z</dcterms:created>
  <dcterms:modified xsi:type="dcterms:W3CDTF">2018-10-12T18:28:11Z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2017-12-11 20:52:38Z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CTP_PUBLIC</vt:lpwstr>
  </property>
</Properties>
</file>