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480" r:id="rId3"/>
    <p:sldId id="1274" r:id="rId4"/>
    <p:sldId id="1272" r:id="rId5"/>
    <p:sldId id="1271" r:id="rId6"/>
    <p:sldId id="1273" r:id="rId7"/>
    <p:sldId id="1275" r:id="rId8"/>
    <p:sldId id="1276" r:id="rId9"/>
    <p:sldId id="1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KATESH KUMAR, VIJAY" initials="VKV" lastIdx="19" clrIdx="0">
    <p:extLst>
      <p:ext uri="{19B8F6BF-5375-455C-9EA6-DF929625EA0E}">
        <p15:presenceInfo xmlns:p15="http://schemas.microsoft.com/office/powerpoint/2012/main" userId="S-1-5-21-2057499049-1289676208-1959431660-2469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25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72" autoAdjust="0"/>
    <p:restoredTop sz="89089" autoAdjust="0"/>
  </p:normalViewPr>
  <p:slideViewPr>
    <p:cSldViewPr snapToGrid="0">
      <p:cViewPr varScale="1">
        <p:scale>
          <a:sx n="60" d="100"/>
          <a:sy n="60" d="100"/>
        </p:scale>
        <p:origin x="10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4B9-8789-4516-BB60-4737D8B699C4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B4D18-6AD1-43F0-B06F-EA95D6A0AF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99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C430-4C90-439A-97A3-2F9EB00B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E1E58-4E6D-4AB2-85DE-782051AB2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0F08-730A-4EE4-9F3F-EA234EF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C5F08-F4DF-4AD3-A524-DFF12A7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1683-7710-4931-B626-D38796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2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C9CE-4701-4066-AB9F-9E579BC0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35608-3E75-4E42-AD24-3F21A530B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3F9D-1896-4A0C-892D-83699FDE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9F89-1D64-428C-BD81-34B2EE9E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A1F3-C80C-4BC4-91D7-4583C4CF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D0E91-DA5A-4B92-879E-287BF2D77E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E3905-8250-4D04-8388-9A5EB104B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D42-780C-4F98-A9DD-7C8150E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49F1F-9B01-42D6-961D-64B3E9A7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B1EBE-152C-432C-B245-2CA8424D3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6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69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78981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968236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3219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600201"/>
            <a:ext cx="10975658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300"/>
              </a:spcBef>
              <a:defRPr/>
            </a:lvl2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3934" y="6388100"/>
            <a:ext cx="438104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sz="18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960" y="412751"/>
            <a:ext cx="11003870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5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946C-443C-4B23-9308-81493C1D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C476-6EF8-48A8-A08C-3F09BC1F6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2B47-2DB1-48BE-AD08-5D6595CB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1441C-9708-42CA-8AFB-5C7A3350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284-BA92-4E17-A8D9-AF70FFF9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4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83C-5CB7-4FDE-8762-546215B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36CD-9EB3-4ABB-8E4E-C8EBD4B29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0ACCB-CFD7-480A-B74C-D258C9884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EC4B6-C2EE-40B2-B8F6-A1BA3762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BB5-B2C7-48BC-9A8F-C7C0F8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7875F-D01C-4F34-A5EF-4033BC34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C94-C76E-45C9-85AE-AC434270F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61C71-EA82-4A10-9A96-EC57FDB3F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2E351-7715-4D26-A2CC-61BA117E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1C16A-F3E0-450B-A915-194DD46C3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B18BF-E7AD-4C65-9270-B0F1D4A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33EC0A-7BB9-4633-88DA-E8A7EE2D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B3631-3C31-4F4A-B495-E0DD78239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19751E-DE93-4D5A-AC95-DBBF01CF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E87E-72F2-44C2-A5AC-2444CA39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2E8DF-F8CF-4DE7-A549-BF73B8A6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371E6-D633-4F2A-8487-EAAF6860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1FC50-EFB1-4B4D-974C-B328B7F5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5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F0CD4-1F77-406A-9E6E-7DBC2396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CC30E-1FE8-4582-81C8-FA3A8D66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FE20-8632-4D65-BD8E-E2A88D93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7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BEF0-5A4E-4903-A03D-091E660A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7FEC-C5D9-4985-A721-3E66D000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3B475-A788-4DDE-AECE-4D2AAE191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91DD-DD6A-4018-B236-C180545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89512-A6DD-4903-AAD4-4A840BF4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B4E1B-A907-4FCE-A594-8CE84B91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CDC5-4C4F-493B-B8E3-E6109E82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0CED5-C954-459A-B56A-C7D79B73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9EC40-AD70-4613-8613-9517DE17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73FBB-FC2B-4183-BFA1-05341FBB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385FF-609C-4C9C-864B-B74ECCA7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46DA2-570F-4CC4-BD82-3BCB8F86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DE7AC-D851-491E-B39A-A9559AC4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3F364-4FFC-4ED5-A184-0B04C43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195D-5B9C-4E9F-8886-2FFE8BA7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8DFD-3FD3-4236-87DE-87D79B96E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B0425-2894-4A6D-AC35-E7CDDFB8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8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  <p:sldLayoutId id="2147483686" r:id="rId6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(ONAP+etc.)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(ONAP+etc.)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28379482/Management%20Orchestration-DCAE-Platform%20Extension.pptx?version=1&amp;modificationDate=1561145148631&amp;api=v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67B78-6D14-4FAE-9643-F8C3D06C5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023" y="2824480"/>
            <a:ext cx="11561217" cy="186944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3300" b="1" dirty="0"/>
              <a:t>Title: Distributed Management (ONAP/3</a:t>
            </a:r>
            <a:r>
              <a:rPr lang="en-US" sz="3300" b="1" baseline="30000" dirty="0"/>
              <a:t>rd</a:t>
            </a:r>
            <a:r>
              <a:rPr lang="en-US" sz="3300" b="1" dirty="0"/>
              <a:t> Party) </a:t>
            </a:r>
            <a:br>
              <a:rPr lang="en-US" sz="3300" b="1" dirty="0"/>
            </a:br>
            <a:r>
              <a:rPr lang="en-US" sz="3300" b="1" dirty="0"/>
              <a:t>Arch Approach Finalization for Frankfurt </a:t>
            </a:r>
            <a:br>
              <a:rPr lang="en-US" sz="3300" b="1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200" u="sng" dirty="0"/>
              <a:t>Source</a:t>
            </a:r>
            <a:r>
              <a:rPr lang="en-US" sz="2200" dirty="0"/>
              <a:t>: ONAP Architecture Task Force on Edge Automation</a:t>
            </a:r>
            <a:br>
              <a:rPr lang="en-US" dirty="0"/>
            </a:br>
            <a:r>
              <a:rPr lang="en-US" sz="1800" dirty="0"/>
              <a:t>- </a:t>
            </a:r>
            <a:r>
              <a:rPr lang="en-US" sz="1800" u="sng" dirty="0"/>
              <a:t>Lead</a:t>
            </a:r>
            <a:r>
              <a:rPr lang="en-US" sz="1800" dirty="0"/>
              <a:t>: VMware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Core Team</a:t>
            </a:r>
            <a:r>
              <a:rPr lang="en-US" sz="1800" dirty="0"/>
              <a:t>: Amdocs, AT&amp;T, Bell Canada, Intel, VMware</a:t>
            </a:r>
            <a:br>
              <a:rPr lang="en-US" sz="1800" dirty="0"/>
            </a:br>
            <a:r>
              <a:rPr lang="en-US" sz="1800" u="sng" dirty="0"/>
              <a:t>Others</a:t>
            </a:r>
            <a:r>
              <a:rPr lang="en-US" sz="1800" dirty="0"/>
              <a:t>: Huawei, Fujitsu, Nokia, Red Hat, Vodafone, Verizon, Swisscom, Orange 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Date</a:t>
            </a:r>
            <a:r>
              <a:rPr lang="en-US" sz="1800" dirty="0"/>
              <a:t>: April 2019</a:t>
            </a:r>
            <a:br>
              <a:rPr lang="en-US" sz="1800" dirty="0"/>
            </a:br>
            <a:r>
              <a:rPr lang="en-US" dirty="0"/>
              <a:t>- </a:t>
            </a:r>
            <a:r>
              <a:rPr lang="en-US" sz="1600" u="sng" dirty="0"/>
              <a:t>Link</a:t>
            </a:r>
            <a:r>
              <a:rPr lang="en-US" sz="1600" dirty="0"/>
              <a:t>: https://wiki.onap.org/display/DW/Edge+Automation+through+ONAP+-+Distributed+Management+%28ONAP+etc.%29+components</a:t>
            </a:r>
            <a:br>
              <a:rPr lang="en-US" sz="13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5769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A948-46D0-4A98-9FEE-38FC79C75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37915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Requirement Finalization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2A76C-2660-4993-B1A6-77782A10DC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3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Near-term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91259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41856"/>
            <a:ext cx="1881744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90906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90906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71166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99468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2001219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318090" y="4805412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354248" y="5518680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471411" y="5539320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412782" y="5571803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171155" y="5537609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953810" y="5714450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90135" y="3106242"/>
            <a:ext cx="227131" cy="2023573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29111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5910146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95236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95111-4B6E-48C9-8D47-B4A08DFF09C5}"/>
              </a:ext>
            </a:extLst>
          </p:cNvPr>
          <p:cNvSpPr txBox="1"/>
          <p:nvPr/>
        </p:nvSpPr>
        <p:spPr>
          <a:xfrm>
            <a:off x="8757501" y="907817"/>
            <a:ext cx="343449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Near-term Requirements</a:t>
            </a:r>
          </a:p>
          <a:p>
            <a:r>
              <a:rPr lang="en-US" sz="1600" dirty="0"/>
              <a:t>1. Central Consolidated view – mgmt. apps for a given design flow could be in central and/or edge</a:t>
            </a:r>
          </a:p>
          <a:p>
            <a:r>
              <a:rPr lang="en-US" sz="1600" dirty="0"/>
              <a:t>5. Design Flow Integration </a:t>
            </a:r>
            <a:r>
              <a:rPr lang="en-US" sz="1200" dirty="0"/>
              <a:t>(excludes basic ONAP components, e.g. SO)</a:t>
            </a:r>
          </a:p>
          <a:p>
            <a:r>
              <a:rPr lang="en-US" sz="1600" dirty="0"/>
              <a:t>6. Control Loop Flow Integration </a:t>
            </a:r>
            <a:r>
              <a:rPr lang="en-US" sz="1200" dirty="0"/>
              <a:t>(excludes basic ONAP components., e.g. SO) – </a:t>
            </a:r>
            <a:r>
              <a:rPr lang="en-US" sz="1600" dirty="0"/>
              <a:t>Start small with some mgmt. apps in Central and some in Edge</a:t>
            </a:r>
            <a:endParaRPr lang="en-US" sz="1200" dirty="0"/>
          </a:p>
          <a:p>
            <a:r>
              <a:rPr lang="en-US" sz="1600" dirty="0"/>
              <a:t>4. SDC/CLAMP TOSCA (Note 2) Support </a:t>
            </a:r>
          </a:p>
          <a:p>
            <a:endParaRPr lang="en-US" sz="1600" dirty="0"/>
          </a:p>
          <a:p>
            <a:r>
              <a:rPr lang="en-US" sz="1600" u="sng" dirty="0"/>
              <a:t>Note 1: </a:t>
            </a:r>
            <a:r>
              <a:rPr lang="en-US" sz="1600" dirty="0"/>
              <a:t>In the near-term, different apps may use different config mechanisms – e.g. Consul or K8S Config map or K8S Secret for config store</a:t>
            </a:r>
          </a:p>
          <a:p>
            <a:endParaRPr lang="en-US" sz="1600" dirty="0"/>
          </a:p>
          <a:p>
            <a:r>
              <a:rPr lang="en-US" sz="1600" u="sng" dirty="0"/>
              <a:t>Note 2:</a:t>
            </a:r>
            <a:r>
              <a:rPr lang="en-US" sz="1600" dirty="0"/>
              <a:t> This could be ETSI SOL 001 based. Need to confirm with SDC team.</a:t>
            </a:r>
            <a:endParaRPr lang="en-US" i="1" dirty="0"/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0B85BA8C-D14E-40D2-A6C5-0A16D1B50FF1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35E6EB0-5E98-4FEE-8CB3-36EE121D6D3A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5" name="Hexagon 64">
            <a:extLst>
              <a:ext uri="{FF2B5EF4-FFF2-40B4-BE49-F238E27FC236}">
                <a16:creationId xmlns:a16="http://schemas.microsoft.com/office/drawing/2014/main" id="{F3AD6634-7BAB-4E7C-8737-F9C5FAE9CC1F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E148CA-7C39-460D-AC95-1C76D53092FA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7" name="Hexagon 66">
            <a:extLst>
              <a:ext uri="{FF2B5EF4-FFF2-40B4-BE49-F238E27FC236}">
                <a16:creationId xmlns:a16="http://schemas.microsoft.com/office/drawing/2014/main" id="{4188CF93-A0DB-4A5C-B0F6-3154CFE44456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E92A4A-968D-480C-A30D-40F6C8C378B4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654DC7-78DF-432C-B30B-1EF1CF7D8911}"/>
              </a:ext>
            </a:extLst>
          </p:cNvPr>
          <p:cNvSpPr txBox="1"/>
          <p:nvPr/>
        </p:nvSpPr>
        <p:spPr>
          <a:xfrm>
            <a:off x="4496077" y="4444861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1C6D0-18CE-4EBC-A0DB-1AF3A7310085}"/>
              </a:ext>
            </a:extLst>
          </p:cNvPr>
          <p:cNvSpPr txBox="1"/>
          <p:nvPr/>
        </p:nvSpPr>
        <p:spPr>
          <a:xfrm>
            <a:off x="4532235" y="5158129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F0C5DAE4-B284-499C-9715-D8E8133292FD}"/>
              </a:ext>
            </a:extLst>
          </p:cNvPr>
          <p:cNvSpPr>
            <a:spLocks noChangeAspect="1"/>
          </p:cNvSpPr>
          <p:nvPr/>
        </p:nvSpPr>
        <p:spPr>
          <a:xfrm>
            <a:off x="4649398" y="5178769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F69304-8AE2-45BF-A8CA-14ABCE508FCB}"/>
              </a:ext>
            </a:extLst>
          </p:cNvPr>
          <p:cNvSpPr txBox="1"/>
          <p:nvPr/>
        </p:nvSpPr>
        <p:spPr>
          <a:xfrm>
            <a:off x="4590769" y="5211252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4A85198-12D5-4D3A-B314-AC44306F20AF}"/>
              </a:ext>
            </a:extLst>
          </p:cNvPr>
          <p:cNvGrpSpPr/>
          <p:nvPr/>
        </p:nvGrpSpPr>
        <p:grpSpPr>
          <a:xfrm>
            <a:off x="5349142" y="5177058"/>
            <a:ext cx="535679" cy="341965"/>
            <a:chOff x="2531438" y="2309747"/>
            <a:chExt cx="535819" cy="342054"/>
          </a:xfrm>
        </p:grpSpPr>
        <p:sp>
          <p:nvSpPr>
            <p:cNvPr id="56" name="Hexagon 55">
              <a:extLst>
                <a:ext uri="{FF2B5EF4-FFF2-40B4-BE49-F238E27FC236}">
                  <a16:creationId xmlns:a16="http://schemas.microsoft.com/office/drawing/2014/main" id="{82B92D97-1F22-43DE-910A-124E801C3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D8270B-A83F-46BD-8C20-A58BE375489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37A0555-24A2-4754-B3EB-620F1D7C7029}"/>
              </a:ext>
            </a:extLst>
          </p:cNvPr>
          <p:cNvCxnSpPr/>
          <p:nvPr/>
        </p:nvCxnSpPr>
        <p:spPr>
          <a:xfrm>
            <a:off x="5131797" y="5353899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9DFD46-BCF9-44F1-9FD6-80C1DADA445E}"/>
              </a:ext>
            </a:extLst>
          </p:cNvPr>
          <p:cNvSpPr txBox="1"/>
          <p:nvPr/>
        </p:nvSpPr>
        <p:spPr>
          <a:xfrm>
            <a:off x="3820297" y="5947933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Vodafone, TIM </a:t>
            </a:r>
          </a:p>
        </p:txBody>
      </p:sp>
    </p:spTree>
    <p:extLst>
      <p:ext uri="{BB962C8B-B14F-4D97-AF65-F5344CB8AC3E}">
        <p14:creationId xmlns:p14="http://schemas.microsoft.com/office/powerpoint/2010/main" val="229419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27" grpId="0" animBg="1"/>
      <p:bldP spid="7" grpId="0"/>
      <p:bldP spid="50" grpId="0" animBg="1"/>
      <p:bldP spid="52" grpId="0" animBg="1"/>
      <p:bldP spid="53" grpId="0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Long-term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80108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30705"/>
            <a:ext cx="1891102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79755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79755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60015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88317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1990068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195426" y="4805412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231587" y="534026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348750" y="5461263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290121" y="5493746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048494" y="5459552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831149" y="5636393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48298" y="3009643"/>
            <a:ext cx="216717" cy="2145049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17960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7C38E0ED-3170-4864-884E-2F07E2DA241C}"/>
              </a:ext>
            </a:extLst>
          </p:cNvPr>
          <p:cNvSpPr txBox="1"/>
          <p:nvPr/>
        </p:nvSpPr>
        <p:spPr>
          <a:xfrm>
            <a:off x="4465205" y="4463939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FDEF4A3-694A-444B-B710-2DDACC493823}"/>
              </a:ext>
            </a:extLst>
          </p:cNvPr>
          <p:cNvSpPr txBox="1"/>
          <p:nvPr/>
        </p:nvSpPr>
        <p:spPr>
          <a:xfrm>
            <a:off x="4531843" y="501217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0" name="Hexagon 119">
            <a:extLst>
              <a:ext uri="{FF2B5EF4-FFF2-40B4-BE49-F238E27FC236}">
                <a16:creationId xmlns:a16="http://schemas.microsoft.com/office/drawing/2014/main" id="{812502D2-70C1-4A11-825C-5E42C533D080}"/>
              </a:ext>
            </a:extLst>
          </p:cNvPr>
          <p:cNvSpPr>
            <a:spLocks noChangeAspect="1"/>
          </p:cNvSpPr>
          <p:nvPr/>
        </p:nvSpPr>
        <p:spPr>
          <a:xfrm>
            <a:off x="4649006" y="5166626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C42642C-5E64-4E92-B8EA-14F3EC7CD68D}"/>
              </a:ext>
            </a:extLst>
          </p:cNvPr>
          <p:cNvSpPr txBox="1"/>
          <p:nvPr/>
        </p:nvSpPr>
        <p:spPr>
          <a:xfrm>
            <a:off x="4590377" y="5199109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135EEF6-D6F0-4306-9820-B7B19B73FA50}"/>
              </a:ext>
            </a:extLst>
          </p:cNvPr>
          <p:cNvGrpSpPr/>
          <p:nvPr/>
        </p:nvGrpSpPr>
        <p:grpSpPr>
          <a:xfrm>
            <a:off x="5348750" y="5164915"/>
            <a:ext cx="535679" cy="341965"/>
            <a:chOff x="2531438" y="2309747"/>
            <a:chExt cx="535819" cy="342054"/>
          </a:xfrm>
        </p:grpSpPr>
        <p:sp>
          <p:nvSpPr>
            <p:cNvPr id="123" name="Hexagon 122">
              <a:extLst>
                <a:ext uri="{FF2B5EF4-FFF2-40B4-BE49-F238E27FC236}">
                  <a16:creationId xmlns:a16="http://schemas.microsoft.com/office/drawing/2014/main" id="{E28F2A31-9A69-48FE-80AF-A5A888ADE9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E877BEB-4F92-47D5-B850-9A4D0ADE1887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0E08C69-9B7D-4EDC-8633-274BDCA18579}"/>
              </a:ext>
            </a:extLst>
          </p:cNvPr>
          <p:cNvCxnSpPr/>
          <p:nvPr/>
        </p:nvCxnSpPr>
        <p:spPr>
          <a:xfrm>
            <a:off x="5131405" y="5341756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6088567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84085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456B41A4-BF1C-4D12-8C5C-D0C5FAD772A6}"/>
              </a:ext>
            </a:extLst>
          </p:cNvPr>
          <p:cNvSpPr>
            <a:spLocks noChangeAspect="1"/>
          </p:cNvSpPr>
          <p:nvPr/>
        </p:nvSpPr>
        <p:spPr>
          <a:xfrm>
            <a:off x="6251366" y="24712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997139-2A73-4EFE-B5A6-F9276FA806B9}"/>
              </a:ext>
            </a:extLst>
          </p:cNvPr>
          <p:cNvSpPr txBox="1"/>
          <p:nvPr/>
        </p:nvSpPr>
        <p:spPr>
          <a:xfrm>
            <a:off x="6185227" y="26862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2. Central/Edge – Same Config Mechanism</a:t>
            </a: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8742774B-064C-47C7-B8D7-BA1E11330615}"/>
              </a:ext>
            </a:extLst>
          </p:cNvPr>
          <p:cNvSpPr>
            <a:spLocks noChangeAspect="1"/>
          </p:cNvSpPr>
          <p:nvPr/>
        </p:nvSpPr>
        <p:spPr>
          <a:xfrm>
            <a:off x="7318164" y="24786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7F2467E-D5A9-4C49-8825-EFAFD4729926}"/>
              </a:ext>
            </a:extLst>
          </p:cNvPr>
          <p:cNvSpPr txBox="1"/>
          <p:nvPr/>
        </p:nvSpPr>
        <p:spPr>
          <a:xfrm>
            <a:off x="7252025" y="2555145"/>
            <a:ext cx="1106016" cy="6924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3. Central/Edge – Same Config Mechanism – Policy &amp; DMaaP integration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8FFBCF-BF65-413A-AF32-5C67AB62C9BE}"/>
              </a:ext>
            </a:extLst>
          </p:cNvPr>
          <p:cNvSpPr txBox="1"/>
          <p:nvPr/>
        </p:nvSpPr>
        <p:spPr>
          <a:xfrm>
            <a:off x="4455915" y="5936782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Vodafone, TIM </a:t>
            </a: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D90D03A5-B3F5-4580-91F2-9FF0F547AC75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4B05E2-7A85-440A-917F-03E81261318C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4300883D-1976-4C1B-A370-ABF21A92149A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31FA566-CCC0-449B-A13A-01F2A96A50FD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2" name="Hexagon 61">
            <a:extLst>
              <a:ext uri="{FF2B5EF4-FFF2-40B4-BE49-F238E27FC236}">
                <a16:creationId xmlns:a16="http://schemas.microsoft.com/office/drawing/2014/main" id="{949AFAE4-86D6-4306-8CB3-0F0A64EC8A73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43F5A29-46E0-430A-8E3D-33BE49140A6B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731EE66-47D0-46F7-B5B9-6233B14E20F1}"/>
              </a:ext>
            </a:extLst>
          </p:cNvPr>
          <p:cNvSpPr txBox="1"/>
          <p:nvPr/>
        </p:nvSpPr>
        <p:spPr>
          <a:xfrm>
            <a:off x="8757501" y="907817"/>
            <a:ext cx="343449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Long-term Requirements</a:t>
            </a:r>
          </a:p>
          <a:p>
            <a:r>
              <a:rPr lang="en-US" sz="1600" dirty="0"/>
              <a:t>1. Central Consolidated view</a:t>
            </a:r>
          </a:p>
          <a:p>
            <a:r>
              <a:rPr lang="en-US" sz="1600" dirty="0"/>
              <a:t>5. Design Flow Integration</a:t>
            </a:r>
            <a:endParaRPr lang="en-US" sz="1200" dirty="0"/>
          </a:p>
          <a:p>
            <a:r>
              <a:rPr lang="en-US" sz="1600" dirty="0"/>
              <a:t>6. Control Loop Flow Integration – </a:t>
            </a:r>
            <a:r>
              <a:rPr lang="en-US" sz="1600" dirty="0">
                <a:solidFill>
                  <a:srgbClr val="7030A0"/>
                </a:solidFill>
              </a:rPr>
              <a:t>Expand to use cases where all mgmt. apps are in edge </a:t>
            </a:r>
            <a:endParaRPr lang="en-US" sz="1200" dirty="0">
              <a:solidFill>
                <a:srgbClr val="7030A0"/>
              </a:solidFill>
            </a:endParaRPr>
          </a:p>
          <a:p>
            <a:r>
              <a:rPr lang="en-US" sz="1600" dirty="0"/>
              <a:t>4. SDC/CLAMP TOSCA Support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2. Converge on Central/Edge same Config Mechanism a) Helm mgmt. apps b) TOSCA mgmt. apps (Note 3)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3. W.r.t to 2), Policy &amp; DMaaP integration</a:t>
            </a:r>
          </a:p>
          <a:p>
            <a:r>
              <a:rPr lang="en-US" sz="1600" dirty="0">
                <a:solidFill>
                  <a:srgbClr val="7030A0"/>
                </a:solidFill>
              </a:rPr>
              <a:t>8. Non-K8S Cloud Support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r>
              <a:rPr lang="en-US" sz="1600" u="sng" dirty="0">
                <a:solidFill>
                  <a:srgbClr val="7030A0"/>
                </a:solidFill>
              </a:rPr>
              <a:t>Note 3:</a:t>
            </a:r>
            <a:r>
              <a:rPr lang="en-US" sz="1600" dirty="0">
                <a:solidFill>
                  <a:srgbClr val="7030A0"/>
                </a:solidFill>
              </a:rPr>
              <a:t> Config mechanisms could differ for Helm and TOSCA mgmt. apps</a:t>
            </a:r>
            <a:endParaRPr lang="en-US" sz="1600" u="sng" dirty="0">
              <a:solidFill>
                <a:srgbClr val="7030A0"/>
              </a:solidFill>
            </a:endParaRPr>
          </a:p>
          <a:p>
            <a:endParaRPr lang="en-US" sz="1600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1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18" grpId="0" animBg="1"/>
      <p:bldP spid="119" grpId="0" animBg="1"/>
      <p:bldP spid="120" grpId="0" animBg="1"/>
      <p:bldP spid="121" grpId="0"/>
      <p:bldP spid="127" grpId="0" animBg="1"/>
      <p:bldP spid="53" grpId="0" animBg="1"/>
      <p:bldP spid="54" grpId="0"/>
      <p:bldP spid="55" grpId="0" animBg="1"/>
      <p:bldP spid="56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26B924-580E-4E08-924E-71F1B7ABA5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826BE5-EA7F-48F3-BE02-3B402CB2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Distributed Management </a:t>
            </a:r>
            <a:r>
              <a:rPr lang="en-US" sz="2000" dirty="0"/>
              <a:t>(ONAP/3</a:t>
            </a:r>
            <a:r>
              <a:rPr lang="en-US" sz="2000" baseline="30000" dirty="0"/>
              <a:t>rd</a:t>
            </a:r>
            <a:r>
              <a:rPr lang="en-US" sz="2000" dirty="0"/>
              <a:t> Party) - </a:t>
            </a:r>
            <a:r>
              <a:rPr lang="en-US" sz="2800" dirty="0"/>
              <a:t>Others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19DC-F3EF-46FA-A78B-0702A19A3F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Out of scope for ONAP</a:t>
            </a:r>
          </a:p>
          <a:p>
            <a:pPr lvl="1"/>
            <a:r>
              <a:rPr lang="en-US" dirty="0"/>
              <a:t>7. Install Relevant Cloud (K8s or other) if not present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Independent deep dive topic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Handling Disconnected Edge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Configuration out of sync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Applies to managed workloads also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3719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A948-46D0-4A98-9FEE-38FC79C75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081" y="1200691"/>
            <a:ext cx="10515600" cy="2852737"/>
          </a:xfrm>
        </p:spPr>
        <p:txBody>
          <a:bodyPr/>
          <a:lstStyle/>
          <a:p>
            <a:r>
              <a:rPr lang="en-US" sz="5400" dirty="0">
                <a:solidFill>
                  <a:schemeClr val="tx1"/>
                </a:solidFill>
              </a:rPr>
              <a:t>Frankfurt Plan – Near Term Requirements Are High Priority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11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CC742C-62B0-4854-94C3-73BA55A7DFB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010093"/>
            <a:ext cx="10975658" cy="543515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Cloud Native K8S Ecosystem Only (OOM)</a:t>
            </a:r>
            <a:endParaRPr lang="en-US" dirty="0"/>
          </a:p>
          <a:p>
            <a:pPr lvl="1"/>
            <a:r>
              <a:rPr lang="en-US" dirty="0"/>
              <a:t>Link: https://wiki.onap.org/download/attachments/28379482/ONAP%20Orchestration.pptx?api=v2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Highlights: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Based on extensive usage of Cloud Native Advancements 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Aligns with the current Cloud Native (K8s etc.) Ecosystem based ONAP deployment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Uses Helm, the industry standard Cloud-native Package Manager (CNCF)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Leverages native Kubernetes orchestration resulting in highly scalable deployments with minimal footprint and avoiding unnecessary complexity and duplication of layers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Centralized View built on top of k8s API and Helm</a:t>
            </a:r>
          </a:p>
          <a:p>
            <a:endParaRPr lang="en-US" b="1" dirty="0"/>
          </a:p>
          <a:p>
            <a:r>
              <a:rPr lang="en-US" b="1" dirty="0"/>
              <a:t>Extending DCAE Orchestration (Tosca + OOM helm charts )</a:t>
            </a:r>
            <a:endParaRPr lang="en-US" dirty="0"/>
          </a:p>
          <a:p>
            <a:pPr lvl="1"/>
            <a:r>
              <a:rPr lang="en-US" dirty="0"/>
              <a:t>Link: </a:t>
            </a:r>
            <a:r>
              <a:rPr lang="en-US" dirty="0">
                <a:hlinkClick r:id="rId3"/>
              </a:rPr>
              <a:t>https://wiki.onap.org/download/attachments/28379482/Management%20Orchestration-DCAE-Platform%20Extension.pptx?version=1&amp;modificationDate=1561145148631&amp;api=v2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Highlights: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Leverages Cloud Native Advancements 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Aligns with the current ONAP DCAE management architecture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TOSCA Support (Mix of ETSI NFV TOSCA and Cloudify DSL)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All near term and long-term requirements supported except 2a (Policy/CL integration for Helm based Application)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Minimal LOE for realization if consensus to use this solution as ONAP Orchestrator.</a:t>
            </a:r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6FC14E-E7CC-4B3B-BAF5-197C3D5B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Options Overview</a:t>
            </a:r>
          </a:p>
        </p:txBody>
      </p:sp>
    </p:spTree>
    <p:extLst>
      <p:ext uri="{BB962C8B-B14F-4D97-AF65-F5344CB8AC3E}">
        <p14:creationId xmlns:p14="http://schemas.microsoft.com/office/powerpoint/2010/main" val="148485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1E214F-8BA7-4F08-A732-13AC27C51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439F8A-6511-4CE4-A9BF-7E97AC6B2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Scope for Frankfurt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039E4-8A49-4160-843D-3A7E35FE4D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Current orchestration mechanism of OOM and DCAE can co-exist to support Central and Edge use cases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Focus on current gaps/new features from ONAP Edge standpoint and build them using consistent design across ONAP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Implementation may vary for OOM and DCAE deployed components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Defer Controller Alignment discussions beyond Frankfurt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4EEAFE9-797F-4E73-860A-DA4EE559C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206215"/>
              </p:ext>
            </p:extLst>
          </p:nvPr>
        </p:nvGraphicFramePr>
        <p:xfrm>
          <a:off x="570761" y="1964317"/>
          <a:ext cx="10882806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2921">
                  <a:extLst>
                    <a:ext uri="{9D8B030D-6E8A-4147-A177-3AD203B41FA5}">
                      <a16:colId xmlns:a16="http://schemas.microsoft.com/office/drawing/2014/main" val="1164077315"/>
                    </a:ext>
                  </a:extLst>
                </a:gridCol>
                <a:gridCol w="3522921">
                  <a:extLst>
                    <a:ext uri="{9D8B030D-6E8A-4147-A177-3AD203B41FA5}">
                      <a16:colId xmlns:a16="http://schemas.microsoft.com/office/drawing/2014/main" val="2133632107"/>
                    </a:ext>
                  </a:extLst>
                </a:gridCol>
                <a:gridCol w="3836964">
                  <a:extLst>
                    <a:ext uri="{9D8B030D-6E8A-4147-A177-3AD203B41FA5}">
                      <a16:colId xmlns:a16="http://schemas.microsoft.com/office/drawing/2014/main" val="249088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Deployment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Non-DCAE Application Orchestration (A&amp;AI, Policy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DCAE Application Orchestration  (DCAE MS – Collectors/Analytics/Event proc)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17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Central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OOM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82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OOM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DCAE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5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37150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839</Words>
  <Application>Microsoft Office PowerPoint</Application>
  <PresentationFormat>Widescreen</PresentationFormat>
  <Paragraphs>155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Calibri Light</vt:lpstr>
      <vt:lpstr>Office Theme</vt:lpstr>
      <vt:lpstr>1_Office Theme</vt:lpstr>
      <vt:lpstr> Title: Distributed Management (ONAP/3rd Party)  Arch Approach Finalization for Frankfurt      Source: ONAP Architecture Task Force on Edge Automation - Lead: VMware - Core Team: Amdocs, AT&amp;T, Bell Canada, Intel, VMware Others: Huawei, Fujitsu, Nokia, Red Hat, Vodafone, Verizon, Swisscom, Orange  - Date: April 2019 - Link: https://wiki.onap.org/display/DW/Edge+Automation+through+ONAP+-+Distributed+Management+%28ONAP+etc.%29+components </vt:lpstr>
      <vt:lpstr>Requirement Finalization Recap</vt:lpstr>
      <vt:lpstr>Distributed Management (ONAP/3rd Party) – Near-term Functional Mapping</vt:lpstr>
      <vt:lpstr>Distributed Management (ONAP/3rd Party) – Long-term Functional Mapping</vt:lpstr>
      <vt:lpstr>Distributed Management (ONAP/3rd Party) - Others</vt:lpstr>
      <vt:lpstr>Frankfurt Plan – Near Term Requirements Are High Priority</vt:lpstr>
      <vt:lpstr>Options Overview</vt:lpstr>
      <vt:lpstr>Scope for Frankfurt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Robust ONAP Platform Controller for LCM in a Distributed Edge Environment (In Progress)    Source: ONAP Architecture Task Force on Edge Automation - Lead: VMware - Core Team: Amdocs, AT&amp;T, Intel, VMware Others: Fujitsu, Huawei, Nokia, Red Hat, Vodafone, Verizon - Date: March 2019 - Link: https://wiki.onap.org/display/DW/Edge+Automation+through+ONAP+-+Distributed+Management+%28ONAP+etc.%29+components</dc:title>
  <dc:creator>VENKATESH KUMAR, VIJAY</dc:creator>
  <cp:lastModifiedBy>Ramki Krishnan</cp:lastModifiedBy>
  <cp:revision>193</cp:revision>
  <dcterms:created xsi:type="dcterms:W3CDTF">2019-03-20T22:17:01Z</dcterms:created>
  <dcterms:modified xsi:type="dcterms:W3CDTF">2019-06-25T14:18:49Z</dcterms:modified>
</cp:coreProperties>
</file>