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9"/>
  </p:notesMasterIdLst>
  <p:sldIdLst>
    <p:sldId id="480" r:id="rId3"/>
    <p:sldId id="448" r:id="rId4"/>
    <p:sldId id="1290" r:id="rId5"/>
    <p:sldId id="1289" r:id="rId6"/>
    <p:sldId id="1272" r:id="rId7"/>
    <p:sldId id="474" r:id="rId8"/>
    <p:sldId id="472" r:id="rId9"/>
    <p:sldId id="446" r:id="rId10"/>
    <p:sldId id="447" r:id="rId11"/>
    <p:sldId id="1274" r:id="rId12"/>
    <p:sldId id="1277" r:id="rId13"/>
    <p:sldId id="1291" r:id="rId14"/>
    <p:sldId id="1292" r:id="rId15"/>
    <p:sldId id="1293" r:id="rId16"/>
    <p:sldId id="1294" r:id="rId17"/>
    <p:sldId id="1275" r:id="rId18"/>
    <p:sldId id="1285" r:id="rId19"/>
    <p:sldId id="1280" r:id="rId20"/>
    <p:sldId id="1286" r:id="rId21"/>
    <p:sldId id="478" r:id="rId22"/>
    <p:sldId id="1281" r:id="rId23"/>
    <p:sldId id="1287" r:id="rId24"/>
    <p:sldId id="403" r:id="rId25"/>
    <p:sldId id="469" r:id="rId26"/>
    <p:sldId id="470" r:id="rId27"/>
    <p:sldId id="1282" r:id="rId28"/>
    <p:sldId id="1288" r:id="rId29"/>
    <p:sldId id="299" r:id="rId30"/>
    <p:sldId id="395" r:id="rId31"/>
    <p:sldId id="388" r:id="rId32"/>
    <p:sldId id="391" r:id="rId33"/>
    <p:sldId id="392" r:id="rId34"/>
    <p:sldId id="399" r:id="rId35"/>
    <p:sldId id="400" r:id="rId36"/>
    <p:sldId id="393" r:id="rId37"/>
    <p:sldId id="398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KATESH KUMAR, VIJAY" initials="VKV" lastIdx="18" clrIdx="0">
    <p:extLst>
      <p:ext uri="{19B8F6BF-5375-455C-9EA6-DF929625EA0E}">
        <p15:presenceInfo xmlns:p15="http://schemas.microsoft.com/office/powerpoint/2012/main" userId="S-1-5-21-2057499049-1289676208-1959431660-24696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325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3683" autoAdjust="0"/>
  </p:normalViewPr>
  <p:slideViewPr>
    <p:cSldViewPr snapToGrid="0">
      <p:cViewPr varScale="1">
        <p:scale>
          <a:sx n="63" d="100"/>
          <a:sy n="63" d="100"/>
        </p:scale>
        <p:origin x="10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474B9-8789-4516-BB60-4737D8B699C4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B4D18-6AD1-43F0-B06F-EA95D6A0AF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2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9921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81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992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Infrastructure LCM – bring up necessary K8S clusters, only if needed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85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/>
              <a:t>Requirement Clarification question(s)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Note 1:</a:t>
            </a:r>
          </a:p>
          <a:p>
            <a:pPr marL="0" indent="0">
              <a:buFontTx/>
              <a:buNone/>
            </a:pPr>
            <a:r>
              <a:rPr lang="en-US" b="1" dirty="0"/>
              <a:t>Is Multi-tenant infra management (for Central and Edge) a mandatory or optional requirement</a:t>
            </a:r>
          </a:p>
          <a:p>
            <a:pPr marL="171450" indent="-171450">
              <a:buFontTx/>
              <a:buChar char="-"/>
            </a:pPr>
            <a:r>
              <a:rPr lang="en-US" b="1" dirty="0"/>
              <a:t>Public or private cloud supports relevant K8S cluster by default (ONAP does not need to anything)</a:t>
            </a:r>
          </a:p>
          <a:p>
            <a:pPr marL="171450" indent="-171450">
              <a:buFontTx/>
              <a:buChar char="-"/>
            </a:pPr>
            <a:r>
              <a:rPr lang="en-US" b="1" dirty="0"/>
              <a:t>From Bell Canada and others?</a:t>
            </a:r>
          </a:p>
          <a:p>
            <a:pPr marL="0" indent="0">
              <a:buFontTx/>
              <a:buNone/>
            </a:pPr>
            <a:r>
              <a:rPr lang="en-US" b="1" dirty="0"/>
              <a:t>AT&amp;T - mandatory</a:t>
            </a:r>
          </a:p>
          <a:p>
            <a:pPr marL="171450" indent="-171450">
              <a:buFontTx/>
              <a:buChar char="-"/>
            </a:pPr>
            <a:endParaRPr lang="en-US" b="1" dirty="0"/>
          </a:p>
          <a:p>
            <a:pPr marL="0" indent="0">
              <a:buFontTx/>
              <a:buNone/>
            </a:pPr>
            <a:r>
              <a:rPr lang="en-US" b="0" dirty="0"/>
              <a:t>Note 2:</a:t>
            </a:r>
          </a:p>
          <a:p>
            <a:pPr marL="0" indent="0">
              <a:buFontTx/>
              <a:buNone/>
            </a:pPr>
            <a:r>
              <a:rPr lang="en-US" b="1" dirty="0"/>
              <a:t>Is VM-based support a mandatory or optional requirement?</a:t>
            </a:r>
          </a:p>
          <a:p>
            <a:pPr marL="0" indent="0">
              <a:buFontTx/>
              <a:buNone/>
            </a:pPr>
            <a:r>
              <a:rPr lang="en-US" b="1" dirty="0"/>
              <a:t>AT&amp;T – mandatory</a:t>
            </a:r>
          </a:p>
          <a:p>
            <a:pPr marL="0" indent="0">
              <a:buFontTx/>
              <a:buNone/>
            </a:pPr>
            <a:endParaRPr lang="en-US" b="1" dirty="0"/>
          </a:p>
          <a:p>
            <a:pPr marL="0" indent="0">
              <a:buFontTx/>
              <a:buNone/>
            </a:pPr>
            <a:r>
              <a:rPr lang="en-US" b="0" dirty="0"/>
              <a:t>Note 3:</a:t>
            </a:r>
          </a:p>
          <a:p>
            <a:pPr marL="0" indent="0">
              <a:buFontTx/>
              <a:buNone/>
            </a:pPr>
            <a:endParaRPr lang="en-US" b="0" dirty="0"/>
          </a:p>
          <a:p>
            <a:pPr marL="171450" indent="-171450">
              <a:buFontTx/>
              <a:buChar char="-"/>
            </a:pPr>
            <a:endParaRPr lang="en-US" b="1" dirty="0"/>
          </a:p>
          <a:p>
            <a:pPr marL="171450" indent="-171450">
              <a:buFontTx/>
              <a:buChar char="-"/>
            </a:pPr>
            <a:endParaRPr lang="en-US" b="1" dirty="0"/>
          </a:p>
          <a:p>
            <a:pPr marL="0" indent="0">
              <a:buFontTx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340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 of the WG mandate is to propose how we build on this to address all Edge automation requirements.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935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Consistency in configuration and orchestration.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OOM Scope:</a:t>
            </a:r>
          </a:p>
          <a:p>
            <a:r>
              <a:rPr lang="en-US" dirty="0"/>
              <a:t>- </a:t>
            </a:r>
            <a:r>
              <a:rPr lang="en-US" dirty="0" err="1"/>
              <a:t>Kubespray</a:t>
            </a:r>
            <a:r>
              <a:rPr lang="en-US" dirty="0"/>
              <a:t>, Rancher, Cloudify, </a:t>
            </a:r>
            <a:r>
              <a:rPr lang="en-US" i="1" dirty="0"/>
              <a:t>OpenShift</a:t>
            </a:r>
            <a:r>
              <a:rPr lang="en-US" dirty="0"/>
              <a:t>, Airship, public/private clouds.</a:t>
            </a:r>
          </a:p>
          <a:p>
            <a:r>
              <a:rPr lang="en-US" dirty="0"/>
              <a:t>- Independent of infra – anywhere there is a hosted Kubernetes cluster.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2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i="0" dirty="0"/>
              <a:t>Options: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i="0" dirty="0"/>
              <a:t>Not here to dictate solutions – here to allow ONAP to be used by as many Operators as possible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287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427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B4D18-6AD1-43F0-B06F-EA95D6A0AF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4C430-4C90-439A-97A3-2F9EB00BD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AE1E58-4E6D-4AB2-85DE-782051AB2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E0F08-730A-4EE4-9F3F-EA234EF81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C5F08-F4DF-4AD3-A524-DFF12A777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91683-7710-4931-B626-D387962E1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2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EC9CE-4701-4066-AB9F-9E579BC0A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35608-3E75-4E42-AD24-3F21A530BF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23F9D-1896-4A0C-892D-83699FDE5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59F89-1D64-428C-BD81-34B2EE9E4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6A1F3-C80C-4BC4-91D7-4583C4CFB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6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6D0E91-DA5A-4B92-879E-287BF2D77E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1E3905-8250-4D04-8388-9A5EB104B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0BD42-780C-4F98-A9DD-7C8150E8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49F1F-9B01-42D6-961D-64B3E9A76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B1EBE-152C-432C-B245-2CA8424D3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67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9" y="-9138"/>
            <a:ext cx="12198371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3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1" y="499222"/>
            <a:ext cx="3748643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69665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0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4789810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8968236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-9138"/>
            <a:ext cx="12198371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5495775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32190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666" y="1600201"/>
            <a:ext cx="10975658" cy="4572000"/>
          </a:xfrm>
        </p:spPr>
        <p:txBody>
          <a:bodyPr/>
          <a:lstStyle>
            <a:lvl1pPr>
              <a:spcBef>
                <a:spcPts val="1500"/>
              </a:spcBef>
              <a:defRPr/>
            </a:lvl1pPr>
            <a:lvl2pPr>
              <a:spcBef>
                <a:spcPts val="300"/>
              </a:spcBef>
              <a:defRPr/>
            </a:lvl2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7E3E8B-0F66-4996-9785-6E9531D89A5A}"/>
              </a:ext>
            </a:extLst>
          </p:cNvPr>
          <p:cNvSpPr txBox="1"/>
          <p:nvPr userDrawn="1"/>
        </p:nvSpPr>
        <p:spPr>
          <a:xfrm>
            <a:off x="11493934" y="6388100"/>
            <a:ext cx="438104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sz="180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85EB2-1092-4CE8-9D04-7D84E433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960" y="412751"/>
            <a:ext cx="11003870" cy="384048"/>
          </a:xfrm>
        </p:spPr>
        <p:txBody>
          <a:bodyPr wrap="non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66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8737600" y="6472240"/>
            <a:ext cx="2844800" cy="2492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A58C43F-3756-4C1C-9FBB-79DD3CA9EBC6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92278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31946C-443C-4B23-9308-81493C1DB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DC476-6EF8-48A8-A08C-3F09BC1F6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62B47-2DB1-48BE-AD08-5D6595CBD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1441C-9708-42CA-8AFB-5C7A3350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E4284-BA92-4E17-A8D9-AF70FFF95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14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87AE-4F22-4FE6-8E13-CD0A3394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7BB48-BE31-447E-A500-1837B599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D6C59-6AF7-4F44-AAAD-AAEA4DAEA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966B-F538-4923-9CA0-E022306E2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B8155-A10C-4618-9B06-1EC6447C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9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7E83C-5CB7-4FDE-8762-546215BE8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E36CD-9EB3-4ABB-8E4E-C8EBD4B29B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D0ACCB-CFD7-480A-B74C-D258C9884E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6EC4B6-C2EE-40B2-B8F6-A1BA3762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A4BB5-B2C7-48BC-9A8F-C7C0F8C01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C7875F-D01C-4F34-A5EF-4033BC34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4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91C94-C76E-45C9-85AE-AC434270F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61C71-EA82-4A10-9A96-EC57FDB3F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12E351-7715-4D26-A2CC-61BA117E6C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1C16A-F3E0-450B-A915-194DD46C3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5B18BF-E7AD-4C65-9270-B0F1D4A171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33EC0A-7BB9-4633-88DA-E8A7EE2DD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0B3631-3C31-4F4A-B495-E0DD78239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19751E-DE93-4D5A-AC95-DBBF01CF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6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E87E-72F2-44C2-A5AC-2444CA391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2E8DF-F8CF-4DE7-A549-BF73B8A6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9371E6-D633-4F2A-8487-EAAF6860C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11FC50-EFB1-4B4D-974C-B328B7F5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5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EF0CD4-1F77-406A-9E6E-7DBC23969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CC30E-1FE8-4582-81C8-FA3A8D66C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7FE20-8632-4D65-BD8E-E2A88D93A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17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EBEF0-5A4E-4903-A03D-091E660A2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87FEC-C5D9-4985-A721-3E66D0002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63B475-A788-4DDE-AECE-4D2AAE191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391DD-DD6A-4018-B236-C18054503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89512-A6DD-4903-AAD4-4A840BF4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B4E1B-A907-4FCE-A594-8CE84B91A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07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5CDC5-4C4F-493B-B8E3-E6109E82F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50CED5-C954-459A-B56A-C7D79B734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9EC40-AD70-4613-8613-9517DE173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373FBB-FC2B-4183-BFA1-05341FBB2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385FF-609C-4C9C-864B-B74ECCA79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846DA2-570F-4CC4-BD82-3BCB8F861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57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DE7AC-D851-491E-B39A-A9559AC49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B3F364-4FFC-4ED5-A184-0B04C438B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9195D-5B9C-4E9F-8886-2FFE8BA74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0A6AA-DEF2-4BD6-B0D1-A5E840EDBA03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D8DFD-3FD3-4236-87DE-87D79B96E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B0425-2894-4A6D-AC35-E7CDDFB8A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BD696-D210-4995-801D-556168935A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8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1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3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2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2" y="6604617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5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2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5" r:id="rId5"/>
    <p:sldLayoutId id="2147483686" r:id="rId6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67B78-6D14-4FAE-9643-F8C3D06C5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023" y="2824480"/>
            <a:ext cx="11561217" cy="1869440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sz="3600" b="1" dirty="0"/>
              <a:t>Distributed Management (ONAP/3</a:t>
            </a:r>
            <a:r>
              <a:rPr lang="en-US" sz="3600" b="1" baseline="30000" dirty="0"/>
              <a:t>rd</a:t>
            </a:r>
            <a:r>
              <a:rPr lang="en-US" sz="3600" b="1" dirty="0"/>
              <a:t> Party) Orchestration</a:t>
            </a:r>
            <a:br>
              <a:rPr lang="en-US" sz="3600" b="1" dirty="0"/>
            </a:br>
            <a:r>
              <a:rPr lang="en-US" sz="3600" b="1" dirty="0"/>
              <a:t>(Progress Update)</a:t>
            </a:r>
            <a:br>
              <a:rPr lang="en-US" sz="36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200" u="sng" dirty="0"/>
              <a:t>Source</a:t>
            </a:r>
            <a:r>
              <a:rPr lang="en-US" sz="2200" dirty="0"/>
              <a:t>: Edge Automation through ONAP Arch. Task Force</a:t>
            </a:r>
            <a:br>
              <a:rPr lang="en-US" dirty="0"/>
            </a:br>
            <a:r>
              <a:rPr lang="en-US" sz="1800" dirty="0"/>
              <a:t>- </a:t>
            </a:r>
            <a:r>
              <a:rPr lang="en-US" sz="1800" u="sng" dirty="0"/>
              <a:t>Lead</a:t>
            </a:r>
            <a:r>
              <a:rPr lang="en-US" sz="1800" dirty="0"/>
              <a:t>: VMware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u="sng" dirty="0"/>
              <a:t>Core Team</a:t>
            </a:r>
            <a:r>
              <a:rPr lang="en-US" sz="1800" dirty="0"/>
              <a:t>: Amdocs, AT&amp;T, Bell Canada, Intel, Huawei, VMware</a:t>
            </a:r>
            <a:br>
              <a:rPr lang="en-US" sz="1800" dirty="0"/>
            </a:br>
            <a:r>
              <a:rPr lang="en-US" sz="1800" u="sng" dirty="0"/>
              <a:t>Others</a:t>
            </a:r>
            <a:r>
              <a:rPr lang="en-US" sz="1800" dirty="0"/>
              <a:t>: Fujitsu, Nokia, Red Hat, Vodafone, Verizon</a:t>
            </a:r>
            <a:br>
              <a:rPr lang="en-US" sz="1800" dirty="0"/>
            </a:br>
            <a:r>
              <a:rPr lang="en-US" sz="1800" dirty="0"/>
              <a:t>- </a:t>
            </a:r>
            <a:r>
              <a:rPr lang="en-US" sz="1800" u="sng" dirty="0"/>
              <a:t>Date</a:t>
            </a:r>
            <a:r>
              <a:rPr lang="en-US" sz="1800" dirty="0"/>
              <a:t>: March 2019</a:t>
            </a:r>
            <a:br>
              <a:rPr lang="en-US" sz="1800" dirty="0"/>
            </a:br>
            <a:r>
              <a:rPr lang="en-US" dirty="0"/>
              <a:t>- </a:t>
            </a:r>
            <a:r>
              <a:rPr lang="en-US" sz="1600" u="sng" dirty="0"/>
              <a:t>Link</a:t>
            </a:r>
            <a:r>
              <a:rPr lang="en-US" sz="1600" dirty="0"/>
              <a:t>: </a:t>
            </a:r>
            <a:r>
              <a:rPr lang="en-US" sz="1400" dirty="0"/>
              <a:t>https://wiki.onap.org/display/DW/Edge+Automation+through+ONAP+Arch.+Task+Force+-+Distributed+Management+%28ONAP+etc.%29+components</a:t>
            </a:r>
            <a:br>
              <a:rPr lang="en-US" sz="13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657696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BF19A2-CB26-41A6-908A-12568E044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4B4713-9BAF-4397-8B3B-55EA9A030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65903"/>
            <a:ext cx="11506200" cy="538770"/>
          </a:xfrm>
        </p:spPr>
        <p:txBody>
          <a:bodyPr>
            <a:normAutofit/>
          </a:bodyPr>
          <a:lstStyle/>
          <a:p>
            <a:r>
              <a:rPr lang="en-US" sz="3200" dirty="0"/>
              <a:t>Architectural Progress &amp; Next Steps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540B9-CAAB-4729-AF96-19A1CF6272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Consensus</a:t>
            </a:r>
          </a:p>
          <a:p>
            <a:pPr lvl="1"/>
            <a:r>
              <a:rPr lang="en-US" dirty="0"/>
              <a:t>Cloud Native K8S Ecosystem approach for addressing current and future requirements through “OOM”</a:t>
            </a:r>
          </a:p>
          <a:p>
            <a:pPr lvl="1"/>
            <a:r>
              <a:rPr lang="en-US" dirty="0"/>
              <a:t>Migration of DCAE controller functions towards “OOM” solution</a:t>
            </a:r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Next Steps</a:t>
            </a:r>
          </a:p>
          <a:p>
            <a:pPr lvl="1"/>
            <a:r>
              <a:rPr lang="en-US" dirty="0"/>
              <a:t>Requirement clarification to be finalized by 04/16/2019</a:t>
            </a:r>
          </a:p>
          <a:p>
            <a:pPr lvl="1"/>
            <a:r>
              <a:rPr lang="en-US" dirty="0"/>
              <a:t>Finalized Architecture Presentation to Arch. Sub Committee on 04/23/2019</a:t>
            </a:r>
          </a:p>
          <a:p>
            <a:pPr lvl="1"/>
            <a:endParaRPr lang="en-US" dirty="0"/>
          </a:p>
          <a:p>
            <a:endParaRPr lang="en-US" b="1" dirty="0"/>
          </a:p>
          <a:p>
            <a:r>
              <a:rPr lang="en-US" b="1" dirty="0"/>
              <a:t>Upcoming Presentations</a:t>
            </a:r>
          </a:p>
          <a:p>
            <a:pPr lvl="1"/>
            <a:r>
              <a:rPr lang="en-US" dirty="0"/>
              <a:t>Progress update on “OOM” K8S Ecosystem Architectural Baseline</a:t>
            </a:r>
          </a:p>
          <a:p>
            <a:pPr lvl="1"/>
            <a:r>
              <a:rPr lang="en-US" dirty="0"/>
              <a:t>Overview on DCAE Controller components + Demo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92539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A051F-79F5-4888-9612-816A3DB71989}"/>
              </a:ext>
            </a:extLst>
          </p:cNvPr>
          <p:cNvSpPr txBox="1">
            <a:spLocks/>
          </p:cNvSpPr>
          <p:nvPr/>
        </p:nvSpPr>
        <p:spPr>
          <a:xfrm>
            <a:off x="138023" y="2824480"/>
            <a:ext cx="11561217" cy="186944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br>
              <a:rPr lang="en-US" dirty="0"/>
            </a:b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538911-D035-42B5-8225-E683A4AC3B47}"/>
              </a:ext>
            </a:extLst>
          </p:cNvPr>
          <p:cNvSpPr/>
          <p:nvPr/>
        </p:nvSpPr>
        <p:spPr>
          <a:xfrm>
            <a:off x="138023" y="2824480"/>
            <a:ext cx="1029629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“OOM” K8S Ecosystem Architectural Baseline Progress Update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Mike Elliott – Amdocs</a:t>
            </a:r>
          </a:p>
        </p:txBody>
      </p:sp>
    </p:spTree>
    <p:extLst>
      <p:ext uri="{BB962C8B-B14F-4D97-AF65-F5344CB8AC3E}">
        <p14:creationId xmlns:p14="http://schemas.microsoft.com/office/powerpoint/2010/main" val="339753439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BF19A2-CB26-41A6-908A-12568E044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4B4713-9BAF-4397-8B3B-55EA9A030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65903"/>
            <a:ext cx="11506200" cy="538770"/>
          </a:xfrm>
        </p:spPr>
        <p:txBody>
          <a:bodyPr>
            <a:normAutofit/>
          </a:bodyPr>
          <a:lstStyle/>
          <a:p>
            <a:r>
              <a:rPr lang="en-US" sz="3200" dirty="0"/>
              <a:t>How we configure and deploy ONAP today to central…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540B9-CAAB-4729-AF96-19A1CF6272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800" b="1" dirty="0"/>
              <a:t>helm deploy central onap --namespace onap -f central-</a:t>
            </a:r>
            <a:r>
              <a:rPr lang="en-US" sz="2800" b="1" dirty="0" err="1"/>
              <a:t>onap.yaml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70384171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BF19A2-CB26-41A6-908A-12568E044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4B4713-9BAF-4397-8B3B-55EA9A030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65903"/>
            <a:ext cx="11506200" cy="538770"/>
          </a:xfrm>
        </p:spPr>
        <p:txBody>
          <a:bodyPr>
            <a:normAutofit/>
          </a:bodyPr>
          <a:lstStyle/>
          <a:p>
            <a:r>
              <a:rPr lang="en-US" sz="3200" dirty="0"/>
              <a:t>How we configure and deploy ONAP today to an edge…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540B9-CAAB-4729-AF96-19A1CF6272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7191" y="1069190"/>
            <a:ext cx="11861739" cy="51704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800" b="1" dirty="0"/>
              <a:t>kubectl config use-context edge-cloud1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r>
              <a:rPr lang="en-US" sz="2800" b="1" dirty="0"/>
              <a:t>helm deploy edge edge-cloud1 --namespace onap -f edge-</a:t>
            </a:r>
            <a:r>
              <a:rPr lang="en-US" sz="2800" b="1" dirty="0" err="1"/>
              <a:t>cloud.yaml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3557271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378F0B-29C1-EA44-82F4-CE3630F91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53A222-1D91-0049-A318-B976AAFF1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OOM Distributed Mgmt. Component Orchestration - leveraging K8S Ecosystem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170E08-15CF-1C4E-B7E4-B979E4922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459" y="1066799"/>
            <a:ext cx="10837344" cy="527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832310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BF19A2-CB26-41A6-908A-12568E044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4B4713-9BAF-4397-8B3B-55EA9A030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65903"/>
            <a:ext cx="11506200" cy="538770"/>
          </a:xfrm>
        </p:spPr>
        <p:txBody>
          <a:bodyPr>
            <a:normAutofit/>
          </a:bodyPr>
          <a:lstStyle/>
          <a:p>
            <a:r>
              <a:rPr lang="en-US" sz="3200" dirty="0"/>
              <a:t>Guiding Principles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540B9-CAAB-4729-AF96-19A1CF6272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6184" y="1069190"/>
            <a:ext cx="11506200" cy="5170487"/>
          </a:xfrm>
        </p:spPr>
        <p:txBody>
          <a:bodyPr>
            <a:normAutofit/>
          </a:bodyPr>
          <a:lstStyle/>
          <a:p>
            <a:r>
              <a:rPr lang="en-US" sz="2400" dirty="0"/>
              <a:t>We are taking a k8s-first approach to addressing Edge Automation requirements</a:t>
            </a:r>
          </a:p>
          <a:p>
            <a:pPr lvl="1"/>
            <a:r>
              <a:rPr lang="en-US" sz="2000" dirty="0"/>
              <a:t>K8s is the industry standard for production-grade orchestration</a:t>
            </a:r>
          </a:p>
          <a:p>
            <a:pPr lvl="1"/>
            <a:r>
              <a:rPr lang="en-US" sz="2000" dirty="0"/>
              <a:t>Not limited to containers – lots of capabilities exist</a:t>
            </a:r>
          </a:p>
          <a:p>
            <a:pPr marL="342900" lvl="1" indent="0">
              <a:buNone/>
            </a:pPr>
            <a:endParaRPr lang="en-US" sz="2000" dirty="0"/>
          </a:p>
          <a:p>
            <a:pPr marL="342900" lvl="1" indent="0">
              <a:buNone/>
            </a:pPr>
            <a:endParaRPr lang="en-US" sz="2000" dirty="0"/>
          </a:p>
          <a:p>
            <a:r>
              <a:rPr lang="en-US" sz="2400" dirty="0"/>
              <a:t>For requirements that can’t be or will not be solved (out-of-scope) we will look to</a:t>
            </a:r>
          </a:p>
          <a:p>
            <a:pPr lvl="1"/>
            <a:r>
              <a:rPr lang="en-US" sz="2000" dirty="0"/>
              <a:t>where the industry is heading</a:t>
            </a:r>
          </a:p>
          <a:p>
            <a:pPr lvl="2"/>
            <a:r>
              <a:rPr lang="en-US" sz="1600" dirty="0"/>
              <a:t>5G is a huge industry disrupter - leverage when it makes sense (prevent duplication of effort)</a:t>
            </a:r>
          </a:p>
          <a:p>
            <a:pPr lvl="2"/>
            <a:r>
              <a:rPr lang="en-US" sz="1600" dirty="0"/>
              <a:t>allows us to focus on problems that ONAP needs to solve</a:t>
            </a:r>
          </a:p>
          <a:p>
            <a:pPr lvl="1"/>
            <a:r>
              <a:rPr lang="en-US" sz="2000" dirty="0"/>
              <a:t>complimentary Open Source projects (e.g. Helm, Istio, kubevirt, Akraino Edge Stack)</a:t>
            </a:r>
          </a:p>
          <a:p>
            <a:pPr lvl="1"/>
            <a:r>
              <a:rPr lang="en-US" sz="2000" dirty="0"/>
              <a:t>experiences/key learnings gained by Operators/Service Providers</a:t>
            </a:r>
          </a:p>
        </p:txBody>
      </p:sp>
    </p:spTree>
    <p:extLst>
      <p:ext uri="{BB962C8B-B14F-4D97-AF65-F5344CB8AC3E}">
        <p14:creationId xmlns:p14="http://schemas.microsoft.com/office/powerpoint/2010/main" val="3495899251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A051F-79F5-4888-9612-816A3DB71989}"/>
              </a:ext>
            </a:extLst>
          </p:cNvPr>
          <p:cNvSpPr txBox="1">
            <a:spLocks/>
          </p:cNvSpPr>
          <p:nvPr/>
        </p:nvSpPr>
        <p:spPr>
          <a:xfrm>
            <a:off x="138023" y="2824480"/>
            <a:ext cx="11561217" cy="186944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br>
              <a:rPr lang="en-US" dirty="0"/>
            </a:b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F538911-D035-42B5-8225-E683A4AC3B47}"/>
              </a:ext>
            </a:extLst>
          </p:cNvPr>
          <p:cNvSpPr/>
          <p:nvPr/>
        </p:nvSpPr>
        <p:spPr>
          <a:xfrm>
            <a:off x="138023" y="2824480"/>
            <a:ext cx="12053977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Migrating DCAE-C components to OOM (Combined Orchestration support of Tosca &amp; Helm)</a:t>
            </a:r>
          </a:p>
          <a:p>
            <a:endParaRPr lang="en-US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>
              <a:solidFill>
                <a:schemeClr val="bg1"/>
              </a:solidFill>
            </a:endParaRPr>
          </a:p>
          <a:p>
            <a:endParaRPr lang="en-US" sz="22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Vijay Venkatesh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Kumar,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Kailash Deshmukh – AT&amp;T</a:t>
            </a:r>
          </a:p>
          <a:p>
            <a:endParaRPr lang="en-US" sz="2200" dirty="0">
              <a:solidFill>
                <a:schemeClr val="bg1"/>
              </a:solidFill>
            </a:endParaRPr>
          </a:p>
          <a:p>
            <a:pPr lvl="1"/>
            <a:endParaRPr lang="en-US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981356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921986-21ED-4356-BDEE-4DACE2701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407C5A-4002-435C-A079-BC6658837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/>
          <a:lstStyle/>
          <a:p>
            <a:r>
              <a:rPr lang="en-US" dirty="0"/>
              <a:t>DCAE Platform (Controller) Overview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A881B-755C-46F9-8B7E-23D3BD8E50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6399" y="1209525"/>
            <a:ext cx="6210300" cy="517048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Stateful entities supporting LCM of management of DCAE applications. Primary orchestrator is Cloudify, combined with other platform modules enables flexible, pluggable, micro-service oriented, model based component deployment and LCM support.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Support dynamic (standalone or composite) applications deployment to support open and closed loops flows in ONAP.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Platform design standardizes several Service Component functions 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tx1"/>
                </a:solidFill>
              </a:rPr>
              <a:t>Control Loop Driven deployment and configuration Interfaces (CLAMP/SDC/Policy)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tx1"/>
                </a:solidFill>
              </a:rPr>
              <a:t>Dynamic topics/feed provisioning and role assignment for MS*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tx1"/>
                </a:solidFill>
              </a:rPr>
              <a:t>Configuration model standardization and common API for sourcing configuration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tx1"/>
                </a:solidFill>
              </a:rPr>
              <a:t>AAF Integrations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tx1"/>
                </a:solidFill>
              </a:rPr>
              <a:t>Support docker or K8S deployment (transparent to application) by providing a configuration management layer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Support infrastructure setup/deployment for management application if required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US" sz="21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98B00B-FF75-4508-94FD-8AE91E3DA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6699" y="1568825"/>
            <a:ext cx="5689365" cy="407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72918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3DC0AFC-48A3-4134-B9A5-3B8142EC54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3414" y="1048469"/>
            <a:ext cx="9995646" cy="434241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715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Platform components – migrated to Helm charts</a:t>
            </a:r>
          </a:p>
          <a:p>
            <a:pPr marL="5715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err="1">
                <a:solidFill>
                  <a:schemeClr val="tx1"/>
                </a:solidFill>
              </a:rPr>
              <a:t>Healthcheck</a:t>
            </a:r>
            <a:r>
              <a:rPr lang="en-US" sz="2000" dirty="0">
                <a:solidFill>
                  <a:schemeClr val="tx1"/>
                </a:solidFill>
              </a:rPr>
              <a:t> Enhancement for static and dynamic deployed components</a:t>
            </a:r>
          </a:p>
          <a:p>
            <a:pPr marL="5715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Dynamic secure topic/feed provisioning*</a:t>
            </a:r>
          </a:p>
          <a:p>
            <a:pPr marL="5715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Multisite K8S cluster deployment support </a:t>
            </a:r>
          </a:p>
          <a:p>
            <a:pPr marL="5715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Dashboard (UI for deployment/verification and access control management)</a:t>
            </a:r>
          </a:p>
          <a:p>
            <a:pPr marL="571500" lvl="1" indent="-342900" defTabSz="9144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Support deployment of Helm chart</a:t>
            </a:r>
          </a:p>
          <a:p>
            <a:pPr marL="114300" lvl="1" indent="0" defTabSz="914400">
              <a:lnSpc>
                <a:spcPct val="150000"/>
              </a:lnSpc>
              <a:buNone/>
            </a:pPr>
            <a:endParaRPr lang="en-US" sz="2000" dirty="0">
              <a:solidFill>
                <a:schemeClr val="tx1"/>
              </a:solidFill>
              <a:highlight>
                <a:srgbClr val="FFFF00"/>
              </a:highlight>
              <a:latin typeface="+mn-lt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D30157-976A-4746-8FAE-F4AA0766C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71516" y="6033479"/>
            <a:ext cx="78228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6C9CD605-947A-3C4E-98CB-B055F943FEBA}" type="slidenum">
              <a:rPr lang="en-US" sz="1050">
                <a:solidFill>
                  <a:schemeClr val="tx1">
                    <a:alpha val="80000"/>
                  </a:schemeClr>
                </a:solidFill>
                <a:latin typeface="+mn-lt"/>
                <a:cs typeface="+mn-cs"/>
              </a:rPr>
              <a:pPr algn="r">
                <a:spcAft>
                  <a:spcPts val="600"/>
                </a:spcAft>
              </a:pPr>
              <a:t>18</a:t>
            </a:fld>
            <a:endParaRPr lang="en-US" sz="1050">
              <a:solidFill>
                <a:schemeClr val="tx1">
                  <a:alpha val="8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94E475FB-EA40-4A33-9F11-C1CB4A6075A9}"/>
              </a:ext>
            </a:extLst>
          </p:cNvPr>
          <p:cNvSpPr txBox="1">
            <a:spLocks/>
          </p:cNvSpPr>
          <p:nvPr/>
        </p:nvSpPr>
        <p:spPr>
          <a:xfrm>
            <a:off x="640337" y="44824"/>
            <a:ext cx="8805332" cy="10036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DCAE-C Dublin (Platform Enhancement)</a:t>
            </a:r>
          </a:p>
        </p:txBody>
      </p:sp>
    </p:spTree>
    <p:extLst>
      <p:ext uri="{BB962C8B-B14F-4D97-AF65-F5344CB8AC3E}">
        <p14:creationId xmlns:p14="http://schemas.microsoft.com/office/powerpoint/2010/main" val="1486909623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D30157-976A-4746-8FAE-F4AA0766C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296303-A6C6-4368-8B92-9D0C955D3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114" y="253255"/>
            <a:ext cx="11506200" cy="538770"/>
          </a:xfrm>
        </p:spPr>
        <p:txBody>
          <a:bodyPr>
            <a:normAutofit/>
          </a:bodyPr>
          <a:lstStyle/>
          <a:p>
            <a:r>
              <a:rPr lang="en-US" dirty="0"/>
              <a:t>OOM (K8S Native approach) – Key Functional Gaps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AAFFA3-A181-4BAF-9A31-2C6E685410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6418" y="922825"/>
            <a:ext cx="11506200" cy="5170487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No design flow integration (SDC) and standardized configuration modelling enforced (under Helm templates)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Control Loop flow deployment and support through CLAMP/Policy Integration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Dynamic configuration management through central ONAP Policy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No support on Tosca based ONAP management application and workflow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Lack of consolidated view of deployed MS and their relationship</a:t>
            </a:r>
          </a:p>
          <a:p>
            <a:pPr marL="342900" lvl="1" indent="0">
              <a:lnSpc>
                <a:spcPct val="150000"/>
              </a:lnSpc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1" indent="0">
              <a:lnSpc>
                <a:spcPct val="150000"/>
              </a:lnSpc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1" indent="0">
              <a:lnSpc>
                <a:spcPct val="150000"/>
              </a:lnSpc>
              <a:buNone/>
            </a:pPr>
            <a:r>
              <a:rPr lang="en-US" sz="1400" dirty="0">
                <a:solidFill>
                  <a:schemeClr val="tx1"/>
                </a:solidFill>
              </a:rPr>
              <a:t>Note: Refer backup slide for complete list</a:t>
            </a:r>
          </a:p>
          <a:p>
            <a:pPr marL="342900" lvl="1" indent="0">
              <a:lnSpc>
                <a:spcPct val="150000"/>
              </a:lnSpc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87570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D30157-976A-4746-8FAE-F4AA0766C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296303-A6C6-4368-8B92-9D0C955D3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387" y="139265"/>
            <a:ext cx="11404318" cy="53877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AAFFA3-A181-4BAF-9A31-2C6E685410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505" y="1076182"/>
            <a:ext cx="11506200" cy="5170487"/>
          </a:xfrm>
        </p:spPr>
        <p:txBody>
          <a:bodyPr>
            <a:normAutofit/>
          </a:bodyPr>
          <a:lstStyle/>
          <a:p>
            <a:pPr lvl="1"/>
            <a:endParaRPr lang="en-US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972962-A5FC-4EAE-BC16-AC38FD607C8C}"/>
              </a:ext>
            </a:extLst>
          </p:cNvPr>
          <p:cNvSpPr txBox="1"/>
          <p:nvPr/>
        </p:nvSpPr>
        <p:spPr>
          <a:xfrm>
            <a:off x="471339" y="1272618"/>
            <a:ext cx="10906813" cy="490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Problem Statement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Distributed Management (ONAP/3</a:t>
            </a:r>
            <a:r>
              <a:rPr lang="en-US" sz="2800" baseline="30000" dirty="0"/>
              <a:t>rd</a:t>
            </a:r>
            <a:r>
              <a:rPr lang="en-US" sz="2800" dirty="0"/>
              <a:t> Party) - Key Use Cases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Analytics (3</a:t>
            </a:r>
            <a:r>
              <a:rPr lang="en-US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Party) Use Case – Exemplary Deployment Scenario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Distributed Management Components Orchestrator 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Dublin &amp; Future Req. Summary</a:t>
            </a:r>
          </a:p>
          <a:p>
            <a:pPr marL="7429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Detailed Reqs.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Architectural Progress &amp; Next Steps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3429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744819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BF840D4-9560-426C-8CAA-C40EDBE1BDD2}"/>
              </a:ext>
            </a:extLst>
          </p:cNvPr>
          <p:cNvSpPr/>
          <p:nvPr/>
        </p:nvSpPr>
        <p:spPr>
          <a:xfrm>
            <a:off x="1788565" y="1094939"/>
            <a:ext cx="7481202" cy="383948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D30157-976A-4746-8FAE-F4AA0766C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310262" y="6504194"/>
            <a:ext cx="607359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296303-A6C6-4368-8B92-9D0C955D3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80" y="221091"/>
            <a:ext cx="11506200" cy="538770"/>
          </a:xfrm>
        </p:spPr>
        <p:txBody>
          <a:bodyPr>
            <a:normAutofit/>
          </a:bodyPr>
          <a:lstStyle/>
          <a:p>
            <a:r>
              <a:rPr lang="en-US" sz="2800" dirty="0"/>
              <a:t>Enhanced OOM - Implementation (proposal)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670E947-DA83-4F42-A39D-ACB2A4142DBF}"/>
              </a:ext>
            </a:extLst>
          </p:cNvPr>
          <p:cNvSpPr/>
          <p:nvPr/>
        </p:nvSpPr>
        <p:spPr>
          <a:xfrm>
            <a:off x="5002291" y="1152625"/>
            <a:ext cx="1008387" cy="65581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OOM-</a:t>
            </a:r>
            <a:r>
              <a:rPr lang="en-US" sz="1100" dirty="0" err="1"/>
              <a:t>orch</a:t>
            </a:r>
            <a:r>
              <a:rPr lang="en-US" sz="1100" dirty="0"/>
              <a:t> (Cloudify)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C66A3C68-E3AD-488F-B56C-D2F6C22420B6}"/>
              </a:ext>
            </a:extLst>
          </p:cNvPr>
          <p:cNvSpPr/>
          <p:nvPr/>
        </p:nvSpPr>
        <p:spPr>
          <a:xfrm>
            <a:off x="5387763" y="2676633"/>
            <a:ext cx="681598" cy="580856"/>
          </a:xfrm>
          <a:prstGeom prst="hexagon">
            <a:avLst/>
          </a:prstGeom>
          <a:solidFill>
            <a:schemeClr val="accent6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DH</a:t>
            </a:r>
            <a:endParaRPr lang="en-US" sz="1100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7BBAFA5F-C602-4388-9CEC-09687A79DDE8}"/>
              </a:ext>
            </a:extLst>
          </p:cNvPr>
          <p:cNvSpPr/>
          <p:nvPr/>
        </p:nvSpPr>
        <p:spPr>
          <a:xfrm>
            <a:off x="6910842" y="2671068"/>
            <a:ext cx="681599" cy="569058"/>
          </a:xfrm>
          <a:prstGeom prst="hexagon">
            <a:avLst/>
          </a:prstGeom>
          <a:solidFill>
            <a:schemeClr val="accent6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Policy Hander</a:t>
            </a:r>
            <a:endParaRPr lang="en-US" sz="1100" dirty="0"/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9AE9C3C4-729B-4B52-8C2C-602BB88C6461}"/>
              </a:ext>
            </a:extLst>
          </p:cNvPr>
          <p:cNvSpPr/>
          <p:nvPr/>
        </p:nvSpPr>
        <p:spPr>
          <a:xfrm>
            <a:off x="4634907" y="2676387"/>
            <a:ext cx="676097" cy="583075"/>
          </a:xfrm>
          <a:prstGeom prst="hexagon">
            <a:avLst/>
          </a:prstGeom>
          <a:solidFill>
            <a:schemeClr val="accent6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CBS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6F7B25AF-6A64-4063-B3AF-B5D1EF231412}"/>
              </a:ext>
            </a:extLst>
          </p:cNvPr>
          <p:cNvSpPr/>
          <p:nvPr/>
        </p:nvSpPr>
        <p:spPr>
          <a:xfrm>
            <a:off x="7620474" y="2666460"/>
            <a:ext cx="681598" cy="575377"/>
          </a:xfrm>
          <a:prstGeom prst="hexagon">
            <a:avLst>
              <a:gd name="adj" fmla="val 28116"/>
              <a:gd name="vf" fmla="val 115470"/>
            </a:avLst>
          </a:prstGeom>
          <a:solidFill>
            <a:schemeClr val="accent6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/>
              <a:t>ServiceChange</a:t>
            </a:r>
            <a:endParaRPr lang="en-US" sz="700" dirty="0"/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FF6FAD6C-C4F9-4587-9CE1-AA8BD4D0C647}"/>
              </a:ext>
            </a:extLst>
          </p:cNvPr>
          <p:cNvSpPr/>
          <p:nvPr/>
        </p:nvSpPr>
        <p:spPr>
          <a:xfrm>
            <a:off x="5156498" y="1893310"/>
            <a:ext cx="660267" cy="587324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Dashboard</a:t>
            </a:r>
            <a:endParaRPr lang="en-US" sz="800" dirty="0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28E7798E-B2B2-4ACD-9112-D03BC79DF8AF}"/>
              </a:ext>
            </a:extLst>
          </p:cNvPr>
          <p:cNvSpPr/>
          <p:nvPr/>
        </p:nvSpPr>
        <p:spPr>
          <a:xfrm>
            <a:off x="2535923" y="4299738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AAF</a:t>
            </a: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AFAA7B84-686B-4D45-81CE-C4403FCA1F6E}"/>
              </a:ext>
            </a:extLst>
          </p:cNvPr>
          <p:cNvSpPr/>
          <p:nvPr/>
        </p:nvSpPr>
        <p:spPr>
          <a:xfrm>
            <a:off x="2164619" y="3718484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DMAAP</a:t>
            </a:r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2B78C301-322D-47A1-9968-A974ECDEC62C}"/>
              </a:ext>
            </a:extLst>
          </p:cNvPr>
          <p:cNvSpPr/>
          <p:nvPr/>
        </p:nvSpPr>
        <p:spPr>
          <a:xfrm>
            <a:off x="2868665" y="3684803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AAI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A494ABCF-BC88-44A9-88A6-CE5D0C3C633E}"/>
              </a:ext>
            </a:extLst>
          </p:cNvPr>
          <p:cNvSpPr/>
          <p:nvPr/>
        </p:nvSpPr>
        <p:spPr>
          <a:xfrm>
            <a:off x="3593798" y="3664577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SDC</a:t>
            </a: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E58D6DE8-DED9-4DFF-8905-83BE9D849526}"/>
              </a:ext>
            </a:extLst>
          </p:cNvPr>
          <p:cNvSpPr/>
          <p:nvPr/>
        </p:nvSpPr>
        <p:spPr>
          <a:xfrm>
            <a:off x="4297487" y="3664577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Policy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74A2BB-78D4-4A3B-B959-D0E6A419702E}"/>
              </a:ext>
            </a:extLst>
          </p:cNvPr>
          <p:cNvSpPr txBox="1"/>
          <p:nvPr/>
        </p:nvSpPr>
        <p:spPr>
          <a:xfrm>
            <a:off x="6451601" y="1973553"/>
            <a:ext cx="16799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Base OOM Orch. Components</a:t>
            </a:r>
          </a:p>
        </p:txBody>
      </p:sp>
      <p:sp>
        <p:nvSpPr>
          <p:cNvPr id="23" name="Cloud 22">
            <a:extLst>
              <a:ext uri="{FF2B5EF4-FFF2-40B4-BE49-F238E27FC236}">
                <a16:creationId xmlns:a16="http://schemas.microsoft.com/office/drawing/2014/main" id="{AB9471B7-2A56-412C-AB61-7EC78D93C419}"/>
              </a:ext>
            </a:extLst>
          </p:cNvPr>
          <p:cNvSpPr/>
          <p:nvPr/>
        </p:nvSpPr>
        <p:spPr>
          <a:xfrm>
            <a:off x="6196087" y="4990563"/>
            <a:ext cx="2764643" cy="1288744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Cloud 24">
            <a:extLst>
              <a:ext uri="{FF2B5EF4-FFF2-40B4-BE49-F238E27FC236}">
                <a16:creationId xmlns:a16="http://schemas.microsoft.com/office/drawing/2014/main" id="{E4934038-2BE0-4072-9B9C-6278BCF2A63B}"/>
              </a:ext>
            </a:extLst>
          </p:cNvPr>
          <p:cNvSpPr/>
          <p:nvPr/>
        </p:nvSpPr>
        <p:spPr>
          <a:xfrm>
            <a:off x="2746836" y="4999402"/>
            <a:ext cx="3091859" cy="1367442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59459A1F-052F-4E62-9049-76CBA9D6C64A}"/>
              </a:ext>
            </a:extLst>
          </p:cNvPr>
          <p:cNvSpPr/>
          <p:nvPr/>
        </p:nvSpPr>
        <p:spPr>
          <a:xfrm>
            <a:off x="4466049" y="1918496"/>
            <a:ext cx="660266" cy="556987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Consul</a:t>
            </a:r>
            <a:endParaRPr lang="en-US" sz="1100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AF7439D9-4B3F-4620-AD8C-F5D7FA362889}"/>
              </a:ext>
            </a:extLst>
          </p:cNvPr>
          <p:cNvSpPr/>
          <p:nvPr/>
        </p:nvSpPr>
        <p:spPr>
          <a:xfrm>
            <a:off x="3247892" y="4268246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SO</a:t>
            </a: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810377C2-923E-4866-8874-5A164E6CB341}"/>
              </a:ext>
            </a:extLst>
          </p:cNvPr>
          <p:cNvSpPr/>
          <p:nvPr/>
        </p:nvSpPr>
        <p:spPr>
          <a:xfrm>
            <a:off x="3905996" y="4274692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CLAMP</a:t>
            </a:r>
          </a:p>
        </p:txBody>
      </p:sp>
      <p:sp>
        <p:nvSpPr>
          <p:cNvPr id="32" name="Hexagon 31">
            <a:extLst>
              <a:ext uri="{FF2B5EF4-FFF2-40B4-BE49-F238E27FC236}">
                <a16:creationId xmlns:a16="http://schemas.microsoft.com/office/drawing/2014/main" id="{C9560981-3043-45A9-AA24-09B51B85832A}"/>
              </a:ext>
            </a:extLst>
          </p:cNvPr>
          <p:cNvSpPr/>
          <p:nvPr/>
        </p:nvSpPr>
        <p:spPr>
          <a:xfrm>
            <a:off x="3626642" y="3610146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SDC</a:t>
            </a:r>
          </a:p>
        </p:txBody>
      </p:sp>
      <p:sp>
        <p:nvSpPr>
          <p:cNvPr id="33" name="Hexagon 32">
            <a:extLst>
              <a:ext uri="{FF2B5EF4-FFF2-40B4-BE49-F238E27FC236}">
                <a16:creationId xmlns:a16="http://schemas.microsoft.com/office/drawing/2014/main" id="{F73DD15D-6DA6-4C46-A670-E725C63A68C1}"/>
              </a:ext>
            </a:extLst>
          </p:cNvPr>
          <p:cNvSpPr/>
          <p:nvPr/>
        </p:nvSpPr>
        <p:spPr>
          <a:xfrm>
            <a:off x="4337549" y="3600780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Policy</a:t>
            </a:r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5D7113BD-2DEC-4EF2-B120-9BC74794957A}"/>
              </a:ext>
            </a:extLst>
          </p:cNvPr>
          <p:cNvSpPr/>
          <p:nvPr/>
        </p:nvSpPr>
        <p:spPr>
          <a:xfrm>
            <a:off x="3300281" y="4220649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SO</a:t>
            </a:r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80C34076-53DD-432F-B5E3-5F14908B150B}"/>
              </a:ext>
            </a:extLst>
          </p:cNvPr>
          <p:cNvSpPr/>
          <p:nvPr/>
        </p:nvSpPr>
        <p:spPr>
          <a:xfrm>
            <a:off x="3951864" y="4196271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CLAMP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B6879B3F-35E8-405D-A54C-BE69BBD0DB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822" y="5457301"/>
            <a:ext cx="492035" cy="51515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A0A280B9-FAB9-4CEE-8B76-2170DAD61CEB}"/>
              </a:ext>
            </a:extLst>
          </p:cNvPr>
          <p:cNvSpPr txBox="1"/>
          <p:nvPr/>
        </p:nvSpPr>
        <p:spPr>
          <a:xfrm>
            <a:off x="2834233" y="3365958"/>
            <a:ext cx="196109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ONAP Central Mgmt. Application</a:t>
            </a:r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4304D62F-5440-4687-81BA-8DC73B8CF84D}"/>
              </a:ext>
            </a:extLst>
          </p:cNvPr>
          <p:cNvSpPr/>
          <p:nvPr/>
        </p:nvSpPr>
        <p:spPr>
          <a:xfrm>
            <a:off x="6068910" y="3654853"/>
            <a:ext cx="603681" cy="506026"/>
          </a:xfrm>
          <a:prstGeom prst="hexag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/>
              <a:t>EventProc</a:t>
            </a:r>
            <a:endParaRPr lang="en-US" sz="1050" dirty="0"/>
          </a:p>
        </p:txBody>
      </p:sp>
      <p:sp>
        <p:nvSpPr>
          <p:cNvPr id="49" name="Hexagon 48">
            <a:extLst>
              <a:ext uri="{FF2B5EF4-FFF2-40B4-BE49-F238E27FC236}">
                <a16:creationId xmlns:a16="http://schemas.microsoft.com/office/drawing/2014/main" id="{71788B5B-431B-43D8-9C03-CDE5C9CA1B17}"/>
              </a:ext>
            </a:extLst>
          </p:cNvPr>
          <p:cNvSpPr/>
          <p:nvPr/>
        </p:nvSpPr>
        <p:spPr>
          <a:xfrm>
            <a:off x="5704420" y="4212961"/>
            <a:ext cx="603681" cy="506026"/>
          </a:xfrm>
          <a:prstGeom prst="hexag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Collector</a:t>
            </a:r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A50B7552-8ACE-4A19-8C1B-58BE54B800D3}"/>
              </a:ext>
            </a:extLst>
          </p:cNvPr>
          <p:cNvSpPr/>
          <p:nvPr/>
        </p:nvSpPr>
        <p:spPr>
          <a:xfrm>
            <a:off x="6437096" y="4206455"/>
            <a:ext cx="603681" cy="506026"/>
          </a:xfrm>
          <a:prstGeom prst="hexag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Analytics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07E3CA17-0D54-4CC8-837E-F3F3687FF1CE}"/>
              </a:ext>
            </a:extLst>
          </p:cNvPr>
          <p:cNvSpPr/>
          <p:nvPr/>
        </p:nvSpPr>
        <p:spPr>
          <a:xfrm>
            <a:off x="5618321" y="3568685"/>
            <a:ext cx="1492577" cy="1186529"/>
          </a:xfrm>
          <a:prstGeom prst="round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6CEAE5C-D405-4A1E-B826-372AC3B87916}"/>
              </a:ext>
            </a:extLst>
          </p:cNvPr>
          <p:cNvSpPr txBox="1"/>
          <p:nvPr/>
        </p:nvSpPr>
        <p:spPr>
          <a:xfrm>
            <a:off x="7239709" y="3511164"/>
            <a:ext cx="140696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Dynamic  Mgmt. application (DCAE service components)</a:t>
            </a:r>
          </a:p>
        </p:txBody>
      </p:sp>
      <p:sp>
        <p:nvSpPr>
          <p:cNvPr id="60" name="Hexagon 59">
            <a:extLst>
              <a:ext uri="{FF2B5EF4-FFF2-40B4-BE49-F238E27FC236}">
                <a16:creationId xmlns:a16="http://schemas.microsoft.com/office/drawing/2014/main" id="{8B5F643B-70CA-47F5-A4E1-0B5EC8FAB47F}"/>
              </a:ext>
            </a:extLst>
          </p:cNvPr>
          <p:cNvSpPr/>
          <p:nvPr/>
        </p:nvSpPr>
        <p:spPr>
          <a:xfrm>
            <a:off x="7376494" y="5378069"/>
            <a:ext cx="502898" cy="43170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COL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CEBDA50-5D17-42EE-AC9E-D8D07D1E2CEB}"/>
              </a:ext>
            </a:extLst>
          </p:cNvPr>
          <p:cNvSpPr txBox="1"/>
          <p:nvPr/>
        </p:nvSpPr>
        <p:spPr>
          <a:xfrm>
            <a:off x="6549954" y="5590203"/>
            <a:ext cx="381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VNF</a:t>
            </a:r>
          </a:p>
        </p:txBody>
      </p:sp>
      <p:sp>
        <p:nvSpPr>
          <p:cNvPr id="63" name="Hexagon 62">
            <a:extLst>
              <a:ext uri="{FF2B5EF4-FFF2-40B4-BE49-F238E27FC236}">
                <a16:creationId xmlns:a16="http://schemas.microsoft.com/office/drawing/2014/main" id="{68B7136F-0310-4475-AF05-DFBE5FA13A01}"/>
              </a:ext>
            </a:extLst>
          </p:cNvPr>
          <p:cNvSpPr/>
          <p:nvPr/>
        </p:nvSpPr>
        <p:spPr>
          <a:xfrm>
            <a:off x="7371138" y="4201249"/>
            <a:ext cx="603681" cy="506026"/>
          </a:xfrm>
          <a:prstGeom prst="hexag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Analytics</a:t>
            </a:r>
          </a:p>
        </p:txBody>
      </p:sp>
      <p:sp>
        <p:nvSpPr>
          <p:cNvPr id="64" name="Hexagon 63">
            <a:extLst>
              <a:ext uri="{FF2B5EF4-FFF2-40B4-BE49-F238E27FC236}">
                <a16:creationId xmlns:a16="http://schemas.microsoft.com/office/drawing/2014/main" id="{F407669E-3D98-4D85-A986-B9CA16B69470}"/>
              </a:ext>
            </a:extLst>
          </p:cNvPr>
          <p:cNvSpPr/>
          <p:nvPr/>
        </p:nvSpPr>
        <p:spPr>
          <a:xfrm>
            <a:off x="7443640" y="4149459"/>
            <a:ext cx="603681" cy="506026"/>
          </a:xfrm>
          <a:prstGeom prst="hexag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Analytics</a:t>
            </a:r>
          </a:p>
        </p:txBody>
      </p:sp>
      <p:sp>
        <p:nvSpPr>
          <p:cNvPr id="65" name="Hexagon 64">
            <a:extLst>
              <a:ext uri="{FF2B5EF4-FFF2-40B4-BE49-F238E27FC236}">
                <a16:creationId xmlns:a16="http://schemas.microsoft.com/office/drawing/2014/main" id="{E1D1C53C-BFD8-4E16-B6B8-BBF3243892A6}"/>
              </a:ext>
            </a:extLst>
          </p:cNvPr>
          <p:cNvSpPr/>
          <p:nvPr/>
        </p:nvSpPr>
        <p:spPr>
          <a:xfrm>
            <a:off x="8074849" y="4269949"/>
            <a:ext cx="603681" cy="450515"/>
          </a:xfrm>
          <a:prstGeom prst="hexag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Collector</a:t>
            </a:r>
          </a:p>
        </p:txBody>
      </p:sp>
      <p:sp>
        <p:nvSpPr>
          <p:cNvPr id="66" name="Hexagon 65">
            <a:extLst>
              <a:ext uri="{FF2B5EF4-FFF2-40B4-BE49-F238E27FC236}">
                <a16:creationId xmlns:a16="http://schemas.microsoft.com/office/drawing/2014/main" id="{F9628938-64A7-4067-8C93-467E5711AD80}"/>
              </a:ext>
            </a:extLst>
          </p:cNvPr>
          <p:cNvSpPr/>
          <p:nvPr/>
        </p:nvSpPr>
        <p:spPr>
          <a:xfrm>
            <a:off x="8128114" y="4143418"/>
            <a:ext cx="603681" cy="506026"/>
          </a:xfrm>
          <a:prstGeom prst="hexagon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Collector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A123278-227D-4DC0-A411-EE813E872A6C}"/>
              </a:ext>
            </a:extLst>
          </p:cNvPr>
          <p:cNvSpPr txBox="1"/>
          <p:nvPr/>
        </p:nvSpPr>
        <p:spPr>
          <a:xfrm>
            <a:off x="3129441" y="5183301"/>
            <a:ext cx="82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ONAP at Edge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A0D77C9-5375-4E5F-A5A4-2AEBE07DD4CB}"/>
              </a:ext>
            </a:extLst>
          </p:cNvPr>
          <p:cNvSpPr txBox="1"/>
          <p:nvPr/>
        </p:nvSpPr>
        <p:spPr>
          <a:xfrm>
            <a:off x="7792881" y="5327284"/>
            <a:ext cx="11678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VNF-APP package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A6F5563-74EE-4BDF-8DE7-6071478B4D89}"/>
              </a:ext>
            </a:extLst>
          </p:cNvPr>
          <p:cNvSpPr txBox="1"/>
          <p:nvPr/>
        </p:nvSpPr>
        <p:spPr>
          <a:xfrm>
            <a:off x="262510" y="1760248"/>
            <a:ext cx="1454122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OOM-active installs K8S cluster (using K8S cluster API) &amp; Helm</a:t>
            </a:r>
          </a:p>
        </p:txBody>
      </p:sp>
      <p:pic>
        <p:nvPicPr>
          <p:cNvPr id="67" name="Picture 66" descr="j0433941">
            <a:extLst>
              <a:ext uri="{FF2B5EF4-FFF2-40B4-BE49-F238E27FC236}">
                <a16:creationId xmlns:a16="http://schemas.microsoft.com/office/drawing/2014/main" id="{5FBBA269-90B6-4700-A7AC-15AD3550D1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8173" y="940986"/>
            <a:ext cx="344570" cy="37144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9C0A4027-96E1-4A23-8C58-E5B36C42FE5D}"/>
              </a:ext>
            </a:extLst>
          </p:cNvPr>
          <p:cNvSpPr txBox="1"/>
          <p:nvPr/>
        </p:nvSpPr>
        <p:spPr>
          <a:xfrm>
            <a:off x="269527" y="1322948"/>
            <a:ext cx="135436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DevOps/User installs OOM-active in the OOM Tenant space, on a VM</a:t>
            </a:r>
          </a:p>
          <a:p>
            <a:endParaRPr lang="en-US" sz="9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5A675B2F-132C-4621-8772-716ED38B7761}"/>
              </a:ext>
            </a:extLst>
          </p:cNvPr>
          <p:cNvSpPr/>
          <p:nvPr/>
        </p:nvSpPr>
        <p:spPr>
          <a:xfrm>
            <a:off x="22580" y="1329876"/>
            <a:ext cx="177878" cy="182881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A14A8DE-7FCA-46CF-A2FE-69882FB8AE27}"/>
              </a:ext>
            </a:extLst>
          </p:cNvPr>
          <p:cNvSpPr/>
          <p:nvPr/>
        </p:nvSpPr>
        <p:spPr>
          <a:xfrm>
            <a:off x="30294" y="1821208"/>
            <a:ext cx="182880" cy="18288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51241F6-B737-4740-88E4-A149ED7874AE}"/>
              </a:ext>
            </a:extLst>
          </p:cNvPr>
          <p:cNvSpPr txBox="1"/>
          <p:nvPr/>
        </p:nvSpPr>
        <p:spPr>
          <a:xfrm>
            <a:off x="268692" y="2214928"/>
            <a:ext cx="148151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OOM-active deploys base ONAP Controller components using either Helm/TOSCA in K8S cluster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491FDB4-D038-48CF-9585-51E9F724DDE8}"/>
              </a:ext>
            </a:extLst>
          </p:cNvPr>
          <p:cNvSpPr/>
          <p:nvPr/>
        </p:nvSpPr>
        <p:spPr>
          <a:xfrm>
            <a:off x="42458" y="2256534"/>
            <a:ext cx="182880" cy="18288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7F7E525-B8AC-4686-ABE0-329086CAEFB5}"/>
              </a:ext>
            </a:extLst>
          </p:cNvPr>
          <p:cNvSpPr txBox="1"/>
          <p:nvPr/>
        </p:nvSpPr>
        <p:spPr>
          <a:xfrm>
            <a:off x="262510" y="2837865"/>
            <a:ext cx="1481514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OOM-active deploys other ONAP controller components using Helm/Tosca in K8S</a:t>
            </a:r>
            <a:endParaRPr lang="en-US" sz="900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8738CE65-6DC8-452F-BA48-8CFB0870EF5C}"/>
              </a:ext>
            </a:extLst>
          </p:cNvPr>
          <p:cNvSpPr/>
          <p:nvPr/>
        </p:nvSpPr>
        <p:spPr>
          <a:xfrm>
            <a:off x="52739" y="2827342"/>
            <a:ext cx="182880" cy="18288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7EDE5A7-5DDD-46E9-95E7-EA8AA3CEFCAF}"/>
              </a:ext>
            </a:extLst>
          </p:cNvPr>
          <p:cNvSpPr txBox="1"/>
          <p:nvPr/>
        </p:nvSpPr>
        <p:spPr>
          <a:xfrm>
            <a:off x="237331" y="3343400"/>
            <a:ext cx="1481514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OOM-active deploys ONAP Central mgmt. app using Helm/Tosca in K8S cluster</a:t>
            </a:r>
            <a:endParaRPr lang="en-US" sz="900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3B218A5-79FB-4E85-A714-FF6044050EA7}"/>
              </a:ext>
            </a:extLst>
          </p:cNvPr>
          <p:cNvSpPr/>
          <p:nvPr/>
        </p:nvSpPr>
        <p:spPr>
          <a:xfrm>
            <a:off x="31581" y="3351820"/>
            <a:ext cx="182880" cy="18288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87" name="Hexagon 86">
            <a:extLst>
              <a:ext uri="{FF2B5EF4-FFF2-40B4-BE49-F238E27FC236}">
                <a16:creationId xmlns:a16="http://schemas.microsoft.com/office/drawing/2014/main" id="{B57E7DE3-D0F8-4B0E-91CF-9D2D850E0214}"/>
              </a:ext>
            </a:extLst>
          </p:cNvPr>
          <p:cNvSpPr/>
          <p:nvPr/>
        </p:nvSpPr>
        <p:spPr>
          <a:xfrm>
            <a:off x="6168927" y="2681329"/>
            <a:ext cx="681599" cy="575377"/>
          </a:xfrm>
          <a:prstGeom prst="hexagon">
            <a:avLst/>
          </a:prstGeom>
          <a:solidFill>
            <a:schemeClr val="accent6">
              <a:lumMod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Inventory</a:t>
            </a:r>
          </a:p>
        </p:txBody>
      </p:sp>
      <p:sp>
        <p:nvSpPr>
          <p:cNvPr id="88" name="Hexagon 87">
            <a:extLst>
              <a:ext uri="{FF2B5EF4-FFF2-40B4-BE49-F238E27FC236}">
                <a16:creationId xmlns:a16="http://schemas.microsoft.com/office/drawing/2014/main" id="{849FAF7F-8CA9-413E-B243-1CFD36D85251}"/>
              </a:ext>
            </a:extLst>
          </p:cNvPr>
          <p:cNvSpPr/>
          <p:nvPr/>
        </p:nvSpPr>
        <p:spPr>
          <a:xfrm>
            <a:off x="8337731" y="2681172"/>
            <a:ext cx="681598" cy="571778"/>
          </a:xfrm>
          <a:prstGeom prst="hexag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OTI-Handler</a:t>
            </a:r>
            <a:endParaRPr lang="en-US" sz="700" dirty="0"/>
          </a:p>
        </p:txBody>
      </p:sp>
      <p:sp>
        <p:nvSpPr>
          <p:cNvPr id="93" name="Hexagon 92">
            <a:extLst>
              <a:ext uri="{FF2B5EF4-FFF2-40B4-BE49-F238E27FC236}">
                <a16:creationId xmlns:a16="http://schemas.microsoft.com/office/drawing/2014/main" id="{BE4A074C-8385-49A1-BFD2-22542BC58B20}"/>
              </a:ext>
            </a:extLst>
          </p:cNvPr>
          <p:cNvSpPr/>
          <p:nvPr/>
        </p:nvSpPr>
        <p:spPr>
          <a:xfrm>
            <a:off x="5860793" y="1912326"/>
            <a:ext cx="671393" cy="575377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Storage (PG)</a:t>
            </a:r>
          </a:p>
        </p:txBody>
      </p:sp>
      <p:sp>
        <p:nvSpPr>
          <p:cNvPr id="95" name="Hexagon 94">
            <a:extLst>
              <a:ext uri="{FF2B5EF4-FFF2-40B4-BE49-F238E27FC236}">
                <a16:creationId xmlns:a16="http://schemas.microsoft.com/office/drawing/2014/main" id="{E3786652-5105-4C65-B40D-7ABA3C32B45B}"/>
              </a:ext>
            </a:extLst>
          </p:cNvPr>
          <p:cNvSpPr/>
          <p:nvPr/>
        </p:nvSpPr>
        <p:spPr>
          <a:xfrm>
            <a:off x="2583439" y="4259233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AAF</a:t>
            </a:r>
          </a:p>
        </p:txBody>
      </p:sp>
      <p:sp>
        <p:nvSpPr>
          <p:cNvPr id="96" name="Hexagon 95">
            <a:extLst>
              <a:ext uri="{FF2B5EF4-FFF2-40B4-BE49-F238E27FC236}">
                <a16:creationId xmlns:a16="http://schemas.microsoft.com/office/drawing/2014/main" id="{DDB18940-1530-4979-A31E-136D3A2FD2B9}"/>
              </a:ext>
            </a:extLst>
          </p:cNvPr>
          <p:cNvSpPr/>
          <p:nvPr/>
        </p:nvSpPr>
        <p:spPr>
          <a:xfrm>
            <a:off x="2200002" y="3654853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DMAAP</a:t>
            </a:r>
          </a:p>
        </p:txBody>
      </p:sp>
      <p:sp>
        <p:nvSpPr>
          <p:cNvPr id="97" name="Hexagon 96">
            <a:extLst>
              <a:ext uri="{FF2B5EF4-FFF2-40B4-BE49-F238E27FC236}">
                <a16:creationId xmlns:a16="http://schemas.microsoft.com/office/drawing/2014/main" id="{573B68C4-C218-4CF2-B86F-2838B3EE8F2F}"/>
              </a:ext>
            </a:extLst>
          </p:cNvPr>
          <p:cNvSpPr/>
          <p:nvPr/>
        </p:nvSpPr>
        <p:spPr>
          <a:xfrm>
            <a:off x="2922234" y="3612697"/>
            <a:ext cx="603681" cy="506026"/>
          </a:xfrm>
          <a:prstGeom prst="hexagon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AAI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FD8BF1-BE1E-4023-A7F0-4174973D3C67}"/>
              </a:ext>
            </a:extLst>
          </p:cNvPr>
          <p:cNvSpPr txBox="1"/>
          <p:nvPr/>
        </p:nvSpPr>
        <p:spPr>
          <a:xfrm>
            <a:off x="9485177" y="974657"/>
            <a:ext cx="270462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000" b="1" dirty="0"/>
              <a:t>Configuration Binding Service (CBS): </a:t>
            </a:r>
            <a:r>
              <a:rPr lang="en-US" sz="1000" dirty="0"/>
              <a:t>Provides API to obtains configuration parameters from Consul during a deployment or reconfiguration process.</a:t>
            </a:r>
          </a:p>
          <a:p>
            <a:r>
              <a:rPr lang="en-US" sz="1000" b="1" dirty="0"/>
              <a:t>Consul: </a:t>
            </a:r>
            <a:r>
              <a:rPr lang="en-US" sz="1000" dirty="0"/>
              <a:t>Provides service discovery and key-value storage capabilities</a:t>
            </a:r>
          </a:p>
          <a:p>
            <a:pPr lvl="0"/>
            <a:r>
              <a:rPr lang="en-US" sz="1000" b="1" dirty="0"/>
              <a:t>Dashboard API: </a:t>
            </a:r>
            <a:r>
              <a:rPr lang="en-US" sz="1000" dirty="0"/>
              <a:t>The Dashboard  provides AC and GUI access for orchestrator</a:t>
            </a:r>
          </a:p>
          <a:p>
            <a:pPr lvl="0"/>
            <a:r>
              <a:rPr lang="en-US" sz="1000" b="1" dirty="0"/>
              <a:t>Deployment Handler (DH): </a:t>
            </a:r>
            <a:r>
              <a:rPr lang="en-US" sz="1000" dirty="0"/>
              <a:t>Provides an interface to deploy/access information (e.g., blueprints) in Inventory</a:t>
            </a:r>
          </a:p>
          <a:p>
            <a:r>
              <a:rPr lang="en-US" sz="1000" b="1" dirty="0"/>
              <a:t>OTI/Handler: </a:t>
            </a:r>
            <a:r>
              <a:rPr lang="en-US" sz="1000" dirty="0"/>
              <a:t>Interface between A&amp;AI and prepares events concerning VNF/topology changes in A&amp;AI and forwards them to controller.</a:t>
            </a:r>
          </a:p>
          <a:p>
            <a:r>
              <a:rPr lang="en-US" sz="1000" dirty="0"/>
              <a:t> </a:t>
            </a:r>
            <a:r>
              <a:rPr lang="en-US" sz="1000" b="1" dirty="0"/>
              <a:t>Inventory: </a:t>
            </a:r>
            <a:r>
              <a:rPr lang="en-US" sz="1000" dirty="0"/>
              <a:t>Stores blueprints in its </a:t>
            </a:r>
            <a:r>
              <a:rPr lang="en-US" sz="1000" b="1" dirty="0" err="1"/>
              <a:t>PostGres</a:t>
            </a:r>
            <a:r>
              <a:rPr lang="en-US" sz="1000" b="1" dirty="0"/>
              <a:t> (PG) database</a:t>
            </a:r>
            <a:endParaRPr lang="en-US" sz="1000" dirty="0"/>
          </a:p>
          <a:p>
            <a:r>
              <a:rPr lang="en-US" sz="1000" b="1" dirty="0"/>
              <a:t>Policy Handler (PH): </a:t>
            </a:r>
            <a:r>
              <a:rPr lang="en-US" sz="1000" dirty="0"/>
              <a:t>Interface to external Policy Engine for receiving and processing policy related information including updates</a:t>
            </a:r>
          </a:p>
          <a:p>
            <a:r>
              <a:rPr lang="en-US" sz="1000" b="1" dirty="0"/>
              <a:t>Service Change Handler</a:t>
            </a:r>
            <a:r>
              <a:rPr lang="en-US" sz="1000" dirty="0"/>
              <a:t> Provides an interface to SDC for receiving blueprints and storing them into Inventory (PG)</a:t>
            </a:r>
          </a:p>
          <a:p>
            <a:endParaRPr lang="en-US" sz="1000" dirty="0"/>
          </a:p>
          <a:p>
            <a:pPr lvl="0"/>
            <a:r>
              <a:rPr lang="en-US" sz="1200" b="1" dirty="0"/>
              <a:t>Cloud Native Integration Modules</a:t>
            </a:r>
          </a:p>
          <a:p>
            <a:pPr lvl="0"/>
            <a:r>
              <a:rPr lang="en-US" sz="1000" b="1" dirty="0"/>
              <a:t>K8S ETCD: </a:t>
            </a:r>
            <a:r>
              <a:rPr lang="en-US" sz="1000" dirty="0"/>
              <a:t>Provides key-value storage capabilities. </a:t>
            </a:r>
            <a:r>
              <a:rPr lang="en-US" sz="1000" b="1" dirty="0"/>
              <a:t>K8S usage model – config map/secretes</a:t>
            </a:r>
          </a:p>
          <a:p>
            <a:pPr lvl="0"/>
            <a:r>
              <a:rPr lang="en-US" sz="1000" b="1" dirty="0"/>
              <a:t>Istio Service Mesh:  </a:t>
            </a:r>
            <a:r>
              <a:rPr lang="en-US" sz="1000" dirty="0"/>
              <a:t>Provides service discovery, security, traffic management</a:t>
            </a:r>
          </a:p>
          <a:p>
            <a:pPr lvl="0"/>
            <a:r>
              <a:rPr lang="en-US" sz="1000" b="1" dirty="0"/>
              <a:t>Helm: </a:t>
            </a:r>
            <a:r>
              <a:rPr lang="en-US" sz="1000" dirty="0"/>
              <a:t>App versioning/upgrade/rollback</a:t>
            </a:r>
          </a:p>
          <a:p>
            <a:r>
              <a:rPr lang="en-US" sz="1000" b="1" dirty="0"/>
              <a:t>K8S Operator/CRD: </a:t>
            </a:r>
            <a:r>
              <a:rPr lang="en-US" sz="1000" dirty="0"/>
              <a:t>Framework for building custom controllers (CC) e.g. to dispatch app config changes from Central to ER Cloud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2615DE-3AF1-4AFF-A525-A4F629802517}"/>
              </a:ext>
            </a:extLst>
          </p:cNvPr>
          <p:cNvSpPr txBox="1"/>
          <p:nvPr/>
        </p:nvSpPr>
        <p:spPr>
          <a:xfrm>
            <a:off x="1852103" y="1098989"/>
            <a:ext cx="2841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haroni" panose="02010803020104030203" pitchFamily="2" charset="-79"/>
                <a:cs typeface="Aharoni" panose="02010803020104030203" pitchFamily="2" charset="-79"/>
              </a:rPr>
              <a:t>ONAP CENTRAL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37945261-0022-49AF-8752-F8689F5EA701}"/>
              </a:ext>
            </a:extLst>
          </p:cNvPr>
          <p:cNvSpPr/>
          <p:nvPr/>
        </p:nvSpPr>
        <p:spPr>
          <a:xfrm>
            <a:off x="30949" y="3915928"/>
            <a:ext cx="182880" cy="18288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DE1BCDB-25C7-47DC-97EF-B2096C0EFF3B}"/>
              </a:ext>
            </a:extLst>
          </p:cNvPr>
          <p:cNvSpPr txBox="1"/>
          <p:nvPr/>
        </p:nvSpPr>
        <p:spPr>
          <a:xfrm>
            <a:off x="256682" y="3826263"/>
            <a:ext cx="1481514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 dynamic mgmt. app using Helm/Tosca in K8S cluster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3793D6B-3607-4B47-B87E-CE891309B397}"/>
              </a:ext>
            </a:extLst>
          </p:cNvPr>
          <p:cNvSpPr txBox="1"/>
          <p:nvPr/>
        </p:nvSpPr>
        <p:spPr>
          <a:xfrm>
            <a:off x="1959504" y="2481036"/>
            <a:ext cx="2476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Optional OOM Orch. Components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41A7F82-9E11-4649-A877-EC8676AFF189}"/>
              </a:ext>
            </a:extLst>
          </p:cNvPr>
          <p:cNvSpPr txBox="1"/>
          <p:nvPr/>
        </p:nvSpPr>
        <p:spPr>
          <a:xfrm>
            <a:off x="231266" y="4645278"/>
            <a:ext cx="1454122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OOM-active installs K8S clusters in relevant Edge Clouds based on config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4B01D27-FBE8-438C-A6E9-D38218D7C891}"/>
              </a:ext>
            </a:extLst>
          </p:cNvPr>
          <p:cNvSpPr txBox="1"/>
          <p:nvPr/>
        </p:nvSpPr>
        <p:spPr>
          <a:xfrm>
            <a:off x="275441" y="977751"/>
            <a:ext cx="1811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Central Cloud Workflow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BBA5D78-18BA-48FE-9551-9D635DE20CD8}"/>
              </a:ext>
            </a:extLst>
          </p:cNvPr>
          <p:cNvSpPr txBox="1"/>
          <p:nvPr/>
        </p:nvSpPr>
        <p:spPr>
          <a:xfrm>
            <a:off x="-81467" y="4412368"/>
            <a:ext cx="2430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Edge/Regional (ER) Cloud Workflow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864A0929-7B28-48FE-A910-62A3FB5FB470}"/>
              </a:ext>
            </a:extLst>
          </p:cNvPr>
          <p:cNvSpPr/>
          <p:nvPr/>
        </p:nvSpPr>
        <p:spPr>
          <a:xfrm>
            <a:off x="22580" y="4682676"/>
            <a:ext cx="177878" cy="182881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A24214-5AD6-4DB0-8F20-7227D0137622}"/>
              </a:ext>
            </a:extLst>
          </p:cNvPr>
          <p:cNvSpPr/>
          <p:nvPr/>
        </p:nvSpPr>
        <p:spPr>
          <a:xfrm>
            <a:off x="140765" y="5027989"/>
            <a:ext cx="16304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OOM-active places mgmt. app on ER K8S cluster using ONAP Central OOF and ER K8S API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51EF906-CBD5-4DA7-86D0-E80D0EEBEA24}"/>
              </a:ext>
            </a:extLst>
          </p:cNvPr>
          <p:cNvSpPr/>
          <p:nvPr/>
        </p:nvSpPr>
        <p:spPr>
          <a:xfrm>
            <a:off x="13688" y="5131226"/>
            <a:ext cx="177878" cy="182881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1F95A52A-E290-477A-BCA4-5D13939AB378}"/>
              </a:ext>
            </a:extLst>
          </p:cNvPr>
          <p:cNvSpPr/>
          <p:nvPr/>
        </p:nvSpPr>
        <p:spPr>
          <a:xfrm>
            <a:off x="23848" y="5659546"/>
            <a:ext cx="177878" cy="182881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574348-B609-469F-9BE4-59A8953A0890}"/>
              </a:ext>
            </a:extLst>
          </p:cNvPr>
          <p:cNvSpPr/>
          <p:nvPr/>
        </p:nvSpPr>
        <p:spPr>
          <a:xfrm>
            <a:off x="153999" y="5562710"/>
            <a:ext cx="161720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OOM-active monitors mgmt. app metrics on ER K8S cluster using ER K8S API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4D859687-FC6E-4302-BF14-BE45B10EDA96}"/>
              </a:ext>
            </a:extLst>
          </p:cNvPr>
          <p:cNvSpPr/>
          <p:nvPr/>
        </p:nvSpPr>
        <p:spPr>
          <a:xfrm>
            <a:off x="13688" y="6096426"/>
            <a:ext cx="177878" cy="182881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7C44BD8E-1878-4AEC-828C-2B033499A10B}"/>
              </a:ext>
            </a:extLst>
          </p:cNvPr>
          <p:cNvSpPr/>
          <p:nvPr/>
        </p:nvSpPr>
        <p:spPr>
          <a:xfrm>
            <a:off x="159698" y="6011025"/>
            <a:ext cx="190935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OOM-active sends central mgmt. app config changes to ER K8S cluster using ER K8S API CRD</a:t>
            </a:r>
          </a:p>
        </p:txBody>
      </p:sp>
      <p:sp>
        <p:nvSpPr>
          <p:cNvPr id="106" name="Hexagon 105">
            <a:extLst>
              <a:ext uri="{FF2B5EF4-FFF2-40B4-BE49-F238E27FC236}">
                <a16:creationId xmlns:a16="http://schemas.microsoft.com/office/drawing/2014/main" id="{F4F4F39A-7739-4870-A91D-DA5A17153A15}"/>
              </a:ext>
            </a:extLst>
          </p:cNvPr>
          <p:cNvSpPr/>
          <p:nvPr/>
        </p:nvSpPr>
        <p:spPr>
          <a:xfrm>
            <a:off x="3869909" y="2689558"/>
            <a:ext cx="681599" cy="575377"/>
          </a:xfrm>
          <a:prstGeom prst="hexag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K8S ETCD Plugin</a:t>
            </a:r>
          </a:p>
        </p:txBody>
      </p:sp>
      <p:sp>
        <p:nvSpPr>
          <p:cNvPr id="107" name="Hexagon 106">
            <a:extLst>
              <a:ext uri="{FF2B5EF4-FFF2-40B4-BE49-F238E27FC236}">
                <a16:creationId xmlns:a16="http://schemas.microsoft.com/office/drawing/2014/main" id="{50C80A32-1B5A-454A-B230-9C0CB6C54B34}"/>
              </a:ext>
            </a:extLst>
          </p:cNvPr>
          <p:cNvSpPr/>
          <p:nvPr/>
        </p:nvSpPr>
        <p:spPr>
          <a:xfrm>
            <a:off x="3124518" y="2701093"/>
            <a:ext cx="690651" cy="575377"/>
          </a:xfrm>
          <a:prstGeom prst="hexag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K8S CRD plugin</a:t>
            </a:r>
          </a:p>
        </p:txBody>
      </p:sp>
      <p:sp>
        <p:nvSpPr>
          <p:cNvPr id="109" name="Hexagon 108">
            <a:extLst>
              <a:ext uri="{FF2B5EF4-FFF2-40B4-BE49-F238E27FC236}">
                <a16:creationId xmlns:a16="http://schemas.microsoft.com/office/drawing/2014/main" id="{752B46F1-D6CB-46F6-8614-4776F627BC11}"/>
              </a:ext>
            </a:extLst>
          </p:cNvPr>
          <p:cNvSpPr/>
          <p:nvPr/>
        </p:nvSpPr>
        <p:spPr>
          <a:xfrm>
            <a:off x="2378761" y="2671477"/>
            <a:ext cx="685441" cy="600534"/>
          </a:xfrm>
          <a:prstGeom prst="hexagon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/>
              <a:t>Istio</a:t>
            </a:r>
            <a:r>
              <a:rPr lang="en-US" sz="900" dirty="0"/>
              <a:t>-Plugin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18AAAD2-D285-46EB-98C6-E6171395E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2162" y="5104175"/>
            <a:ext cx="1070001" cy="1132942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7BEE1A8-B8E4-4DE6-AA1A-284942CF0C58}"/>
              </a:ext>
            </a:extLst>
          </p:cNvPr>
          <p:cNvSpPr/>
          <p:nvPr/>
        </p:nvSpPr>
        <p:spPr>
          <a:xfrm>
            <a:off x="1870961" y="1862480"/>
            <a:ext cx="7271049" cy="145587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FA20799-6558-48E6-A705-DA9200710CAC}"/>
              </a:ext>
            </a:extLst>
          </p:cNvPr>
          <p:cNvSpPr txBox="1"/>
          <p:nvPr/>
        </p:nvSpPr>
        <p:spPr>
          <a:xfrm>
            <a:off x="7886629" y="1954117"/>
            <a:ext cx="1319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K8S CLUSTER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8A40CF3-6F0F-4845-925A-9ED24D81A832}"/>
              </a:ext>
            </a:extLst>
          </p:cNvPr>
          <p:cNvSpPr txBox="1"/>
          <p:nvPr/>
        </p:nvSpPr>
        <p:spPr>
          <a:xfrm>
            <a:off x="4297487" y="5283106"/>
            <a:ext cx="844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CL support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98480C7-4A6D-4D25-91FB-3032BA5F388C}"/>
              </a:ext>
            </a:extLst>
          </p:cNvPr>
          <p:cNvSpPr txBox="1"/>
          <p:nvPr/>
        </p:nvSpPr>
        <p:spPr>
          <a:xfrm>
            <a:off x="6538071" y="5092668"/>
            <a:ext cx="1244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External Cloud</a:t>
            </a:r>
          </a:p>
        </p:txBody>
      </p:sp>
      <p:sp>
        <p:nvSpPr>
          <p:cNvPr id="105" name="Hexagon 104">
            <a:extLst>
              <a:ext uri="{FF2B5EF4-FFF2-40B4-BE49-F238E27FC236}">
                <a16:creationId xmlns:a16="http://schemas.microsoft.com/office/drawing/2014/main" id="{8791099D-C33B-48DD-A351-F514D1C5B542}"/>
              </a:ext>
            </a:extLst>
          </p:cNvPr>
          <p:cNvSpPr/>
          <p:nvPr/>
        </p:nvSpPr>
        <p:spPr>
          <a:xfrm>
            <a:off x="7409161" y="5300047"/>
            <a:ext cx="502898" cy="43170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APP</a:t>
            </a: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014E0608-4CBD-457C-963D-3AC9B4456FF9}"/>
              </a:ext>
            </a:extLst>
          </p:cNvPr>
          <p:cNvSpPr/>
          <p:nvPr/>
        </p:nvSpPr>
        <p:spPr>
          <a:xfrm>
            <a:off x="1877057" y="3423253"/>
            <a:ext cx="7277263" cy="141790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452F0D7-3FE6-4EAC-83F9-C2914F58972B}"/>
              </a:ext>
            </a:extLst>
          </p:cNvPr>
          <p:cNvSpPr txBox="1"/>
          <p:nvPr/>
        </p:nvSpPr>
        <p:spPr>
          <a:xfrm>
            <a:off x="7923061" y="3363931"/>
            <a:ext cx="1319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K8S CLUSTER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FEFADE-B828-4F25-B5C4-CA8D358833D9}"/>
              </a:ext>
            </a:extLst>
          </p:cNvPr>
          <p:cNvCxnSpPr>
            <a:cxnSpLocks/>
          </p:cNvCxnSpPr>
          <p:nvPr/>
        </p:nvCxnSpPr>
        <p:spPr>
          <a:xfrm>
            <a:off x="2087191" y="2529950"/>
            <a:ext cx="683800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4748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/>
      <p:bldP spid="23" grpId="0" animBg="1"/>
      <p:bldP spid="25" grpId="0" animBg="1"/>
      <p:bldP spid="27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40" grpId="0"/>
      <p:bldP spid="48" grpId="0" animBg="1"/>
      <p:bldP spid="49" grpId="0" animBg="1"/>
      <p:bldP spid="50" grpId="0" animBg="1"/>
      <p:bldP spid="51" grpId="0" animBg="1"/>
      <p:bldP spid="59" grpId="0"/>
      <p:bldP spid="60" grpId="0" animBg="1"/>
      <p:bldP spid="61" grpId="0"/>
      <p:bldP spid="63" grpId="0" animBg="1"/>
      <p:bldP spid="64" grpId="0" animBg="1"/>
      <p:bldP spid="65" grpId="0" animBg="1"/>
      <p:bldP spid="66" grpId="0" animBg="1"/>
      <p:bldP spid="76" grpId="0"/>
      <p:bldP spid="78" grpId="0"/>
      <p:bldP spid="62" grpId="0"/>
      <p:bldP spid="68" grpId="0"/>
      <p:bldP spid="72" grpId="0" animBg="1"/>
      <p:bldP spid="73" grpId="0" animBg="1"/>
      <p:bldP spid="74" grpId="0"/>
      <p:bldP spid="79" grpId="0" animBg="1"/>
      <p:bldP spid="80" grpId="0"/>
      <p:bldP spid="81" grpId="0" animBg="1"/>
      <p:bldP spid="82" grpId="0"/>
      <p:bldP spid="83" grpId="0" animBg="1"/>
      <p:bldP spid="87" grpId="0" animBg="1"/>
      <p:bldP spid="88" grpId="0" animBg="1"/>
      <p:bldP spid="93" grpId="0" animBg="1"/>
      <p:bldP spid="95" grpId="0" animBg="1"/>
      <p:bldP spid="96" grpId="0" animBg="1"/>
      <p:bldP spid="97" grpId="0" animBg="1"/>
      <p:bldP spid="38" grpId="0"/>
      <p:bldP spid="41" grpId="0"/>
      <p:bldP spid="98" grpId="0" animBg="1"/>
      <p:bldP spid="99" grpId="0"/>
      <p:bldP spid="89" grpId="0"/>
      <p:bldP spid="91" grpId="0"/>
      <p:bldP spid="92" grpId="0"/>
      <p:bldP spid="94" grpId="0"/>
      <p:bldP spid="100" grpId="0" animBg="1"/>
      <p:bldP spid="4" grpId="0"/>
      <p:bldP spid="101" grpId="0" animBg="1"/>
      <p:bldP spid="102" grpId="0" animBg="1"/>
      <p:bldP spid="7" grpId="0"/>
      <p:bldP spid="103" grpId="0" animBg="1"/>
      <p:bldP spid="104" grpId="0"/>
      <p:bldP spid="106" grpId="0" animBg="1"/>
      <p:bldP spid="107" grpId="0" animBg="1"/>
      <p:bldP spid="109" grpId="0" animBg="1"/>
      <p:bldP spid="31" grpId="0" animBg="1"/>
      <p:bldP spid="36" grpId="0"/>
      <p:bldP spid="77" grpId="0"/>
      <p:bldP spid="90" grpId="0"/>
      <p:bldP spid="105" grpId="0" animBg="1"/>
      <p:bldP spid="85" grpId="0" animBg="1"/>
      <p:bldP spid="8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A3DC0AFC-48A3-4134-B9A5-3B8142EC54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6387" y="1285795"/>
            <a:ext cx="10821344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742950" lvl="1" indent="-457200" defTabSz="91440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Use Cloudify instead of Rancher for K8S setup</a:t>
            </a:r>
          </a:p>
          <a:p>
            <a:pPr marL="742950" lvl="1" indent="-457200" defTabSz="91440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Move DCAE Platform components under OOM</a:t>
            </a:r>
          </a:p>
          <a:p>
            <a:pPr marL="971550" lvl="3" indent="0" defTabSz="914400">
              <a:buNone/>
            </a:pPr>
            <a:r>
              <a:rPr lang="en-US" sz="1550" dirty="0">
                <a:solidFill>
                  <a:schemeClr val="tx1"/>
                </a:solidFill>
                <a:latin typeface="+mn-lt"/>
                <a:cs typeface="+mn-cs"/>
              </a:rPr>
              <a:t>Policy Handler, </a:t>
            </a:r>
            <a:r>
              <a:rPr lang="en-US" sz="1550" dirty="0" err="1">
                <a:solidFill>
                  <a:schemeClr val="tx1"/>
                </a:solidFill>
                <a:latin typeface="+mn-lt"/>
                <a:cs typeface="+mn-cs"/>
              </a:rPr>
              <a:t>ServiceChange</a:t>
            </a:r>
            <a:r>
              <a:rPr lang="en-US" sz="1550" dirty="0">
                <a:solidFill>
                  <a:schemeClr val="tx1"/>
                </a:solidFill>
                <a:latin typeface="+mn-lt"/>
                <a:cs typeface="+mn-cs"/>
              </a:rPr>
              <a:t>-Handler, </a:t>
            </a:r>
            <a:r>
              <a:rPr lang="en-US" sz="1550" dirty="0" err="1">
                <a:solidFill>
                  <a:schemeClr val="tx1"/>
                </a:solidFill>
                <a:latin typeface="+mn-lt"/>
                <a:cs typeface="+mn-cs"/>
              </a:rPr>
              <a:t>InventoryAPI</a:t>
            </a:r>
            <a:r>
              <a:rPr lang="en-US" sz="1550" dirty="0">
                <a:solidFill>
                  <a:schemeClr val="tx1"/>
                </a:solidFill>
                <a:latin typeface="+mn-lt"/>
                <a:cs typeface="+mn-cs"/>
              </a:rPr>
              <a:t>, Deployment-handler, </a:t>
            </a:r>
            <a:r>
              <a:rPr lang="en-US" sz="1550" dirty="0" err="1">
                <a:solidFill>
                  <a:schemeClr val="tx1"/>
                </a:solidFill>
                <a:latin typeface="+mn-lt"/>
                <a:cs typeface="+mn-cs"/>
              </a:rPr>
              <a:t>ConfigBindingService</a:t>
            </a:r>
            <a:r>
              <a:rPr lang="en-US" sz="1550" dirty="0">
                <a:solidFill>
                  <a:schemeClr val="tx1"/>
                </a:solidFill>
                <a:latin typeface="+mn-lt"/>
                <a:cs typeface="+mn-cs"/>
              </a:rPr>
              <a:t>, Dashboards</a:t>
            </a:r>
          </a:p>
          <a:p>
            <a:pPr marL="285750" lvl="1" indent="0" defTabSz="914400">
              <a:buNone/>
            </a:pPr>
            <a:endParaRPr lang="en-US" sz="240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285750" lvl="1" indent="0" defTabSz="914400">
              <a:buNone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Phased Enhancements based on ONAP priority</a:t>
            </a:r>
          </a:p>
          <a:p>
            <a:pPr marL="742950" lvl="1" indent="-457200" defTabSz="9144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Event driven reconfiguration capabilities to added among ONAP Controller (OTI)</a:t>
            </a:r>
          </a:p>
          <a:p>
            <a:pPr marL="742950" lvl="1" indent="-457200" defTabSz="9144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Onboarding Helm based application through SDC</a:t>
            </a:r>
          </a:p>
          <a:p>
            <a:pPr marL="742950" lvl="1" indent="-457200" defTabSz="9144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Policy based configuration for application deployed through Helm</a:t>
            </a:r>
          </a:p>
          <a:p>
            <a:pPr marL="742950" lvl="1" indent="-457200" defTabSz="9144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Orchestrator sync-up (Kubernetes and Cloudify)</a:t>
            </a:r>
          </a:p>
          <a:p>
            <a:pPr marL="742950" lvl="1" indent="-457200" defTabSz="9144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Add new pluggable modules to support cloud native integration</a:t>
            </a:r>
            <a:endParaRPr lang="en-US" sz="2400" dirty="0">
              <a:solidFill>
                <a:schemeClr val="tx1"/>
              </a:solidFill>
              <a:highlight>
                <a:srgbClr val="FFFF00"/>
              </a:highlight>
              <a:latin typeface="+mn-lt"/>
              <a:cs typeface="+mn-cs"/>
            </a:endParaRPr>
          </a:p>
          <a:p>
            <a:pPr marL="342900" lvl="1" indent="-228600" defTabSz="9144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  <a:highlight>
                <a:srgbClr val="FFFF00"/>
              </a:highlight>
              <a:latin typeface="+mn-lt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D30157-976A-4746-8FAE-F4AA0766C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71516" y="6033479"/>
            <a:ext cx="78228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6C9CD605-947A-3C4E-98CB-B055F943FEBA}" type="slidenum">
              <a:rPr lang="en-US" sz="1050">
                <a:solidFill>
                  <a:schemeClr val="tx1">
                    <a:alpha val="80000"/>
                  </a:schemeClr>
                </a:solidFill>
                <a:latin typeface="+mn-lt"/>
                <a:cs typeface="+mn-cs"/>
              </a:rPr>
              <a:pPr algn="r">
                <a:spcAft>
                  <a:spcPts val="600"/>
                </a:spcAft>
              </a:pPr>
              <a:t>21</a:t>
            </a:fld>
            <a:endParaRPr lang="en-US" sz="1050">
              <a:solidFill>
                <a:schemeClr val="tx1">
                  <a:alpha val="8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8F92020-C9E2-4C4B-B78E-6ADD713E9351}"/>
              </a:ext>
            </a:extLst>
          </p:cNvPr>
          <p:cNvSpPr txBox="1">
            <a:spLocks/>
          </p:cNvSpPr>
          <p:nvPr/>
        </p:nvSpPr>
        <p:spPr>
          <a:xfrm>
            <a:off x="597159" y="-1"/>
            <a:ext cx="9449146" cy="9638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914400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Integration - Realization</a:t>
            </a:r>
          </a:p>
        </p:txBody>
      </p:sp>
    </p:spTree>
    <p:extLst>
      <p:ext uri="{BB962C8B-B14F-4D97-AF65-F5344CB8AC3E}">
        <p14:creationId xmlns:p14="http://schemas.microsoft.com/office/powerpoint/2010/main" val="2116382349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B421C7-A00A-430C-82AB-5842C0934A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5D30C7-3715-48AD-B37B-F8C337AAD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Benefits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F31B36-62DB-4B2A-9BFB-2AF081CA5F0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30306" y="1443318"/>
            <a:ext cx="10533529" cy="318247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Support for Dynamic Control Loop support for management application deployment/LCM and Policy configuration</a:t>
            </a: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/>
                </a:solidFill>
              </a:rPr>
              <a:t>Complete backward compatibility for both HELM and TOSCA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74360237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FE1F0E-13CF-472D-B9D7-51E672B12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46DE0-5CE1-4402-9AAC-2F84F7F2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Other Orchestration features via Cloudify/integrated approach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93C1A-AFFC-4527-9171-AA96A506D4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1002" y="1073792"/>
            <a:ext cx="11669523" cy="5234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/>
          </a:p>
          <a:p>
            <a:pPr marL="342900" lvl="1" indent="0">
              <a:buNone/>
            </a:pPr>
            <a:endParaRPr lang="en-GB" sz="1250" dirty="0"/>
          </a:p>
          <a:p>
            <a:pPr>
              <a:buFontTx/>
              <a:buChar char="-"/>
            </a:pPr>
            <a:endParaRPr lang="en-US" sz="2400" dirty="0">
              <a:latin typeface="+mn-lt"/>
            </a:endParaRPr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D8F8C35-5ED9-45F5-BAF2-324DD3745C96}"/>
              </a:ext>
            </a:extLst>
          </p:cNvPr>
          <p:cNvSpPr txBox="1">
            <a:spLocks/>
          </p:cNvSpPr>
          <p:nvPr/>
        </p:nvSpPr>
        <p:spPr>
          <a:xfrm>
            <a:off x="314961" y="1466009"/>
            <a:ext cx="10557171" cy="44505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.AppleSystemUIFont" charset="-120"/>
              <a:buChar char="-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5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Design flow integration for automation of deployment artifact creation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Support containerized and VM based workload deployment on heterogenous cloud environment</a:t>
            </a:r>
            <a:r>
              <a:rPr lang="en-GB" dirty="0">
                <a:solidFill>
                  <a:schemeClr val="tx1"/>
                </a:solidFill>
              </a:rPr>
              <a:t>	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Provide deployment states, relationship and dependencies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Supports single and/or multiple management application (allowing service composition design)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Support dynamic DMAAP topic provisioning capabilities part of orchestration.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Support Hierarchical and distributed deployment (with central and regional/Edge site) 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Consolidated view of deployed MS and their relationship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HA and Georedundancy support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Infrastructure management (if required)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Standardization of AAF integration through plugin</a:t>
            </a:r>
          </a:p>
          <a:p>
            <a:pPr marL="342900" lvl="1" indent="0">
              <a:lnSpc>
                <a:spcPct val="120000"/>
              </a:lnSpc>
              <a:buNone/>
            </a:pPr>
            <a:endParaRPr lang="en-US" sz="1100" dirty="0">
              <a:solidFill>
                <a:schemeClr val="tx1"/>
              </a:solidFill>
            </a:endParaRPr>
          </a:p>
          <a:p>
            <a:pPr marL="342900" lvl="1" indent="0">
              <a:lnSpc>
                <a:spcPct val="120000"/>
              </a:lnSpc>
              <a:buNone/>
            </a:pPr>
            <a:endParaRPr lang="en-US" sz="1100" dirty="0">
              <a:solidFill>
                <a:schemeClr val="tx1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GB" sz="1100" dirty="0">
              <a:solidFill>
                <a:schemeClr val="tx1"/>
              </a:solidFill>
            </a:endParaRP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357441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E9D874-20DD-4440-B5A3-342E112158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9E0037-1981-44FF-AC5A-A36149887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Application Onboarding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51D01B-941D-44B7-9321-6F6911E424EA}"/>
              </a:ext>
            </a:extLst>
          </p:cNvPr>
          <p:cNvSpPr txBox="1"/>
          <p:nvPr/>
        </p:nvSpPr>
        <p:spPr>
          <a:xfrm>
            <a:off x="322845" y="1374002"/>
            <a:ext cx="2940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Stand-alone (non-SDC)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03AEB0-AA5E-45F8-ABD9-7DDEF4213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7059" y="1966630"/>
            <a:ext cx="6184167" cy="29247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531ACE-D932-426A-BF44-B1F6C88AE6BE}"/>
              </a:ext>
            </a:extLst>
          </p:cNvPr>
          <p:cNvSpPr txBox="1"/>
          <p:nvPr/>
        </p:nvSpPr>
        <p:spPr>
          <a:xfrm>
            <a:off x="7011059" y="4857589"/>
            <a:ext cx="3352141" cy="14311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05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Steps</a:t>
            </a:r>
          </a:p>
          <a:p>
            <a:pPr marL="228600" indent="-228600">
              <a:spcAft>
                <a:spcPts val="300"/>
              </a:spcAft>
              <a:buFont typeface="+mj-lt"/>
              <a:buAutoNum type="arabicPeriod"/>
            </a:pPr>
            <a:r>
              <a:rPr lang="en-US" sz="10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Developer inputs JSON Component Spec (and Policy JSON if applicable) into blueprint generator of the Onboarding Toolbox </a:t>
            </a:r>
          </a:p>
          <a:p>
            <a:pPr marL="228600" indent="-228600">
              <a:spcAft>
                <a:spcPts val="300"/>
              </a:spcAft>
              <a:buFont typeface="+mj-lt"/>
              <a:buAutoNum type="arabicPeriod"/>
            </a:pPr>
            <a:r>
              <a:rPr lang="en-US" sz="10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is TOSCA Model files</a:t>
            </a:r>
          </a:p>
          <a:p>
            <a:pPr marL="228600" indent="-228600">
              <a:spcAft>
                <a:spcPts val="300"/>
              </a:spcAft>
              <a:buFont typeface="+mj-lt"/>
              <a:buAutoNum type="arabicPeriod"/>
            </a:pPr>
            <a:r>
              <a:rPr lang="en-US" sz="10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Designer adds Model files to SDC Catalog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C79B26-D22E-45C3-ACCE-7D7DD6E08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74" y="2103902"/>
            <a:ext cx="5547794" cy="26501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91486BD-05F2-4873-8F9C-85C582782DD9}"/>
              </a:ext>
            </a:extLst>
          </p:cNvPr>
          <p:cNvSpPr txBox="1"/>
          <p:nvPr/>
        </p:nvSpPr>
        <p:spPr>
          <a:xfrm>
            <a:off x="712581" y="4776797"/>
            <a:ext cx="2937625" cy="15927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40" tIns="91440" rIns="91440" bIns="91440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05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Steps</a:t>
            </a:r>
          </a:p>
          <a:p>
            <a:pPr marL="228600" indent="-228600">
              <a:spcAft>
                <a:spcPts val="300"/>
              </a:spcAft>
              <a:buFont typeface="+mj-lt"/>
              <a:buAutoNum type="arabicPeriod"/>
            </a:pPr>
            <a:r>
              <a:rPr lang="en-US" sz="10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Developer inputs JSON Component Spec (and Policy JSON if applicable) into blueprint generator of the Onboarding Toolbox </a:t>
            </a:r>
          </a:p>
          <a:p>
            <a:pPr marL="228600" indent="-228600">
              <a:spcAft>
                <a:spcPts val="300"/>
              </a:spcAft>
              <a:buFont typeface="+mj-lt"/>
              <a:buAutoNum type="arabicPeriod"/>
            </a:pPr>
            <a:r>
              <a:rPr lang="en-US" sz="10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is the Cloudify blueprint</a:t>
            </a:r>
          </a:p>
          <a:p>
            <a:pPr marL="228600" indent="-228600">
              <a:spcAft>
                <a:spcPts val="300"/>
              </a:spcAft>
              <a:buFont typeface="+mj-lt"/>
              <a:buAutoNum type="arabicPeriod"/>
            </a:pPr>
            <a:r>
              <a:rPr lang="en-US" sz="105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Cloudify blueprint is added to EOM Inventory via the Dashboard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579734-9221-4EAE-BBF9-8A40AC570C6B}"/>
              </a:ext>
            </a:extLst>
          </p:cNvPr>
          <p:cNvSpPr txBox="1"/>
          <p:nvPr/>
        </p:nvSpPr>
        <p:spPr>
          <a:xfrm>
            <a:off x="6196137" y="1436755"/>
            <a:ext cx="2490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Using SDC</a:t>
            </a:r>
          </a:p>
        </p:txBody>
      </p:sp>
    </p:spTree>
    <p:extLst>
      <p:ext uri="{BB962C8B-B14F-4D97-AF65-F5344CB8AC3E}">
        <p14:creationId xmlns:p14="http://schemas.microsoft.com/office/powerpoint/2010/main" val="2045792768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E4A90D1-F59A-4F81-9010-3F530EA265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802" y="1558668"/>
            <a:ext cx="6889198" cy="360035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E9D874-20DD-4440-B5A3-342E112158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9E0037-1981-44FF-AC5A-A36149887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Application Deployment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51D01B-941D-44B7-9321-6F6911E424EA}"/>
              </a:ext>
            </a:extLst>
          </p:cNvPr>
          <p:cNvSpPr txBox="1"/>
          <p:nvPr/>
        </p:nvSpPr>
        <p:spPr>
          <a:xfrm>
            <a:off x="322846" y="1374002"/>
            <a:ext cx="272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Stand-alone (non-SDC)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D9C445-FE0A-4A26-830C-E1B4AFA6E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41177"/>
            <a:ext cx="5407429" cy="287349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7579734-9221-4EAE-BBF9-8A40AC570C6B}"/>
              </a:ext>
            </a:extLst>
          </p:cNvPr>
          <p:cNvSpPr txBox="1"/>
          <p:nvPr/>
        </p:nvSpPr>
        <p:spPr>
          <a:xfrm>
            <a:off x="5855477" y="1374002"/>
            <a:ext cx="2725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haroni" panose="02010803020104030203" pitchFamily="2" charset="-79"/>
                <a:cs typeface="Aharoni" panose="02010803020104030203" pitchFamily="2" charset="-79"/>
              </a:rPr>
              <a:t>Using SDC and CLAMP</a:t>
            </a:r>
          </a:p>
        </p:txBody>
      </p:sp>
    </p:spTree>
    <p:extLst>
      <p:ext uri="{BB962C8B-B14F-4D97-AF65-F5344CB8AC3E}">
        <p14:creationId xmlns:p14="http://schemas.microsoft.com/office/powerpoint/2010/main" val="1042346776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75E76-7445-4E3F-B140-5377D67B7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0585" y="2890230"/>
            <a:ext cx="6408568" cy="53877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Demo on AT&amp;T Operation manager</a:t>
            </a:r>
          </a:p>
        </p:txBody>
      </p:sp>
    </p:spTree>
    <p:extLst>
      <p:ext uri="{BB962C8B-B14F-4D97-AF65-F5344CB8AC3E}">
        <p14:creationId xmlns:p14="http://schemas.microsoft.com/office/powerpoint/2010/main" val="930900097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03A5FB-81AA-4516-BACA-FC16EF7B8E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F7A36B-01DD-4281-AB89-E26E2ED17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7997" y="3159615"/>
            <a:ext cx="3513147" cy="53877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111704104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D30157-976A-4746-8FAE-F4AA0766C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296303-A6C6-4368-8B92-9D0C955D3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OOM Orchestration – Functional Gaps (Dublin)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AAFFA3-A181-4BAF-9A31-2C6E685410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6771" y="1164873"/>
            <a:ext cx="11506200" cy="5170487"/>
          </a:xfrm>
        </p:spPr>
        <p:txBody>
          <a:bodyPr>
            <a:normAutofit fontScale="85000" lnSpcReduction="20000"/>
          </a:bodyPr>
          <a:lstStyle/>
          <a:p>
            <a:pPr marL="342900" lvl="1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Design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No design flow integration and standardized configuration modelling enforced (under Helm templates)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On-demand Service design creation and deployment of single/composed management application</a:t>
            </a:r>
          </a:p>
          <a:p>
            <a:pPr marL="342900" lvl="1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Instantiation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Control Loop flow deployment and support through CLAMP/Policy/SDC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err="1">
                <a:solidFill>
                  <a:schemeClr val="tx1"/>
                </a:solidFill>
              </a:rPr>
              <a:t>xNF</a:t>
            </a:r>
            <a:r>
              <a:rPr lang="en-US" sz="2000" dirty="0">
                <a:solidFill>
                  <a:schemeClr val="tx1"/>
                </a:solidFill>
              </a:rPr>
              <a:t> Event based application management (deployment and configuration)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Run-time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Dynamic configuration management through central ONAP Policy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No backward support on Tosca based ONAP application and workflow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Dynamic DMAAP topics provisioning/configuration for management application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Consolidated view of deployed MS and their relationship</a:t>
            </a:r>
          </a:p>
          <a:p>
            <a:pPr marL="342900" lvl="1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Platform/Infrastructure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Deployment of dynamic service components across multiple K8S cluster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Support for Heterogeneous environment/payload (</a:t>
            </a:r>
            <a:r>
              <a:rPr lang="en-US" sz="2000" dirty="0" err="1">
                <a:solidFill>
                  <a:schemeClr val="tx1"/>
                </a:solidFill>
              </a:rPr>
              <a:t>eg.</a:t>
            </a:r>
            <a:r>
              <a:rPr lang="en-US" sz="2000" dirty="0">
                <a:solidFill>
                  <a:schemeClr val="tx1"/>
                </a:solidFill>
              </a:rPr>
              <a:t> K8S, VM and </a:t>
            </a:r>
            <a:r>
              <a:rPr lang="en-US" sz="2000" dirty="0" err="1">
                <a:solidFill>
                  <a:schemeClr val="tx1"/>
                </a:solidFill>
              </a:rPr>
              <a:t>Openstack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Infrastructure management associated with new service components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Maintenance (manual) of chart/</a:t>
            </a:r>
            <a:r>
              <a:rPr lang="en-US" sz="2000" dirty="0" err="1">
                <a:solidFill>
                  <a:schemeClr val="tx1"/>
                </a:solidFill>
              </a:rPr>
              <a:t>values.yaml</a:t>
            </a:r>
            <a:r>
              <a:rPr lang="en-US" sz="2000" dirty="0">
                <a:solidFill>
                  <a:schemeClr val="tx1"/>
                </a:solidFill>
              </a:rPr>
              <a:t> is not scalable approach for operation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Geo-redundancy management support for ONAP components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Standardized Security integration</a:t>
            </a:r>
          </a:p>
          <a:p>
            <a:pPr marL="342900" lvl="1" indent="0"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588569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378F0B-29C1-EA44-82F4-CE3630F91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53A222-1D91-0049-A318-B976AAFF1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List Kubernetes Cloud Regions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124A9D-69BC-824D-8BA1-1BAD510D068F}"/>
              </a:ext>
            </a:extLst>
          </p:cNvPr>
          <p:cNvSpPr/>
          <p:nvPr/>
        </p:nvSpPr>
        <p:spPr>
          <a:xfrm>
            <a:off x="314961" y="1079209"/>
            <a:ext cx="1049787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[/</a:t>
            </a:r>
            <a:r>
              <a:rPr lang="en-US" sz="1400" dirty="0" err="1"/>
              <a:t>oom</a:t>
            </a:r>
            <a:r>
              <a:rPr lang="en-US" sz="1400" dirty="0"/>
              <a:t>/</a:t>
            </a:r>
            <a:r>
              <a:rPr lang="en-US" sz="1400" dirty="0" err="1"/>
              <a:t>kubernetes</a:t>
            </a:r>
            <a:r>
              <a:rPr lang="en-US" sz="1400" dirty="0"/>
              <a:t>] </a:t>
            </a:r>
            <a:r>
              <a:rPr lang="en-US" sz="1400" b="1" dirty="0" err="1"/>
              <a:t>kubectl</a:t>
            </a:r>
            <a:r>
              <a:rPr lang="en-US" sz="1400" b="1" dirty="0"/>
              <a:t> config get-contexts</a:t>
            </a:r>
          </a:p>
          <a:p>
            <a:r>
              <a:rPr lang="en-US" sz="1400" dirty="0"/>
              <a:t>CURRENT   NAME            CLUSTER         AUTHINFO        NAMESPACE</a:t>
            </a:r>
          </a:p>
          <a:p>
            <a:r>
              <a:rPr lang="en-US" sz="1400" dirty="0"/>
              <a:t>                     cloud-1         cloud-1           cloud-1</a:t>
            </a:r>
          </a:p>
          <a:p>
            <a:r>
              <a:rPr lang="en-US" sz="1400" dirty="0"/>
              <a:t>                     cloud-2         cloud-2           cloud-2</a:t>
            </a:r>
          </a:p>
          <a:p>
            <a:r>
              <a:rPr lang="en-US" sz="1400" dirty="0"/>
              <a:t>*                  central-cloud   central-cloud   central-cloud</a:t>
            </a:r>
          </a:p>
        </p:txBody>
      </p:sp>
    </p:spTree>
    <p:extLst>
      <p:ext uri="{BB962C8B-B14F-4D97-AF65-F5344CB8AC3E}">
        <p14:creationId xmlns:p14="http://schemas.microsoft.com/office/powerpoint/2010/main" val="34889098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F9DC34-6C64-46AD-900E-49E97095E6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0E1C8D-BC6E-489C-BF4B-F92E677D4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Problem Statement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646EF-D4F8-4740-B856-F4CBC12AB0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Managed Workloads (SDC, SO, OOF etc.)</a:t>
            </a:r>
          </a:p>
          <a:p>
            <a:pPr lvl="1"/>
            <a:r>
              <a:rPr lang="en-US" dirty="0"/>
              <a:t>Full Support for containerized network functions (work in progress)</a:t>
            </a:r>
          </a:p>
          <a:p>
            <a:pPr lvl="1"/>
            <a:r>
              <a:rPr lang="en-US" dirty="0"/>
              <a:t>Support for non-network functions (VM and Container based), e.g. </a:t>
            </a:r>
            <a:r>
              <a:rPr lang="en-US" dirty="0" err="1"/>
              <a:t>vProbe</a:t>
            </a:r>
            <a:r>
              <a:rPr lang="en-US" dirty="0"/>
              <a:t>, Automation Apps</a:t>
            </a:r>
          </a:p>
          <a:p>
            <a:endParaRPr lang="en-US" b="1" dirty="0"/>
          </a:p>
          <a:p>
            <a:r>
              <a:rPr lang="en-US" b="1" dirty="0"/>
              <a:t>Management Workloads (or Components)</a:t>
            </a:r>
          </a:p>
          <a:p>
            <a:pPr lvl="1"/>
            <a:r>
              <a:rPr lang="en-US" dirty="0"/>
              <a:t>Currently, Multiple Orchestrators for Management Workloads. </a:t>
            </a:r>
          </a:p>
          <a:p>
            <a:pPr lvl="2"/>
            <a:r>
              <a:rPr lang="en-US" sz="1600" b="1" dirty="0"/>
              <a:t>Cloud Native K8S Ecosystem</a:t>
            </a:r>
            <a:r>
              <a:rPr lang="en-US" sz="1600" dirty="0"/>
              <a:t> – driven by ONAP Operations Manager (OOM)</a:t>
            </a:r>
          </a:p>
          <a:p>
            <a:pPr lvl="2"/>
            <a:r>
              <a:rPr lang="en-US" sz="1600" b="1" dirty="0"/>
              <a:t>DCAE Controller* </a:t>
            </a:r>
            <a:r>
              <a:rPr lang="en-US" sz="1600" dirty="0"/>
              <a:t>- Analytics Application Management</a:t>
            </a:r>
          </a:p>
          <a:p>
            <a:pPr marL="685800" lvl="2" indent="0">
              <a:buNone/>
            </a:pPr>
            <a:endParaRPr lang="en-US" b="1" dirty="0"/>
          </a:p>
          <a:p>
            <a:pPr lvl="1"/>
            <a:r>
              <a:rPr lang="en-US" b="1" dirty="0"/>
              <a:t>There is an opportunity to get some alignment across multiple orchestrators which will be greatly beneficial especially in Distributed Edge environment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* DCAE is composed of Data Collection and Analytics functions and a Controller</a:t>
            </a:r>
          </a:p>
        </p:txBody>
      </p:sp>
    </p:spTree>
    <p:extLst>
      <p:ext uri="{BB962C8B-B14F-4D97-AF65-F5344CB8AC3E}">
        <p14:creationId xmlns:p14="http://schemas.microsoft.com/office/powerpoint/2010/main" val="2225778388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378F0B-29C1-EA44-82F4-CE3630F91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53A222-1D91-0049-A318-B976AAFF1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Deploy Central ONAP Components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2E5BFE-7D1C-0241-8A6A-D178463FF557}"/>
              </a:ext>
            </a:extLst>
          </p:cNvPr>
          <p:cNvSpPr/>
          <p:nvPr/>
        </p:nvSpPr>
        <p:spPr>
          <a:xfrm>
            <a:off x="314961" y="988907"/>
            <a:ext cx="1136750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[/</a:t>
            </a:r>
            <a:r>
              <a:rPr lang="en-US" sz="1600" dirty="0" err="1"/>
              <a:t>oom</a:t>
            </a:r>
            <a:r>
              <a:rPr lang="en-US" sz="1600" dirty="0"/>
              <a:t>/</a:t>
            </a:r>
            <a:r>
              <a:rPr lang="en-US" sz="1600" dirty="0" err="1"/>
              <a:t>kubernetes</a:t>
            </a:r>
            <a:r>
              <a:rPr lang="en-US" sz="1600" dirty="0"/>
              <a:t>] </a:t>
            </a:r>
            <a:r>
              <a:rPr lang="en-US" sz="1600" b="1" dirty="0" err="1"/>
              <a:t>kubectl</a:t>
            </a:r>
            <a:r>
              <a:rPr lang="en-US" sz="1600" b="1" dirty="0"/>
              <a:t> config use-context central-cloud</a:t>
            </a:r>
          </a:p>
          <a:p>
            <a:r>
              <a:rPr lang="en-US" sz="1600" dirty="0"/>
              <a:t>Switched to context "central-cloud".</a:t>
            </a:r>
          </a:p>
          <a:p>
            <a:endParaRPr lang="en-US" sz="1600" dirty="0"/>
          </a:p>
          <a:p>
            <a:r>
              <a:rPr lang="en-US" sz="1600" dirty="0"/>
              <a:t>[/</a:t>
            </a:r>
            <a:r>
              <a:rPr lang="en-US" sz="1600" dirty="0" err="1"/>
              <a:t>oom</a:t>
            </a:r>
            <a:r>
              <a:rPr lang="en-US" sz="1600" dirty="0"/>
              <a:t>/</a:t>
            </a:r>
            <a:r>
              <a:rPr lang="en-US" sz="1600" dirty="0" err="1"/>
              <a:t>kubernetes</a:t>
            </a:r>
            <a:r>
              <a:rPr lang="en-US" sz="1600" dirty="0"/>
              <a:t>] </a:t>
            </a:r>
            <a:r>
              <a:rPr lang="en-US" sz="1600" b="1" dirty="0"/>
              <a:t>helm deploy central ./</a:t>
            </a:r>
            <a:r>
              <a:rPr lang="en-US" sz="1600" b="1" dirty="0" err="1"/>
              <a:t>onap</a:t>
            </a:r>
            <a:r>
              <a:rPr lang="en-US" sz="1600" b="1" dirty="0"/>
              <a:t> --namespace </a:t>
            </a:r>
            <a:r>
              <a:rPr lang="en-US" sz="1600" b="1" dirty="0" err="1"/>
              <a:t>onap</a:t>
            </a:r>
            <a:r>
              <a:rPr lang="en-US" sz="1600" b="1" dirty="0"/>
              <a:t> -f central-</a:t>
            </a:r>
            <a:r>
              <a:rPr lang="en-US" sz="1600" b="1" dirty="0" err="1"/>
              <a:t>onap.yaml</a:t>
            </a:r>
            <a:endParaRPr lang="en-US" sz="1600" b="1" dirty="0"/>
          </a:p>
          <a:p>
            <a:r>
              <a:rPr lang="en-US" sz="1600" dirty="0"/>
              <a:t>release "central"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aaf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aai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appc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dmaap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esr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msb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multicloud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nbi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oof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"central-portal" deployed</a:t>
            </a:r>
          </a:p>
          <a:p>
            <a:r>
              <a:rPr lang="en-US" sz="1600" dirty="0"/>
              <a:t>release "central-robot"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sdc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sdnc</a:t>
            </a:r>
            <a:r>
              <a:rPr lang="en-US" sz="1600" dirty="0"/>
              <a:t>" deployed</a:t>
            </a:r>
          </a:p>
          <a:p>
            <a:r>
              <a:rPr lang="en-US" sz="1600" dirty="0"/>
              <a:t>release "central-</a:t>
            </a:r>
            <a:r>
              <a:rPr lang="en-US" sz="1600" dirty="0" err="1"/>
              <a:t>sniro</a:t>
            </a:r>
            <a:r>
              <a:rPr lang="en-US" sz="1600" dirty="0"/>
              <a:t>-emulator" deployed</a:t>
            </a:r>
          </a:p>
          <a:p>
            <a:r>
              <a:rPr lang="en-US" sz="1600" dirty="0"/>
              <a:t>release "central-so" deployed</a:t>
            </a:r>
          </a:p>
          <a:p>
            <a:r>
              <a:rPr lang="en-US" sz="1600" dirty="0"/>
              <a:t>release "central-vid" deployed</a:t>
            </a:r>
          </a:p>
        </p:txBody>
      </p:sp>
    </p:spTree>
    <p:extLst>
      <p:ext uri="{BB962C8B-B14F-4D97-AF65-F5344CB8AC3E}">
        <p14:creationId xmlns:p14="http://schemas.microsoft.com/office/powerpoint/2010/main" val="3473865802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378F0B-29C1-EA44-82F4-CE3630F91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53A222-1D91-0049-A318-B976AAFF1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Deploy ONAP Components to Cloud Region 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9CC1DD-946B-6C4A-8A2E-F66876DFBCE5}"/>
              </a:ext>
            </a:extLst>
          </p:cNvPr>
          <p:cNvSpPr/>
          <p:nvPr/>
        </p:nvSpPr>
        <p:spPr>
          <a:xfrm>
            <a:off x="314960" y="1081828"/>
            <a:ext cx="11253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[/</a:t>
            </a:r>
            <a:r>
              <a:rPr lang="en-US" dirty="0" err="1"/>
              <a:t>oom</a:t>
            </a:r>
            <a:r>
              <a:rPr lang="en-US" dirty="0"/>
              <a:t>/</a:t>
            </a:r>
            <a:r>
              <a:rPr lang="en-US" dirty="0" err="1"/>
              <a:t>kubernetes</a:t>
            </a:r>
            <a:r>
              <a:rPr lang="en-US" dirty="0"/>
              <a:t>] </a:t>
            </a:r>
            <a:r>
              <a:rPr lang="en-US" b="1" dirty="0" err="1"/>
              <a:t>kubectl</a:t>
            </a:r>
            <a:r>
              <a:rPr lang="en-US" b="1" dirty="0"/>
              <a:t> config use-context cloud-1</a:t>
            </a:r>
          </a:p>
          <a:p>
            <a:r>
              <a:rPr lang="en-US" dirty="0"/>
              <a:t>Switched to context "cloud-1".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6FEBD3-B0C9-B644-9553-36DC57B2B621}"/>
              </a:ext>
            </a:extLst>
          </p:cNvPr>
          <p:cNvSpPr/>
          <p:nvPr/>
        </p:nvSpPr>
        <p:spPr>
          <a:xfrm>
            <a:off x="314961" y="1900183"/>
            <a:ext cx="118611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[/</a:t>
            </a:r>
            <a:r>
              <a:rPr lang="en-US" dirty="0" err="1"/>
              <a:t>oom</a:t>
            </a:r>
            <a:r>
              <a:rPr lang="en-US" dirty="0"/>
              <a:t>/</a:t>
            </a:r>
            <a:r>
              <a:rPr lang="en-US" dirty="0" err="1"/>
              <a:t>kubernetes</a:t>
            </a:r>
            <a:r>
              <a:rPr lang="en-US" dirty="0"/>
              <a:t>] </a:t>
            </a:r>
            <a:r>
              <a:rPr lang="en-US" b="1" dirty="0"/>
              <a:t>helm deploy edge1 ./</a:t>
            </a:r>
            <a:r>
              <a:rPr lang="en-US" b="1" dirty="0" err="1"/>
              <a:t>onap</a:t>
            </a:r>
            <a:r>
              <a:rPr lang="en-US" b="1" dirty="0"/>
              <a:t> --namespace </a:t>
            </a:r>
            <a:r>
              <a:rPr lang="en-US" b="1" dirty="0" err="1"/>
              <a:t>onap</a:t>
            </a:r>
            <a:r>
              <a:rPr lang="en-US" b="1" dirty="0"/>
              <a:t> -f edge-cloud-1.yaml</a:t>
            </a:r>
          </a:p>
          <a:p>
            <a:r>
              <a:rPr lang="en-US" dirty="0"/>
              <a:t>release "edge1" deployed</a:t>
            </a:r>
          </a:p>
          <a:p>
            <a:r>
              <a:rPr lang="en-US" dirty="0"/>
              <a:t>release "edge1-dcaegen2" deployed</a:t>
            </a:r>
          </a:p>
          <a:p>
            <a:r>
              <a:rPr lang="en-US" dirty="0"/>
              <a:t>release "edge1-dmaap" deployed</a:t>
            </a:r>
          </a:p>
          <a:p>
            <a:r>
              <a:rPr lang="en-US" dirty="0"/>
              <a:t>release "edge1-msb" deployed</a:t>
            </a:r>
          </a:p>
        </p:txBody>
      </p:sp>
    </p:spTree>
    <p:extLst>
      <p:ext uri="{BB962C8B-B14F-4D97-AF65-F5344CB8AC3E}">
        <p14:creationId xmlns:p14="http://schemas.microsoft.com/office/powerpoint/2010/main" val="2646744756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378F0B-29C1-EA44-82F4-CE3630F91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53A222-1D91-0049-A318-B976AAFF1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Deploy ONAP Components to Cloud Region 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87295F-7848-AF43-BA91-C8A0D66333D8}"/>
              </a:ext>
            </a:extLst>
          </p:cNvPr>
          <p:cNvSpPr/>
          <p:nvPr/>
        </p:nvSpPr>
        <p:spPr>
          <a:xfrm>
            <a:off x="314961" y="1084521"/>
            <a:ext cx="110547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[/</a:t>
            </a:r>
            <a:r>
              <a:rPr lang="en-US" dirty="0" err="1"/>
              <a:t>oom</a:t>
            </a:r>
            <a:r>
              <a:rPr lang="en-US" dirty="0"/>
              <a:t>/</a:t>
            </a:r>
            <a:r>
              <a:rPr lang="en-US" dirty="0" err="1"/>
              <a:t>kubernetes</a:t>
            </a:r>
            <a:r>
              <a:rPr lang="en-US" dirty="0"/>
              <a:t>] </a:t>
            </a:r>
            <a:r>
              <a:rPr lang="en-US" b="1" dirty="0" err="1"/>
              <a:t>kubectl</a:t>
            </a:r>
            <a:r>
              <a:rPr lang="en-US" b="1" dirty="0"/>
              <a:t> config use-context cloud-2</a:t>
            </a:r>
          </a:p>
          <a:p>
            <a:r>
              <a:rPr lang="en-US" dirty="0"/>
              <a:t>Switched to context "cloud-2".</a:t>
            </a:r>
          </a:p>
          <a:p>
            <a:endParaRPr lang="en-US" dirty="0"/>
          </a:p>
          <a:p>
            <a:r>
              <a:rPr lang="en-US" dirty="0"/>
              <a:t>[/</a:t>
            </a:r>
            <a:r>
              <a:rPr lang="en-US" dirty="0" err="1"/>
              <a:t>oom</a:t>
            </a:r>
            <a:r>
              <a:rPr lang="en-US" dirty="0"/>
              <a:t>/</a:t>
            </a:r>
            <a:r>
              <a:rPr lang="en-US" dirty="0" err="1"/>
              <a:t>kubernetes</a:t>
            </a:r>
            <a:r>
              <a:rPr lang="en-US" dirty="0"/>
              <a:t>] </a:t>
            </a:r>
            <a:r>
              <a:rPr lang="en-US" b="1" dirty="0"/>
              <a:t>helm deploy cloud2 ./</a:t>
            </a:r>
            <a:r>
              <a:rPr lang="en-US" b="1" dirty="0" err="1"/>
              <a:t>onap</a:t>
            </a:r>
            <a:r>
              <a:rPr lang="en-US" b="1" dirty="0"/>
              <a:t> --namespace </a:t>
            </a:r>
            <a:r>
              <a:rPr lang="en-US" b="1" dirty="0" err="1"/>
              <a:t>onap</a:t>
            </a:r>
            <a:r>
              <a:rPr lang="en-US" b="1" dirty="0"/>
              <a:t> -f cloud-2.yaml</a:t>
            </a:r>
          </a:p>
          <a:p>
            <a:r>
              <a:rPr lang="en-US" dirty="0"/>
              <a:t>release "cloud2" deployed</a:t>
            </a:r>
          </a:p>
          <a:p>
            <a:r>
              <a:rPr lang="en-US" dirty="0"/>
              <a:t>release "cloud2-dmaap" deployed</a:t>
            </a:r>
          </a:p>
          <a:p>
            <a:r>
              <a:rPr lang="en-US" dirty="0"/>
              <a:t>release "cloud2-msb" deployed</a:t>
            </a:r>
          </a:p>
          <a:p>
            <a:r>
              <a:rPr lang="en-US" dirty="0"/>
              <a:t>release "cloud2-robot" deployed</a:t>
            </a:r>
          </a:p>
        </p:txBody>
      </p:sp>
    </p:spTree>
    <p:extLst>
      <p:ext uri="{BB962C8B-B14F-4D97-AF65-F5344CB8AC3E}">
        <p14:creationId xmlns:p14="http://schemas.microsoft.com/office/powerpoint/2010/main" val="2563568462"/>
      </p:ext>
    </p:extLst>
  </p:cSld>
  <p:clrMapOvr>
    <a:masterClrMapping/>
  </p:clrMapOvr>
  <p:transition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D419F4-3992-3D4B-B489-26A0CAD396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4E9919-6B2D-BC4E-B0ED-A67B64681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654747-58F3-4F4B-A785-A1C07EBB4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811" y="1030270"/>
            <a:ext cx="9977718" cy="534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27515"/>
      </p:ext>
    </p:extLst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378F0B-29C1-EA44-82F4-CE3630F91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53A222-1D91-0049-A318-B976AAFF1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Edge Cloud Management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87295F-7848-AF43-BA91-C8A0D66333D8}"/>
              </a:ext>
            </a:extLst>
          </p:cNvPr>
          <p:cNvSpPr/>
          <p:nvPr/>
        </p:nvSpPr>
        <p:spPr>
          <a:xfrm>
            <a:off x="314961" y="1057627"/>
            <a:ext cx="110547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Auto Scaling – driven by metric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Remote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/>
              <a:t>Need Simple Operations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Zero-touch provisioning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Zero-touch operations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Zero-touch lifecycle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Self-Healing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No need to manage deployed components like pets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In-service rolling upgrades (and rollbacks) -&gt; OOM Upgrade Framework + Operators and/or ISTIO for traffic management</a:t>
            </a:r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Align with industry standards and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5G is a huge disrupter and ONAP Edge Automation WG should be participating with the likes of </a:t>
            </a:r>
            <a:r>
              <a:rPr lang="en-US" sz="1200" dirty="0" err="1"/>
              <a:t>Akraino</a:t>
            </a:r>
            <a:r>
              <a:rPr lang="en-US" sz="1200" dirty="0"/>
              <a:t>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Existing Edge Stacks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Akraino</a:t>
            </a:r>
            <a:r>
              <a:rPr lang="en-US" sz="1200" dirty="0"/>
              <a:t> Edge Stack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Public/Private Cloud providers (Azure, AWS, Google)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Securing the Edge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Transparent security and certificate management -&gt; ISTIO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Solved problems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Need to deploy VMs with consistent failure recovery -&gt; deploy in k8s using </a:t>
            </a:r>
            <a:r>
              <a:rPr lang="en-US" sz="1200" dirty="0" err="1"/>
              <a:t>Kubevirt</a:t>
            </a:r>
            <a:r>
              <a:rPr lang="en-US" sz="1200" dirty="0"/>
              <a:t>  (nothing to do with edge though :/)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Kubernetes = Container Orchestration Multi-cloud portability </a:t>
            </a:r>
          </a:p>
          <a:p>
            <a:r>
              <a:rPr lang="en-US" sz="1400" dirty="0"/>
              <a:t>Identify and work to drive synergies with </a:t>
            </a:r>
            <a:r>
              <a:rPr lang="en-US" sz="1400" dirty="0" err="1"/>
              <a:t>EdgeX</a:t>
            </a:r>
            <a:r>
              <a:rPr lang="en-US" sz="1400" dirty="0"/>
              <a:t> and NEV SDK within </a:t>
            </a:r>
            <a:endParaRPr lang="en-US" sz="1200" dirty="0"/>
          </a:p>
          <a:p>
            <a:r>
              <a:rPr lang="en-US" sz="1400" dirty="0" err="1"/>
              <a:t>Akraino</a:t>
            </a:r>
            <a:r>
              <a:rPr lang="en-US" sz="1400" dirty="0"/>
              <a:t> </a:t>
            </a:r>
            <a:endParaRPr lang="en-US" sz="1200" dirty="0"/>
          </a:p>
          <a:p>
            <a:r>
              <a:rPr lang="en-US" sz="1400" dirty="0"/>
              <a:t>⌲  Enable 5G use cases at the Edge </a:t>
            </a:r>
            <a:r>
              <a:rPr lang="en-US" sz="1400" dirty="0" err="1"/>
              <a:t>vRAN</a:t>
            </a:r>
            <a:r>
              <a:rPr lang="en-US" sz="1400" dirty="0"/>
              <a:t> 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Do we plan to align ONAP Edge Automation WG with </a:t>
            </a:r>
            <a:r>
              <a:rPr lang="en-US" sz="1200" dirty="0" err="1"/>
              <a:t>Akraino</a:t>
            </a:r>
            <a:r>
              <a:rPr lang="en-US" sz="1200" dirty="0"/>
              <a:t> Edge Stack ??</a:t>
            </a:r>
          </a:p>
        </p:txBody>
      </p:sp>
    </p:spTree>
    <p:extLst>
      <p:ext uri="{BB962C8B-B14F-4D97-AF65-F5344CB8AC3E}">
        <p14:creationId xmlns:p14="http://schemas.microsoft.com/office/powerpoint/2010/main" val="1858622303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378F0B-29C1-EA44-82F4-CE3630F91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53A222-1D91-0049-A318-B976AAFF1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Health Check Results from Central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9DD684-5A4B-5449-A8ED-334B06060D8C}"/>
              </a:ext>
            </a:extLst>
          </p:cNvPr>
          <p:cNvSpPr/>
          <p:nvPr/>
        </p:nvSpPr>
        <p:spPr>
          <a:xfrm>
            <a:off x="314960" y="1092691"/>
            <a:ext cx="9367755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err="1"/>
              <a:t>Testsuites</a:t>
            </a:r>
            <a:endParaRPr lang="en-US" sz="900" dirty="0"/>
          </a:p>
          <a:p>
            <a:r>
              <a:rPr lang="en-US" sz="900" dirty="0"/>
              <a:t>==============================================================================</a:t>
            </a:r>
          </a:p>
          <a:p>
            <a:r>
              <a:rPr lang="en-US" sz="900" dirty="0" err="1"/>
              <a:t>Testsuites.Health</a:t>
            </a:r>
            <a:r>
              <a:rPr lang="en-US" sz="900" dirty="0"/>
              <a:t>-Check :: Testing </a:t>
            </a:r>
            <a:r>
              <a:rPr lang="en-US" sz="900" dirty="0" err="1"/>
              <a:t>ecomp</a:t>
            </a:r>
            <a:r>
              <a:rPr lang="en-US" sz="900" dirty="0"/>
              <a:t> components are available via calls.</a:t>
            </a:r>
          </a:p>
          <a:p>
            <a:r>
              <a:rPr lang="en-US" sz="900" dirty="0"/>
              <a:t>==============================================================================</a:t>
            </a:r>
          </a:p>
          <a:p>
            <a:r>
              <a:rPr lang="en-US" sz="900" dirty="0"/>
              <a:t>Basic A&amp;AI Health Check                      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AAF Health Check                        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AAF SMS Health Check               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APPC Health Check                      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DMAAP Message Router Health Check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External API NBI Health Check  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Microservice Bus Health Check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</a:t>
            </a:r>
            <a:r>
              <a:rPr lang="en-US" sz="900" dirty="0" err="1"/>
              <a:t>Multicloud</a:t>
            </a:r>
            <a:r>
              <a:rPr lang="en-US" sz="900" dirty="0"/>
              <a:t> API Health Check    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</a:t>
            </a:r>
            <a:r>
              <a:rPr lang="en-US" sz="900" dirty="0" err="1"/>
              <a:t>Multicloud-ocata</a:t>
            </a:r>
            <a:r>
              <a:rPr lang="en-US" sz="900" dirty="0"/>
              <a:t> API Health Check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</a:t>
            </a:r>
            <a:r>
              <a:rPr lang="en-US" sz="900" dirty="0" err="1"/>
              <a:t>Multicloud</a:t>
            </a:r>
            <a:r>
              <a:rPr lang="en-US" sz="900" dirty="0"/>
              <a:t>-pike API Health Check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</a:t>
            </a:r>
            <a:r>
              <a:rPr lang="en-US" sz="900" dirty="0" err="1"/>
              <a:t>Multicloud-titanium_cloud</a:t>
            </a:r>
            <a:r>
              <a:rPr lang="en-US" sz="900" dirty="0"/>
              <a:t> API Health Check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</a:t>
            </a:r>
            <a:r>
              <a:rPr lang="en-US" sz="900" dirty="0" err="1"/>
              <a:t>Multicloud-vio</a:t>
            </a:r>
            <a:r>
              <a:rPr lang="en-US" sz="900" dirty="0"/>
              <a:t> API Health Check        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SDNC Health Check                      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  <a:p>
            <a:r>
              <a:rPr lang="en-US" sz="900" dirty="0"/>
              <a:t>Basic SO Health Check                                                 | PASS |</a:t>
            </a:r>
          </a:p>
          <a:p>
            <a:r>
              <a:rPr lang="en-US" sz="900" dirty="0"/>
              <a:t>------------------------------------------------------------------------------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3709321013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A55D69-7046-CC4A-B7FC-DF2313EC4D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2A776C-2F72-C948-9A65-9FFBD3B43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ADBB1D-0984-1B4C-A68B-C6C933D224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Orchestrate ONAP Management components the same way as CNFs</a:t>
            </a:r>
          </a:p>
          <a:p>
            <a:r>
              <a:rPr lang="en-US" dirty="0"/>
              <a:t>Orchestrate ONAP Analytic Applications the same way as CNFs</a:t>
            </a:r>
          </a:p>
          <a:p>
            <a:r>
              <a:rPr lang="en-US" dirty="0"/>
              <a:t>Orchestrate ONAP 3</a:t>
            </a:r>
            <a:r>
              <a:rPr lang="en-US" baseline="30000" dirty="0"/>
              <a:t>rd</a:t>
            </a:r>
            <a:r>
              <a:rPr lang="en-US" dirty="0"/>
              <a:t> party Applications the same way as CNFs</a:t>
            </a:r>
          </a:p>
          <a:p>
            <a:r>
              <a:rPr lang="en-US" dirty="0"/>
              <a:t>Treat Edge k8s cloud the same as Central ONAP k8s cloud</a:t>
            </a:r>
          </a:p>
          <a:p>
            <a:r>
              <a:rPr lang="en-US" dirty="0"/>
              <a:t>Is there a difference orchestrating a VNF or CNF?</a:t>
            </a:r>
          </a:p>
          <a:p>
            <a:r>
              <a:rPr lang="en-US" dirty="0"/>
              <a:t>No difference deploying ONAP Management Component (core or 3</a:t>
            </a:r>
            <a:r>
              <a:rPr lang="en-US" baseline="30000" dirty="0"/>
              <a:t>rd</a:t>
            </a:r>
            <a:r>
              <a:rPr lang="en-US" dirty="0"/>
              <a:t> party)</a:t>
            </a:r>
          </a:p>
          <a:p>
            <a:pPr lvl="1"/>
            <a:r>
              <a:rPr lang="en-US" dirty="0"/>
              <a:t>Central k8s cluster of Edge k8s clusters – orchestration is the same</a:t>
            </a:r>
          </a:p>
          <a:p>
            <a:r>
              <a:rPr lang="en-US" dirty="0"/>
              <a:t>Single orchestrator</a:t>
            </a:r>
          </a:p>
          <a:p>
            <a:pPr lvl="1"/>
            <a:r>
              <a:rPr lang="en-US" dirty="0"/>
              <a:t>Same flow regardless of type</a:t>
            </a:r>
          </a:p>
          <a:p>
            <a:pPr lvl="2"/>
            <a:r>
              <a:rPr lang="en-US" dirty="0"/>
              <a:t>NF, ONAP component, 3</a:t>
            </a:r>
            <a:r>
              <a:rPr lang="en-US" baseline="30000" dirty="0"/>
              <a:t>rd</a:t>
            </a:r>
            <a:r>
              <a:rPr lang="en-US" dirty="0"/>
              <a:t> party</a:t>
            </a:r>
          </a:p>
          <a:p>
            <a:r>
              <a:rPr lang="en-US" dirty="0"/>
              <a:t>CSAR includes Helm chart</a:t>
            </a:r>
          </a:p>
          <a:p>
            <a:pPr lvl="1"/>
            <a:r>
              <a:rPr lang="en-US" dirty="0"/>
              <a:t>Or even reference a valid accessible helm chart via helm repo???</a:t>
            </a:r>
          </a:p>
          <a:p>
            <a:r>
              <a:rPr lang="en-US" dirty="0"/>
              <a:t>Management component</a:t>
            </a:r>
          </a:p>
          <a:p>
            <a:r>
              <a:rPr lang="en-US" dirty="0"/>
              <a:t>ONAP components adhere to OOM Standardized Helm chart specification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party Helm chart (non-standard)</a:t>
            </a:r>
          </a:p>
          <a:p>
            <a:r>
              <a:rPr lang="en-US" dirty="0"/>
              <a:t>Well documented + test suite to validate ONAP Helm compliancy</a:t>
            </a:r>
          </a:p>
          <a:p>
            <a:r>
              <a:rPr lang="en-US" dirty="0"/>
              <a:t>Network Policy as part of helm chart</a:t>
            </a:r>
          </a:p>
          <a:p>
            <a:r>
              <a:rPr lang="en-US" dirty="0"/>
              <a:t>Prometheus for metrics of “</a:t>
            </a:r>
            <a:r>
              <a:rPr lang="en-US" strike="sngStrike" dirty="0"/>
              <a:t>dynamic</a:t>
            </a:r>
            <a:r>
              <a:rPr lang="en-US" dirty="0"/>
              <a:t> components”</a:t>
            </a:r>
          </a:p>
        </p:txBody>
      </p:sp>
    </p:spTree>
    <p:extLst>
      <p:ext uri="{BB962C8B-B14F-4D97-AF65-F5344CB8AC3E}">
        <p14:creationId xmlns:p14="http://schemas.microsoft.com/office/powerpoint/2010/main" val="34602020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F9DC34-6C64-46AD-900E-49E97095E6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0E1C8D-BC6E-489C-BF4B-F92E677D4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Problem Statement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646EF-D4F8-4740-B856-F4CBC12AB0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Managed Workloads (SDC, SO, OOF etc.)</a:t>
            </a:r>
          </a:p>
          <a:p>
            <a:pPr lvl="1"/>
            <a:r>
              <a:rPr lang="en-US" dirty="0"/>
              <a:t>Full Support for containerized network functions (work in progress)</a:t>
            </a:r>
          </a:p>
          <a:p>
            <a:pPr lvl="1"/>
            <a:r>
              <a:rPr lang="en-US" dirty="0"/>
              <a:t>Support for non-network functions (VM and Container based), e.g. </a:t>
            </a:r>
            <a:r>
              <a:rPr lang="en-US" dirty="0" err="1"/>
              <a:t>vProbe</a:t>
            </a:r>
            <a:r>
              <a:rPr lang="en-US" dirty="0"/>
              <a:t>, Automation Apps</a:t>
            </a:r>
          </a:p>
          <a:p>
            <a:endParaRPr lang="en-US" b="1" dirty="0"/>
          </a:p>
          <a:p>
            <a:r>
              <a:rPr lang="en-US" b="1" dirty="0"/>
              <a:t>Management Workloads (or Components)</a:t>
            </a:r>
          </a:p>
          <a:p>
            <a:pPr lvl="1"/>
            <a:r>
              <a:rPr lang="en-US" dirty="0"/>
              <a:t>Currently, Multiple Orchestrators for Management Workloads. </a:t>
            </a:r>
          </a:p>
          <a:p>
            <a:pPr lvl="2"/>
            <a:r>
              <a:rPr lang="en-US" sz="1600" b="1" dirty="0"/>
              <a:t>Cloud Native K8S Ecosystem </a:t>
            </a:r>
            <a:r>
              <a:rPr lang="en-US" sz="1600" dirty="0"/>
              <a:t> – driven by ONAP Operations Manager (OOM)</a:t>
            </a:r>
          </a:p>
          <a:p>
            <a:pPr lvl="2"/>
            <a:r>
              <a:rPr lang="en-US" sz="1600" b="1" dirty="0"/>
              <a:t>DCAE Controller* </a:t>
            </a:r>
            <a:r>
              <a:rPr lang="en-US" sz="1600" dirty="0"/>
              <a:t>- Analytics Application Management</a:t>
            </a:r>
          </a:p>
          <a:p>
            <a:pPr marL="685800" lvl="2" indent="0">
              <a:buNone/>
            </a:pPr>
            <a:endParaRPr lang="en-US" b="1" dirty="0"/>
          </a:p>
          <a:p>
            <a:pPr lvl="1"/>
            <a:r>
              <a:rPr lang="en-US" b="1" dirty="0"/>
              <a:t>There is an opportunity to get some alignment across multiple orchestrators which will be greatly beneficial especially in Distributed Edge environment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* DCAE is composed of Data Collection and Analytics functions </a:t>
            </a:r>
            <a:r>
              <a:rPr lang="en-US"/>
              <a:t>and a Controller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88289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10E0E0-AE0E-4797-843E-D4FBCFE55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332" y="328465"/>
            <a:ext cx="11001004" cy="384048"/>
          </a:xfrm>
        </p:spPr>
        <p:txBody>
          <a:bodyPr>
            <a:noAutofit/>
          </a:bodyPr>
          <a:lstStyle/>
          <a:p>
            <a:r>
              <a:rPr lang="en-US" sz="3200" dirty="0"/>
              <a:t>Distributed Management (ONAP/3</a:t>
            </a:r>
            <a:r>
              <a:rPr lang="en-US" sz="3200" baseline="30000" dirty="0"/>
              <a:t>rd</a:t>
            </a:r>
            <a:r>
              <a:rPr lang="en-US" sz="3200" dirty="0"/>
              <a:t> Party) - Key Use Cases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7E9B7DA-8BA1-4FF3-91FB-A6738351302C}"/>
              </a:ext>
            </a:extLst>
          </p:cNvPr>
          <p:cNvSpPr/>
          <p:nvPr/>
        </p:nvSpPr>
        <p:spPr>
          <a:xfrm>
            <a:off x="2147299" y="1594624"/>
            <a:ext cx="3093774" cy="1645724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Analytics functions at Edge</a:t>
            </a:r>
          </a:p>
          <a:p>
            <a:pPr marL="285750" indent="-285750" defTabSz="914126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Address WAN bandwidth challenges</a:t>
            </a:r>
          </a:p>
          <a:p>
            <a:pPr marL="285750" indent="-285750" defTabSz="914126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Improve Resiliency</a:t>
            </a:r>
            <a:endParaRPr lang="en-US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6487CF0E-A8AF-4AFD-8824-7DF3704EED27}"/>
              </a:ext>
            </a:extLst>
          </p:cNvPr>
          <p:cNvSpPr/>
          <p:nvPr/>
        </p:nvSpPr>
        <p:spPr>
          <a:xfrm>
            <a:off x="6954853" y="1594625"/>
            <a:ext cx="3165192" cy="1645723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Closed Loop functions at Edge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Real-time response for Latency sensitive Apps</a:t>
            </a:r>
            <a:endParaRPr lang="en-US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77A5EAA9-3272-4030-9339-5C55A3388C74}"/>
              </a:ext>
            </a:extLst>
          </p:cNvPr>
          <p:cNvSpPr/>
          <p:nvPr/>
        </p:nvSpPr>
        <p:spPr>
          <a:xfrm>
            <a:off x="2549373" y="4014187"/>
            <a:ext cx="2689934" cy="1384917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Support 3</a:t>
            </a:r>
            <a:r>
              <a:rPr lang="en-US" baseline="30000" dirty="0"/>
              <a:t>rd</a:t>
            </a:r>
            <a:r>
              <a:rPr lang="en-US" dirty="0"/>
              <a:t> party Management component LCM across multiple sites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B7E0585-1D71-4041-BCCA-8400DFC0FD59}"/>
              </a:ext>
            </a:extLst>
          </p:cNvPr>
          <p:cNvSpPr/>
          <p:nvPr/>
        </p:nvSpPr>
        <p:spPr>
          <a:xfrm>
            <a:off x="6972047" y="4043118"/>
            <a:ext cx="2689934" cy="1384917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Geo-redundancy support for Management components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17ACE6-823C-4110-8A25-331A0381E6AF}"/>
              </a:ext>
            </a:extLst>
          </p:cNvPr>
          <p:cNvSpPr txBox="1"/>
          <p:nvPr/>
        </p:nvSpPr>
        <p:spPr>
          <a:xfrm>
            <a:off x="744279" y="5805380"/>
            <a:ext cx="10834577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u="sng" dirty="0"/>
              <a:t>Note: </a:t>
            </a:r>
          </a:p>
          <a:p>
            <a:r>
              <a:rPr lang="en-US" b="1" dirty="0"/>
              <a:t>Only Management components are in scope. Managed components </a:t>
            </a:r>
            <a:r>
              <a:rPr lang="en-US" b="1" dirty="0">
                <a:solidFill>
                  <a:srgbClr val="7030A0"/>
                </a:solidFill>
              </a:rPr>
              <a:t>*are out of scope*. </a:t>
            </a:r>
          </a:p>
        </p:txBody>
      </p:sp>
    </p:spTree>
    <p:extLst>
      <p:ext uri="{BB962C8B-B14F-4D97-AF65-F5344CB8AC3E}">
        <p14:creationId xmlns:p14="http://schemas.microsoft.com/office/powerpoint/2010/main" val="352472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192" y="226537"/>
            <a:ext cx="11976688" cy="490845"/>
          </a:xfrm>
        </p:spPr>
        <p:txBody>
          <a:bodyPr>
            <a:noAutofit/>
          </a:bodyPr>
          <a:lstStyle/>
          <a:p>
            <a:r>
              <a:rPr lang="en-US" sz="3200" dirty="0"/>
              <a:t>Analytics (3</a:t>
            </a:r>
            <a:r>
              <a:rPr lang="en-US" sz="3200" baseline="30000" dirty="0"/>
              <a:t>rd</a:t>
            </a:r>
            <a:r>
              <a:rPr lang="en-US" sz="3200" dirty="0"/>
              <a:t> Party) Use Case – Exemplary Deployment Scenario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82426" y="5284832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Site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055028" y="5284832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Site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327630" y="5284832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Site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519846" y="5284832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Site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972515" y="3839545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Site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286" y="5688910"/>
            <a:ext cx="705140" cy="33855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003C71"/>
                </a:solidFill>
              </a:rPr>
              <a:t>10s of </a:t>
            </a:r>
          </a:p>
          <a:p>
            <a:r>
              <a:rPr lang="en-US" sz="1100" dirty="0">
                <a:solidFill>
                  <a:srgbClr val="003C71"/>
                </a:solidFill>
              </a:rPr>
              <a:t>thousand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318411" y="3839544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Site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664307" y="3839543"/>
            <a:ext cx="2018438" cy="1030941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Site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4191" y="4293984"/>
            <a:ext cx="638236" cy="34858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003C71"/>
                </a:solidFill>
              </a:rPr>
              <a:t>In hundreds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907209" y="1981783"/>
            <a:ext cx="2018438" cy="154478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Site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250150" y="1981783"/>
            <a:ext cx="2633704" cy="1544785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/>
              <a:t>Site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81977" y="2794540"/>
            <a:ext cx="1336431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r>
              <a:rPr lang="en-US" sz="1100" dirty="0">
                <a:solidFill>
                  <a:srgbClr val="003C71"/>
                </a:solidFill>
              </a:rPr>
              <a:t>Very few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029200" y="5857628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Collection stack</a:t>
            </a:r>
          </a:p>
        </p:txBody>
      </p:sp>
      <p:cxnSp>
        <p:nvCxnSpPr>
          <p:cNvPr id="18" name="Straight Connector 17"/>
          <p:cNvCxnSpPr>
            <a:stCxn id="8" idx="2"/>
            <a:endCxn id="3" idx="0"/>
          </p:cNvCxnSpPr>
          <p:nvPr/>
        </p:nvCxnSpPr>
        <p:spPr>
          <a:xfrm flipH="1">
            <a:off x="1791645" y="4870486"/>
            <a:ext cx="1190089" cy="41434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2"/>
            <a:endCxn id="5" idx="0"/>
          </p:cNvCxnSpPr>
          <p:nvPr/>
        </p:nvCxnSpPr>
        <p:spPr>
          <a:xfrm>
            <a:off x="2981734" y="4870486"/>
            <a:ext cx="1082513" cy="41434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1" idx="2"/>
          </p:cNvCxnSpPr>
          <p:nvPr/>
        </p:nvCxnSpPr>
        <p:spPr>
          <a:xfrm flipH="1">
            <a:off x="6664307" y="4870484"/>
            <a:ext cx="1009219" cy="43083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1" idx="2"/>
            <a:endCxn id="7" idx="0"/>
          </p:cNvCxnSpPr>
          <p:nvPr/>
        </p:nvCxnSpPr>
        <p:spPr>
          <a:xfrm>
            <a:off x="7673526" y="4870484"/>
            <a:ext cx="855539" cy="41434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3284983" y="5857628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Collection stack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5593271" y="5875053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Collection stack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7785487" y="5829183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Collection stack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2238156" y="4556768"/>
            <a:ext cx="1487156" cy="25498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Inferencing stack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4584051" y="4433710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Inferencing stack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6982060" y="4399557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Inferencing stack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172850" y="3011984"/>
            <a:ext cx="148715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Training stack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5518031" y="2993398"/>
            <a:ext cx="114627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Training stack</a:t>
            </a:r>
          </a:p>
        </p:txBody>
      </p:sp>
      <p:sp>
        <p:nvSpPr>
          <p:cNvPr id="33" name="Freeform 32"/>
          <p:cNvSpPr/>
          <p:nvPr/>
        </p:nvSpPr>
        <p:spPr>
          <a:xfrm>
            <a:off x="1419163" y="3782182"/>
            <a:ext cx="1512328" cy="733193"/>
          </a:xfrm>
          <a:custGeom>
            <a:avLst/>
            <a:gdLst>
              <a:gd name="connsiteX0" fmla="*/ 85462 w 1512328"/>
              <a:gd name="connsiteY0" fmla="*/ 2301072 h 2301072"/>
              <a:gd name="connsiteX1" fmla="*/ 155801 w 1512328"/>
              <a:gd name="connsiteY1" fmla="*/ 442127 h 2301072"/>
              <a:gd name="connsiteX2" fmla="*/ 1512328 w 1512328"/>
              <a:gd name="connsiteY2" fmla="*/ 0 h 230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2328" h="2301072">
                <a:moveTo>
                  <a:pt x="85462" y="2301072"/>
                </a:moveTo>
                <a:cubicBezTo>
                  <a:pt x="1726" y="1563355"/>
                  <a:pt x="-82010" y="825639"/>
                  <a:pt x="155801" y="442127"/>
                </a:cubicBezTo>
                <a:cubicBezTo>
                  <a:pt x="393612" y="58615"/>
                  <a:pt x="952970" y="29307"/>
                  <a:pt x="1512328" y="0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4097100" y="3530804"/>
            <a:ext cx="170822" cy="1798655"/>
          </a:xfrm>
          <a:custGeom>
            <a:avLst/>
            <a:gdLst>
              <a:gd name="connsiteX0" fmla="*/ 170822 w 170822"/>
              <a:gd name="connsiteY0" fmla="*/ 1798655 h 1798655"/>
              <a:gd name="connsiteX1" fmla="*/ 0 w 170822"/>
              <a:gd name="connsiteY1" fmla="*/ 0 h 1798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822" h="1798655">
                <a:moveTo>
                  <a:pt x="170822" y="1798655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6" name="Freeform 35"/>
          <p:cNvSpPr/>
          <p:nvPr/>
        </p:nvSpPr>
        <p:spPr>
          <a:xfrm>
            <a:off x="6339805" y="3486177"/>
            <a:ext cx="170822" cy="1798655"/>
          </a:xfrm>
          <a:custGeom>
            <a:avLst/>
            <a:gdLst>
              <a:gd name="connsiteX0" fmla="*/ 170822 w 170822"/>
              <a:gd name="connsiteY0" fmla="*/ 1798655 h 1798655"/>
              <a:gd name="connsiteX1" fmla="*/ 0 w 170822"/>
              <a:gd name="connsiteY1" fmla="*/ 0 h 1798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822" h="1798655">
                <a:moveTo>
                  <a:pt x="170822" y="1798655"/>
                </a:moveTo>
                <a:lnTo>
                  <a:pt x="0" y="0"/>
                </a:ln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7" name="Freeform 36"/>
          <p:cNvSpPr/>
          <p:nvPr/>
        </p:nvSpPr>
        <p:spPr>
          <a:xfrm>
            <a:off x="7847303" y="2897758"/>
            <a:ext cx="1243827" cy="2371411"/>
          </a:xfrm>
          <a:custGeom>
            <a:avLst/>
            <a:gdLst>
              <a:gd name="connsiteX0" fmla="*/ 1818752 w 1818752"/>
              <a:gd name="connsiteY0" fmla="*/ 2239020 h 2239020"/>
              <a:gd name="connsiteX1" fmla="*/ 1396721 w 1818752"/>
              <a:gd name="connsiteY1" fmla="*/ 229350 h 2239020"/>
              <a:gd name="connsiteX2" fmla="*/ 0 w 1818752"/>
              <a:gd name="connsiteY2" fmla="*/ 128866 h 2239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18752" h="2239020">
                <a:moveTo>
                  <a:pt x="1818752" y="2239020"/>
                </a:moveTo>
                <a:cubicBezTo>
                  <a:pt x="1759299" y="1410031"/>
                  <a:pt x="1699846" y="581042"/>
                  <a:pt x="1396721" y="229350"/>
                </a:cubicBezTo>
                <a:cubicBezTo>
                  <a:pt x="1093596" y="-122342"/>
                  <a:pt x="546798" y="3262"/>
                  <a:pt x="0" y="128866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0" name="Rounded Rectangle 39"/>
          <p:cNvSpPr/>
          <p:nvPr/>
        </p:nvSpPr>
        <p:spPr>
          <a:xfrm>
            <a:off x="6684021" y="2993398"/>
            <a:ext cx="114627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Model Repo</a:t>
            </a:r>
          </a:p>
        </p:txBody>
      </p:sp>
      <p:sp>
        <p:nvSpPr>
          <p:cNvPr id="41" name="Oval 40"/>
          <p:cNvSpPr/>
          <p:nvPr/>
        </p:nvSpPr>
        <p:spPr>
          <a:xfrm>
            <a:off x="3256534" y="2623907"/>
            <a:ext cx="1042072" cy="33351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Training App1</a:t>
            </a:r>
          </a:p>
        </p:txBody>
      </p:sp>
      <p:sp>
        <p:nvSpPr>
          <p:cNvPr id="42" name="Oval 41"/>
          <p:cNvSpPr/>
          <p:nvPr/>
        </p:nvSpPr>
        <p:spPr>
          <a:xfrm>
            <a:off x="3864458" y="2333106"/>
            <a:ext cx="1042072" cy="33351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Training App2</a:t>
            </a:r>
          </a:p>
        </p:txBody>
      </p:sp>
      <p:sp>
        <p:nvSpPr>
          <p:cNvPr id="43" name="Oval 42"/>
          <p:cNvSpPr/>
          <p:nvPr/>
        </p:nvSpPr>
        <p:spPr>
          <a:xfrm>
            <a:off x="5274972" y="2362802"/>
            <a:ext cx="1355492" cy="53495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Training App3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1191206" y="1091024"/>
            <a:ext cx="7801965" cy="76392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Distributed Management Orchestration</a:t>
            </a:r>
          </a:p>
        </p:txBody>
      </p:sp>
      <p:sp>
        <p:nvSpPr>
          <p:cNvPr id="46" name="Oval 45"/>
          <p:cNvSpPr/>
          <p:nvPr/>
        </p:nvSpPr>
        <p:spPr>
          <a:xfrm>
            <a:off x="4629392" y="4081806"/>
            <a:ext cx="1240603" cy="30249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Inferencing Apps</a:t>
            </a:r>
          </a:p>
        </p:txBody>
      </p:sp>
      <p:sp>
        <p:nvSpPr>
          <p:cNvPr id="47" name="Oval 46"/>
          <p:cNvSpPr/>
          <p:nvPr/>
        </p:nvSpPr>
        <p:spPr>
          <a:xfrm>
            <a:off x="6957781" y="4086582"/>
            <a:ext cx="1199888" cy="29649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Inferencing Apps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6684021" y="2639637"/>
            <a:ext cx="1146276" cy="33727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Visualization</a:t>
            </a:r>
          </a:p>
        </p:txBody>
      </p:sp>
      <p:sp>
        <p:nvSpPr>
          <p:cNvPr id="2" name="Oval 1"/>
          <p:cNvSpPr/>
          <p:nvPr/>
        </p:nvSpPr>
        <p:spPr>
          <a:xfrm>
            <a:off x="5518031" y="2639637"/>
            <a:ext cx="260600" cy="169551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Oval 48"/>
          <p:cNvSpPr/>
          <p:nvPr/>
        </p:nvSpPr>
        <p:spPr>
          <a:xfrm>
            <a:off x="5830569" y="2650035"/>
            <a:ext cx="260600" cy="169551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Oval 49"/>
          <p:cNvSpPr/>
          <p:nvPr/>
        </p:nvSpPr>
        <p:spPr>
          <a:xfrm>
            <a:off x="6143107" y="2644591"/>
            <a:ext cx="260600" cy="169551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>
            <a:stCxn id="2" idx="6"/>
          </p:cNvCxnSpPr>
          <p:nvPr/>
        </p:nvCxnSpPr>
        <p:spPr>
          <a:xfrm>
            <a:off x="5778631" y="2724413"/>
            <a:ext cx="51938" cy="103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49" idx="6"/>
            <a:endCxn id="50" idx="2"/>
          </p:cNvCxnSpPr>
          <p:nvPr/>
        </p:nvCxnSpPr>
        <p:spPr>
          <a:xfrm flipV="1">
            <a:off x="6091169" y="2729367"/>
            <a:ext cx="51938" cy="5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2119103" y="4109609"/>
            <a:ext cx="1745355" cy="3829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00" dirty="0"/>
              <a:t>Inferencing app</a:t>
            </a:r>
          </a:p>
        </p:txBody>
      </p:sp>
      <p:sp>
        <p:nvSpPr>
          <p:cNvPr id="39" name="Oval 38"/>
          <p:cNvSpPr/>
          <p:nvPr/>
        </p:nvSpPr>
        <p:spPr>
          <a:xfrm>
            <a:off x="2394408" y="4293984"/>
            <a:ext cx="406456" cy="198572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Oval 50"/>
          <p:cNvSpPr/>
          <p:nvPr/>
        </p:nvSpPr>
        <p:spPr>
          <a:xfrm>
            <a:off x="2868110" y="4293984"/>
            <a:ext cx="406456" cy="198572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Oval 51"/>
          <p:cNvSpPr/>
          <p:nvPr/>
        </p:nvSpPr>
        <p:spPr>
          <a:xfrm>
            <a:off x="925814" y="5569378"/>
            <a:ext cx="1789106" cy="259805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Custom Collection service</a:t>
            </a:r>
          </a:p>
        </p:txBody>
      </p:sp>
      <p:sp>
        <p:nvSpPr>
          <p:cNvPr id="54" name="Oval Callout 53"/>
          <p:cNvSpPr/>
          <p:nvPr/>
        </p:nvSpPr>
        <p:spPr>
          <a:xfrm>
            <a:off x="9360815" y="1357460"/>
            <a:ext cx="2441543" cy="1462126"/>
          </a:xfrm>
          <a:prstGeom prst="wedgeEllipseCallout">
            <a:avLst>
              <a:gd name="adj1" fmla="val -184458"/>
              <a:gd name="adj2" fmla="val 278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One training app consists of three services, expected to run in a sequence (DAG based  flow requirement)</a:t>
            </a:r>
          </a:p>
        </p:txBody>
      </p:sp>
      <p:sp>
        <p:nvSpPr>
          <p:cNvPr id="55" name="Oval 54"/>
          <p:cNvSpPr/>
          <p:nvPr/>
        </p:nvSpPr>
        <p:spPr>
          <a:xfrm rot="3961729">
            <a:off x="1521071" y="3062264"/>
            <a:ext cx="1685720" cy="35473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Oval Callout 55"/>
          <p:cNvSpPr/>
          <p:nvPr/>
        </p:nvSpPr>
        <p:spPr>
          <a:xfrm>
            <a:off x="38596" y="1878758"/>
            <a:ext cx="1836326" cy="1236907"/>
          </a:xfrm>
          <a:prstGeom prst="wedgeEllipseCallout">
            <a:avLst>
              <a:gd name="adj1" fmla="val 31529"/>
              <a:gd name="adj2" fmla="val 1459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One app requires multiple components in various regions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9865741" y="3085704"/>
            <a:ext cx="1960774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When new workload is brought up, need for configuring existing collection, and inferencing app (Day2 config as a bundle) that are in various regions. (may also require new inferencing app)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 flipV="1">
            <a:off x="8214374" y="4280774"/>
            <a:ext cx="1708072" cy="251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8976219" y="4556768"/>
            <a:ext cx="889522" cy="1255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9865741" y="5459554"/>
            <a:ext cx="204031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Placement of compute intensive services on nodes that have HW accelerators (GPU, FPGA etc…)</a:t>
            </a:r>
          </a:p>
        </p:txBody>
      </p:sp>
    </p:spTree>
    <p:extLst>
      <p:ext uri="{BB962C8B-B14F-4D97-AF65-F5344CB8AC3E}">
        <p14:creationId xmlns:p14="http://schemas.microsoft.com/office/powerpoint/2010/main" val="3451257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6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B44E2AB-9870-493C-8F94-2350621F64CF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2720" y="197831"/>
            <a:ext cx="11684000" cy="538770"/>
          </a:xfrm>
        </p:spPr>
        <p:txBody>
          <a:bodyPr>
            <a:noAutofit/>
          </a:bodyPr>
          <a:lstStyle/>
          <a:p>
            <a:r>
              <a:rPr lang="en-US" sz="2800" dirty="0"/>
              <a:t>Dist. Mgmt. Components Orchestrator – Dublin &amp; Future Req. Summary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275480"/>
              </p:ext>
            </p:extLst>
          </p:nvPr>
        </p:nvGraphicFramePr>
        <p:xfrm>
          <a:off x="0" y="982541"/>
          <a:ext cx="3952240" cy="4564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2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Dublin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All ONAP projects are deployed/bootstrapped through helm under OOM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032">
                <a:tc>
                  <a:txBody>
                    <a:bodyPr/>
                    <a:lstStyle/>
                    <a:p>
                      <a:r>
                        <a:rPr lang="en-US" sz="1600" dirty="0"/>
                        <a:t>DCAE Service components are deployed using Cloudify/blueprint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210499"/>
                  </a:ext>
                </a:extLst>
              </a:tr>
              <a:tr h="440032">
                <a:tc>
                  <a:txBody>
                    <a:bodyPr/>
                    <a:lstStyle/>
                    <a:p>
                      <a:r>
                        <a:rPr lang="en-US" sz="1600" dirty="0"/>
                        <a:t>ONAP deployment is single site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HA not enforced as single orchestration fn.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Infrastructure(k8s)</a:t>
                      </a:r>
                      <a:r>
                        <a:rPr lang="en-US" sz="1600" baseline="0" dirty="0"/>
                        <a:t> is assumed to installed on compute/VM nodes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9379">
                <a:tc>
                  <a:txBody>
                    <a:bodyPr/>
                    <a:lstStyle/>
                    <a:p>
                      <a:r>
                        <a:rPr lang="en-US" sz="1600" dirty="0"/>
                        <a:t>Dynamic instantiation of application limited to DCAE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Support Geo-Redundant Deployment and Failure Recovery - geo redundancy already supported in K8S environment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04209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85389"/>
              </p:ext>
            </p:extLst>
          </p:nvPr>
        </p:nvGraphicFramePr>
        <p:xfrm>
          <a:off x="4098040" y="981527"/>
          <a:ext cx="8078023" cy="4606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8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462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Future Summary Requirements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143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Need for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multi-site, deployment and Life-Cycle Management of </a:t>
                      </a:r>
                      <a:r>
                        <a:rPr lang="en-US" sz="1600" baseline="0" dirty="0"/>
                        <a:t>components either near or co-located at cloud-regions (e.g customer edges, network edges, RICs, core network centers etc..) requiring </a:t>
                      </a:r>
                      <a:r>
                        <a:rPr lang="en-US" sz="1600" b="0" baseline="0" dirty="0"/>
                        <a:t>scale-out</a:t>
                      </a:r>
                      <a:r>
                        <a:rPr lang="en-US" sz="1600" baseline="0" dirty="0"/>
                        <a:t> across locations.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62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Need for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multi-tenant infrastructure management (install relevant K8S clusters) (Req. 1)</a:t>
                      </a:r>
                      <a:endParaRPr lang="en-US" sz="1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781947"/>
                  </a:ext>
                </a:extLst>
              </a:tr>
              <a:tr h="33462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Provide Flexible Policy Driven Configuration and Deployment Management</a:t>
                      </a:r>
                      <a:endParaRPr lang="en-US" sz="1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4155775"/>
                  </a:ext>
                </a:extLst>
              </a:tr>
              <a:tr h="3346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Centralized LCM (view etc.) for distributed ONAP components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714967"/>
                  </a:ext>
                </a:extLst>
              </a:tr>
              <a:tr h="334627">
                <a:tc>
                  <a:txBody>
                    <a:bodyPr/>
                    <a:lstStyle/>
                    <a:p>
                      <a:r>
                        <a:rPr lang="en-US" sz="1600" dirty="0"/>
                        <a:t>Support for K8S-based workload deployment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303586"/>
                  </a:ext>
                </a:extLst>
              </a:tr>
              <a:tr h="334627">
                <a:tc>
                  <a:txBody>
                    <a:bodyPr/>
                    <a:lstStyle/>
                    <a:p>
                      <a:r>
                        <a:rPr lang="en-US" sz="1600" dirty="0"/>
                        <a:t>Support for </a:t>
                      </a:r>
                      <a:r>
                        <a:rPr lang="en-US" sz="1600" b="1" dirty="0"/>
                        <a:t>non-K8S based workload deployment (Req. 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623425"/>
                  </a:ext>
                </a:extLst>
              </a:tr>
              <a:tr h="334627">
                <a:tc>
                  <a:txBody>
                    <a:bodyPr/>
                    <a:lstStyle/>
                    <a:p>
                      <a:r>
                        <a:rPr lang="en-US" sz="1600" dirty="0"/>
                        <a:t>Consistent onboarding and modelling for all management components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470305"/>
                  </a:ext>
                </a:extLst>
              </a:tr>
              <a:tr h="334627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Single dashboard / system to onboard cloud-regions.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397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Real-time Dashboard and </a:t>
                      </a:r>
                      <a:r>
                        <a:rPr lang="en-US" sz="1600" baseline="0" dirty="0"/>
                        <a:t>inventory of all management apps &amp; components that are deployed and active including cross site failures.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0198443"/>
                  </a:ext>
                </a:extLst>
              </a:tr>
              <a:tr h="52256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Support for third party management components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52181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9623537-1D92-487B-9E61-DF6CA958B016}"/>
              </a:ext>
            </a:extLst>
          </p:cNvPr>
          <p:cNvSpPr txBox="1"/>
          <p:nvPr/>
        </p:nvSpPr>
        <p:spPr>
          <a:xfrm>
            <a:off x="0" y="5821680"/>
            <a:ext cx="12192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-- Req. 1, 2 – differing view on operator priorities – immediate vs long-term</a:t>
            </a:r>
          </a:p>
          <a:p>
            <a:r>
              <a:rPr lang="en-US" dirty="0"/>
              <a:t>-- Need input from more operators and/or end-user advisory committee on these Req. priorities and any additional Req./Priority </a:t>
            </a:r>
          </a:p>
        </p:txBody>
      </p:sp>
    </p:spTree>
    <p:extLst>
      <p:ext uri="{BB962C8B-B14F-4D97-AF65-F5344CB8AC3E}">
        <p14:creationId xmlns:p14="http://schemas.microsoft.com/office/powerpoint/2010/main" val="297569706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9E8D0D-CACC-48F8-8BA9-447EB599FA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5F3BB9-1DC3-49B2-B303-D47FDCF77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Dist. Mgmt. Components Orchestrator – Detailed Reqs. (1)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BCA80EF-24CC-4797-A8EF-0083F72C8D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6057783"/>
              </p:ext>
            </p:extLst>
          </p:nvPr>
        </p:nvGraphicFramePr>
        <p:xfrm>
          <a:off x="236538" y="1174750"/>
          <a:ext cx="11496675" cy="501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9" name="Worksheet" r:id="rId3" imgW="11496588" imgH="5010120" progId="Excel.Sheet.12">
                  <p:embed/>
                </p:oleObj>
              </mc:Choice>
              <mc:Fallback>
                <p:oleObj name="Worksheet" r:id="rId3" imgW="11496588" imgH="5010120" progId="Excel.Sheet.12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0BCA80EF-24CC-4797-A8EF-0083F72C8D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6538" y="1174750"/>
                        <a:ext cx="11496675" cy="5010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1643075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397147-CA90-4BE4-97C2-4E17BFC70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5862A2-0BD7-43BF-AFA2-4DF08C9A3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96" y="197831"/>
            <a:ext cx="11826815" cy="538770"/>
          </a:xfrm>
        </p:spPr>
        <p:txBody>
          <a:bodyPr>
            <a:noAutofit/>
          </a:bodyPr>
          <a:lstStyle/>
          <a:p>
            <a:r>
              <a:rPr lang="en-US" sz="3200" dirty="0"/>
              <a:t>Dist. Mgmt. Components Orchestrator – Detailed Reqs. (2)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9131F14-12F5-4EAC-8766-2D1ABCE4F4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274712"/>
              </p:ext>
            </p:extLst>
          </p:nvPr>
        </p:nvGraphicFramePr>
        <p:xfrm>
          <a:off x="234950" y="1558925"/>
          <a:ext cx="11496675" cy="324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2" name="Worksheet" r:id="rId3" imgW="11496588" imgH="3248100" progId="Excel.Sheet.12">
                  <p:embed/>
                </p:oleObj>
              </mc:Choice>
              <mc:Fallback>
                <p:oleObj name="Worksheet" r:id="rId3" imgW="11496588" imgH="3248100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39131F14-12F5-4EAC-8766-2D1ABCE4F4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4950" y="1558925"/>
                        <a:ext cx="11496675" cy="324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488317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1271</TotalTime>
  <Words>2812</Words>
  <Application>Microsoft Office PowerPoint</Application>
  <PresentationFormat>Widescreen</PresentationFormat>
  <Paragraphs>538</Paragraphs>
  <Slides>36</Slides>
  <Notes>10</Notes>
  <HiddenSlides>2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.AppleSystemUIFont</vt:lpstr>
      <vt:lpstr>Aharoni</vt:lpstr>
      <vt:lpstr>Arial</vt:lpstr>
      <vt:lpstr>Calibri</vt:lpstr>
      <vt:lpstr>Calibri Light</vt:lpstr>
      <vt:lpstr>Wingdings</vt:lpstr>
      <vt:lpstr>Office Theme</vt:lpstr>
      <vt:lpstr>1_Office Theme</vt:lpstr>
      <vt:lpstr>Worksheet</vt:lpstr>
      <vt:lpstr> Distributed Management (ONAP/3rd Party) Orchestration (Progress Update)    Source: Edge Automation through ONAP Arch. Task Force - Lead: VMware - Core Team: Amdocs, AT&amp;T, Bell Canada, Intel, Huawei, VMware Others: Fujitsu, Nokia, Red Hat, Vodafone, Verizon - Date: March 2019 - Link: https://wiki.onap.org/display/DW/Edge+Automation+through+ONAP+Arch.+Task+Force+-+Distributed+Management+%28ONAP+etc.%29+components </vt:lpstr>
      <vt:lpstr>Agenda</vt:lpstr>
      <vt:lpstr>Problem Statement</vt:lpstr>
      <vt:lpstr>Problem Statement</vt:lpstr>
      <vt:lpstr>Distributed Management (ONAP/3rd Party) - Key Use Cases </vt:lpstr>
      <vt:lpstr>Analytics (3rd Party) Use Case – Exemplary Deployment Scenario</vt:lpstr>
      <vt:lpstr>Dist. Mgmt. Components Orchestrator – Dublin &amp; Future Req. Summary</vt:lpstr>
      <vt:lpstr>Dist. Mgmt. Components Orchestrator – Detailed Reqs. (1)</vt:lpstr>
      <vt:lpstr>Dist. Mgmt. Components Orchestrator – Detailed Reqs. (2)</vt:lpstr>
      <vt:lpstr>Architectural Progress &amp; Next Steps</vt:lpstr>
      <vt:lpstr>PowerPoint Presentation</vt:lpstr>
      <vt:lpstr>How we configure and deploy ONAP today to central…</vt:lpstr>
      <vt:lpstr>How we configure and deploy ONAP today to an edge…</vt:lpstr>
      <vt:lpstr>OOM Distributed Mgmt. Component Orchestration - leveraging K8S Ecosystem</vt:lpstr>
      <vt:lpstr>Guiding Principles</vt:lpstr>
      <vt:lpstr>PowerPoint Presentation</vt:lpstr>
      <vt:lpstr>DCAE Platform (Controller) Overview</vt:lpstr>
      <vt:lpstr>PowerPoint Presentation</vt:lpstr>
      <vt:lpstr>OOM (K8S Native approach) – Key Functional Gaps</vt:lpstr>
      <vt:lpstr>Enhanced OOM - Implementation (proposal)</vt:lpstr>
      <vt:lpstr>PowerPoint Presentation</vt:lpstr>
      <vt:lpstr>Key Benefits</vt:lpstr>
      <vt:lpstr>Other Orchestration features via Cloudify/integrated approach </vt:lpstr>
      <vt:lpstr>Management Application Onboarding</vt:lpstr>
      <vt:lpstr>Management Application Deployment</vt:lpstr>
      <vt:lpstr>Demo on AT&amp;T Operation manager</vt:lpstr>
      <vt:lpstr>Backup</vt:lpstr>
      <vt:lpstr>OOM Orchestration – Functional Gaps (Dublin) </vt:lpstr>
      <vt:lpstr>List Kubernetes Cloud Regions</vt:lpstr>
      <vt:lpstr>Deploy Central ONAP Components</vt:lpstr>
      <vt:lpstr>Deploy ONAP Components to Cloud Region 1</vt:lpstr>
      <vt:lpstr>Deploy ONAP Components to Cloud Region 2</vt:lpstr>
      <vt:lpstr>PowerPoint Presentation</vt:lpstr>
      <vt:lpstr>Edge Cloud Management</vt:lpstr>
      <vt:lpstr>Health Check Results from Central</vt:lpstr>
      <vt:lpstr>Overview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Title: Robust ONAP Platform Controller for LCM in a Distributed Edge Environment (In Progress)    Source: ONAP Architecture Task Force on Edge Automation - Lead: VMware - Core Team: Amdocs, AT&amp;T, Intel, VMware Others: Fujitsu, Huawei, Nokia, Red Hat, Vodafone, Verizon - Date: March 2019 - Link: https://wiki.onap.org/display/DW/Edge+Automation+through+ONAP+-+Distributed+Management+%28ONAP+etc.%29+components </dc:title>
  <dc:creator>VENKATESH KUMAR, VIJAY</dc:creator>
  <cp:lastModifiedBy>Ramki Krishnan</cp:lastModifiedBy>
  <cp:revision>188</cp:revision>
  <dcterms:created xsi:type="dcterms:W3CDTF">2019-03-20T22:17:01Z</dcterms:created>
  <dcterms:modified xsi:type="dcterms:W3CDTF">2019-04-02T17:18:22Z</dcterms:modified>
</cp:coreProperties>
</file>