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7"/>
  </p:notesMasterIdLst>
  <p:sldIdLst>
    <p:sldId id="480" r:id="rId3"/>
    <p:sldId id="1272" r:id="rId4"/>
    <p:sldId id="1271" r:id="rId5"/>
    <p:sldId id="1273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ENKATESH KUMAR, VIJAY" initials="VKV" lastIdx="18" clrIdx="0">
    <p:extLst>
      <p:ext uri="{19B8F6BF-5375-455C-9EA6-DF929625EA0E}">
        <p15:presenceInfo xmlns:p15="http://schemas.microsoft.com/office/powerpoint/2012/main" userId="S-1-5-21-2057499049-1289676208-1959431660-246966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3252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433" autoAdjust="0"/>
    <p:restoredTop sz="84812" autoAdjust="0"/>
  </p:normalViewPr>
  <p:slideViewPr>
    <p:cSldViewPr snapToGrid="0">
      <p:cViewPr varScale="1">
        <p:scale>
          <a:sx n="57" d="100"/>
          <a:sy n="57" d="100"/>
        </p:scale>
        <p:origin x="1192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474B9-8789-4516-BB60-4737D8B699C4}" type="datetimeFigureOut">
              <a:rPr lang="en-US" smtClean="0"/>
              <a:t>4/16/2019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EB4D18-6AD1-43F0-B06F-EA95D6A0AF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122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4C430-4C90-439A-97A3-2F9EB00BDE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AE1E58-4E6D-4AB2-85DE-782051AB20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9E0F08-730A-4EE4-9F3F-EA234EF813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4/16/2019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8C5F08-F4DF-4AD3-A524-DFF12A777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191683-7710-4931-B626-D387962E1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920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EC9CE-4701-4066-AB9F-9E579BC0A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935608-3E75-4E42-AD24-3F21A530BF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023F9D-1896-4A0C-892D-83699FDE5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4/16/2019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C59F89-1D64-428C-BD81-34B2EE9E4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66A1F3-C80C-4BC4-91D7-4583C4CFB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63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96D0E91-DA5A-4B92-879E-287BF2D77E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1E3905-8250-4D04-8388-9A5EB104B2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90BD42-780C-4F98-A9DD-7C8150E8C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4/16/2019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A49F1F-9B01-42D6-961D-64B3E9A76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EB1EBE-152C-432C-B245-2CA8424D3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9679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9" y="-9138"/>
            <a:ext cx="12198371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9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85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3" y="4554183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35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1" y="499222"/>
            <a:ext cx="3748643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969665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4" y="6489326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5" y="6504194"/>
            <a:ext cx="607359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40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84789810"/>
      </p:ext>
    </p:extLst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4" y="6489326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5" y="6504194"/>
            <a:ext cx="607359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7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89682369"/>
      </p:ext>
    </p:extLst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" y="-9138"/>
            <a:ext cx="12198371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9"/>
            <a:ext cx="5495775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1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232190"/>
      </p:ext>
    </p:extLst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D034FA3F-D529-4D8B-B6EC-A8341FCAF67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16666" y="1600201"/>
            <a:ext cx="10975658" cy="4572000"/>
          </a:xfrm>
        </p:spPr>
        <p:txBody>
          <a:bodyPr/>
          <a:lstStyle>
            <a:lvl1pPr>
              <a:spcBef>
                <a:spcPts val="1500"/>
              </a:spcBef>
              <a:defRPr/>
            </a:lvl1pPr>
            <a:lvl2pPr>
              <a:spcBef>
                <a:spcPts val="300"/>
              </a:spcBef>
              <a:defRPr/>
            </a:lvl2pPr>
            <a:lvl5pPr>
              <a:defRPr/>
            </a:lvl5pPr>
            <a:lvl6pPr>
              <a:defRPr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7E3E8B-0F66-4996-9785-6E9531D89A5A}"/>
              </a:ext>
            </a:extLst>
          </p:cNvPr>
          <p:cNvSpPr txBox="1"/>
          <p:nvPr userDrawn="1"/>
        </p:nvSpPr>
        <p:spPr>
          <a:xfrm>
            <a:off x="11493934" y="6388100"/>
            <a:ext cx="438104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 sz="1800" dirty="0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9985EB2-1092-4CE8-9D04-7D84E433A1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960" y="412751"/>
            <a:ext cx="11003870" cy="384048"/>
          </a:xfrm>
        </p:spPr>
        <p:txBody>
          <a:bodyPr wrap="none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669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31946C-443C-4B23-9308-81493C1DBB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DDC476-6EF8-48A8-A08C-3F09BC1F6A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562B47-2DB1-48BE-AD08-5D6595CBDA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4/16/2019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21441C-9708-42CA-8AFB-5C7A3350E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CE4284-BA92-4E17-A8D9-AF70FFF95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148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887AE-4F22-4FE6-8E13-CD0A33947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67BB48-BE31-447E-A500-1837B59959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9D6C59-6AF7-4F44-AAAD-AAEA4DAEA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4/16/2019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D9966B-F538-4923-9CA0-E022306E2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9B8155-A10C-4618-9B06-1EC6447C5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492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B7E83C-5CB7-4FDE-8762-546215BE8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7E36CD-9EB3-4ABB-8E4E-C8EBD4B29B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D0ACCB-CFD7-480A-B74C-D258C9884E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6EC4B6-C2EE-40B2-B8F6-A1BA37628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4/16/2019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7A4BB5-B2C7-48BC-9A8F-C7C0F8C01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C7875F-D01C-4F34-A5EF-4033BC349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41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A91C94-C76E-45C9-85AE-AC434270FD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A61C71-EA82-4A10-9A96-EC57FDB3FB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12E351-7715-4D26-A2CC-61BA117E6C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E1C16A-F3E0-450B-A915-194DD46C32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25B18BF-E7AD-4C65-9270-B0F1D4A171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E33EC0A-7BB9-4633-88DA-E8A7EE2DD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4/16/2019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F0B3631-3C31-4F4A-B495-E0DD78239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919751E-DE93-4D5A-AC95-DBBF01CF4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066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CE87E-72F2-44C2-A5AC-2444CA391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D2E8DF-F8CF-4DE7-A549-BF73B8A6B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4/16/2019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9371E6-D633-4F2A-8487-EAAF6860C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11FC50-EFB1-4B4D-974C-B328B7F52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453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EF0CD4-1F77-406A-9E6E-7DBC23969E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4/16/2019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2CC30E-1FE8-4582-81C8-FA3A8D66C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47FE20-8632-4D65-BD8E-E2A88D93A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9172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EBEF0-5A4E-4903-A03D-091E660A2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287FEC-C5D9-4985-A721-3E66D00026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63B475-A788-4DDE-AECE-4D2AAE1913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2391DD-DD6A-4018-B236-C18054503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4/16/2019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389512-A6DD-4903-AAD4-4A840BF47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7B4E1B-A907-4FCE-A594-8CE84B91A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077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5CDC5-4C4F-493B-B8E3-E6109E82F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50CED5-C954-459A-B56A-C7D79B7345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E9EC40-AD70-4613-8613-9517DE173F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373FBB-FC2B-4183-BFA1-05341FBB2C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4/16/2019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D385FF-609C-4C9C-864B-B74ECCA79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846DA2-570F-4CC4-BD82-3BCB8F861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570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7DE7AC-D851-491E-B39A-A9559AC49F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B3F364-4FFC-4ED5-A184-0B04C438B6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69195D-5B9C-4E9F-8886-2FFE8BA741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0A6AA-DEF2-4BD6-B0D1-A5E840EDBA03}" type="datetimeFigureOut">
              <a:rPr lang="en-US" smtClean="0"/>
              <a:t>4/16/2019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8D8DFD-3FD3-4236-87DE-87D79B96EF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2B0425-2894-4A6D-AC35-E7CDDFB8A2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BD696-D210-4995-801D-556168935A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5080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1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4" y="6489326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9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5" y="6504194"/>
            <a:ext cx="607359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9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3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2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2" y="6604617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5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823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85" r:id="rId5"/>
  </p:sldLayoutIdLst>
  <p:transition>
    <p:wipe dir="r"/>
  </p:transition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charset="0"/>
        <a:buChar char="•"/>
        <a:defRPr sz="21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.AppleSystemUIFont" charset="-120"/>
        <a:buChar char="-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5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35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35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Edge+Automation+through+ONAP+Arch.+Task+Force+-+Distributed+Management+%28ONAP+etc.%29+components#EdgeAutomationthroughONAPArch.TaskForce-DistributedManagement(ONAPetc.)components-RequirementsNeedingOperatorFeedback" TargetMode="Externa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Edge+Automation+through+ONAP+Arch.+Task+Force+-+Distributed+Management+%28ONAP+etc.%29+components#EdgeAutomationthroughONAPArch.TaskForce-DistributedManagement(ONAPetc.)components-RequirementsNeedingOperatorFeedback" TargetMode="Externa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667B78-6D14-4FAE-9643-F8C3D06C55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023" y="2824480"/>
            <a:ext cx="11561217" cy="1869440"/>
          </a:xfrm>
        </p:spPr>
        <p:txBody>
          <a:bodyPr>
            <a:normAutofit fontScale="90000"/>
          </a:bodyPr>
          <a:lstStyle/>
          <a:p>
            <a:pPr algn="ctr"/>
            <a:br>
              <a:rPr lang="en-US" dirty="0"/>
            </a:br>
            <a:r>
              <a:rPr lang="en-US" sz="3300" b="1" dirty="0"/>
              <a:t>Title: Distribute Management (ONAP/3</a:t>
            </a:r>
            <a:r>
              <a:rPr lang="en-US" sz="3300" b="1" baseline="30000" dirty="0"/>
              <a:t>rd</a:t>
            </a:r>
            <a:r>
              <a:rPr lang="en-US" sz="3300" b="1" dirty="0"/>
              <a:t> Party) </a:t>
            </a:r>
            <a:br>
              <a:rPr lang="en-US" sz="3300" b="1" dirty="0"/>
            </a:br>
            <a:r>
              <a:rPr lang="en-US" sz="3300" b="1" dirty="0"/>
              <a:t>Requirement Finalization</a:t>
            </a:r>
            <a:br>
              <a:rPr lang="en-US" sz="3300" b="1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sz="2200" u="sng" dirty="0"/>
              <a:t>Source</a:t>
            </a:r>
            <a:r>
              <a:rPr lang="en-US" sz="2200" dirty="0"/>
              <a:t>: ONAP Architecture Task Force on Edge Automation</a:t>
            </a:r>
            <a:br>
              <a:rPr lang="en-US" dirty="0"/>
            </a:br>
            <a:r>
              <a:rPr lang="en-US" sz="1800" dirty="0"/>
              <a:t>- </a:t>
            </a:r>
            <a:r>
              <a:rPr lang="en-US" sz="1800" u="sng" dirty="0"/>
              <a:t>Lead</a:t>
            </a:r>
            <a:r>
              <a:rPr lang="en-US" sz="1800" dirty="0"/>
              <a:t>: VMware</a:t>
            </a:r>
            <a:br>
              <a:rPr lang="en-US" sz="1800" dirty="0"/>
            </a:br>
            <a:r>
              <a:rPr lang="en-US" sz="1800" dirty="0"/>
              <a:t>- </a:t>
            </a:r>
            <a:r>
              <a:rPr lang="en-US" sz="1800" u="sng" dirty="0"/>
              <a:t>Core Team</a:t>
            </a:r>
            <a:r>
              <a:rPr lang="en-US" sz="1800" dirty="0"/>
              <a:t>: Amdocs, AT&amp;T, Bell Canada, Intel, VMware</a:t>
            </a:r>
            <a:br>
              <a:rPr lang="en-US" sz="1800" dirty="0"/>
            </a:br>
            <a:r>
              <a:rPr lang="en-US" sz="1800" u="sng" dirty="0"/>
              <a:t>Others</a:t>
            </a:r>
            <a:r>
              <a:rPr lang="en-US" sz="1800" dirty="0"/>
              <a:t>: Huawei, Fujitsu, Nokia, Red Hat, Vodafone, Verizon, Swisscom, Orange </a:t>
            </a:r>
            <a:br>
              <a:rPr lang="en-US" sz="1800" dirty="0"/>
            </a:br>
            <a:r>
              <a:rPr lang="en-US" sz="1800" dirty="0"/>
              <a:t>- </a:t>
            </a:r>
            <a:r>
              <a:rPr lang="en-US" sz="1800" u="sng" dirty="0"/>
              <a:t>Date</a:t>
            </a:r>
            <a:r>
              <a:rPr lang="en-US" sz="1800" dirty="0"/>
              <a:t>: April 2019</a:t>
            </a:r>
            <a:br>
              <a:rPr lang="en-US" sz="1800" dirty="0"/>
            </a:br>
            <a:r>
              <a:rPr lang="en-US" dirty="0"/>
              <a:t>- </a:t>
            </a:r>
            <a:r>
              <a:rPr lang="en-US" sz="1600" u="sng" dirty="0"/>
              <a:t>Link</a:t>
            </a:r>
            <a:r>
              <a:rPr lang="en-US" sz="1600" dirty="0"/>
              <a:t>: https://wiki.onap.org/display/DW/Edge+Automation+through+ONAP+-+Distributed+Management+%28ONAP+etc.%29+components</a:t>
            </a:r>
            <a:br>
              <a:rPr lang="en-US" sz="1300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6657696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4232A94-8717-4390-822E-A592F934A097}"/>
              </a:ext>
            </a:extLst>
          </p:cNvPr>
          <p:cNvSpPr txBox="1"/>
          <p:nvPr/>
        </p:nvSpPr>
        <p:spPr>
          <a:xfrm>
            <a:off x="3077737" y="999530"/>
            <a:ext cx="5305433" cy="240027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914126"/>
            <a:r>
              <a:rPr lang="en-US" sz="1600" b="1" dirty="0">
                <a:solidFill>
                  <a:prstClr val="black"/>
                </a:solidFill>
                <a:latin typeface="Calibri" panose="020F0502020204030204"/>
              </a:rPr>
              <a:t>Mgmt. Central </a:t>
            </a:r>
          </a:p>
          <a:p>
            <a:pPr defTabSz="914126"/>
            <a:r>
              <a:rPr lang="en-US" sz="1600" b="1" dirty="0">
                <a:solidFill>
                  <a:prstClr val="black"/>
                </a:solidFill>
                <a:latin typeface="Calibri" panose="020F0502020204030204"/>
              </a:rPr>
              <a:t>Containers (Primary) and VMs (Secondary) on K8s Cloud</a:t>
            </a:r>
          </a:p>
          <a:p>
            <a:pPr defTabSz="914126"/>
            <a:endParaRPr lang="en-US" sz="16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6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6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6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799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799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7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D10E0E0-AE0E-4797-843E-D4FBCFE55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4224" y="213055"/>
            <a:ext cx="11001004" cy="384048"/>
          </a:xfrm>
        </p:spPr>
        <p:txBody>
          <a:bodyPr>
            <a:noAutofit/>
          </a:bodyPr>
          <a:lstStyle/>
          <a:p>
            <a:r>
              <a:rPr lang="en-US" sz="3200" dirty="0">
                <a:latin typeface="+mn-lt"/>
              </a:rPr>
              <a:t>Distributed Management </a:t>
            </a:r>
            <a:r>
              <a:rPr lang="en-US" sz="2400" dirty="0">
                <a:latin typeface="+mn-lt"/>
              </a:rPr>
              <a:t>(ONAP/3</a:t>
            </a:r>
            <a:r>
              <a:rPr lang="en-US" sz="2400" baseline="30000" dirty="0">
                <a:latin typeface="+mn-lt"/>
              </a:rPr>
              <a:t>rd</a:t>
            </a:r>
            <a:r>
              <a:rPr lang="en-US" sz="2400" dirty="0">
                <a:latin typeface="+mn-lt"/>
              </a:rPr>
              <a:t> Party) </a:t>
            </a:r>
            <a:r>
              <a:rPr lang="en-US" sz="3200" dirty="0">
                <a:latin typeface="+mn-lt"/>
              </a:rPr>
              <a:t>– Near-term Functional Mapping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ABA4665-E29D-4948-92EA-C2218E62D1F9}"/>
              </a:ext>
            </a:extLst>
          </p:cNvPr>
          <p:cNvCxnSpPr>
            <a:cxnSpLocks/>
          </p:cNvCxnSpPr>
          <p:nvPr/>
        </p:nvCxnSpPr>
        <p:spPr>
          <a:xfrm>
            <a:off x="4930135" y="2591259"/>
            <a:ext cx="188516" cy="0"/>
          </a:xfrm>
          <a:prstGeom prst="line">
            <a:avLst/>
          </a:prstGeom>
          <a:ln w="25400">
            <a:solidFill>
              <a:schemeClr val="tx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138A531C-CC1E-4B3E-827B-FFB3243408BB}"/>
              </a:ext>
            </a:extLst>
          </p:cNvPr>
          <p:cNvSpPr txBox="1"/>
          <p:nvPr/>
        </p:nvSpPr>
        <p:spPr>
          <a:xfrm>
            <a:off x="3211552" y="1541856"/>
            <a:ext cx="1881744" cy="181588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r>
              <a:rPr lang="en-US" sz="14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</a:p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3F50C26-9893-4B76-9976-6ED47BED2184}"/>
              </a:ext>
            </a:extLst>
          </p:cNvPr>
          <p:cNvGrpSpPr/>
          <p:nvPr/>
        </p:nvGrpSpPr>
        <p:grpSpPr>
          <a:xfrm>
            <a:off x="3802183" y="1890906"/>
            <a:ext cx="535680" cy="341965"/>
            <a:chOff x="2521164" y="2309747"/>
            <a:chExt cx="535819" cy="342054"/>
          </a:xfrm>
        </p:grpSpPr>
        <p:sp>
          <p:nvSpPr>
            <p:cNvPr id="30" name="Hexagon 29">
              <a:extLst>
                <a:ext uri="{FF2B5EF4-FFF2-40B4-BE49-F238E27FC236}">
                  <a16:creationId xmlns:a16="http://schemas.microsoft.com/office/drawing/2014/main" id="{57945941-1573-4033-8EC3-F736C889F26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79809" y="2309747"/>
              <a:ext cx="418530" cy="342054"/>
            </a:xfrm>
            <a:prstGeom prst="hexagon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26"/>
              <a:endParaRPr lang="en-US" sz="1100" dirty="0">
                <a:solidFill>
                  <a:srgbClr val="FF0000"/>
                </a:solidFill>
                <a:latin typeface="Calibri" panose="020F0502020204030204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5721C1E-12E1-4528-B0E6-6057D4C9D80F}"/>
                </a:ext>
              </a:extLst>
            </p:cNvPr>
            <p:cNvSpPr txBox="1"/>
            <p:nvPr/>
          </p:nvSpPr>
          <p:spPr>
            <a:xfrm>
              <a:off x="2521164" y="2411524"/>
              <a:ext cx="535819" cy="13849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>
              <a:defPPr>
                <a:defRPr lang="en-US"/>
              </a:defPPr>
              <a:lvl1pPr algn="ctr">
                <a:lnSpc>
                  <a:spcPct val="90000"/>
                </a:lnSpc>
                <a:defRPr sz="1600" b="1">
                  <a:solidFill>
                    <a:schemeClr val="tx2"/>
                  </a:solidFill>
                </a:defRPr>
              </a:lvl1pPr>
            </a:lstStyle>
            <a:p>
              <a:pPr defTabSz="914126"/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OOF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325E97F-881D-4B95-BA70-E4E683F48624}"/>
              </a:ext>
            </a:extLst>
          </p:cNvPr>
          <p:cNvGrpSpPr/>
          <p:nvPr/>
        </p:nvGrpSpPr>
        <p:grpSpPr>
          <a:xfrm>
            <a:off x="4572555" y="1890906"/>
            <a:ext cx="535680" cy="341965"/>
            <a:chOff x="2480068" y="2309747"/>
            <a:chExt cx="535819" cy="342054"/>
          </a:xfrm>
        </p:grpSpPr>
        <p:sp>
          <p:nvSpPr>
            <p:cNvPr id="28" name="Hexagon 27">
              <a:extLst>
                <a:ext uri="{FF2B5EF4-FFF2-40B4-BE49-F238E27FC236}">
                  <a16:creationId xmlns:a16="http://schemas.microsoft.com/office/drawing/2014/main" id="{23610EB2-9183-443F-B7F8-FB447D58B2B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38713" y="2309747"/>
              <a:ext cx="418530" cy="342054"/>
            </a:xfrm>
            <a:prstGeom prst="hexagon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26"/>
              <a:endParaRPr lang="en-US" sz="1100" dirty="0">
                <a:solidFill>
                  <a:srgbClr val="FF0000"/>
                </a:solidFill>
                <a:latin typeface="Calibri" panose="020F0502020204030204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4220236-761A-473D-9558-F6619560233E}"/>
                </a:ext>
              </a:extLst>
            </p:cNvPr>
            <p:cNvSpPr txBox="1"/>
            <p:nvPr/>
          </p:nvSpPr>
          <p:spPr>
            <a:xfrm>
              <a:off x="2480068" y="2411524"/>
              <a:ext cx="535819" cy="13849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>
              <a:defPPr>
                <a:defRPr lang="en-US"/>
              </a:defPPr>
              <a:lvl1pPr algn="ctr">
                <a:lnSpc>
                  <a:spcPct val="90000"/>
                </a:lnSpc>
                <a:defRPr sz="1600" b="1">
                  <a:solidFill>
                    <a:schemeClr val="tx2"/>
                  </a:solidFill>
                </a:defRPr>
              </a:lvl1pPr>
            </a:lstStyle>
            <a:p>
              <a:pPr defTabSz="914126"/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SDC</a:t>
              </a:r>
            </a:p>
          </p:txBody>
        </p: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C44CBE4-B0D9-4337-901E-CD416BA91482}"/>
              </a:ext>
            </a:extLst>
          </p:cNvPr>
          <p:cNvCxnSpPr/>
          <p:nvPr/>
        </p:nvCxnSpPr>
        <p:spPr>
          <a:xfrm>
            <a:off x="4335195" y="2071166"/>
            <a:ext cx="250914" cy="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Hexagon 33">
            <a:extLst>
              <a:ext uri="{FF2B5EF4-FFF2-40B4-BE49-F238E27FC236}">
                <a16:creationId xmlns:a16="http://schemas.microsoft.com/office/drawing/2014/main" id="{48E3B2C9-522D-4826-BE55-7E448B0F30A5}"/>
              </a:ext>
            </a:extLst>
          </p:cNvPr>
          <p:cNvSpPr>
            <a:spLocks noChangeAspect="1"/>
          </p:cNvSpPr>
          <p:nvPr/>
        </p:nvSpPr>
        <p:spPr>
          <a:xfrm>
            <a:off x="3320600" y="1899468"/>
            <a:ext cx="418421" cy="341965"/>
          </a:xfrm>
          <a:prstGeom prst="hexagon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126"/>
            <a:endParaRPr lang="en-US" sz="110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77F2536-E058-4BC8-8DA3-2B40A5A4FB95}"/>
              </a:ext>
            </a:extLst>
          </p:cNvPr>
          <p:cNvSpPr txBox="1"/>
          <p:nvPr/>
        </p:nvSpPr>
        <p:spPr>
          <a:xfrm>
            <a:off x="3261971" y="2001219"/>
            <a:ext cx="535679" cy="13846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defRPr sz="1600" b="1">
                <a:solidFill>
                  <a:schemeClr val="tx2"/>
                </a:solidFill>
              </a:defRPr>
            </a:lvl1pPr>
          </a:lstStyle>
          <a:p>
            <a:pPr defTabSz="914126"/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A&amp;AI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3443823-29F9-412C-A214-20D691668BBB}"/>
              </a:ext>
            </a:extLst>
          </p:cNvPr>
          <p:cNvSpPr txBox="1"/>
          <p:nvPr/>
        </p:nvSpPr>
        <p:spPr>
          <a:xfrm>
            <a:off x="318090" y="4805412"/>
            <a:ext cx="3075308" cy="126162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914126"/>
            <a:r>
              <a:rPr lang="en-US" sz="1600" b="1" dirty="0">
                <a:solidFill>
                  <a:prstClr val="black"/>
                </a:solidFill>
                <a:latin typeface="Calibri" panose="020F0502020204030204"/>
              </a:rPr>
              <a:t>Mgmt. Edge/Regional </a:t>
            </a:r>
          </a:p>
          <a:p>
            <a:pPr defTabSz="914126"/>
            <a:r>
              <a:rPr lang="en-US" sz="1200" b="1" dirty="0">
                <a:solidFill>
                  <a:prstClr val="black"/>
                </a:solidFill>
                <a:latin typeface="Calibri" panose="020F0502020204030204"/>
              </a:rPr>
              <a:t>Containers (Primary) and VMs (Secondary) on K8s Cloud 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799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7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CB5CB73-7604-48D9-80CE-6D7F3C3372B2}"/>
              </a:ext>
            </a:extLst>
          </p:cNvPr>
          <p:cNvSpPr txBox="1"/>
          <p:nvPr/>
        </p:nvSpPr>
        <p:spPr>
          <a:xfrm>
            <a:off x="354248" y="5518680"/>
            <a:ext cx="1352586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914126"/>
            <a:r>
              <a:rPr lang="en-US" sz="14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</a:p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9" name="Hexagon 38">
            <a:extLst>
              <a:ext uri="{FF2B5EF4-FFF2-40B4-BE49-F238E27FC236}">
                <a16:creationId xmlns:a16="http://schemas.microsoft.com/office/drawing/2014/main" id="{7884C53A-02CA-42AC-A1C5-906744BC6EDF}"/>
              </a:ext>
            </a:extLst>
          </p:cNvPr>
          <p:cNvSpPr>
            <a:spLocks noChangeAspect="1"/>
          </p:cNvSpPr>
          <p:nvPr/>
        </p:nvSpPr>
        <p:spPr>
          <a:xfrm>
            <a:off x="471411" y="5539320"/>
            <a:ext cx="418421" cy="341965"/>
          </a:xfrm>
          <a:prstGeom prst="hexagon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126"/>
            <a:endParaRPr lang="en-US" sz="110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130173A-8A04-4E07-BE82-65465AA304DB}"/>
              </a:ext>
            </a:extLst>
          </p:cNvPr>
          <p:cNvSpPr txBox="1"/>
          <p:nvPr/>
        </p:nvSpPr>
        <p:spPr>
          <a:xfrm>
            <a:off x="412782" y="5571803"/>
            <a:ext cx="535679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defRPr sz="1600" b="1">
                <a:solidFill>
                  <a:schemeClr val="tx2"/>
                </a:solidFill>
              </a:defRPr>
            </a:lvl1pPr>
          </a:lstStyle>
          <a:p>
            <a:pPr defTabSz="914126"/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ONAP Apps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85EEF2AF-585B-48F0-8E7E-97D75C604651}"/>
              </a:ext>
            </a:extLst>
          </p:cNvPr>
          <p:cNvGrpSpPr/>
          <p:nvPr/>
        </p:nvGrpSpPr>
        <p:grpSpPr>
          <a:xfrm>
            <a:off x="1171155" y="5537609"/>
            <a:ext cx="535679" cy="341965"/>
            <a:chOff x="2531438" y="2309747"/>
            <a:chExt cx="535819" cy="342054"/>
          </a:xfrm>
        </p:grpSpPr>
        <p:sp>
          <p:nvSpPr>
            <p:cNvPr id="42" name="Hexagon 41">
              <a:extLst>
                <a:ext uri="{FF2B5EF4-FFF2-40B4-BE49-F238E27FC236}">
                  <a16:creationId xmlns:a16="http://schemas.microsoft.com/office/drawing/2014/main" id="{2892D444-3787-46C6-A5BC-89DB7E2231E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79809" y="2309747"/>
              <a:ext cx="418530" cy="342054"/>
            </a:xfrm>
            <a:prstGeom prst="hexagon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26"/>
              <a:endParaRPr lang="en-US" sz="1100" dirty="0">
                <a:solidFill>
                  <a:srgbClr val="FF0000"/>
                </a:solidFill>
                <a:latin typeface="Calibri" panose="020F0502020204030204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814ECD9D-B80E-4457-A604-87586EEDE1FF}"/>
                </a:ext>
              </a:extLst>
            </p:cNvPr>
            <p:cNvSpPr txBox="1"/>
            <p:nvPr/>
          </p:nvSpPr>
          <p:spPr>
            <a:xfrm>
              <a:off x="2531438" y="2342238"/>
              <a:ext cx="535819" cy="27707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>
              <a:defPPr>
                <a:defRPr lang="en-US"/>
              </a:defPPr>
              <a:lvl1pPr algn="ctr">
                <a:lnSpc>
                  <a:spcPct val="90000"/>
                </a:lnSpc>
                <a:defRPr sz="1600" b="1">
                  <a:solidFill>
                    <a:schemeClr val="tx2"/>
                  </a:solidFill>
                </a:defRPr>
              </a:lvl1pPr>
            </a:lstStyle>
            <a:p>
              <a:pPr defTabSz="914126"/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3</a:t>
              </a:r>
              <a:r>
                <a:rPr lang="en-US" sz="1000" baseline="30000" dirty="0">
                  <a:solidFill>
                    <a:prstClr val="black"/>
                  </a:solidFill>
                  <a:latin typeface="Calibri" panose="020F0502020204030204"/>
                </a:rPr>
                <a:t>rd</a:t>
              </a:r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</a:p>
            <a:p>
              <a:pPr defTabSz="914126"/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Party</a:t>
              </a:r>
            </a:p>
          </p:txBody>
        </p:sp>
      </p:grp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0FA883A-4F53-405B-90B7-63225F7B621B}"/>
              </a:ext>
            </a:extLst>
          </p:cNvPr>
          <p:cNvCxnSpPr/>
          <p:nvPr/>
        </p:nvCxnSpPr>
        <p:spPr>
          <a:xfrm>
            <a:off x="953810" y="5714450"/>
            <a:ext cx="228104" cy="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Arrow: Up-Down 98">
            <a:extLst>
              <a:ext uri="{FF2B5EF4-FFF2-40B4-BE49-F238E27FC236}">
                <a16:creationId xmlns:a16="http://schemas.microsoft.com/office/drawing/2014/main" id="{7FC99D9C-815D-41B4-8031-BC82BED58EC0}"/>
              </a:ext>
            </a:extLst>
          </p:cNvPr>
          <p:cNvSpPr/>
          <p:nvPr/>
        </p:nvSpPr>
        <p:spPr>
          <a:xfrm rot="3164416">
            <a:off x="2090135" y="3106242"/>
            <a:ext cx="227131" cy="2023573"/>
          </a:xfrm>
          <a:prstGeom prst="upDown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26"/>
            <a:endParaRPr lang="en-US" sz="1799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3" name="Subtitle 3">
            <a:extLst>
              <a:ext uri="{FF2B5EF4-FFF2-40B4-BE49-F238E27FC236}">
                <a16:creationId xmlns:a16="http://schemas.microsoft.com/office/drawing/2014/main" id="{83818ABB-B136-4615-84D0-AEDF67DC72FE}"/>
              </a:ext>
            </a:extLst>
          </p:cNvPr>
          <p:cNvSpPr txBox="1">
            <a:spLocks/>
          </p:cNvSpPr>
          <p:nvPr/>
        </p:nvSpPr>
        <p:spPr>
          <a:xfrm>
            <a:off x="521761" y="559653"/>
            <a:ext cx="10987947" cy="3321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60000"/>
                  <a:lumOff val="40000"/>
                </a:schemeClr>
              </a:buClr>
              <a:buSzPct val="90000"/>
              <a:buFont typeface="Arial" panose="020B0604020202020204" pitchFamily="34" charset="0"/>
              <a:buChar char="​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-1841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744538" indent="-169863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phor Std" panose="020B0504030404020204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69963" indent="-166688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43000" indent="-138113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Camphor Std" panose="020B0504030404020204" pitchFamily="34" charset="0"/>
              <a:buChar char="–"/>
              <a:tabLst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" indent="-22860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+mj-lt"/>
              <a:buAutoNum type="arabicPeriod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512763" indent="-2286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+mj-lt"/>
              <a:buAutoNum type="alphaLcPeriod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741363" indent="-1666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90000"/>
              <a:buFont typeface="+mj-lt"/>
              <a:buAutoNum type="romanLcPeriod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4163" indent="-284163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+mj-lt"/>
              <a:buAutoNum type="alphaUcPeriod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accent4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9A8A19A-3596-482A-A47F-26EEEDB06BAC}"/>
              </a:ext>
            </a:extLst>
          </p:cNvPr>
          <p:cNvGrpSpPr/>
          <p:nvPr/>
        </p:nvGrpSpPr>
        <p:grpSpPr>
          <a:xfrm>
            <a:off x="3334769" y="2529111"/>
            <a:ext cx="1252966" cy="343676"/>
            <a:chOff x="497066" y="2946958"/>
            <a:chExt cx="1252966" cy="343676"/>
          </a:xfrm>
        </p:grpSpPr>
        <p:sp>
          <p:nvSpPr>
            <p:cNvPr id="8" name="Hexagon 7">
              <a:extLst>
                <a:ext uri="{FF2B5EF4-FFF2-40B4-BE49-F238E27FC236}">
                  <a16:creationId xmlns:a16="http://schemas.microsoft.com/office/drawing/2014/main" id="{D004A51F-729D-4077-8D56-96492C04A68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5695" y="2948669"/>
              <a:ext cx="418421" cy="341965"/>
            </a:xfrm>
            <a:prstGeom prst="hexagon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26"/>
              <a:endParaRPr lang="en-US" sz="1100" dirty="0">
                <a:solidFill>
                  <a:srgbClr val="FF0000"/>
                </a:solidFill>
                <a:latin typeface="Calibri" panose="020F0502020204030204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68D84DA-733E-4D86-B7F8-7F5043E57661}"/>
                </a:ext>
              </a:extLst>
            </p:cNvPr>
            <p:cNvSpPr txBox="1"/>
            <p:nvPr/>
          </p:nvSpPr>
          <p:spPr>
            <a:xfrm>
              <a:off x="497066" y="3050420"/>
              <a:ext cx="535679" cy="13846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>
              <a:defPPr>
                <a:defRPr lang="en-US"/>
              </a:defPPr>
              <a:lvl1pPr algn="ctr">
                <a:lnSpc>
                  <a:spcPct val="90000"/>
                </a:lnSpc>
                <a:defRPr sz="1600" b="1">
                  <a:solidFill>
                    <a:schemeClr val="tx2"/>
                  </a:solidFill>
                </a:defRPr>
              </a:lvl1pPr>
            </a:lstStyle>
            <a:p>
              <a:pPr defTabSz="914126"/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CLAMP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9DB615AC-B68C-428F-AAD9-576DDFFC967F}"/>
                </a:ext>
              </a:extLst>
            </p:cNvPr>
            <p:cNvGrpSpPr/>
            <p:nvPr/>
          </p:nvGrpSpPr>
          <p:grpSpPr>
            <a:xfrm>
              <a:off x="1214353" y="2946958"/>
              <a:ext cx="535679" cy="341965"/>
              <a:chOff x="2521164" y="2309747"/>
              <a:chExt cx="535819" cy="342054"/>
            </a:xfrm>
          </p:grpSpPr>
          <p:sp>
            <p:nvSpPr>
              <p:cNvPr id="11" name="Hexagon 10">
                <a:extLst>
                  <a:ext uri="{FF2B5EF4-FFF2-40B4-BE49-F238E27FC236}">
                    <a16:creationId xmlns:a16="http://schemas.microsoft.com/office/drawing/2014/main" id="{5EF6F2E2-A1C7-46CB-8C11-5A0DB2C0CDC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79809" y="2309747"/>
                <a:ext cx="418530" cy="342054"/>
              </a:xfrm>
              <a:prstGeom prst="hexagon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 defTabSz="914126"/>
                <a:endParaRPr lang="en-US" sz="1100" dirty="0">
                  <a:solidFill>
                    <a:srgbClr val="FF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CE99C1A-3BB2-47E0-9356-67D815722217}"/>
                  </a:ext>
                </a:extLst>
              </p:cNvPr>
              <p:cNvSpPr txBox="1"/>
              <p:nvPr/>
            </p:nvSpPr>
            <p:spPr>
              <a:xfrm>
                <a:off x="2521164" y="2342274"/>
                <a:ext cx="53581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>
                <a:defPPr>
                  <a:defRPr lang="en-US"/>
                </a:defPPr>
                <a:lvl1pPr algn="ctr">
                  <a:lnSpc>
                    <a:spcPct val="90000"/>
                  </a:lnSpc>
                  <a:defRPr sz="1600" b="1">
                    <a:solidFill>
                      <a:schemeClr val="tx2"/>
                    </a:solidFill>
                  </a:defRPr>
                </a:lvl1pPr>
              </a:lstStyle>
              <a:p>
                <a:pPr defTabSz="914126"/>
                <a:r>
                  <a:rPr lang="en-US" sz="1000" dirty="0">
                    <a:solidFill>
                      <a:prstClr val="black"/>
                    </a:solidFill>
                    <a:latin typeface="Calibri" panose="020F0502020204030204"/>
                  </a:rPr>
                  <a:t>3rd </a:t>
                </a:r>
              </a:p>
              <a:p>
                <a:pPr defTabSz="914126"/>
                <a:r>
                  <a:rPr lang="en-US" sz="1000" dirty="0">
                    <a:solidFill>
                      <a:prstClr val="black"/>
                    </a:solidFill>
                    <a:latin typeface="Calibri" panose="020F0502020204030204"/>
                  </a:rPr>
                  <a:t>Party</a:t>
                </a:r>
              </a:p>
            </p:txBody>
          </p:sp>
        </p:grp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58A2E9A0-1374-4D73-A935-5CCF46D95124}"/>
                </a:ext>
              </a:extLst>
            </p:cNvPr>
            <p:cNvCxnSpPr/>
            <p:nvPr/>
          </p:nvCxnSpPr>
          <p:spPr>
            <a:xfrm>
              <a:off x="1037346" y="3123800"/>
              <a:ext cx="188516" cy="0"/>
            </a:xfrm>
            <a:prstGeom prst="line">
              <a:avLst/>
            </a:prstGeom>
            <a:ln w="1905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7" name="Arrow: Up-Down 126">
            <a:extLst>
              <a:ext uri="{FF2B5EF4-FFF2-40B4-BE49-F238E27FC236}">
                <a16:creationId xmlns:a16="http://schemas.microsoft.com/office/drawing/2014/main" id="{EDD23DDB-472E-4E93-B381-8610951C5BE7}"/>
              </a:ext>
            </a:extLst>
          </p:cNvPr>
          <p:cNvSpPr/>
          <p:nvPr/>
        </p:nvSpPr>
        <p:spPr>
          <a:xfrm>
            <a:off x="5910146" y="3426344"/>
            <a:ext cx="226226" cy="947000"/>
          </a:xfrm>
          <a:prstGeom prst="upDown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26"/>
            <a:endParaRPr lang="en-US" sz="1799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35E4045-154E-453C-996F-ABBE12E3484B}"/>
              </a:ext>
            </a:extLst>
          </p:cNvPr>
          <p:cNvSpPr/>
          <p:nvPr/>
        </p:nvSpPr>
        <p:spPr>
          <a:xfrm>
            <a:off x="318090" y="6095236"/>
            <a:ext cx="114464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hlinkClick r:id="rId2"/>
              </a:rPr>
              <a:t>Ref: https://wiki.onap.org/display/DW/Edge+Automation+through+ONAP+Arch.+Task+Force+-+Distributed+Management+%28ONAP+etc.%29+components#EdgeAutomationthroughONAPArch.TaskForce-DistributedManagement(ONAPetc.)components-RequirementsNeedingOperatorFeedback</a:t>
            </a:r>
            <a:endParaRPr lang="en-US" sz="1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AE95111-4B6E-48C9-8D47-B4A08DFF09C5}"/>
              </a:ext>
            </a:extLst>
          </p:cNvPr>
          <p:cNvSpPr txBox="1"/>
          <p:nvPr/>
        </p:nvSpPr>
        <p:spPr>
          <a:xfrm>
            <a:off x="8757501" y="907817"/>
            <a:ext cx="3434499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Near-term Requirements</a:t>
            </a:r>
          </a:p>
          <a:p>
            <a:r>
              <a:rPr lang="en-US" sz="1600" dirty="0"/>
              <a:t>1. Central Consolidated view – mgmt. apps for a given design flow could be in central and/or edge</a:t>
            </a:r>
          </a:p>
          <a:p>
            <a:r>
              <a:rPr lang="en-US" sz="1600" dirty="0"/>
              <a:t>5. Design Flow Integration </a:t>
            </a:r>
            <a:r>
              <a:rPr lang="en-US" sz="1200" dirty="0"/>
              <a:t>(excludes basic ONAP components, e.g. SO)</a:t>
            </a:r>
          </a:p>
          <a:p>
            <a:r>
              <a:rPr lang="en-US" sz="1600" dirty="0"/>
              <a:t>6. Control Loop Flow Integration </a:t>
            </a:r>
            <a:r>
              <a:rPr lang="en-US" sz="1200" dirty="0"/>
              <a:t>(excludes basic ONAP components., e.g. SO) – </a:t>
            </a:r>
            <a:r>
              <a:rPr lang="en-US" sz="1600" dirty="0"/>
              <a:t>Start small with some mgmt. apps in Central and some in Edge</a:t>
            </a:r>
            <a:endParaRPr lang="en-US" sz="1200" dirty="0"/>
          </a:p>
          <a:p>
            <a:r>
              <a:rPr lang="en-US" sz="1600" dirty="0"/>
              <a:t>4. SDC/CLAMP TOSCA (Note 2) Support </a:t>
            </a:r>
          </a:p>
          <a:p>
            <a:endParaRPr lang="en-US" sz="1600" dirty="0"/>
          </a:p>
          <a:p>
            <a:r>
              <a:rPr lang="en-US" sz="1600" u="sng" dirty="0"/>
              <a:t>Note 1: </a:t>
            </a:r>
            <a:r>
              <a:rPr lang="en-US" sz="1600" dirty="0"/>
              <a:t>In the near-term, different apps may use different config mechanisms – e.g. Consul or K8S Config map or K8S Secret for config store</a:t>
            </a:r>
          </a:p>
          <a:p>
            <a:endParaRPr lang="en-US" sz="1600" dirty="0"/>
          </a:p>
          <a:p>
            <a:r>
              <a:rPr lang="en-US" sz="1600" u="sng" dirty="0"/>
              <a:t>Note 2:</a:t>
            </a:r>
            <a:r>
              <a:rPr lang="en-US" sz="1600" dirty="0"/>
              <a:t> This could be ETSI SOL 001 based. Need to confirm with SDC team.</a:t>
            </a:r>
            <a:endParaRPr lang="en-US" i="1" dirty="0"/>
          </a:p>
        </p:txBody>
      </p:sp>
      <p:sp>
        <p:nvSpPr>
          <p:cNvPr id="63" name="Hexagon 62">
            <a:extLst>
              <a:ext uri="{FF2B5EF4-FFF2-40B4-BE49-F238E27FC236}">
                <a16:creationId xmlns:a16="http://schemas.microsoft.com/office/drawing/2014/main" id="{0B85BA8C-D14E-40D2-A6C5-0A16D1B50FF1}"/>
              </a:ext>
            </a:extLst>
          </p:cNvPr>
          <p:cNvSpPr>
            <a:spLocks noChangeAspect="1"/>
          </p:cNvSpPr>
          <p:nvPr/>
        </p:nvSpPr>
        <p:spPr>
          <a:xfrm>
            <a:off x="5184568" y="1582876"/>
            <a:ext cx="951803" cy="777885"/>
          </a:xfrm>
          <a:prstGeom prst="hexagon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126"/>
            <a:endParaRPr lang="en-US" sz="110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35E6EB0-5E98-4FEE-8CB3-36EE121D6D3A}"/>
              </a:ext>
            </a:extLst>
          </p:cNvPr>
          <p:cNvSpPr txBox="1"/>
          <p:nvPr/>
        </p:nvSpPr>
        <p:spPr>
          <a:xfrm>
            <a:off x="5118429" y="1867072"/>
            <a:ext cx="1106016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defRPr sz="1600" b="1">
                <a:solidFill>
                  <a:schemeClr val="tx2"/>
                </a:solidFill>
              </a:defRPr>
            </a:lvl1pPr>
          </a:lstStyle>
          <a:p>
            <a:pPr defTabSz="914126"/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1. Consolidated View</a:t>
            </a:r>
          </a:p>
        </p:txBody>
      </p:sp>
      <p:sp>
        <p:nvSpPr>
          <p:cNvPr id="65" name="Hexagon 64">
            <a:extLst>
              <a:ext uri="{FF2B5EF4-FFF2-40B4-BE49-F238E27FC236}">
                <a16:creationId xmlns:a16="http://schemas.microsoft.com/office/drawing/2014/main" id="{F3AD6634-7BAB-4E7C-8737-F9C5FAE9CC1F}"/>
              </a:ext>
            </a:extLst>
          </p:cNvPr>
          <p:cNvSpPr>
            <a:spLocks noChangeAspect="1"/>
          </p:cNvSpPr>
          <p:nvPr/>
        </p:nvSpPr>
        <p:spPr>
          <a:xfrm>
            <a:off x="6240215" y="1579160"/>
            <a:ext cx="951803" cy="777885"/>
          </a:xfrm>
          <a:prstGeom prst="hexagon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126"/>
            <a:endParaRPr lang="en-US" sz="110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BE148CA-7C39-460D-AC95-1C76D53092FA}"/>
              </a:ext>
            </a:extLst>
          </p:cNvPr>
          <p:cNvSpPr txBox="1"/>
          <p:nvPr/>
        </p:nvSpPr>
        <p:spPr>
          <a:xfrm>
            <a:off x="6174076" y="1794107"/>
            <a:ext cx="1106016" cy="4154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defRPr sz="1600" b="1">
                <a:solidFill>
                  <a:schemeClr val="tx2"/>
                </a:solidFill>
              </a:defRPr>
            </a:lvl1pPr>
          </a:lstStyle>
          <a:p>
            <a:pPr defTabSz="914126"/>
            <a:r>
              <a:rPr lang="en-US" sz="1000" dirty="0">
                <a:solidFill>
                  <a:prstClr val="black"/>
                </a:solidFill>
              </a:rPr>
              <a:t>4, 5. SDC Helm/TOSCA Integration</a:t>
            </a:r>
          </a:p>
        </p:txBody>
      </p:sp>
      <p:sp>
        <p:nvSpPr>
          <p:cNvPr id="67" name="Hexagon 66">
            <a:extLst>
              <a:ext uri="{FF2B5EF4-FFF2-40B4-BE49-F238E27FC236}">
                <a16:creationId xmlns:a16="http://schemas.microsoft.com/office/drawing/2014/main" id="{4188CF93-A0DB-4A5C-B0F6-3154CFE44456}"/>
              </a:ext>
            </a:extLst>
          </p:cNvPr>
          <p:cNvSpPr>
            <a:spLocks noChangeAspect="1"/>
          </p:cNvSpPr>
          <p:nvPr/>
        </p:nvSpPr>
        <p:spPr>
          <a:xfrm>
            <a:off x="7318160" y="1586597"/>
            <a:ext cx="951803" cy="777885"/>
          </a:xfrm>
          <a:prstGeom prst="hexagon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126"/>
            <a:endParaRPr lang="en-US" sz="110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5E92A4A-968D-480C-A30D-40F6C8C378B4}"/>
              </a:ext>
            </a:extLst>
          </p:cNvPr>
          <p:cNvSpPr txBox="1"/>
          <p:nvPr/>
        </p:nvSpPr>
        <p:spPr>
          <a:xfrm>
            <a:off x="7252021" y="1801544"/>
            <a:ext cx="1106016" cy="4154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defRPr sz="1600" b="1">
                <a:solidFill>
                  <a:schemeClr val="tx2"/>
                </a:solidFill>
              </a:defRPr>
            </a:lvl1pPr>
          </a:lstStyle>
          <a:p>
            <a:pPr defTabSz="914126"/>
            <a:r>
              <a:rPr lang="en-US" sz="1000" dirty="0">
                <a:solidFill>
                  <a:prstClr val="black"/>
                </a:solidFill>
              </a:rPr>
              <a:t>4, 6. CLAMP Helm/TOSCA Integration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0654DC7-78DF-432C-B30B-1EF1CF7D8911}"/>
              </a:ext>
            </a:extLst>
          </p:cNvPr>
          <p:cNvSpPr txBox="1"/>
          <p:nvPr/>
        </p:nvSpPr>
        <p:spPr>
          <a:xfrm>
            <a:off x="4496077" y="4444861"/>
            <a:ext cx="3075308" cy="126162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914126"/>
            <a:r>
              <a:rPr lang="en-US" sz="1600" b="1" dirty="0">
                <a:solidFill>
                  <a:prstClr val="black"/>
                </a:solidFill>
                <a:latin typeface="Calibri" panose="020F0502020204030204"/>
              </a:rPr>
              <a:t>Mgmt. Edge/Regional </a:t>
            </a:r>
          </a:p>
          <a:p>
            <a:pPr defTabSz="914126"/>
            <a:r>
              <a:rPr lang="en-US" sz="1200" b="1" dirty="0">
                <a:solidFill>
                  <a:prstClr val="black"/>
                </a:solidFill>
                <a:latin typeface="Calibri" panose="020F0502020204030204"/>
              </a:rPr>
              <a:t>Containers (Primary) and VMs (Secondary) on K8s Cloud 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799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7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821C6D0-18CE-4EBC-A0DB-1AF3A7310085}"/>
              </a:ext>
            </a:extLst>
          </p:cNvPr>
          <p:cNvSpPr txBox="1"/>
          <p:nvPr/>
        </p:nvSpPr>
        <p:spPr>
          <a:xfrm>
            <a:off x="4532235" y="5158129"/>
            <a:ext cx="1352586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914126"/>
            <a:r>
              <a:rPr lang="en-US" sz="14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</a:p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3" name="Hexagon 52">
            <a:extLst>
              <a:ext uri="{FF2B5EF4-FFF2-40B4-BE49-F238E27FC236}">
                <a16:creationId xmlns:a16="http://schemas.microsoft.com/office/drawing/2014/main" id="{F0C5DAE4-B284-499C-9715-D8E8133292FD}"/>
              </a:ext>
            </a:extLst>
          </p:cNvPr>
          <p:cNvSpPr>
            <a:spLocks noChangeAspect="1"/>
          </p:cNvSpPr>
          <p:nvPr/>
        </p:nvSpPr>
        <p:spPr>
          <a:xfrm>
            <a:off x="4649398" y="5178769"/>
            <a:ext cx="418421" cy="341965"/>
          </a:xfrm>
          <a:prstGeom prst="hexagon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126"/>
            <a:endParaRPr lang="en-US" sz="110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4F69304-8AE2-45BF-A8CA-14ABCE508FCB}"/>
              </a:ext>
            </a:extLst>
          </p:cNvPr>
          <p:cNvSpPr txBox="1"/>
          <p:nvPr/>
        </p:nvSpPr>
        <p:spPr>
          <a:xfrm>
            <a:off x="4590769" y="5211252"/>
            <a:ext cx="535679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defRPr sz="1600" b="1">
                <a:solidFill>
                  <a:schemeClr val="tx2"/>
                </a:solidFill>
              </a:defRPr>
            </a:lvl1pPr>
          </a:lstStyle>
          <a:p>
            <a:pPr defTabSz="914126"/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ONAP Apps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4A85198-12D5-4D3A-B314-AC44306F20AF}"/>
              </a:ext>
            </a:extLst>
          </p:cNvPr>
          <p:cNvGrpSpPr/>
          <p:nvPr/>
        </p:nvGrpSpPr>
        <p:grpSpPr>
          <a:xfrm>
            <a:off x="5349142" y="5177058"/>
            <a:ext cx="535679" cy="341965"/>
            <a:chOff x="2531438" y="2309747"/>
            <a:chExt cx="535819" cy="342054"/>
          </a:xfrm>
        </p:grpSpPr>
        <p:sp>
          <p:nvSpPr>
            <p:cNvPr id="56" name="Hexagon 55">
              <a:extLst>
                <a:ext uri="{FF2B5EF4-FFF2-40B4-BE49-F238E27FC236}">
                  <a16:creationId xmlns:a16="http://schemas.microsoft.com/office/drawing/2014/main" id="{82B92D97-1F22-43DE-910A-124E801C3D4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79809" y="2309747"/>
              <a:ext cx="418530" cy="342054"/>
            </a:xfrm>
            <a:prstGeom prst="hexagon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26"/>
              <a:endParaRPr lang="en-US" sz="1100" dirty="0">
                <a:solidFill>
                  <a:srgbClr val="FF0000"/>
                </a:solidFill>
                <a:latin typeface="Calibri" panose="020F0502020204030204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45D8270B-A83F-46BD-8C20-A58BE375489F}"/>
                </a:ext>
              </a:extLst>
            </p:cNvPr>
            <p:cNvSpPr txBox="1"/>
            <p:nvPr/>
          </p:nvSpPr>
          <p:spPr>
            <a:xfrm>
              <a:off x="2531438" y="2342238"/>
              <a:ext cx="535819" cy="27707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>
              <a:defPPr>
                <a:defRPr lang="en-US"/>
              </a:defPPr>
              <a:lvl1pPr algn="ctr">
                <a:lnSpc>
                  <a:spcPct val="90000"/>
                </a:lnSpc>
                <a:defRPr sz="1600" b="1">
                  <a:solidFill>
                    <a:schemeClr val="tx2"/>
                  </a:solidFill>
                </a:defRPr>
              </a:lvl1pPr>
            </a:lstStyle>
            <a:p>
              <a:pPr defTabSz="914126"/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3</a:t>
              </a:r>
              <a:r>
                <a:rPr lang="en-US" sz="1000" baseline="30000" dirty="0">
                  <a:solidFill>
                    <a:prstClr val="black"/>
                  </a:solidFill>
                  <a:latin typeface="Calibri" panose="020F0502020204030204"/>
                </a:rPr>
                <a:t>rd</a:t>
              </a:r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</a:p>
            <a:p>
              <a:pPr defTabSz="914126"/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Party</a:t>
              </a:r>
            </a:p>
          </p:txBody>
        </p:sp>
      </p:grp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637A0555-24A2-4754-B3EB-620F1D7C7029}"/>
              </a:ext>
            </a:extLst>
          </p:cNvPr>
          <p:cNvCxnSpPr/>
          <p:nvPr/>
        </p:nvCxnSpPr>
        <p:spPr>
          <a:xfrm>
            <a:off x="5131797" y="5353899"/>
            <a:ext cx="228104" cy="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8D9DFD46-BCF9-44F1-9FD6-80C1DADA445E}"/>
              </a:ext>
            </a:extLst>
          </p:cNvPr>
          <p:cNvSpPr txBox="1"/>
          <p:nvPr/>
        </p:nvSpPr>
        <p:spPr>
          <a:xfrm>
            <a:off x="3820297" y="5947933"/>
            <a:ext cx="5407046" cy="18466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200" b="1" dirty="0">
                <a:solidFill>
                  <a:schemeClr val="accent2"/>
                </a:solidFill>
              </a:rPr>
              <a:t>Operator Feedback:  AT&amp;T, Bell Canada, Orange, Swisscom, Verizon, Vodafone </a:t>
            </a:r>
          </a:p>
        </p:txBody>
      </p:sp>
    </p:spTree>
    <p:extLst>
      <p:ext uri="{BB962C8B-B14F-4D97-AF65-F5344CB8AC3E}">
        <p14:creationId xmlns:p14="http://schemas.microsoft.com/office/powerpoint/2010/main" val="2294197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40" grpId="0"/>
      <p:bldP spid="99" grpId="0" animBg="1"/>
      <p:bldP spid="127" grpId="0" animBg="1"/>
      <p:bldP spid="7" grpId="0"/>
      <p:bldP spid="50" grpId="0" animBg="1"/>
      <p:bldP spid="52" grpId="0" animBg="1"/>
      <p:bldP spid="53" grpId="0" animBg="1"/>
      <p:bldP spid="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4232A94-8717-4390-822E-A592F934A097}"/>
              </a:ext>
            </a:extLst>
          </p:cNvPr>
          <p:cNvSpPr txBox="1"/>
          <p:nvPr/>
        </p:nvSpPr>
        <p:spPr>
          <a:xfrm>
            <a:off x="3077737" y="999530"/>
            <a:ext cx="5305433" cy="240027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914126"/>
            <a:r>
              <a:rPr lang="en-US" sz="1600" b="1" dirty="0">
                <a:solidFill>
                  <a:prstClr val="black"/>
                </a:solidFill>
                <a:latin typeface="Calibri" panose="020F0502020204030204"/>
              </a:rPr>
              <a:t>Mgmt. Central </a:t>
            </a:r>
          </a:p>
          <a:p>
            <a:pPr defTabSz="914126"/>
            <a:r>
              <a:rPr lang="en-US" sz="1600" b="1" dirty="0">
                <a:solidFill>
                  <a:prstClr val="black"/>
                </a:solidFill>
                <a:latin typeface="Calibri" panose="020F0502020204030204"/>
              </a:rPr>
              <a:t>Containers/VMs on Any Cloud (K8s, OpenStack etc.)</a:t>
            </a:r>
          </a:p>
          <a:p>
            <a:pPr defTabSz="914126"/>
            <a:endParaRPr lang="en-US" sz="16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6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6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6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799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799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7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D10E0E0-AE0E-4797-843E-D4FBCFE55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4224" y="213055"/>
            <a:ext cx="11001004" cy="384048"/>
          </a:xfrm>
        </p:spPr>
        <p:txBody>
          <a:bodyPr>
            <a:noAutofit/>
          </a:bodyPr>
          <a:lstStyle/>
          <a:p>
            <a:r>
              <a:rPr lang="en-US" sz="3200" dirty="0">
                <a:latin typeface="+mn-lt"/>
              </a:rPr>
              <a:t>Distributed Management </a:t>
            </a:r>
            <a:r>
              <a:rPr lang="en-US" sz="2400" dirty="0">
                <a:latin typeface="+mn-lt"/>
              </a:rPr>
              <a:t>(ONAP/3</a:t>
            </a:r>
            <a:r>
              <a:rPr lang="en-US" sz="2400" baseline="30000" dirty="0">
                <a:latin typeface="+mn-lt"/>
              </a:rPr>
              <a:t>rd</a:t>
            </a:r>
            <a:r>
              <a:rPr lang="en-US" sz="2400" dirty="0">
                <a:latin typeface="+mn-lt"/>
              </a:rPr>
              <a:t> Party) </a:t>
            </a:r>
            <a:r>
              <a:rPr lang="en-US" sz="3200" dirty="0">
                <a:latin typeface="+mn-lt"/>
              </a:rPr>
              <a:t>– Long-term Functional Mapping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ABA4665-E29D-4948-92EA-C2218E62D1F9}"/>
              </a:ext>
            </a:extLst>
          </p:cNvPr>
          <p:cNvCxnSpPr>
            <a:cxnSpLocks/>
          </p:cNvCxnSpPr>
          <p:nvPr/>
        </p:nvCxnSpPr>
        <p:spPr>
          <a:xfrm>
            <a:off x="4930135" y="2580108"/>
            <a:ext cx="188516" cy="0"/>
          </a:xfrm>
          <a:prstGeom prst="line">
            <a:avLst/>
          </a:prstGeom>
          <a:ln w="25400">
            <a:solidFill>
              <a:schemeClr val="tx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138A531C-CC1E-4B3E-827B-FFB3243408BB}"/>
              </a:ext>
            </a:extLst>
          </p:cNvPr>
          <p:cNvSpPr txBox="1"/>
          <p:nvPr/>
        </p:nvSpPr>
        <p:spPr>
          <a:xfrm>
            <a:off x="3211552" y="1530705"/>
            <a:ext cx="1891102" cy="181588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r>
              <a:rPr lang="en-US" sz="14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</a:p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3F50C26-9893-4B76-9976-6ED47BED2184}"/>
              </a:ext>
            </a:extLst>
          </p:cNvPr>
          <p:cNvGrpSpPr/>
          <p:nvPr/>
        </p:nvGrpSpPr>
        <p:grpSpPr>
          <a:xfrm>
            <a:off x="3802183" y="1879755"/>
            <a:ext cx="535680" cy="341965"/>
            <a:chOff x="2521164" y="2309747"/>
            <a:chExt cx="535819" cy="342054"/>
          </a:xfrm>
        </p:grpSpPr>
        <p:sp>
          <p:nvSpPr>
            <p:cNvPr id="30" name="Hexagon 29">
              <a:extLst>
                <a:ext uri="{FF2B5EF4-FFF2-40B4-BE49-F238E27FC236}">
                  <a16:creationId xmlns:a16="http://schemas.microsoft.com/office/drawing/2014/main" id="{57945941-1573-4033-8EC3-F736C889F26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79809" y="2309747"/>
              <a:ext cx="418530" cy="342054"/>
            </a:xfrm>
            <a:prstGeom prst="hexagon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26"/>
              <a:endParaRPr lang="en-US" sz="1100" dirty="0">
                <a:solidFill>
                  <a:srgbClr val="FF0000"/>
                </a:solidFill>
                <a:latin typeface="Calibri" panose="020F0502020204030204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5721C1E-12E1-4528-B0E6-6057D4C9D80F}"/>
                </a:ext>
              </a:extLst>
            </p:cNvPr>
            <p:cNvSpPr txBox="1"/>
            <p:nvPr/>
          </p:nvSpPr>
          <p:spPr>
            <a:xfrm>
              <a:off x="2521164" y="2411524"/>
              <a:ext cx="535819" cy="13849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>
              <a:defPPr>
                <a:defRPr lang="en-US"/>
              </a:defPPr>
              <a:lvl1pPr algn="ctr">
                <a:lnSpc>
                  <a:spcPct val="90000"/>
                </a:lnSpc>
                <a:defRPr sz="1600" b="1">
                  <a:solidFill>
                    <a:schemeClr val="tx2"/>
                  </a:solidFill>
                </a:defRPr>
              </a:lvl1pPr>
            </a:lstStyle>
            <a:p>
              <a:pPr defTabSz="914126"/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OOF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325E97F-881D-4B95-BA70-E4E683F48624}"/>
              </a:ext>
            </a:extLst>
          </p:cNvPr>
          <p:cNvGrpSpPr/>
          <p:nvPr/>
        </p:nvGrpSpPr>
        <p:grpSpPr>
          <a:xfrm>
            <a:off x="4572555" y="1879755"/>
            <a:ext cx="535680" cy="341965"/>
            <a:chOff x="2480068" y="2309747"/>
            <a:chExt cx="535819" cy="342054"/>
          </a:xfrm>
        </p:grpSpPr>
        <p:sp>
          <p:nvSpPr>
            <p:cNvPr id="28" name="Hexagon 27">
              <a:extLst>
                <a:ext uri="{FF2B5EF4-FFF2-40B4-BE49-F238E27FC236}">
                  <a16:creationId xmlns:a16="http://schemas.microsoft.com/office/drawing/2014/main" id="{23610EB2-9183-443F-B7F8-FB447D58B2B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38713" y="2309747"/>
              <a:ext cx="418530" cy="342054"/>
            </a:xfrm>
            <a:prstGeom prst="hexagon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26"/>
              <a:endParaRPr lang="en-US" sz="1100" dirty="0">
                <a:solidFill>
                  <a:srgbClr val="FF0000"/>
                </a:solidFill>
                <a:latin typeface="Calibri" panose="020F0502020204030204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4220236-761A-473D-9558-F6619560233E}"/>
                </a:ext>
              </a:extLst>
            </p:cNvPr>
            <p:cNvSpPr txBox="1"/>
            <p:nvPr/>
          </p:nvSpPr>
          <p:spPr>
            <a:xfrm>
              <a:off x="2480068" y="2411524"/>
              <a:ext cx="535819" cy="13849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>
              <a:defPPr>
                <a:defRPr lang="en-US"/>
              </a:defPPr>
              <a:lvl1pPr algn="ctr">
                <a:lnSpc>
                  <a:spcPct val="90000"/>
                </a:lnSpc>
                <a:defRPr sz="1600" b="1">
                  <a:solidFill>
                    <a:schemeClr val="tx2"/>
                  </a:solidFill>
                </a:defRPr>
              </a:lvl1pPr>
            </a:lstStyle>
            <a:p>
              <a:pPr defTabSz="914126"/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SDC</a:t>
              </a:r>
            </a:p>
          </p:txBody>
        </p: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C44CBE4-B0D9-4337-901E-CD416BA91482}"/>
              </a:ext>
            </a:extLst>
          </p:cNvPr>
          <p:cNvCxnSpPr/>
          <p:nvPr/>
        </p:nvCxnSpPr>
        <p:spPr>
          <a:xfrm>
            <a:off x="4335195" y="2060015"/>
            <a:ext cx="250914" cy="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Hexagon 33">
            <a:extLst>
              <a:ext uri="{FF2B5EF4-FFF2-40B4-BE49-F238E27FC236}">
                <a16:creationId xmlns:a16="http://schemas.microsoft.com/office/drawing/2014/main" id="{48E3B2C9-522D-4826-BE55-7E448B0F30A5}"/>
              </a:ext>
            </a:extLst>
          </p:cNvPr>
          <p:cNvSpPr>
            <a:spLocks noChangeAspect="1"/>
          </p:cNvSpPr>
          <p:nvPr/>
        </p:nvSpPr>
        <p:spPr>
          <a:xfrm>
            <a:off x="3320600" y="1888317"/>
            <a:ext cx="418421" cy="341965"/>
          </a:xfrm>
          <a:prstGeom prst="hexagon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126"/>
            <a:endParaRPr lang="en-US" sz="110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77F2536-E058-4BC8-8DA3-2B40A5A4FB95}"/>
              </a:ext>
            </a:extLst>
          </p:cNvPr>
          <p:cNvSpPr txBox="1"/>
          <p:nvPr/>
        </p:nvSpPr>
        <p:spPr>
          <a:xfrm>
            <a:off x="3261971" y="1990068"/>
            <a:ext cx="535679" cy="13846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defRPr sz="1600" b="1">
                <a:solidFill>
                  <a:schemeClr val="tx2"/>
                </a:solidFill>
              </a:defRPr>
            </a:lvl1pPr>
          </a:lstStyle>
          <a:p>
            <a:pPr defTabSz="914126"/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A&amp;AI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3443823-29F9-412C-A214-20D691668BBB}"/>
              </a:ext>
            </a:extLst>
          </p:cNvPr>
          <p:cNvSpPr txBox="1"/>
          <p:nvPr/>
        </p:nvSpPr>
        <p:spPr>
          <a:xfrm>
            <a:off x="195426" y="4805412"/>
            <a:ext cx="4065269" cy="110773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914126"/>
            <a:r>
              <a:rPr lang="en-US" sz="1600" b="1" dirty="0">
                <a:solidFill>
                  <a:prstClr val="black"/>
                </a:solidFill>
                <a:latin typeface="Calibri" panose="020F0502020204030204"/>
              </a:rPr>
              <a:t>Mgmt. Edge/Regional </a:t>
            </a:r>
          </a:p>
          <a:p>
            <a:pPr defTabSz="914126"/>
            <a:r>
              <a:rPr lang="en-US" sz="1400" b="1" dirty="0">
                <a:solidFill>
                  <a:prstClr val="black"/>
                </a:solidFill>
                <a:latin typeface="Calibri" panose="020F0502020204030204"/>
              </a:rPr>
              <a:t>Containers/VMs on Any Cloud (K8s, OpenStack etc.)</a:t>
            </a:r>
            <a:endParaRPr lang="en-US" sz="1799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799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7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CB5CB73-7604-48D9-80CE-6D7F3C3372B2}"/>
              </a:ext>
            </a:extLst>
          </p:cNvPr>
          <p:cNvSpPr txBox="1"/>
          <p:nvPr/>
        </p:nvSpPr>
        <p:spPr>
          <a:xfrm>
            <a:off x="231587" y="5340264"/>
            <a:ext cx="1371060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914126"/>
            <a:r>
              <a:rPr lang="en-US" sz="14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</a:p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9" name="Hexagon 38">
            <a:extLst>
              <a:ext uri="{FF2B5EF4-FFF2-40B4-BE49-F238E27FC236}">
                <a16:creationId xmlns:a16="http://schemas.microsoft.com/office/drawing/2014/main" id="{7884C53A-02CA-42AC-A1C5-906744BC6EDF}"/>
              </a:ext>
            </a:extLst>
          </p:cNvPr>
          <p:cNvSpPr>
            <a:spLocks noChangeAspect="1"/>
          </p:cNvSpPr>
          <p:nvPr/>
        </p:nvSpPr>
        <p:spPr>
          <a:xfrm>
            <a:off x="348750" y="5461263"/>
            <a:ext cx="418421" cy="341965"/>
          </a:xfrm>
          <a:prstGeom prst="hexagon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126"/>
            <a:endParaRPr lang="en-US" sz="110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130173A-8A04-4E07-BE82-65465AA304DB}"/>
              </a:ext>
            </a:extLst>
          </p:cNvPr>
          <p:cNvSpPr txBox="1"/>
          <p:nvPr/>
        </p:nvSpPr>
        <p:spPr>
          <a:xfrm>
            <a:off x="290121" y="5493746"/>
            <a:ext cx="535679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defRPr sz="1600" b="1">
                <a:solidFill>
                  <a:schemeClr val="tx2"/>
                </a:solidFill>
              </a:defRPr>
            </a:lvl1pPr>
          </a:lstStyle>
          <a:p>
            <a:pPr defTabSz="914126"/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ONAP Apps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85EEF2AF-585B-48F0-8E7E-97D75C604651}"/>
              </a:ext>
            </a:extLst>
          </p:cNvPr>
          <p:cNvGrpSpPr/>
          <p:nvPr/>
        </p:nvGrpSpPr>
        <p:grpSpPr>
          <a:xfrm>
            <a:off x="1048494" y="5459552"/>
            <a:ext cx="535679" cy="341965"/>
            <a:chOff x="2531438" y="2309747"/>
            <a:chExt cx="535819" cy="342054"/>
          </a:xfrm>
        </p:grpSpPr>
        <p:sp>
          <p:nvSpPr>
            <p:cNvPr id="42" name="Hexagon 41">
              <a:extLst>
                <a:ext uri="{FF2B5EF4-FFF2-40B4-BE49-F238E27FC236}">
                  <a16:creationId xmlns:a16="http://schemas.microsoft.com/office/drawing/2014/main" id="{2892D444-3787-46C6-A5BC-89DB7E2231E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79809" y="2309747"/>
              <a:ext cx="418530" cy="342054"/>
            </a:xfrm>
            <a:prstGeom prst="hexagon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26"/>
              <a:endParaRPr lang="en-US" sz="1100" dirty="0">
                <a:solidFill>
                  <a:srgbClr val="FF0000"/>
                </a:solidFill>
                <a:latin typeface="Calibri" panose="020F0502020204030204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814ECD9D-B80E-4457-A604-87586EEDE1FF}"/>
                </a:ext>
              </a:extLst>
            </p:cNvPr>
            <p:cNvSpPr txBox="1"/>
            <p:nvPr/>
          </p:nvSpPr>
          <p:spPr>
            <a:xfrm>
              <a:off x="2531438" y="2342238"/>
              <a:ext cx="535819" cy="27707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>
              <a:defPPr>
                <a:defRPr lang="en-US"/>
              </a:defPPr>
              <a:lvl1pPr algn="ctr">
                <a:lnSpc>
                  <a:spcPct val="90000"/>
                </a:lnSpc>
                <a:defRPr sz="1600" b="1">
                  <a:solidFill>
                    <a:schemeClr val="tx2"/>
                  </a:solidFill>
                </a:defRPr>
              </a:lvl1pPr>
            </a:lstStyle>
            <a:p>
              <a:pPr defTabSz="914126"/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3</a:t>
              </a:r>
              <a:r>
                <a:rPr lang="en-US" sz="1000" baseline="30000" dirty="0">
                  <a:solidFill>
                    <a:prstClr val="black"/>
                  </a:solidFill>
                  <a:latin typeface="Calibri" panose="020F0502020204030204"/>
                </a:rPr>
                <a:t>rd</a:t>
              </a:r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</a:p>
            <a:p>
              <a:pPr defTabSz="914126"/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Party</a:t>
              </a:r>
            </a:p>
          </p:txBody>
        </p:sp>
      </p:grp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0FA883A-4F53-405B-90B7-63225F7B621B}"/>
              </a:ext>
            </a:extLst>
          </p:cNvPr>
          <p:cNvCxnSpPr/>
          <p:nvPr/>
        </p:nvCxnSpPr>
        <p:spPr>
          <a:xfrm>
            <a:off x="831149" y="5636393"/>
            <a:ext cx="228104" cy="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Arrow: Up-Down 98">
            <a:extLst>
              <a:ext uri="{FF2B5EF4-FFF2-40B4-BE49-F238E27FC236}">
                <a16:creationId xmlns:a16="http://schemas.microsoft.com/office/drawing/2014/main" id="{7FC99D9C-815D-41B4-8031-BC82BED58EC0}"/>
              </a:ext>
            </a:extLst>
          </p:cNvPr>
          <p:cNvSpPr/>
          <p:nvPr/>
        </p:nvSpPr>
        <p:spPr>
          <a:xfrm rot="3164416">
            <a:off x="2048298" y="3009643"/>
            <a:ext cx="216717" cy="2145049"/>
          </a:xfrm>
          <a:prstGeom prst="upDown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26"/>
            <a:endParaRPr lang="en-US" sz="1799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3" name="Subtitle 3">
            <a:extLst>
              <a:ext uri="{FF2B5EF4-FFF2-40B4-BE49-F238E27FC236}">
                <a16:creationId xmlns:a16="http://schemas.microsoft.com/office/drawing/2014/main" id="{83818ABB-B136-4615-84D0-AEDF67DC72FE}"/>
              </a:ext>
            </a:extLst>
          </p:cNvPr>
          <p:cNvSpPr txBox="1">
            <a:spLocks/>
          </p:cNvSpPr>
          <p:nvPr/>
        </p:nvSpPr>
        <p:spPr>
          <a:xfrm>
            <a:off x="521761" y="559653"/>
            <a:ext cx="10987947" cy="3321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60000"/>
                  <a:lumOff val="40000"/>
                </a:schemeClr>
              </a:buClr>
              <a:buSzPct val="90000"/>
              <a:buFont typeface="Arial" panose="020B0604020202020204" pitchFamily="34" charset="0"/>
              <a:buChar char="​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-1841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744538" indent="-169863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phor Std" panose="020B0504030404020204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69963" indent="-166688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43000" indent="-138113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Camphor Std" panose="020B0504030404020204" pitchFamily="34" charset="0"/>
              <a:buChar char="–"/>
              <a:tabLst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" indent="-22860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+mj-lt"/>
              <a:buAutoNum type="arabicPeriod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512763" indent="-2286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+mj-lt"/>
              <a:buAutoNum type="alphaLcPeriod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741363" indent="-1666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90000"/>
              <a:buFont typeface="+mj-lt"/>
              <a:buAutoNum type="romanLcPeriod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4163" indent="-284163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+mj-lt"/>
              <a:buAutoNum type="alphaUcPeriod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accent4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9A8A19A-3596-482A-A47F-26EEEDB06BAC}"/>
              </a:ext>
            </a:extLst>
          </p:cNvPr>
          <p:cNvGrpSpPr/>
          <p:nvPr/>
        </p:nvGrpSpPr>
        <p:grpSpPr>
          <a:xfrm>
            <a:off x="3334769" y="2517960"/>
            <a:ext cx="1252966" cy="343676"/>
            <a:chOff x="497066" y="2946958"/>
            <a:chExt cx="1252966" cy="343676"/>
          </a:xfrm>
        </p:grpSpPr>
        <p:sp>
          <p:nvSpPr>
            <p:cNvPr id="8" name="Hexagon 7">
              <a:extLst>
                <a:ext uri="{FF2B5EF4-FFF2-40B4-BE49-F238E27FC236}">
                  <a16:creationId xmlns:a16="http://schemas.microsoft.com/office/drawing/2014/main" id="{D004A51F-729D-4077-8D56-96492C04A68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5695" y="2948669"/>
              <a:ext cx="418421" cy="341965"/>
            </a:xfrm>
            <a:prstGeom prst="hexagon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26"/>
              <a:endParaRPr lang="en-US" sz="1100" dirty="0">
                <a:solidFill>
                  <a:srgbClr val="FF0000"/>
                </a:solidFill>
                <a:latin typeface="Calibri" panose="020F0502020204030204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68D84DA-733E-4D86-B7F8-7F5043E57661}"/>
                </a:ext>
              </a:extLst>
            </p:cNvPr>
            <p:cNvSpPr txBox="1"/>
            <p:nvPr/>
          </p:nvSpPr>
          <p:spPr>
            <a:xfrm>
              <a:off x="497066" y="3050420"/>
              <a:ext cx="535679" cy="13846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>
              <a:defPPr>
                <a:defRPr lang="en-US"/>
              </a:defPPr>
              <a:lvl1pPr algn="ctr">
                <a:lnSpc>
                  <a:spcPct val="90000"/>
                </a:lnSpc>
                <a:defRPr sz="1600" b="1">
                  <a:solidFill>
                    <a:schemeClr val="tx2"/>
                  </a:solidFill>
                </a:defRPr>
              </a:lvl1pPr>
            </a:lstStyle>
            <a:p>
              <a:pPr defTabSz="914126"/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CLAMP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9DB615AC-B68C-428F-AAD9-576DDFFC967F}"/>
                </a:ext>
              </a:extLst>
            </p:cNvPr>
            <p:cNvGrpSpPr/>
            <p:nvPr/>
          </p:nvGrpSpPr>
          <p:grpSpPr>
            <a:xfrm>
              <a:off x="1214353" y="2946958"/>
              <a:ext cx="535679" cy="341965"/>
              <a:chOff x="2521164" y="2309747"/>
              <a:chExt cx="535819" cy="342054"/>
            </a:xfrm>
          </p:grpSpPr>
          <p:sp>
            <p:nvSpPr>
              <p:cNvPr id="11" name="Hexagon 10">
                <a:extLst>
                  <a:ext uri="{FF2B5EF4-FFF2-40B4-BE49-F238E27FC236}">
                    <a16:creationId xmlns:a16="http://schemas.microsoft.com/office/drawing/2014/main" id="{5EF6F2E2-A1C7-46CB-8C11-5A0DB2C0CDC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79809" y="2309747"/>
                <a:ext cx="418530" cy="342054"/>
              </a:xfrm>
              <a:prstGeom prst="hexagon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 defTabSz="914126"/>
                <a:endParaRPr lang="en-US" sz="1100" dirty="0">
                  <a:solidFill>
                    <a:srgbClr val="FF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CE99C1A-3BB2-47E0-9356-67D815722217}"/>
                  </a:ext>
                </a:extLst>
              </p:cNvPr>
              <p:cNvSpPr txBox="1"/>
              <p:nvPr/>
            </p:nvSpPr>
            <p:spPr>
              <a:xfrm>
                <a:off x="2521164" y="2342274"/>
                <a:ext cx="53581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>
                <a:defPPr>
                  <a:defRPr lang="en-US"/>
                </a:defPPr>
                <a:lvl1pPr algn="ctr">
                  <a:lnSpc>
                    <a:spcPct val="90000"/>
                  </a:lnSpc>
                  <a:defRPr sz="1600" b="1">
                    <a:solidFill>
                      <a:schemeClr val="tx2"/>
                    </a:solidFill>
                  </a:defRPr>
                </a:lvl1pPr>
              </a:lstStyle>
              <a:p>
                <a:pPr defTabSz="914126"/>
                <a:r>
                  <a:rPr lang="en-US" sz="1000" dirty="0">
                    <a:solidFill>
                      <a:prstClr val="black"/>
                    </a:solidFill>
                    <a:latin typeface="Calibri" panose="020F0502020204030204"/>
                  </a:rPr>
                  <a:t>3rd </a:t>
                </a:r>
              </a:p>
              <a:p>
                <a:pPr defTabSz="914126"/>
                <a:r>
                  <a:rPr lang="en-US" sz="1000" dirty="0">
                    <a:solidFill>
                      <a:prstClr val="black"/>
                    </a:solidFill>
                    <a:latin typeface="Calibri" panose="020F0502020204030204"/>
                  </a:rPr>
                  <a:t>Party</a:t>
                </a:r>
              </a:p>
            </p:txBody>
          </p:sp>
        </p:grp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58A2E9A0-1374-4D73-A935-5CCF46D95124}"/>
                </a:ext>
              </a:extLst>
            </p:cNvPr>
            <p:cNvCxnSpPr/>
            <p:nvPr/>
          </p:nvCxnSpPr>
          <p:spPr>
            <a:xfrm>
              <a:off x="1037346" y="3123800"/>
              <a:ext cx="188516" cy="0"/>
            </a:xfrm>
            <a:prstGeom prst="line">
              <a:avLst/>
            </a:prstGeom>
            <a:ln w="1905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id="{7C38E0ED-3170-4864-884E-2F07E2DA241C}"/>
              </a:ext>
            </a:extLst>
          </p:cNvPr>
          <p:cNvSpPr txBox="1"/>
          <p:nvPr/>
        </p:nvSpPr>
        <p:spPr>
          <a:xfrm>
            <a:off x="4465205" y="4463939"/>
            <a:ext cx="4065269" cy="110773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914126"/>
            <a:r>
              <a:rPr lang="en-US" sz="1600" b="1" dirty="0">
                <a:solidFill>
                  <a:prstClr val="black"/>
                </a:solidFill>
                <a:latin typeface="Calibri" panose="020F0502020204030204"/>
              </a:rPr>
              <a:t>Mgmt. Edge/Regional</a:t>
            </a:r>
          </a:p>
          <a:p>
            <a:pPr defTabSz="914126"/>
            <a:r>
              <a:rPr lang="en-US" sz="1400" b="1" dirty="0">
                <a:solidFill>
                  <a:prstClr val="black"/>
                </a:solidFill>
              </a:rPr>
              <a:t>Containers/VMs on Any Cloud (K8s, OpenStack etc.)</a:t>
            </a:r>
            <a:endParaRPr lang="en-US" sz="1799" b="1" dirty="0">
              <a:solidFill>
                <a:prstClr val="black"/>
              </a:solidFill>
            </a:endParaRPr>
          </a:p>
          <a:p>
            <a:pPr defTabSz="914126"/>
            <a:endParaRPr lang="en-US" sz="1799" dirty="0">
              <a:solidFill>
                <a:prstClr val="black"/>
              </a:solidFill>
              <a:latin typeface="Calibri" panose="020F0502020204030204"/>
            </a:endParaRPr>
          </a:p>
          <a:p>
            <a:pPr defTabSz="914126"/>
            <a:endParaRPr lang="en-US" sz="1799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7FDEF4A3-694A-444B-B710-2DDACC493823}"/>
              </a:ext>
            </a:extLst>
          </p:cNvPr>
          <p:cNvSpPr txBox="1"/>
          <p:nvPr/>
        </p:nvSpPr>
        <p:spPr>
          <a:xfrm>
            <a:off x="4531843" y="5012174"/>
            <a:ext cx="1371060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914126"/>
            <a:r>
              <a:rPr lang="en-US" sz="14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</a:p>
          <a:p>
            <a:pPr defTabSz="914126"/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20" name="Hexagon 119">
            <a:extLst>
              <a:ext uri="{FF2B5EF4-FFF2-40B4-BE49-F238E27FC236}">
                <a16:creationId xmlns:a16="http://schemas.microsoft.com/office/drawing/2014/main" id="{812502D2-70C1-4A11-825C-5E42C533D080}"/>
              </a:ext>
            </a:extLst>
          </p:cNvPr>
          <p:cNvSpPr>
            <a:spLocks noChangeAspect="1"/>
          </p:cNvSpPr>
          <p:nvPr/>
        </p:nvSpPr>
        <p:spPr>
          <a:xfrm>
            <a:off x="4649006" y="5166626"/>
            <a:ext cx="418421" cy="341965"/>
          </a:xfrm>
          <a:prstGeom prst="hexagon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126"/>
            <a:endParaRPr lang="en-US" sz="110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5C42642C-5E64-4E92-B8EA-14F3EC7CD68D}"/>
              </a:ext>
            </a:extLst>
          </p:cNvPr>
          <p:cNvSpPr txBox="1"/>
          <p:nvPr/>
        </p:nvSpPr>
        <p:spPr>
          <a:xfrm>
            <a:off x="4590377" y="5199109"/>
            <a:ext cx="535679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defRPr sz="1600" b="1">
                <a:solidFill>
                  <a:schemeClr val="tx2"/>
                </a:solidFill>
              </a:defRPr>
            </a:lvl1pPr>
          </a:lstStyle>
          <a:p>
            <a:pPr defTabSz="914126"/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ONAP Apps</a:t>
            </a:r>
          </a:p>
        </p:txBody>
      </p: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6135EEF6-D6F0-4306-9820-B7B19B73FA50}"/>
              </a:ext>
            </a:extLst>
          </p:cNvPr>
          <p:cNvGrpSpPr/>
          <p:nvPr/>
        </p:nvGrpSpPr>
        <p:grpSpPr>
          <a:xfrm>
            <a:off x="5348750" y="5164915"/>
            <a:ext cx="535679" cy="341965"/>
            <a:chOff x="2531438" y="2309747"/>
            <a:chExt cx="535819" cy="342054"/>
          </a:xfrm>
        </p:grpSpPr>
        <p:sp>
          <p:nvSpPr>
            <p:cNvPr id="123" name="Hexagon 122">
              <a:extLst>
                <a:ext uri="{FF2B5EF4-FFF2-40B4-BE49-F238E27FC236}">
                  <a16:creationId xmlns:a16="http://schemas.microsoft.com/office/drawing/2014/main" id="{E28F2A31-9A69-48FE-80AF-A5A888ADE9B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79809" y="2309747"/>
              <a:ext cx="418530" cy="342054"/>
            </a:xfrm>
            <a:prstGeom prst="hexagon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26"/>
              <a:endParaRPr lang="en-US" sz="1100" dirty="0">
                <a:solidFill>
                  <a:srgbClr val="FF0000"/>
                </a:solidFill>
                <a:latin typeface="Calibri" panose="020F0502020204030204"/>
              </a:endParaRP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5E877BEB-4F92-47D5-B850-9A4D0ADE1887}"/>
                </a:ext>
              </a:extLst>
            </p:cNvPr>
            <p:cNvSpPr txBox="1"/>
            <p:nvPr/>
          </p:nvSpPr>
          <p:spPr>
            <a:xfrm>
              <a:off x="2531438" y="2342238"/>
              <a:ext cx="535819" cy="27707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>
              <a:defPPr>
                <a:defRPr lang="en-US"/>
              </a:defPPr>
              <a:lvl1pPr algn="ctr">
                <a:lnSpc>
                  <a:spcPct val="90000"/>
                </a:lnSpc>
                <a:defRPr sz="1600" b="1">
                  <a:solidFill>
                    <a:schemeClr val="tx2"/>
                  </a:solidFill>
                </a:defRPr>
              </a:lvl1pPr>
            </a:lstStyle>
            <a:p>
              <a:pPr defTabSz="914126"/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3</a:t>
              </a:r>
              <a:r>
                <a:rPr lang="en-US" sz="1000" baseline="30000" dirty="0">
                  <a:solidFill>
                    <a:prstClr val="black"/>
                  </a:solidFill>
                  <a:latin typeface="Calibri" panose="020F0502020204030204"/>
                </a:rPr>
                <a:t>rd</a:t>
              </a:r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</a:p>
            <a:p>
              <a:pPr defTabSz="914126"/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Party</a:t>
              </a:r>
            </a:p>
          </p:txBody>
        </p:sp>
      </p:grp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F0E08C69-9B7D-4EDC-8633-274BDCA18579}"/>
              </a:ext>
            </a:extLst>
          </p:cNvPr>
          <p:cNvCxnSpPr/>
          <p:nvPr/>
        </p:nvCxnSpPr>
        <p:spPr>
          <a:xfrm>
            <a:off x="5131405" y="5341756"/>
            <a:ext cx="228104" cy="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Arrow: Up-Down 126">
            <a:extLst>
              <a:ext uri="{FF2B5EF4-FFF2-40B4-BE49-F238E27FC236}">
                <a16:creationId xmlns:a16="http://schemas.microsoft.com/office/drawing/2014/main" id="{EDD23DDB-472E-4E93-B381-8610951C5BE7}"/>
              </a:ext>
            </a:extLst>
          </p:cNvPr>
          <p:cNvSpPr/>
          <p:nvPr/>
        </p:nvSpPr>
        <p:spPr>
          <a:xfrm>
            <a:off x="6088567" y="3426344"/>
            <a:ext cx="226226" cy="947000"/>
          </a:xfrm>
          <a:prstGeom prst="upDown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26"/>
            <a:endParaRPr lang="en-US" sz="1799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35E4045-154E-453C-996F-ABBE12E3484B}"/>
              </a:ext>
            </a:extLst>
          </p:cNvPr>
          <p:cNvSpPr/>
          <p:nvPr/>
        </p:nvSpPr>
        <p:spPr>
          <a:xfrm>
            <a:off x="318090" y="6084085"/>
            <a:ext cx="114464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hlinkClick r:id="rId2"/>
              </a:rPr>
              <a:t>Ref: https://wiki.onap.org/display/DW/Edge+Automation+through+ONAP+Arch.+Task+Force+-+Distributed+Management+%28ONAP+etc.%29+components#EdgeAutomationthroughONAPArch.TaskForce-DistributedManagement(ONAPetc.)components-RequirementsNeedingOperatorFeedback</a:t>
            </a:r>
            <a:endParaRPr lang="en-US" sz="1000" dirty="0"/>
          </a:p>
        </p:txBody>
      </p:sp>
      <p:sp>
        <p:nvSpPr>
          <p:cNvPr id="53" name="Hexagon 52">
            <a:extLst>
              <a:ext uri="{FF2B5EF4-FFF2-40B4-BE49-F238E27FC236}">
                <a16:creationId xmlns:a16="http://schemas.microsoft.com/office/drawing/2014/main" id="{456B41A4-BF1C-4D12-8C5C-D0C5FAD772A6}"/>
              </a:ext>
            </a:extLst>
          </p:cNvPr>
          <p:cNvSpPr>
            <a:spLocks noChangeAspect="1"/>
          </p:cNvSpPr>
          <p:nvPr/>
        </p:nvSpPr>
        <p:spPr>
          <a:xfrm>
            <a:off x="6251366" y="2471260"/>
            <a:ext cx="951803" cy="777885"/>
          </a:xfrm>
          <a:prstGeom prst="hexagon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126"/>
            <a:endParaRPr lang="en-US" sz="110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C997139-2A73-4EFE-B5A6-F9276FA806B9}"/>
              </a:ext>
            </a:extLst>
          </p:cNvPr>
          <p:cNvSpPr txBox="1"/>
          <p:nvPr/>
        </p:nvSpPr>
        <p:spPr>
          <a:xfrm>
            <a:off x="6185227" y="2686207"/>
            <a:ext cx="1106016" cy="4154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defRPr sz="1600" b="1">
                <a:solidFill>
                  <a:schemeClr val="tx2"/>
                </a:solidFill>
              </a:defRPr>
            </a:lvl1pPr>
          </a:lstStyle>
          <a:p>
            <a:pPr defTabSz="914126"/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2. Central/Edge – Same Config Mechanism</a:t>
            </a:r>
          </a:p>
        </p:txBody>
      </p:sp>
      <p:sp>
        <p:nvSpPr>
          <p:cNvPr id="55" name="Hexagon 54">
            <a:extLst>
              <a:ext uri="{FF2B5EF4-FFF2-40B4-BE49-F238E27FC236}">
                <a16:creationId xmlns:a16="http://schemas.microsoft.com/office/drawing/2014/main" id="{8742774B-064C-47C7-B8D7-BA1E11330615}"/>
              </a:ext>
            </a:extLst>
          </p:cNvPr>
          <p:cNvSpPr>
            <a:spLocks noChangeAspect="1"/>
          </p:cNvSpPr>
          <p:nvPr/>
        </p:nvSpPr>
        <p:spPr>
          <a:xfrm>
            <a:off x="7318164" y="2478697"/>
            <a:ext cx="951803" cy="777885"/>
          </a:xfrm>
          <a:prstGeom prst="hexagon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126"/>
            <a:endParaRPr lang="en-US" sz="110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7F2467E-D5A9-4C49-8825-EFAFD4729926}"/>
              </a:ext>
            </a:extLst>
          </p:cNvPr>
          <p:cNvSpPr txBox="1"/>
          <p:nvPr/>
        </p:nvSpPr>
        <p:spPr>
          <a:xfrm>
            <a:off x="7252025" y="2555145"/>
            <a:ext cx="1106016" cy="69249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defRPr sz="1600" b="1">
                <a:solidFill>
                  <a:schemeClr val="tx2"/>
                </a:solidFill>
              </a:defRPr>
            </a:lvl1pPr>
          </a:lstStyle>
          <a:p>
            <a:pPr defTabSz="914126"/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3. Central/Edge – Same Config Mechanism – Policy &amp; DMaaP integration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98FFBCF-BF65-413A-AF32-5C67AB62C9BE}"/>
              </a:ext>
            </a:extLst>
          </p:cNvPr>
          <p:cNvSpPr txBox="1"/>
          <p:nvPr/>
        </p:nvSpPr>
        <p:spPr>
          <a:xfrm>
            <a:off x="4455915" y="5936782"/>
            <a:ext cx="5407046" cy="18466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200" b="1" dirty="0">
                <a:solidFill>
                  <a:schemeClr val="accent2"/>
                </a:solidFill>
              </a:rPr>
              <a:t>Operator Feedback:  AT&amp;T, Bell Canada, Orange, Swisscom, Verizon, Vodafone </a:t>
            </a:r>
          </a:p>
        </p:txBody>
      </p:sp>
      <p:sp>
        <p:nvSpPr>
          <p:cNvPr id="58" name="Hexagon 57">
            <a:extLst>
              <a:ext uri="{FF2B5EF4-FFF2-40B4-BE49-F238E27FC236}">
                <a16:creationId xmlns:a16="http://schemas.microsoft.com/office/drawing/2014/main" id="{D90D03A5-B3F5-4580-91F2-9FF0F547AC75}"/>
              </a:ext>
            </a:extLst>
          </p:cNvPr>
          <p:cNvSpPr>
            <a:spLocks noChangeAspect="1"/>
          </p:cNvSpPr>
          <p:nvPr/>
        </p:nvSpPr>
        <p:spPr>
          <a:xfrm>
            <a:off x="5184568" y="1582876"/>
            <a:ext cx="951803" cy="777885"/>
          </a:xfrm>
          <a:prstGeom prst="hexagon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126"/>
            <a:endParaRPr lang="en-US" sz="110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B4B05E2-7A85-440A-917F-03E81261318C}"/>
              </a:ext>
            </a:extLst>
          </p:cNvPr>
          <p:cNvSpPr txBox="1"/>
          <p:nvPr/>
        </p:nvSpPr>
        <p:spPr>
          <a:xfrm>
            <a:off x="5118429" y="1867072"/>
            <a:ext cx="1106016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defRPr sz="1600" b="1">
                <a:solidFill>
                  <a:schemeClr val="tx2"/>
                </a:solidFill>
              </a:defRPr>
            </a:lvl1pPr>
          </a:lstStyle>
          <a:p>
            <a:pPr defTabSz="914126"/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1. Consolidated View</a:t>
            </a:r>
          </a:p>
        </p:txBody>
      </p:sp>
      <p:sp>
        <p:nvSpPr>
          <p:cNvPr id="60" name="Hexagon 59">
            <a:extLst>
              <a:ext uri="{FF2B5EF4-FFF2-40B4-BE49-F238E27FC236}">
                <a16:creationId xmlns:a16="http://schemas.microsoft.com/office/drawing/2014/main" id="{4300883D-1976-4C1B-A370-ABF21A92149A}"/>
              </a:ext>
            </a:extLst>
          </p:cNvPr>
          <p:cNvSpPr>
            <a:spLocks noChangeAspect="1"/>
          </p:cNvSpPr>
          <p:nvPr/>
        </p:nvSpPr>
        <p:spPr>
          <a:xfrm>
            <a:off x="6240215" y="1579160"/>
            <a:ext cx="951803" cy="777885"/>
          </a:xfrm>
          <a:prstGeom prst="hexagon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126"/>
            <a:endParaRPr lang="en-US" sz="110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31FA566-CCC0-449B-A13A-01F2A96A50FD}"/>
              </a:ext>
            </a:extLst>
          </p:cNvPr>
          <p:cNvSpPr txBox="1"/>
          <p:nvPr/>
        </p:nvSpPr>
        <p:spPr>
          <a:xfrm>
            <a:off x="6174076" y="1794107"/>
            <a:ext cx="1106016" cy="4154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defRPr sz="1600" b="1">
                <a:solidFill>
                  <a:schemeClr val="tx2"/>
                </a:solidFill>
              </a:defRPr>
            </a:lvl1pPr>
          </a:lstStyle>
          <a:p>
            <a:pPr defTabSz="914126"/>
            <a:r>
              <a:rPr lang="en-US" sz="1000" dirty="0">
                <a:solidFill>
                  <a:prstClr val="black"/>
                </a:solidFill>
              </a:rPr>
              <a:t>4, 5. SDC Helm/TOSCA Integration</a:t>
            </a:r>
          </a:p>
        </p:txBody>
      </p:sp>
      <p:sp>
        <p:nvSpPr>
          <p:cNvPr id="62" name="Hexagon 61">
            <a:extLst>
              <a:ext uri="{FF2B5EF4-FFF2-40B4-BE49-F238E27FC236}">
                <a16:creationId xmlns:a16="http://schemas.microsoft.com/office/drawing/2014/main" id="{949AFAE4-86D6-4306-8CB3-0F0A64EC8A73}"/>
              </a:ext>
            </a:extLst>
          </p:cNvPr>
          <p:cNvSpPr>
            <a:spLocks noChangeAspect="1"/>
          </p:cNvSpPr>
          <p:nvPr/>
        </p:nvSpPr>
        <p:spPr>
          <a:xfrm>
            <a:off x="7318160" y="1586597"/>
            <a:ext cx="951803" cy="777885"/>
          </a:xfrm>
          <a:prstGeom prst="hexagon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126"/>
            <a:endParaRPr lang="en-US" sz="110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43F5A29-46E0-430A-8E3D-33BE49140A6B}"/>
              </a:ext>
            </a:extLst>
          </p:cNvPr>
          <p:cNvSpPr txBox="1"/>
          <p:nvPr/>
        </p:nvSpPr>
        <p:spPr>
          <a:xfrm>
            <a:off x="7252021" y="1801544"/>
            <a:ext cx="1106016" cy="4154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defRPr sz="1600" b="1">
                <a:solidFill>
                  <a:schemeClr val="tx2"/>
                </a:solidFill>
              </a:defRPr>
            </a:lvl1pPr>
          </a:lstStyle>
          <a:p>
            <a:pPr defTabSz="914126"/>
            <a:r>
              <a:rPr lang="en-US" sz="1000" dirty="0">
                <a:solidFill>
                  <a:prstClr val="black"/>
                </a:solidFill>
              </a:rPr>
              <a:t>4, 6. CLAMP Helm/TOSCA Integration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731EE66-47D0-46F7-B5B9-6233B14E20F1}"/>
              </a:ext>
            </a:extLst>
          </p:cNvPr>
          <p:cNvSpPr txBox="1"/>
          <p:nvPr/>
        </p:nvSpPr>
        <p:spPr>
          <a:xfrm>
            <a:off x="8757501" y="907817"/>
            <a:ext cx="3434499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Long-term Requirements</a:t>
            </a:r>
          </a:p>
          <a:p>
            <a:r>
              <a:rPr lang="en-US" sz="1600" dirty="0"/>
              <a:t>1. Central Consolidated view</a:t>
            </a:r>
          </a:p>
          <a:p>
            <a:r>
              <a:rPr lang="en-US" sz="1600" dirty="0"/>
              <a:t>5. Design Flow Integration</a:t>
            </a:r>
            <a:endParaRPr lang="en-US" sz="1200" dirty="0"/>
          </a:p>
          <a:p>
            <a:r>
              <a:rPr lang="en-US" sz="1600" dirty="0"/>
              <a:t>6. Control Loop Flow Integration – </a:t>
            </a:r>
            <a:r>
              <a:rPr lang="en-US" sz="1600" dirty="0">
                <a:solidFill>
                  <a:srgbClr val="7030A0"/>
                </a:solidFill>
              </a:rPr>
              <a:t>Expand to use cases where all mgmt. apps are in edge </a:t>
            </a:r>
            <a:endParaRPr lang="en-US" sz="1200" dirty="0">
              <a:solidFill>
                <a:srgbClr val="7030A0"/>
              </a:solidFill>
            </a:endParaRPr>
          </a:p>
          <a:p>
            <a:r>
              <a:rPr lang="en-US" sz="1600" dirty="0"/>
              <a:t>4. SDC/CLAMP TOSCA (ETSI SOL 001) Support </a:t>
            </a:r>
          </a:p>
          <a:p>
            <a:r>
              <a:rPr lang="en-US" sz="1600" dirty="0">
                <a:solidFill>
                  <a:srgbClr val="7030A0"/>
                </a:solidFill>
              </a:rPr>
              <a:t>2. Converge on Central/Edge same Config Mechanism a) Helm mgmt. apps b) TOSCA mgmt. apps (Note 3) </a:t>
            </a:r>
          </a:p>
          <a:p>
            <a:r>
              <a:rPr lang="en-US" sz="1600" dirty="0">
                <a:solidFill>
                  <a:srgbClr val="7030A0"/>
                </a:solidFill>
              </a:rPr>
              <a:t>3. W.r.t to 2), Policy &amp; DMaaP integration</a:t>
            </a:r>
          </a:p>
          <a:p>
            <a:r>
              <a:rPr lang="en-US" sz="1600" dirty="0">
                <a:solidFill>
                  <a:srgbClr val="7030A0"/>
                </a:solidFill>
              </a:rPr>
              <a:t>8. Non-K8S Cloud Support</a:t>
            </a:r>
          </a:p>
          <a:p>
            <a:endParaRPr lang="en-US" sz="1600" dirty="0">
              <a:solidFill>
                <a:srgbClr val="7030A0"/>
              </a:solidFill>
            </a:endParaRPr>
          </a:p>
          <a:p>
            <a:r>
              <a:rPr lang="en-US" sz="1600" u="sng" dirty="0">
                <a:solidFill>
                  <a:srgbClr val="7030A0"/>
                </a:solidFill>
              </a:rPr>
              <a:t>Note 3:</a:t>
            </a:r>
            <a:r>
              <a:rPr lang="en-US" sz="1600" dirty="0">
                <a:solidFill>
                  <a:srgbClr val="7030A0"/>
                </a:solidFill>
              </a:rPr>
              <a:t> Config mechanisms could differ for Helm and TOSCA mgmt. apps</a:t>
            </a:r>
            <a:endParaRPr lang="en-US" sz="1600" u="sng" dirty="0">
              <a:solidFill>
                <a:srgbClr val="7030A0"/>
              </a:solidFill>
            </a:endParaRPr>
          </a:p>
          <a:p>
            <a:endParaRPr lang="en-US" sz="1600" dirty="0">
              <a:solidFill>
                <a:srgbClr val="7030A0"/>
              </a:solidFill>
            </a:endParaRPr>
          </a:p>
          <a:p>
            <a:endParaRPr lang="en-US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913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40" grpId="0"/>
      <p:bldP spid="99" grpId="0" animBg="1"/>
      <p:bldP spid="118" grpId="0" animBg="1"/>
      <p:bldP spid="119" grpId="0" animBg="1"/>
      <p:bldP spid="120" grpId="0" animBg="1"/>
      <p:bldP spid="121" grpId="0"/>
      <p:bldP spid="127" grpId="0" animBg="1"/>
      <p:bldP spid="53" grpId="0" animBg="1"/>
      <p:bldP spid="54" grpId="0"/>
      <p:bldP spid="55" grpId="0" animBg="1"/>
      <p:bldP spid="56" grpId="0"/>
      <p:bldP spid="7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226B924-580E-4E08-924E-71F1B7ABA5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2826BE5-EA7F-48F3-BE02-3B402CB27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Distributed Management </a:t>
            </a:r>
            <a:r>
              <a:rPr lang="en-US" sz="2000" dirty="0"/>
              <a:t>(ONAP/3</a:t>
            </a:r>
            <a:r>
              <a:rPr lang="en-US" sz="2000" baseline="30000" dirty="0"/>
              <a:t>rd</a:t>
            </a:r>
            <a:r>
              <a:rPr lang="en-US" sz="2000" dirty="0"/>
              <a:t> Party) - </a:t>
            </a:r>
            <a:r>
              <a:rPr lang="en-US" sz="2800" dirty="0"/>
              <a:t>Others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F519DC-F3EF-46FA-A78B-0702A19A3FE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b="1" dirty="0"/>
              <a:t>Out of scope for ONAP</a:t>
            </a:r>
          </a:p>
          <a:p>
            <a:pPr lvl="1"/>
            <a:r>
              <a:rPr lang="en-US" dirty="0"/>
              <a:t>7. Install Relevant Cloud (K8s or other) if not present</a:t>
            </a:r>
          </a:p>
          <a:p>
            <a:pPr>
              <a:buFont typeface="Arial" panose="020B0604020202020204" pitchFamily="34" charset="0"/>
              <a:buChar char="•"/>
            </a:pPr>
            <a:endParaRPr lang="en-US" i="1" dirty="0"/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Independent deep dive topic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Handling Disconnected Edge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Configuration out of sync etc.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Applies to managed workloads also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9937191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985</TotalTime>
  <Words>636</Words>
  <Application>Microsoft Office PowerPoint</Application>
  <PresentationFormat>Widescreen</PresentationFormat>
  <Paragraphs>105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.AppleSystemUIFont</vt:lpstr>
      <vt:lpstr>Arial</vt:lpstr>
      <vt:lpstr>Calibri</vt:lpstr>
      <vt:lpstr>Calibri Light</vt:lpstr>
      <vt:lpstr>Office Theme</vt:lpstr>
      <vt:lpstr>1_Office Theme</vt:lpstr>
      <vt:lpstr> Title: Distribute Management (ONAP/3rd Party)  Requirement Finalization     Source: ONAP Architecture Task Force on Edge Automation - Lead: VMware - Core Team: Amdocs, AT&amp;T, Bell Canada, Intel, VMware Others: Huawei, Fujitsu, Nokia, Red Hat, Vodafone, Verizon, Swisscom, Orange  - Date: April 2019 - Link: https://wiki.onap.org/display/DW/Edge+Automation+through+ONAP+-+Distributed+Management+%28ONAP+etc.%29+components </vt:lpstr>
      <vt:lpstr>Distributed Management (ONAP/3rd Party) – Near-term Functional Mapping</vt:lpstr>
      <vt:lpstr>Distributed Management (ONAP/3rd Party) – Long-term Functional Mapping</vt:lpstr>
      <vt:lpstr>Distributed Management (ONAP/3rd Party) - Others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Title: Robust ONAP Platform Controller for LCM in a Distributed Edge Environment (In Progress)    Source: ONAP Architecture Task Force on Edge Automation - Lead: VMware - Core Team: Amdocs, AT&amp;T, Intel, VMware Others: Fujitsu, Huawei, Nokia, Red Hat, Vodafone, Verizon - Date: March 2019 - Link: https://wiki.onap.org/display/DW/Edge+Automation+through+ONAP+-+Distributed+Management+%28ONAP+etc.%29+components </dc:title>
  <dc:creator>VENKATESH KUMAR, VIJAY</dc:creator>
  <cp:lastModifiedBy>Ramki Krishnan</cp:lastModifiedBy>
  <cp:revision>142</cp:revision>
  <dcterms:created xsi:type="dcterms:W3CDTF">2019-03-20T22:17:01Z</dcterms:created>
  <dcterms:modified xsi:type="dcterms:W3CDTF">2019-04-16T23:02:38Z</dcterms:modified>
</cp:coreProperties>
</file>