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36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81" autoAdjust="0"/>
    <p:restoredTop sz="95833"/>
  </p:normalViewPr>
  <p:slideViewPr>
    <p:cSldViewPr snapToGrid="0" snapToObjects="1">
      <p:cViewPr varScale="1">
        <p:scale>
          <a:sx n="140" d="100"/>
          <a:sy n="140" d="100"/>
        </p:scale>
        <p:origin x="59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Edge+Automation+through+ONAP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dge+Scoping" TargetMode="External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display/DW/Edge+Scoping+MVP+for+Casablanca+-+ONAP+Enhancement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– Edge Automation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Raghu Ranganathan (Ciena) / Ramki Krishnan (VMWare)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63479" y="5110844"/>
            <a:ext cx="3938804" cy="800100"/>
          </a:xfrm>
        </p:spPr>
        <p:txBody>
          <a:bodyPr>
            <a:normAutofit fontScale="92500" lnSpcReduction="10000"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sz="2400" dirty="0"/>
              <a:t>September 13, 2018</a:t>
            </a:r>
          </a:p>
          <a:p>
            <a:pPr algn="ctr"/>
            <a:r>
              <a:rPr lang="en-US" sz="2400" dirty="0"/>
              <a:t>O-RAN Meeting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A63F15B-286E-2943-A803-EEB228674E15}"/>
              </a:ext>
            </a:extLst>
          </p:cNvPr>
          <p:cNvSpPr/>
          <p:nvPr/>
        </p:nvSpPr>
        <p:spPr>
          <a:xfrm>
            <a:off x="5175504" y="847267"/>
            <a:ext cx="6862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https://wiki.onap.org/display/DW/Edge+Automation+through+ONAP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2256DE-C9D3-734C-8FDB-FD5B756AA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 &lt;&gt; [internal/external] Cloud Regions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34FB424-866A-C141-81D8-E40A57128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299" y="1014422"/>
            <a:ext cx="8441871" cy="5420937"/>
          </a:xfrm>
          <a:prstGeom prst="rect">
            <a:avLst/>
          </a:prstGeom>
        </p:spPr>
      </p:pic>
      <p:sp>
        <p:nvSpPr>
          <p:cNvPr id="2" name="Line Callout 1 1">
            <a:extLst>
              <a:ext uri="{FF2B5EF4-FFF2-40B4-BE49-F238E27FC236}">
                <a16:creationId xmlns:a16="http://schemas.microsoft.com/office/drawing/2014/main" id="{48CC46FC-DE04-2645-8C4D-B591C45C59E6}"/>
              </a:ext>
            </a:extLst>
          </p:cNvPr>
          <p:cNvSpPr/>
          <p:nvPr/>
        </p:nvSpPr>
        <p:spPr>
          <a:xfrm flipH="1">
            <a:off x="124769" y="2897420"/>
            <a:ext cx="2912344" cy="1271809"/>
          </a:xfrm>
          <a:prstGeom prst="borderCallout1">
            <a:avLst>
              <a:gd name="adj1" fmla="val 53702"/>
              <a:gd name="adj2" fmla="val 622"/>
              <a:gd name="adj3" fmla="val 61506"/>
              <a:gd name="adj4" fmla="val -52790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@Scale </a:t>
            </a:r>
            <a:r>
              <a:rPr lang="en-US" sz="1400" dirty="0">
                <a:solidFill>
                  <a:srgbClr val="C00000"/>
                </a:solidFill>
              </a:rPr>
              <a:t>Edge Automation Cloud Service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0" lvl="1"/>
            <a:r>
              <a:rPr lang="en-US" sz="1400" dirty="0">
                <a:solidFill>
                  <a:schemeClr val="tx1"/>
                </a:solidFill>
              </a:rPr>
              <a:t>Infrastructure LCM w/ </a:t>
            </a:r>
            <a:r>
              <a:rPr lang="en-US" sz="1400" dirty="0" err="1">
                <a:solidFill>
                  <a:schemeClr val="tx1"/>
                </a:solidFill>
              </a:rPr>
              <a:t>XaaS</a:t>
            </a:r>
            <a:r>
              <a:rPr lang="en-US" sz="1400" dirty="0">
                <a:solidFill>
                  <a:schemeClr val="tx1"/>
                </a:solidFill>
              </a:rPr>
              <a:t> (e.g. Analytics, Resiliency Closed Loop)</a:t>
            </a:r>
          </a:p>
        </p:txBody>
      </p:sp>
      <p:sp>
        <p:nvSpPr>
          <p:cNvPr id="5" name="Line Callout 1 4">
            <a:extLst>
              <a:ext uri="{FF2B5EF4-FFF2-40B4-BE49-F238E27FC236}">
                <a16:creationId xmlns:a16="http://schemas.microsoft.com/office/drawing/2014/main" id="{98A46560-4BD5-5143-A9AB-1D2C0FA1143A}"/>
              </a:ext>
            </a:extLst>
          </p:cNvPr>
          <p:cNvSpPr/>
          <p:nvPr/>
        </p:nvSpPr>
        <p:spPr>
          <a:xfrm flipH="1">
            <a:off x="124769" y="1152078"/>
            <a:ext cx="2912344" cy="1467521"/>
          </a:xfrm>
          <a:prstGeom prst="borderCallout1">
            <a:avLst>
              <a:gd name="adj1" fmla="val 53702"/>
              <a:gd name="adj2" fmla="val 622"/>
              <a:gd name="adj3" fmla="val 82389"/>
              <a:gd name="adj4" fmla="val -75081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Broad set of </a:t>
            </a:r>
            <a:r>
              <a:rPr lang="en-US" sz="1400" dirty="0">
                <a:solidFill>
                  <a:srgbClr val="C00000"/>
                </a:solidFill>
              </a:rPr>
              <a:t>Context Information</a:t>
            </a:r>
            <a:r>
              <a:rPr lang="en-US" sz="1400" dirty="0">
                <a:solidFill>
                  <a:schemeClr val="tx1"/>
                </a:solidFill>
              </a:rPr>
              <a:t> that can enhance and enrich the delivery of a broad set of applications.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ONAP SBI/NBI: “Context APIs” (e.g. Edge Infra/App Analytics, MEC APIs)</a:t>
            </a:r>
          </a:p>
        </p:txBody>
      </p:sp>
      <p:sp>
        <p:nvSpPr>
          <p:cNvPr id="6" name="Line Callout 1 5">
            <a:extLst>
              <a:ext uri="{FF2B5EF4-FFF2-40B4-BE49-F238E27FC236}">
                <a16:creationId xmlns:a16="http://schemas.microsoft.com/office/drawing/2014/main" id="{B02E1699-8990-1D4C-811A-2DD40262526D}"/>
              </a:ext>
            </a:extLst>
          </p:cNvPr>
          <p:cNvSpPr/>
          <p:nvPr/>
        </p:nvSpPr>
        <p:spPr>
          <a:xfrm flipH="1">
            <a:off x="124769" y="4492413"/>
            <a:ext cx="2913998" cy="988780"/>
          </a:xfrm>
          <a:prstGeom prst="borderCallout1">
            <a:avLst>
              <a:gd name="adj1" fmla="val 53702"/>
              <a:gd name="adj2" fmla="val 622"/>
              <a:gd name="adj3" fmla="val 33211"/>
              <a:gd name="adj4" fmla="val -61393"/>
            </a:avLst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@Scale Edge </a:t>
            </a:r>
            <a:r>
              <a:rPr lang="en-US" sz="1400" dirty="0">
                <a:solidFill>
                  <a:srgbClr val="C00000"/>
                </a:solidFill>
              </a:rPr>
              <a:t>VNFs/3rd Party Apps </a:t>
            </a:r>
            <a:r>
              <a:rPr lang="en-US" sz="1400" dirty="0">
                <a:solidFill>
                  <a:schemeClr val="tx1"/>
                </a:solidFill>
              </a:rPr>
              <a:t>Automation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With ONAP Central/Edge Hierarchy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C6A4557-9DAB-394F-B2DD-87FA798001C9}"/>
              </a:ext>
            </a:extLst>
          </p:cNvPr>
          <p:cNvSpPr/>
          <p:nvPr/>
        </p:nvSpPr>
        <p:spPr>
          <a:xfrm>
            <a:off x="8936044" y="6158360"/>
            <a:ext cx="32559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3"/>
              </a:rPr>
              <a:t>https://wiki.onap.org/display/DW/Edge+Scoping</a:t>
            </a:r>
            <a:r>
              <a:rPr lang="en-US" sz="1200" dirty="0"/>
              <a:t>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732162D-7DC6-8D4A-890C-74E57CB84E48}"/>
              </a:ext>
            </a:extLst>
          </p:cNvPr>
          <p:cNvSpPr/>
          <p:nvPr/>
        </p:nvSpPr>
        <p:spPr>
          <a:xfrm>
            <a:off x="0" y="1014422"/>
            <a:ext cx="274320" cy="274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A416F33-D998-7644-9E42-9A23081F6141}"/>
              </a:ext>
            </a:extLst>
          </p:cNvPr>
          <p:cNvSpPr/>
          <p:nvPr/>
        </p:nvSpPr>
        <p:spPr>
          <a:xfrm>
            <a:off x="-12391" y="2756414"/>
            <a:ext cx="274320" cy="274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CD7A206-8750-3645-B99A-79DCA3250350}"/>
              </a:ext>
            </a:extLst>
          </p:cNvPr>
          <p:cNvSpPr/>
          <p:nvPr/>
        </p:nvSpPr>
        <p:spPr>
          <a:xfrm>
            <a:off x="-24782" y="4370390"/>
            <a:ext cx="274320" cy="274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778348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282580-A5B3-1846-B6DC-C86E15FFD0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E1D383-0AF8-184C-8C8E-2BB925D5A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Edge Automation &lt;&gt; O-RAN Collaboration?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C9F175-F6E2-4D40-97AE-53D0BE0BE2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5609" y="1228748"/>
            <a:ext cx="6246631" cy="1666077"/>
          </a:xfrm>
        </p:spPr>
        <p:txBody>
          <a:bodyPr>
            <a:normAutofit/>
          </a:bodyPr>
          <a:lstStyle/>
          <a:p>
            <a:r>
              <a:rPr lang="en-US" sz="1800" dirty="0"/>
              <a:t>ONAP Activity Goal #1: ONAP requires IaaS/PaaS attributes from Cloud providers for Infrastructure profiles</a:t>
            </a:r>
          </a:p>
          <a:p>
            <a:endParaRPr lang="en-US" sz="1800" dirty="0"/>
          </a:p>
          <a:p>
            <a:r>
              <a:rPr lang="en-US" sz="1800" dirty="0"/>
              <a:t>ONAP Activity Goal #2: Define hierarchical ONAP Central/Edge Architecture/functional interactions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76D94C1-6EF5-B949-826E-52C02073FD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383466"/>
              </p:ext>
            </p:extLst>
          </p:nvPr>
        </p:nvGraphicFramePr>
        <p:xfrm>
          <a:off x="7502890" y="1009410"/>
          <a:ext cx="4065814" cy="189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428">
                  <a:extLst>
                    <a:ext uri="{9D8B030D-6E8A-4147-A177-3AD203B41FA5}">
                      <a16:colId xmlns:a16="http://schemas.microsoft.com/office/drawing/2014/main" val="4022876553"/>
                    </a:ext>
                  </a:extLst>
                </a:gridCol>
                <a:gridCol w="2106386">
                  <a:extLst>
                    <a:ext uri="{9D8B030D-6E8A-4147-A177-3AD203B41FA5}">
                      <a16:colId xmlns:a16="http://schemas.microsoft.com/office/drawing/2014/main" val="20371083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ONAP Edge Automation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ORAN WG6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195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Infrastructure LCM (Multi-Cloud)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Eg.</a:t>
                      </a:r>
                      <a:r>
                        <a:rPr lang="en-US" sz="1600" dirty="0"/>
                        <a:t>, HW acceleration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67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Edge VNFs/Apps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Eg.</a:t>
                      </a:r>
                      <a:r>
                        <a:rPr lang="en-US" sz="1600" dirty="0"/>
                        <a:t>, Policies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621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Context APIs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Eg.</a:t>
                      </a:r>
                      <a:r>
                        <a:rPr lang="en-US" sz="1600" dirty="0"/>
                        <a:t>, Telemetry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691201"/>
                  </a:ext>
                </a:extLst>
              </a:tr>
            </a:tbl>
          </a:graphicData>
        </a:graphic>
      </p:graphicFrame>
      <p:sp>
        <p:nvSpPr>
          <p:cNvPr id="6" name="Double Brace 5">
            <a:extLst>
              <a:ext uri="{FF2B5EF4-FFF2-40B4-BE49-F238E27FC236}">
                <a16:creationId xmlns:a16="http://schemas.microsoft.com/office/drawing/2014/main" id="{40AA7B17-1DB1-684A-B975-6BEC8AEC4AA7}"/>
              </a:ext>
            </a:extLst>
          </p:cNvPr>
          <p:cNvSpPr/>
          <p:nvPr/>
        </p:nvSpPr>
        <p:spPr>
          <a:xfrm>
            <a:off x="7298870" y="2171652"/>
            <a:ext cx="4416891" cy="723173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859B53B-0483-274E-B5ED-429B1A75F232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5979478" y="2533239"/>
            <a:ext cx="1319392" cy="77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81F9786-62F7-7C4B-80A4-5489CAF73935}"/>
              </a:ext>
            </a:extLst>
          </p:cNvPr>
          <p:cNvCxnSpPr>
            <a:cxnSpLocks/>
          </p:cNvCxnSpPr>
          <p:nvPr/>
        </p:nvCxnSpPr>
        <p:spPr>
          <a:xfrm flipH="1" flipV="1">
            <a:off x="6309360" y="1698609"/>
            <a:ext cx="1193530" cy="1245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DF27DE9B-708C-724C-A1C0-0035E9B0D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392" y="3561803"/>
            <a:ext cx="3560769" cy="238716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B984F4-A761-1243-8176-AC06C5009C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7575"/>
          <a:stretch/>
        </p:blipFill>
        <p:spPr>
          <a:xfrm>
            <a:off x="314961" y="3256412"/>
            <a:ext cx="7564649" cy="28224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E4B0CA9-BDA8-A64F-8FC1-E992A66C135D}"/>
              </a:ext>
            </a:extLst>
          </p:cNvPr>
          <p:cNvSpPr txBox="1"/>
          <p:nvPr/>
        </p:nvSpPr>
        <p:spPr>
          <a:xfrm>
            <a:off x="8434128" y="3321903"/>
            <a:ext cx="2731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Aggregated Infra Telemetry Stream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82D6DA-C507-504E-8A37-BB53C881FDC3}"/>
              </a:ext>
            </a:extLst>
          </p:cNvPr>
          <p:cNvSpPr/>
          <p:nvPr/>
        </p:nvSpPr>
        <p:spPr>
          <a:xfrm>
            <a:off x="5979478" y="6167758"/>
            <a:ext cx="61965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https://wiki.onap.org/display/DW/Edge+Scoping+MVP+for+Casablanca+-+ONAP+Enhancements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7262783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1855</TotalTime>
  <Words>205</Words>
  <Application>Microsoft Macintosh PowerPoint</Application>
  <PresentationFormat>Widescreen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.AppleSystemUIFont</vt:lpstr>
      <vt:lpstr>Arial</vt:lpstr>
      <vt:lpstr>Calibri</vt:lpstr>
      <vt:lpstr>Helvetica Neue Light</vt:lpstr>
      <vt:lpstr>Office Theme</vt:lpstr>
      <vt:lpstr>ONAP – Edge Automation  Raghu Ranganathan (Ciena) / Ramki Krishnan (VMWare)</vt:lpstr>
      <vt:lpstr>SP &lt;&gt; [internal/external] Cloud Regions</vt:lpstr>
      <vt:lpstr>ONAP Edge Automation &lt;&gt; O-RAN Collaboration?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Deployability requirements from a service provider perspective  Eric Debeau, Sylvain Desbureaux</dc:title>
  <dc:subject/>
  <dc:creator/>
  <cp:keywords/>
  <dc:description/>
  <cp:lastModifiedBy>Ranganathan, Raghu</cp:lastModifiedBy>
  <cp:revision>119</cp:revision>
  <dcterms:created xsi:type="dcterms:W3CDTF">2017-02-27T16:23:08Z</dcterms:created>
  <dcterms:modified xsi:type="dcterms:W3CDTF">2018-09-10T18:19:53Z</dcterms:modified>
  <cp:category/>
</cp:coreProperties>
</file>