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1"/>
  </p:notesMasterIdLst>
  <p:sldIdLst>
    <p:sldId id="272" r:id="rId2"/>
    <p:sldId id="273" r:id="rId3"/>
    <p:sldId id="274" r:id="rId4"/>
    <p:sldId id="275" r:id="rId5"/>
    <p:sldId id="276" r:id="rId6"/>
    <p:sldId id="277" r:id="rId7"/>
    <p:sldId id="278" r:id="rId8"/>
    <p:sldId id="279" r:id="rId9"/>
    <p:sldId id="271"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893"/>
    <a:srgbClr val="005E27"/>
    <a:srgbClr val="006F8D"/>
    <a:srgbClr val="FF7C80"/>
    <a:srgbClr val="FF9900"/>
    <a:srgbClr val="92D050"/>
    <a:srgbClr val="BCE4FC"/>
    <a:srgbClr val="B9F0FF"/>
    <a:srgbClr val="DBF9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86909" autoAdjust="0"/>
  </p:normalViewPr>
  <p:slideViewPr>
    <p:cSldViewPr snapToGrid="0" snapToObjects="1">
      <p:cViewPr varScale="1">
        <p:scale>
          <a:sx n="74" d="100"/>
          <a:sy n="74" d="100"/>
        </p:scale>
        <p:origin x="974" y="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1707B98-E963-C74F-848A-16ED563603C7}" type="datetimeFigureOut">
              <a:rPr lang="en-US" smtClean="0"/>
              <a:t>6/13/2018</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6"/>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8"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smtClean="0"/>
              <a:t>ONAP-to-Edge Secure site reachability</a:t>
            </a:r>
            <a:endParaRPr lang="en-US" dirty="0"/>
          </a:p>
        </p:txBody>
      </p:sp>
      <p:sp>
        <p:nvSpPr>
          <p:cNvPr id="3" name="Subtitle 2"/>
          <p:cNvSpPr>
            <a:spLocks noGrp="1"/>
          </p:cNvSpPr>
          <p:nvPr>
            <p:ph type="subTitle" idx="1"/>
          </p:nvPr>
        </p:nvSpPr>
        <p:spPr>
          <a:xfrm>
            <a:off x="366522" y="4554181"/>
            <a:ext cx="8548878" cy="1243946"/>
          </a:xfrm>
        </p:spPr>
        <p:txBody>
          <a:bodyPr>
            <a:normAutofit fontScale="92500" lnSpcReduction="20000"/>
          </a:bodyPr>
          <a:lstStyle/>
          <a:p>
            <a:r>
              <a:rPr lang="en-US" smtClean="0"/>
              <a:t>Edge Automation working group</a:t>
            </a:r>
          </a:p>
          <a:p>
            <a:endParaRPr lang="en-US"/>
          </a:p>
          <a:p>
            <a:r>
              <a:rPr lang="en-US" smtClean="0"/>
              <a:t>Srinivasa Addepalli</a:t>
            </a:r>
          </a:p>
          <a:p>
            <a:r>
              <a:rPr lang="en-US" smtClean="0"/>
              <a:t>Ramki Krishnan</a:t>
            </a:r>
          </a:p>
        </p:txBody>
      </p:sp>
    </p:spTree>
    <p:extLst>
      <p:ext uri="{BB962C8B-B14F-4D97-AF65-F5344CB8AC3E}">
        <p14:creationId xmlns:p14="http://schemas.microsoft.com/office/powerpoint/2010/main" val="3321020240"/>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p:cNvSpPr>
            <a:spLocks noGrp="1"/>
          </p:cNvSpPr>
          <p:nvPr>
            <p:ph type="title"/>
          </p:nvPr>
        </p:nvSpPr>
        <p:spPr/>
        <p:txBody>
          <a:bodyPr>
            <a:normAutofit fontScale="90000"/>
          </a:bodyPr>
          <a:lstStyle/>
          <a:p>
            <a:r>
              <a:rPr lang="en-US" smtClean="0"/>
              <a:t>Background – Management network</a:t>
            </a:r>
            <a:endParaRPr lang="en-US"/>
          </a:p>
        </p:txBody>
      </p:sp>
      <p:sp>
        <p:nvSpPr>
          <p:cNvPr id="5" name="Rounded Rectangle 4"/>
          <p:cNvSpPr/>
          <p:nvPr/>
        </p:nvSpPr>
        <p:spPr>
          <a:xfrm>
            <a:off x="166254" y="1123829"/>
            <a:ext cx="8260773" cy="157941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ONAP</a:t>
            </a:r>
            <a:endParaRPr lang="en-US"/>
          </a:p>
        </p:txBody>
      </p:sp>
      <p:sp>
        <p:nvSpPr>
          <p:cNvPr id="6" name="Rounded Rectangle 5"/>
          <p:cNvSpPr/>
          <p:nvPr/>
        </p:nvSpPr>
        <p:spPr>
          <a:xfrm>
            <a:off x="332508" y="2210514"/>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Multi-Cloud</a:t>
            </a:r>
            <a:endParaRPr lang="en-US"/>
          </a:p>
        </p:txBody>
      </p:sp>
      <p:sp>
        <p:nvSpPr>
          <p:cNvPr id="7" name="Rounded Rectangle 6"/>
          <p:cNvSpPr/>
          <p:nvPr/>
        </p:nvSpPr>
        <p:spPr>
          <a:xfrm>
            <a:off x="2303317" y="2210514"/>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SDNC</a:t>
            </a:r>
            <a:endParaRPr lang="en-US"/>
          </a:p>
        </p:txBody>
      </p:sp>
      <p:sp>
        <p:nvSpPr>
          <p:cNvPr id="8" name="Rounded Rectangle 7"/>
          <p:cNvSpPr/>
          <p:nvPr/>
        </p:nvSpPr>
        <p:spPr>
          <a:xfrm>
            <a:off x="4274126" y="2210514"/>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APPC</a:t>
            </a:r>
            <a:endParaRPr lang="en-US"/>
          </a:p>
        </p:txBody>
      </p:sp>
      <p:sp>
        <p:nvSpPr>
          <p:cNvPr id="9" name="Rounded Rectangle 8"/>
          <p:cNvSpPr/>
          <p:nvPr/>
        </p:nvSpPr>
        <p:spPr>
          <a:xfrm>
            <a:off x="6244935" y="2210514"/>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DCAE</a:t>
            </a:r>
            <a:endParaRPr lang="en-US"/>
          </a:p>
        </p:txBody>
      </p:sp>
      <p:sp>
        <p:nvSpPr>
          <p:cNvPr id="10" name="Cloud 9"/>
          <p:cNvSpPr/>
          <p:nvPr/>
        </p:nvSpPr>
        <p:spPr>
          <a:xfrm>
            <a:off x="0" y="3114524"/>
            <a:ext cx="8593282" cy="1215736"/>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Management Network</a:t>
            </a:r>
            <a:endParaRPr lang="en-US"/>
          </a:p>
        </p:txBody>
      </p:sp>
      <p:sp>
        <p:nvSpPr>
          <p:cNvPr id="11" name="Rounded Rectangle 10"/>
          <p:cNvSpPr/>
          <p:nvPr/>
        </p:nvSpPr>
        <p:spPr>
          <a:xfrm>
            <a:off x="254576" y="4552053"/>
            <a:ext cx="8260773" cy="1579418"/>
          </a:xfrm>
          <a:prstGeom prst="round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Cloud-region (e.g Edge)</a:t>
            </a:r>
            <a:endParaRPr lang="en-US"/>
          </a:p>
        </p:txBody>
      </p:sp>
      <p:sp>
        <p:nvSpPr>
          <p:cNvPr id="12" name="Rounded Rectangle 11"/>
          <p:cNvSpPr/>
          <p:nvPr/>
        </p:nvSpPr>
        <p:spPr>
          <a:xfrm>
            <a:off x="406976" y="4704453"/>
            <a:ext cx="8260773" cy="1579418"/>
          </a:xfrm>
          <a:prstGeom prst="round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Edge-Cloud (</a:t>
            </a:r>
            <a:r>
              <a:rPr lang="en-US" dirty="0" err="1" smtClean="0"/>
              <a:t>e.g</a:t>
            </a:r>
            <a:r>
              <a:rPr lang="en-US" dirty="0" smtClean="0"/>
              <a:t> </a:t>
            </a:r>
            <a:r>
              <a:rPr lang="en-US" dirty="0" err="1" smtClean="0"/>
              <a:t>Openstack</a:t>
            </a:r>
            <a:r>
              <a:rPr lang="en-US" dirty="0" smtClean="0"/>
              <a:t> Edge)</a:t>
            </a:r>
            <a:endParaRPr lang="en-US" dirty="0"/>
          </a:p>
        </p:txBody>
      </p:sp>
      <p:sp>
        <p:nvSpPr>
          <p:cNvPr id="13" name="Rounded Rectangle 12"/>
          <p:cNvSpPr/>
          <p:nvPr/>
        </p:nvSpPr>
        <p:spPr>
          <a:xfrm>
            <a:off x="654627" y="5078405"/>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keystone</a:t>
            </a:r>
            <a:endParaRPr lang="en-US"/>
          </a:p>
        </p:txBody>
      </p:sp>
      <p:sp>
        <p:nvSpPr>
          <p:cNvPr id="14" name="Rounded Rectangle 13"/>
          <p:cNvSpPr/>
          <p:nvPr/>
        </p:nvSpPr>
        <p:spPr>
          <a:xfrm>
            <a:off x="1492826" y="5407329"/>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Nova</a:t>
            </a:r>
            <a:endParaRPr lang="en-US"/>
          </a:p>
        </p:txBody>
      </p:sp>
      <p:sp>
        <p:nvSpPr>
          <p:cNvPr id="15" name="Rounded Rectangle 14"/>
          <p:cNvSpPr/>
          <p:nvPr/>
        </p:nvSpPr>
        <p:spPr>
          <a:xfrm>
            <a:off x="2102427" y="5078405"/>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neutron</a:t>
            </a:r>
            <a:endParaRPr lang="en-US"/>
          </a:p>
        </p:txBody>
      </p:sp>
      <p:sp>
        <p:nvSpPr>
          <p:cNvPr id="16" name="Rounded Rectangle 15"/>
          <p:cNvSpPr/>
          <p:nvPr/>
        </p:nvSpPr>
        <p:spPr>
          <a:xfrm>
            <a:off x="2611581" y="5414135"/>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Glance</a:t>
            </a:r>
            <a:endParaRPr lang="en-US"/>
          </a:p>
        </p:txBody>
      </p:sp>
      <p:sp>
        <p:nvSpPr>
          <p:cNvPr id="17" name="Rounded Rectangle 16"/>
          <p:cNvSpPr/>
          <p:nvPr/>
        </p:nvSpPr>
        <p:spPr>
          <a:xfrm>
            <a:off x="488372" y="5407329"/>
            <a:ext cx="924790" cy="276970"/>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Cinder</a:t>
            </a:r>
            <a:endParaRPr lang="en-US"/>
          </a:p>
        </p:txBody>
      </p:sp>
      <p:cxnSp>
        <p:nvCxnSpPr>
          <p:cNvPr id="19" name="Straight Arrow Connector 18"/>
          <p:cNvCxnSpPr>
            <a:endCxn id="13" idx="0"/>
          </p:cNvCxnSpPr>
          <p:nvPr/>
        </p:nvCxnSpPr>
        <p:spPr>
          <a:xfrm flipH="1">
            <a:off x="1174173" y="2543024"/>
            <a:ext cx="83127" cy="25353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a:endCxn id="17" idx="1"/>
          </p:cNvCxnSpPr>
          <p:nvPr/>
        </p:nvCxnSpPr>
        <p:spPr>
          <a:xfrm flipH="1">
            <a:off x="488372" y="2543024"/>
            <a:ext cx="768928" cy="300279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a:stCxn id="6" idx="2"/>
            <a:endCxn id="15" idx="0"/>
          </p:cNvCxnSpPr>
          <p:nvPr/>
        </p:nvCxnSpPr>
        <p:spPr>
          <a:xfrm>
            <a:off x="1241713" y="2543024"/>
            <a:ext cx="1380260" cy="25353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a:endCxn id="14" idx="0"/>
          </p:cNvCxnSpPr>
          <p:nvPr/>
        </p:nvCxnSpPr>
        <p:spPr>
          <a:xfrm>
            <a:off x="1249504" y="2510241"/>
            <a:ext cx="762868" cy="289708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a:endCxn id="16" idx="0"/>
          </p:cNvCxnSpPr>
          <p:nvPr/>
        </p:nvCxnSpPr>
        <p:spPr>
          <a:xfrm>
            <a:off x="1249504" y="2575807"/>
            <a:ext cx="1881623" cy="283832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Rounded Rectangle 30"/>
          <p:cNvSpPr/>
          <p:nvPr/>
        </p:nvSpPr>
        <p:spPr>
          <a:xfrm>
            <a:off x="6712527" y="4887784"/>
            <a:ext cx="1569027" cy="41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Workloads</a:t>
            </a:r>
            <a:endParaRPr lang="en-US"/>
          </a:p>
        </p:txBody>
      </p:sp>
      <p:cxnSp>
        <p:nvCxnSpPr>
          <p:cNvPr id="32" name="Straight Arrow Connector 31"/>
          <p:cNvCxnSpPr>
            <a:stCxn id="31" idx="0"/>
            <a:endCxn id="9" idx="2"/>
          </p:cNvCxnSpPr>
          <p:nvPr/>
        </p:nvCxnSpPr>
        <p:spPr>
          <a:xfrm flipH="1" flipV="1">
            <a:off x="7154140" y="2543024"/>
            <a:ext cx="342901" cy="23447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a:stCxn id="8" idx="2"/>
            <a:endCxn id="31" idx="0"/>
          </p:cNvCxnSpPr>
          <p:nvPr/>
        </p:nvCxnSpPr>
        <p:spPr>
          <a:xfrm>
            <a:off x="5183331" y="2543024"/>
            <a:ext cx="2313710" cy="234476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Rounded Rectangle 37"/>
          <p:cNvSpPr/>
          <p:nvPr/>
        </p:nvSpPr>
        <p:spPr>
          <a:xfrm>
            <a:off x="3782291" y="5181176"/>
            <a:ext cx="1569027" cy="41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Fabric</a:t>
            </a:r>
            <a:endParaRPr lang="en-US" dirty="0"/>
          </a:p>
        </p:txBody>
      </p:sp>
      <p:cxnSp>
        <p:nvCxnSpPr>
          <p:cNvPr id="39" name="Straight Arrow Connector 38"/>
          <p:cNvCxnSpPr>
            <a:stCxn id="7" idx="2"/>
            <a:endCxn id="38" idx="0"/>
          </p:cNvCxnSpPr>
          <p:nvPr/>
        </p:nvCxnSpPr>
        <p:spPr>
          <a:xfrm>
            <a:off x="3212522" y="2543024"/>
            <a:ext cx="1354283" cy="26381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2" name="Rounded Rectangle 41"/>
          <p:cNvSpPr/>
          <p:nvPr/>
        </p:nvSpPr>
        <p:spPr>
          <a:xfrm>
            <a:off x="6092535" y="5636916"/>
            <a:ext cx="1569027" cy="41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NFVI-nodes</a:t>
            </a:r>
            <a:endParaRPr lang="en-US"/>
          </a:p>
        </p:txBody>
      </p:sp>
      <p:cxnSp>
        <p:nvCxnSpPr>
          <p:cNvPr id="43" name="Straight Arrow Connector 42"/>
          <p:cNvCxnSpPr>
            <a:stCxn id="42" idx="0"/>
            <a:endCxn id="9" idx="2"/>
          </p:cNvCxnSpPr>
          <p:nvPr/>
        </p:nvCxnSpPr>
        <p:spPr>
          <a:xfrm flipV="1">
            <a:off x="6877049" y="2543024"/>
            <a:ext cx="277091" cy="30938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p:cNvSpPr txBox="1"/>
          <p:nvPr/>
        </p:nvSpPr>
        <p:spPr>
          <a:xfrm>
            <a:off x="8780317" y="1419628"/>
            <a:ext cx="3395745" cy="4616648"/>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ONAP makes multiple outbound connections to sites.</a:t>
            </a:r>
          </a:p>
          <a:p>
            <a:pPr marL="285750" indent="-285750">
              <a:buFont typeface="Arial" panose="020B0604020202020204" pitchFamily="34" charset="0"/>
              <a:buChar char="•"/>
            </a:pPr>
            <a:r>
              <a:rPr lang="en-US" dirty="0" smtClean="0"/>
              <a:t>Sites </a:t>
            </a:r>
            <a:r>
              <a:rPr lang="en-US" dirty="0" smtClean="0"/>
              <a:t>that make multiple inbound connections to </a:t>
            </a:r>
            <a:r>
              <a:rPr lang="en-US" dirty="0" smtClean="0"/>
              <a:t>ONAP</a:t>
            </a:r>
          </a:p>
          <a:p>
            <a:pPr marL="285750" indent="-285750">
              <a:buFont typeface="Arial" panose="020B0604020202020204" pitchFamily="34" charset="0"/>
              <a:buChar char="•"/>
            </a:pPr>
            <a:r>
              <a:rPr lang="en-US" dirty="0" smtClean="0"/>
              <a:t>All connections are not HTTP(S) based</a:t>
            </a:r>
          </a:p>
          <a:p>
            <a:pPr marL="742950" lvl="1" indent="-285750">
              <a:buFontTx/>
              <a:buChar char="-"/>
            </a:pPr>
            <a:r>
              <a:rPr lang="en-US" sz="1600" dirty="0" smtClean="0"/>
              <a:t>Some are UDP based (</a:t>
            </a:r>
            <a:r>
              <a:rPr lang="en-US" sz="1600" dirty="0" err="1" smtClean="0"/>
              <a:t>Collectd</a:t>
            </a:r>
            <a:r>
              <a:rPr lang="en-US" sz="1600" dirty="0" smtClean="0"/>
              <a:t>)</a:t>
            </a:r>
          </a:p>
          <a:p>
            <a:pPr marL="742950" lvl="1" indent="-285750">
              <a:buFontTx/>
              <a:buChar char="-"/>
            </a:pPr>
            <a:r>
              <a:rPr lang="en-US" sz="1600" dirty="0" smtClean="0"/>
              <a:t>Some are SSH (</a:t>
            </a:r>
            <a:r>
              <a:rPr lang="en-US" sz="1600" dirty="0" err="1" smtClean="0"/>
              <a:t>Netconf</a:t>
            </a:r>
            <a:r>
              <a:rPr lang="en-US" sz="1600" dirty="0" smtClean="0"/>
              <a:t>) based.</a:t>
            </a:r>
          </a:p>
          <a:p>
            <a:pPr marL="742950" lvl="1" indent="-285750">
              <a:buFontTx/>
              <a:buChar char="-"/>
            </a:pPr>
            <a:r>
              <a:rPr lang="en-US" sz="1600" dirty="0" smtClean="0"/>
              <a:t>Kafka based (non-HTTP TCP)</a:t>
            </a:r>
          </a:p>
          <a:p>
            <a:pPr marL="742950" lvl="1" indent="-285750">
              <a:buFontTx/>
              <a:buChar char="-"/>
            </a:pPr>
            <a:r>
              <a:rPr lang="en-US" sz="1600" dirty="0" smtClean="0"/>
              <a:t>New protocols in future</a:t>
            </a:r>
          </a:p>
          <a:p>
            <a:pPr marL="285750" indent="-285750">
              <a:buFont typeface="Arial" panose="020B0604020202020204" pitchFamily="34" charset="0"/>
              <a:buChar char="•"/>
            </a:pPr>
            <a:r>
              <a:rPr lang="en-US" dirty="0" smtClean="0"/>
              <a:t>Limited number of public IP addresses</a:t>
            </a:r>
          </a:p>
          <a:p>
            <a:endParaRPr lang="en-US" dirty="0" smtClean="0"/>
          </a:p>
          <a:p>
            <a:endParaRPr lang="en-US" dirty="0" smtClean="0"/>
          </a:p>
          <a:p>
            <a:endParaRPr lang="en-US" dirty="0" smtClean="0"/>
          </a:p>
        </p:txBody>
      </p:sp>
      <p:sp>
        <p:nvSpPr>
          <p:cNvPr id="30" name="Rounded Rectangle 29"/>
          <p:cNvSpPr/>
          <p:nvPr/>
        </p:nvSpPr>
        <p:spPr>
          <a:xfrm>
            <a:off x="6587835" y="1759307"/>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Terminal proxy</a:t>
            </a:r>
            <a:endParaRPr lang="en-US" dirty="0"/>
          </a:p>
        </p:txBody>
      </p:sp>
    </p:spTree>
    <p:extLst>
      <p:ext uri="{BB962C8B-B14F-4D97-AF65-F5344CB8AC3E}">
        <p14:creationId xmlns:p14="http://schemas.microsoft.com/office/powerpoint/2010/main" val="2687574578"/>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US" smtClean="0"/>
              <a:t>Requirements</a:t>
            </a:r>
            <a:endParaRPr lang="en-US"/>
          </a:p>
        </p:txBody>
      </p:sp>
      <p:sp>
        <p:nvSpPr>
          <p:cNvPr id="4" name="TextBox 3"/>
          <p:cNvSpPr txBox="1"/>
          <p:nvPr/>
        </p:nvSpPr>
        <p:spPr>
          <a:xfrm>
            <a:off x="314961" y="1641764"/>
            <a:ext cx="11506200" cy="2862322"/>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ONAP shall be able to communicate with multiple services in Edges/Sites that have only one public IP </a:t>
            </a:r>
            <a:r>
              <a:rPr lang="en-US" dirty="0" smtClean="0"/>
              <a:t>address (either static or dynamic)</a:t>
            </a:r>
            <a:endParaRPr lang="en-US" dirty="0" smtClean="0"/>
          </a:p>
          <a:p>
            <a:pPr marL="285750" indent="-285750">
              <a:buFont typeface="Arial" panose="020B0604020202020204" pitchFamily="34" charset="0"/>
              <a:buChar char="•"/>
            </a:pPr>
            <a:r>
              <a:rPr lang="en-US" dirty="0" smtClean="0"/>
              <a:t>ONAP shall be able to communicate with services running in multiple nodes.</a:t>
            </a:r>
          </a:p>
          <a:p>
            <a:pPr marL="285750" indent="-285750">
              <a:buFont typeface="Arial" panose="020B0604020202020204" pitchFamily="34" charset="0"/>
              <a:buChar char="•"/>
            </a:pPr>
            <a:r>
              <a:rPr lang="en-US" dirty="0" smtClean="0"/>
              <a:t>ONAP shall be able to communicate with services that are non </a:t>
            </a:r>
            <a:r>
              <a:rPr lang="en-US" dirty="0" smtClean="0"/>
              <a:t>HTTP/S </a:t>
            </a:r>
            <a:r>
              <a:rPr lang="en-US" dirty="0" smtClean="0"/>
              <a:t>based.</a:t>
            </a:r>
          </a:p>
          <a:p>
            <a:pPr marL="285750" indent="-285750">
              <a:buFont typeface="Arial" panose="020B0604020202020204" pitchFamily="34" charset="0"/>
              <a:buChar char="•"/>
            </a:pPr>
            <a:r>
              <a:rPr lang="en-US" dirty="0" smtClean="0"/>
              <a:t>Edges/Sites shall be able to communicate with ONAP </a:t>
            </a:r>
          </a:p>
          <a:p>
            <a:pPr marL="742950" lvl="1" indent="-285750">
              <a:buFont typeface="Arial" panose="020B0604020202020204" pitchFamily="34" charset="0"/>
              <a:buChar char="•"/>
            </a:pPr>
            <a:r>
              <a:rPr lang="en-US" dirty="0" smtClean="0"/>
              <a:t>To send notifications/statistics via various protocols (UDP/</a:t>
            </a:r>
            <a:r>
              <a:rPr lang="en-US" dirty="0" err="1" smtClean="0"/>
              <a:t>Collectd</a:t>
            </a:r>
            <a:r>
              <a:rPr lang="en-US" dirty="0" smtClean="0"/>
              <a:t>, SNMP, NTP </a:t>
            </a:r>
            <a:r>
              <a:rPr lang="en-US" dirty="0" err="1" smtClean="0"/>
              <a:t>etc</a:t>
            </a:r>
            <a:r>
              <a:rPr lang="en-US" dirty="0" smtClean="0"/>
              <a:t>…)</a:t>
            </a:r>
          </a:p>
          <a:p>
            <a:pPr marL="285750" indent="-285750">
              <a:buFont typeface="Arial" panose="020B0604020202020204" pitchFamily="34" charset="0"/>
              <a:buChar char="•"/>
            </a:pPr>
            <a:r>
              <a:rPr lang="en-US" dirty="0" smtClean="0"/>
              <a:t>Communication between ONAP and Edges/Sites shall be secure.</a:t>
            </a:r>
          </a:p>
          <a:p>
            <a:pPr marL="285750" indent="-285750">
              <a:buFont typeface="Arial" panose="020B0604020202020204" pitchFamily="34" charset="0"/>
              <a:buChar char="•"/>
            </a:pPr>
            <a:r>
              <a:rPr lang="en-US" dirty="0" smtClean="0"/>
              <a:t>Communication between ONAP and Workloads shall be secure</a:t>
            </a:r>
          </a:p>
          <a:p>
            <a:pPr marL="285750" indent="-285750">
              <a:buFont typeface="Arial" panose="020B0604020202020204" pitchFamily="34" charset="0"/>
              <a:buChar char="•"/>
            </a:pPr>
            <a:r>
              <a:rPr lang="en-US" dirty="0" smtClean="0"/>
              <a:t>Secure communication entities shall be able to authenticate with each other.</a:t>
            </a:r>
          </a:p>
          <a:p>
            <a:pPr marL="285750" indent="-285750">
              <a:buFont typeface="Arial" panose="020B0604020202020204" pitchFamily="34" charset="0"/>
              <a:buChar char="•"/>
            </a:pPr>
            <a:r>
              <a:rPr lang="en-US" dirty="0" smtClean="0"/>
              <a:t>No changes to existing ONAP components</a:t>
            </a:r>
            <a:endParaRPr lang="en-US" dirty="0"/>
          </a:p>
        </p:txBody>
      </p:sp>
    </p:spTree>
    <p:extLst>
      <p:ext uri="{BB962C8B-B14F-4D97-AF65-F5344CB8AC3E}">
        <p14:creationId xmlns:p14="http://schemas.microsoft.com/office/powerpoint/2010/main" val="576851320"/>
      </p:ext>
    </p:extLst>
  </p:cSld>
  <p:clrMapOvr>
    <a:masterClrMapping/>
  </p:clrMapOvr>
  <p:transition>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4</a:t>
            </a:fld>
            <a:endParaRPr lang="en-US" dirty="0"/>
          </a:p>
        </p:txBody>
      </p:sp>
      <p:sp>
        <p:nvSpPr>
          <p:cNvPr id="3" name="Title 2"/>
          <p:cNvSpPr>
            <a:spLocks noGrp="1"/>
          </p:cNvSpPr>
          <p:nvPr>
            <p:ph type="title"/>
          </p:nvPr>
        </p:nvSpPr>
        <p:spPr/>
        <p:txBody>
          <a:bodyPr>
            <a:normAutofit fontScale="90000"/>
          </a:bodyPr>
          <a:lstStyle/>
          <a:p>
            <a:r>
              <a:rPr lang="en-US" smtClean="0"/>
              <a:t>Solution overview</a:t>
            </a:r>
            <a:endParaRPr lang="en-US"/>
          </a:p>
        </p:txBody>
      </p:sp>
      <p:sp>
        <p:nvSpPr>
          <p:cNvPr id="5" name="TextBox 4"/>
          <p:cNvSpPr txBox="1"/>
          <p:nvPr/>
        </p:nvSpPr>
        <p:spPr>
          <a:xfrm>
            <a:off x="314961" y="1641764"/>
            <a:ext cx="11506200" cy="2031325"/>
          </a:xfrm>
          <a:prstGeom prst="rect">
            <a:avLst/>
          </a:prstGeom>
          <a:noFill/>
        </p:spPr>
        <p:txBody>
          <a:bodyPr wrap="square" rtlCol="0">
            <a:spAutoFit/>
          </a:bodyPr>
          <a:lstStyle/>
          <a:p>
            <a:pPr marL="285750" indent="-285750">
              <a:buFont typeface="Arial" panose="020B0604020202020204" pitchFamily="34" charset="0"/>
              <a:buChar char="•"/>
            </a:pPr>
            <a:r>
              <a:rPr lang="en-US" dirty="0" smtClean="0"/>
              <a:t>Connectivity between ONAP &amp; Edges/Sites using private IP addresses. (IPSEC/IKEv2)</a:t>
            </a:r>
          </a:p>
          <a:p>
            <a:pPr marL="285750" indent="-285750">
              <a:buFont typeface="Arial" panose="020B0604020202020204" pitchFamily="34" charset="0"/>
              <a:buChar char="•"/>
            </a:pPr>
            <a:r>
              <a:rPr lang="en-US" dirty="0" smtClean="0"/>
              <a:t>Certificate based authentication between ONAP and Sites. (X.509v3 certificate based authentication)</a:t>
            </a:r>
          </a:p>
          <a:p>
            <a:pPr marL="285750" indent="-285750">
              <a:buFont typeface="Arial" panose="020B0604020202020204" pitchFamily="34" charset="0"/>
              <a:buChar char="•"/>
            </a:pPr>
            <a:r>
              <a:rPr lang="en-US" dirty="0" smtClean="0"/>
              <a:t>Authenticated certificate enrolment (Using ISTIO CA)</a:t>
            </a:r>
          </a:p>
          <a:p>
            <a:pPr marL="285750" indent="-285750">
              <a:buFont typeface="Arial" panose="020B0604020202020204" pitchFamily="34" charset="0"/>
              <a:buChar char="•"/>
            </a:pPr>
            <a:r>
              <a:rPr lang="en-US" dirty="0" smtClean="0"/>
              <a:t>All communication would need to be encrypted/integrity checked (IPSEC/IKEv2, AES-GCM)</a:t>
            </a:r>
          </a:p>
          <a:p>
            <a:pPr marL="285750" indent="-285750">
              <a:buFont typeface="Arial" panose="020B0604020202020204" pitchFamily="34" charset="0"/>
              <a:buChar char="•"/>
            </a:pPr>
            <a:r>
              <a:rPr lang="en-US" dirty="0" smtClean="0"/>
              <a:t>Support Edges that have overlapping IP addresses (Internal IP address assignment /  Static NAT at the ONAP)</a:t>
            </a:r>
          </a:p>
          <a:p>
            <a:pPr marL="285750" indent="-285750">
              <a:buFont typeface="Arial" panose="020B0604020202020204" pitchFamily="34" charset="0"/>
              <a:buChar char="•"/>
            </a:pPr>
            <a:r>
              <a:rPr lang="en-US" dirty="0" smtClean="0"/>
              <a:t>Similar to 3GPP solution – 32.508</a:t>
            </a:r>
          </a:p>
          <a:p>
            <a:pPr marL="285750" indent="-285750">
              <a:buFont typeface="Arial" panose="020B0604020202020204" pitchFamily="34" charset="0"/>
              <a:buChar char="•"/>
            </a:pPr>
            <a:endParaRPr lang="en-US" dirty="0" smtClean="0"/>
          </a:p>
        </p:txBody>
      </p:sp>
    </p:spTree>
    <p:extLst>
      <p:ext uri="{BB962C8B-B14F-4D97-AF65-F5344CB8AC3E}">
        <p14:creationId xmlns:p14="http://schemas.microsoft.com/office/powerpoint/2010/main" val="3610277753"/>
      </p:ext>
    </p:extLst>
  </p:cSld>
  <p:clrMapOvr>
    <a:masterClrMapping/>
  </p:clrMapOvr>
  <p:transition>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smtClean="0"/>
              <a:t>Solution deployment architecture</a:t>
            </a:r>
            <a:endParaRPr lang="en-US"/>
          </a:p>
        </p:txBody>
      </p:sp>
      <p:sp>
        <p:nvSpPr>
          <p:cNvPr id="5" name="Rounded Rectangle 4"/>
          <p:cNvSpPr/>
          <p:nvPr/>
        </p:nvSpPr>
        <p:spPr>
          <a:xfrm>
            <a:off x="166254" y="1123828"/>
            <a:ext cx="8260773" cy="1847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ONAP</a:t>
            </a:r>
            <a:endParaRPr lang="en-US"/>
          </a:p>
        </p:txBody>
      </p:sp>
      <p:sp>
        <p:nvSpPr>
          <p:cNvPr id="6" name="Rounded Rectangle 5"/>
          <p:cNvSpPr/>
          <p:nvPr/>
        </p:nvSpPr>
        <p:spPr>
          <a:xfrm>
            <a:off x="332508"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Multi-Cloud</a:t>
            </a:r>
            <a:endParaRPr lang="en-US"/>
          </a:p>
        </p:txBody>
      </p:sp>
      <p:sp>
        <p:nvSpPr>
          <p:cNvPr id="7" name="Rounded Rectangle 6"/>
          <p:cNvSpPr/>
          <p:nvPr/>
        </p:nvSpPr>
        <p:spPr>
          <a:xfrm>
            <a:off x="2303317"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SDNC</a:t>
            </a:r>
            <a:endParaRPr lang="en-US"/>
          </a:p>
        </p:txBody>
      </p:sp>
      <p:sp>
        <p:nvSpPr>
          <p:cNvPr id="8" name="Rounded Rectangle 7"/>
          <p:cNvSpPr/>
          <p:nvPr/>
        </p:nvSpPr>
        <p:spPr>
          <a:xfrm>
            <a:off x="4274126"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APPC</a:t>
            </a:r>
            <a:endParaRPr lang="en-US"/>
          </a:p>
        </p:txBody>
      </p:sp>
      <p:sp>
        <p:nvSpPr>
          <p:cNvPr id="9" name="Rounded Rectangle 8"/>
          <p:cNvSpPr/>
          <p:nvPr/>
        </p:nvSpPr>
        <p:spPr>
          <a:xfrm>
            <a:off x="6244935"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DCAE</a:t>
            </a:r>
            <a:endParaRPr lang="en-US"/>
          </a:p>
        </p:txBody>
      </p:sp>
      <p:sp>
        <p:nvSpPr>
          <p:cNvPr id="10" name="Cloud 9"/>
          <p:cNvSpPr/>
          <p:nvPr/>
        </p:nvSpPr>
        <p:spPr>
          <a:xfrm>
            <a:off x="74467" y="3217894"/>
            <a:ext cx="8593282" cy="515185"/>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Management Network</a:t>
            </a:r>
            <a:endParaRPr lang="en-US"/>
          </a:p>
        </p:txBody>
      </p:sp>
      <p:sp>
        <p:nvSpPr>
          <p:cNvPr id="11" name="Rounded Rectangle 10"/>
          <p:cNvSpPr/>
          <p:nvPr/>
        </p:nvSpPr>
        <p:spPr>
          <a:xfrm>
            <a:off x="180108" y="4136296"/>
            <a:ext cx="8260773" cy="1579418"/>
          </a:xfrm>
          <a:prstGeom prst="round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Cloud-region (e.g Edge)</a:t>
            </a:r>
            <a:endParaRPr lang="en-US"/>
          </a:p>
        </p:txBody>
      </p:sp>
      <p:sp>
        <p:nvSpPr>
          <p:cNvPr id="12" name="Rounded Rectangle 11"/>
          <p:cNvSpPr/>
          <p:nvPr/>
        </p:nvSpPr>
        <p:spPr>
          <a:xfrm>
            <a:off x="332508" y="4288696"/>
            <a:ext cx="8260773" cy="1579418"/>
          </a:xfrm>
          <a:prstGeom prst="round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Edge-Cloud (</a:t>
            </a:r>
            <a:r>
              <a:rPr lang="en-US" dirty="0" err="1" smtClean="0"/>
              <a:t>e.g</a:t>
            </a:r>
            <a:r>
              <a:rPr lang="en-US" dirty="0" smtClean="0"/>
              <a:t> </a:t>
            </a:r>
            <a:r>
              <a:rPr lang="en-US" dirty="0" err="1" smtClean="0"/>
              <a:t>Openstack</a:t>
            </a:r>
            <a:r>
              <a:rPr lang="en-US" dirty="0" smtClean="0"/>
              <a:t> Edge)</a:t>
            </a:r>
            <a:endParaRPr lang="en-US" dirty="0"/>
          </a:p>
        </p:txBody>
      </p:sp>
      <p:sp>
        <p:nvSpPr>
          <p:cNvPr id="13" name="Rounded Rectangle 12"/>
          <p:cNvSpPr/>
          <p:nvPr/>
        </p:nvSpPr>
        <p:spPr>
          <a:xfrm>
            <a:off x="703117" y="5036288"/>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keystone</a:t>
            </a:r>
            <a:endParaRPr lang="en-US"/>
          </a:p>
        </p:txBody>
      </p:sp>
      <p:sp>
        <p:nvSpPr>
          <p:cNvPr id="14" name="Rounded Rectangle 13"/>
          <p:cNvSpPr/>
          <p:nvPr/>
        </p:nvSpPr>
        <p:spPr>
          <a:xfrm>
            <a:off x="1541316" y="5365212"/>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Nova</a:t>
            </a:r>
            <a:endParaRPr lang="en-US"/>
          </a:p>
        </p:txBody>
      </p:sp>
      <p:sp>
        <p:nvSpPr>
          <p:cNvPr id="15" name="Rounded Rectangle 14"/>
          <p:cNvSpPr/>
          <p:nvPr/>
        </p:nvSpPr>
        <p:spPr>
          <a:xfrm>
            <a:off x="2150917" y="5036288"/>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neutron</a:t>
            </a:r>
            <a:endParaRPr lang="en-US"/>
          </a:p>
        </p:txBody>
      </p:sp>
      <p:sp>
        <p:nvSpPr>
          <p:cNvPr id="16" name="Rounded Rectangle 15"/>
          <p:cNvSpPr/>
          <p:nvPr/>
        </p:nvSpPr>
        <p:spPr>
          <a:xfrm>
            <a:off x="2660071" y="5372018"/>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Glance</a:t>
            </a:r>
            <a:endParaRPr lang="en-US"/>
          </a:p>
        </p:txBody>
      </p:sp>
      <p:sp>
        <p:nvSpPr>
          <p:cNvPr id="17" name="Rounded Rectangle 16"/>
          <p:cNvSpPr/>
          <p:nvPr/>
        </p:nvSpPr>
        <p:spPr>
          <a:xfrm>
            <a:off x="536862" y="5365212"/>
            <a:ext cx="924790" cy="276970"/>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Cinder</a:t>
            </a:r>
            <a:endParaRPr lang="en-US"/>
          </a:p>
        </p:txBody>
      </p:sp>
      <p:sp>
        <p:nvSpPr>
          <p:cNvPr id="31" name="Rounded Rectangle 30"/>
          <p:cNvSpPr/>
          <p:nvPr/>
        </p:nvSpPr>
        <p:spPr>
          <a:xfrm>
            <a:off x="6244935" y="4288696"/>
            <a:ext cx="1569027" cy="817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mtClean="0"/>
              <a:t>Workloads</a:t>
            </a:r>
            <a:endParaRPr lang="en-US"/>
          </a:p>
        </p:txBody>
      </p:sp>
      <p:sp>
        <p:nvSpPr>
          <p:cNvPr id="38" name="Rounded Rectangle 37"/>
          <p:cNvSpPr/>
          <p:nvPr/>
        </p:nvSpPr>
        <p:spPr>
          <a:xfrm>
            <a:off x="3830781" y="5139059"/>
            <a:ext cx="1569027" cy="41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Fabric</a:t>
            </a:r>
            <a:endParaRPr lang="en-US" dirty="0"/>
          </a:p>
        </p:txBody>
      </p:sp>
      <p:sp>
        <p:nvSpPr>
          <p:cNvPr id="42" name="Rounded Rectangle 41"/>
          <p:cNvSpPr/>
          <p:nvPr/>
        </p:nvSpPr>
        <p:spPr>
          <a:xfrm>
            <a:off x="5531427" y="5159005"/>
            <a:ext cx="2895600" cy="41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NFVI-nodes</a:t>
            </a:r>
            <a:endParaRPr lang="en-US"/>
          </a:p>
        </p:txBody>
      </p:sp>
      <p:sp>
        <p:nvSpPr>
          <p:cNvPr id="4" name="Rounded Rectangle 3"/>
          <p:cNvSpPr/>
          <p:nvPr/>
        </p:nvSpPr>
        <p:spPr>
          <a:xfrm>
            <a:off x="314962" y="2620225"/>
            <a:ext cx="7311966" cy="25900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IPSEC Gateway/Server</a:t>
            </a:r>
            <a:endParaRPr lang="en-US"/>
          </a:p>
        </p:txBody>
      </p:sp>
      <p:sp>
        <p:nvSpPr>
          <p:cNvPr id="33" name="Rounded Rectangle 32"/>
          <p:cNvSpPr/>
          <p:nvPr/>
        </p:nvSpPr>
        <p:spPr>
          <a:xfrm>
            <a:off x="2150916" y="2338323"/>
            <a:ext cx="1989859" cy="25900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Static NAT</a:t>
            </a:r>
            <a:endParaRPr lang="en-US"/>
          </a:p>
        </p:txBody>
      </p:sp>
      <p:sp>
        <p:nvSpPr>
          <p:cNvPr id="34" name="Rounded Rectangle 33"/>
          <p:cNvSpPr/>
          <p:nvPr/>
        </p:nvSpPr>
        <p:spPr>
          <a:xfrm>
            <a:off x="493566" y="4750141"/>
            <a:ext cx="5598969" cy="22058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IPSEC Gateway, Node agent, EM Agent</a:t>
            </a:r>
            <a:endParaRPr lang="en-US" dirty="0"/>
          </a:p>
        </p:txBody>
      </p:sp>
      <p:sp>
        <p:nvSpPr>
          <p:cNvPr id="36" name="Rounded Rectangle 35"/>
          <p:cNvSpPr/>
          <p:nvPr/>
        </p:nvSpPr>
        <p:spPr>
          <a:xfrm>
            <a:off x="6359236" y="4297812"/>
            <a:ext cx="1454726" cy="53782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EM agent, </a:t>
            </a:r>
          </a:p>
          <a:p>
            <a:pPr algn="ctr"/>
            <a:r>
              <a:rPr lang="en-US" sz="1200" smtClean="0"/>
              <a:t>IPSEC Client</a:t>
            </a:r>
          </a:p>
          <a:p>
            <a:pPr algn="ctr"/>
            <a:r>
              <a:rPr lang="en-US" sz="1200" smtClean="0"/>
              <a:t>Node Agent</a:t>
            </a:r>
            <a:endParaRPr lang="en-US" sz="1200"/>
          </a:p>
        </p:txBody>
      </p:sp>
      <p:sp>
        <p:nvSpPr>
          <p:cNvPr id="37" name="Rounded Rectangle 36"/>
          <p:cNvSpPr/>
          <p:nvPr/>
        </p:nvSpPr>
        <p:spPr>
          <a:xfrm>
            <a:off x="4170218" y="2334611"/>
            <a:ext cx="1922317" cy="262715"/>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DHCP Server</a:t>
            </a:r>
            <a:endParaRPr lang="en-US"/>
          </a:p>
        </p:txBody>
      </p:sp>
      <p:sp>
        <p:nvSpPr>
          <p:cNvPr id="40" name="Rounded Rectangle 39"/>
          <p:cNvSpPr/>
          <p:nvPr/>
        </p:nvSpPr>
        <p:spPr>
          <a:xfrm>
            <a:off x="6141027" y="2330899"/>
            <a:ext cx="1397575" cy="266427"/>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DNS Server</a:t>
            </a:r>
            <a:endParaRPr lang="en-US"/>
          </a:p>
        </p:txBody>
      </p:sp>
      <p:sp>
        <p:nvSpPr>
          <p:cNvPr id="41" name="Rounded Rectangle 40"/>
          <p:cNvSpPr/>
          <p:nvPr/>
        </p:nvSpPr>
        <p:spPr>
          <a:xfrm>
            <a:off x="5131376" y="1386315"/>
            <a:ext cx="1955224" cy="332106"/>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ISTIO CA</a:t>
            </a:r>
            <a:endParaRPr lang="en-US"/>
          </a:p>
        </p:txBody>
      </p:sp>
      <p:sp>
        <p:nvSpPr>
          <p:cNvPr id="44" name="Rounded Rectangle 43"/>
          <p:cNvSpPr/>
          <p:nvPr/>
        </p:nvSpPr>
        <p:spPr>
          <a:xfrm>
            <a:off x="332508" y="1328580"/>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K8S</a:t>
            </a:r>
            <a:endParaRPr lang="en-US"/>
          </a:p>
        </p:txBody>
      </p:sp>
      <p:sp>
        <p:nvSpPr>
          <p:cNvPr id="18" name="TextBox 17"/>
          <p:cNvSpPr txBox="1"/>
          <p:nvPr/>
        </p:nvSpPr>
        <p:spPr>
          <a:xfrm>
            <a:off x="8638310" y="1386315"/>
            <a:ext cx="3354533" cy="4247317"/>
          </a:xfrm>
          <a:prstGeom prst="rect">
            <a:avLst/>
          </a:prstGeom>
          <a:noFill/>
        </p:spPr>
        <p:txBody>
          <a:bodyPr wrap="square" rtlCol="0">
            <a:spAutoFit/>
          </a:bodyPr>
          <a:lstStyle/>
          <a:p>
            <a:r>
              <a:rPr lang="en-US" dirty="0" smtClean="0"/>
              <a:t>Components:</a:t>
            </a:r>
          </a:p>
          <a:p>
            <a:pPr marL="285750" indent="-285750">
              <a:buFontTx/>
              <a:buChar char="-"/>
            </a:pPr>
            <a:r>
              <a:rPr lang="en-US" dirty="0" smtClean="0"/>
              <a:t>IPSEC Gateway as a container</a:t>
            </a:r>
          </a:p>
          <a:p>
            <a:pPr marL="285750" indent="-285750">
              <a:buFontTx/>
              <a:buChar char="-"/>
            </a:pPr>
            <a:r>
              <a:rPr lang="en-US" dirty="0" smtClean="0"/>
              <a:t>Node agent to be part of IPSEC Gateway</a:t>
            </a:r>
          </a:p>
          <a:p>
            <a:pPr marL="285750" indent="-285750">
              <a:buFontTx/>
              <a:buChar char="-"/>
            </a:pPr>
            <a:r>
              <a:rPr lang="en-US" dirty="0" smtClean="0"/>
              <a:t>Reference </a:t>
            </a:r>
            <a:r>
              <a:rPr lang="en-US" smtClean="0"/>
              <a:t>(jumpstart) </a:t>
            </a:r>
            <a:r>
              <a:rPr lang="en-US" dirty="0" smtClean="0"/>
              <a:t>software for VNFs/PNFs: </a:t>
            </a:r>
            <a:r>
              <a:rPr lang="en-US" dirty="0" smtClean="0"/>
              <a:t>IPSEC </a:t>
            </a:r>
            <a:r>
              <a:rPr lang="en-US" dirty="0" smtClean="0"/>
              <a:t>Client/EM agent &amp; Node </a:t>
            </a:r>
            <a:r>
              <a:rPr lang="en-US" smtClean="0"/>
              <a:t>agent </a:t>
            </a:r>
            <a:endParaRPr lang="en-US" smtClean="0"/>
          </a:p>
          <a:p>
            <a:pPr marL="285750" indent="-285750">
              <a:buFontTx/>
              <a:buChar char="-"/>
            </a:pPr>
            <a:r>
              <a:rPr lang="en-US" dirty="0" smtClean="0"/>
              <a:t>EM </a:t>
            </a:r>
            <a:r>
              <a:rPr lang="en-US" dirty="0" smtClean="0"/>
              <a:t>as a container : Which configures IPSEC Gateways/NAT when the edges are </a:t>
            </a:r>
            <a:r>
              <a:rPr lang="en-US" dirty="0" err="1" smtClean="0"/>
              <a:t>onboarded</a:t>
            </a:r>
            <a:r>
              <a:rPr lang="en-US" dirty="0" smtClean="0"/>
              <a:t> in ONAP</a:t>
            </a:r>
          </a:p>
          <a:p>
            <a:pPr marL="285750" indent="-285750">
              <a:buFontTx/>
              <a:buChar char="-"/>
            </a:pPr>
            <a:r>
              <a:rPr lang="en-US" dirty="0" smtClean="0"/>
              <a:t>Static NAT part of IPSEC GW container</a:t>
            </a:r>
          </a:p>
          <a:p>
            <a:pPr marL="285750" indent="-285750">
              <a:buFontTx/>
              <a:buChar char="-"/>
            </a:pPr>
            <a:r>
              <a:rPr lang="en-US" dirty="0" smtClean="0"/>
              <a:t>DHCP Server and DNS Server as a container. </a:t>
            </a:r>
          </a:p>
        </p:txBody>
      </p:sp>
      <p:sp>
        <p:nvSpPr>
          <p:cNvPr id="45" name="Rounded Rectangle 44"/>
          <p:cNvSpPr/>
          <p:nvPr/>
        </p:nvSpPr>
        <p:spPr>
          <a:xfrm>
            <a:off x="313458" y="2344969"/>
            <a:ext cx="1808016" cy="259978"/>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EM</a:t>
            </a:r>
            <a:endParaRPr lang="en-US"/>
          </a:p>
        </p:txBody>
      </p:sp>
    </p:spTree>
    <p:extLst>
      <p:ext uri="{BB962C8B-B14F-4D97-AF65-F5344CB8AC3E}">
        <p14:creationId xmlns:p14="http://schemas.microsoft.com/office/powerpoint/2010/main" val="1087963395"/>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smtClean="0"/>
              <a:t>Edge onboarding – infrastructure VPN</a:t>
            </a:r>
            <a:endParaRPr lang="en-US"/>
          </a:p>
        </p:txBody>
      </p:sp>
      <p:sp>
        <p:nvSpPr>
          <p:cNvPr id="5" name="Rounded Rectangle 4"/>
          <p:cNvSpPr/>
          <p:nvPr/>
        </p:nvSpPr>
        <p:spPr>
          <a:xfrm>
            <a:off x="166255" y="1123828"/>
            <a:ext cx="8042564" cy="1847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ONAP</a:t>
            </a:r>
            <a:endParaRPr lang="en-US"/>
          </a:p>
        </p:txBody>
      </p:sp>
      <p:sp>
        <p:nvSpPr>
          <p:cNvPr id="6" name="Rounded Rectangle 5"/>
          <p:cNvSpPr/>
          <p:nvPr/>
        </p:nvSpPr>
        <p:spPr>
          <a:xfrm>
            <a:off x="332508"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Multi-Cloud</a:t>
            </a:r>
            <a:endParaRPr lang="en-US"/>
          </a:p>
        </p:txBody>
      </p:sp>
      <p:sp>
        <p:nvSpPr>
          <p:cNvPr id="7" name="Rounded Rectangle 6"/>
          <p:cNvSpPr/>
          <p:nvPr/>
        </p:nvSpPr>
        <p:spPr>
          <a:xfrm>
            <a:off x="2303317"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SDNC</a:t>
            </a:r>
            <a:endParaRPr lang="en-US"/>
          </a:p>
        </p:txBody>
      </p:sp>
      <p:sp>
        <p:nvSpPr>
          <p:cNvPr id="8" name="Rounded Rectangle 7"/>
          <p:cNvSpPr/>
          <p:nvPr/>
        </p:nvSpPr>
        <p:spPr>
          <a:xfrm>
            <a:off x="4274126"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APPC</a:t>
            </a:r>
            <a:endParaRPr lang="en-US"/>
          </a:p>
        </p:txBody>
      </p:sp>
      <p:sp>
        <p:nvSpPr>
          <p:cNvPr id="9" name="Rounded Rectangle 8"/>
          <p:cNvSpPr/>
          <p:nvPr/>
        </p:nvSpPr>
        <p:spPr>
          <a:xfrm>
            <a:off x="6244935"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DCAE</a:t>
            </a:r>
            <a:endParaRPr lang="en-US"/>
          </a:p>
        </p:txBody>
      </p:sp>
      <p:sp>
        <p:nvSpPr>
          <p:cNvPr id="10" name="Cloud 9"/>
          <p:cNvSpPr/>
          <p:nvPr/>
        </p:nvSpPr>
        <p:spPr>
          <a:xfrm>
            <a:off x="74467" y="3217894"/>
            <a:ext cx="8593282" cy="515185"/>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Management Network</a:t>
            </a:r>
            <a:endParaRPr lang="en-US"/>
          </a:p>
        </p:txBody>
      </p:sp>
      <p:sp>
        <p:nvSpPr>
          <p:cNvPr id="11" name="Rounded Rectangle 10"/>
          <p:cNvSpPr/>
          <p:nvPr/>
        </p:nvSpPr>
        <p:spPr>
          <a:xfrm>
            <a:off x="180108" y="4136296"/>
            <a:ext cx="8260773" cy="1579418"/>
          </a:xfrm>
          <a:prstGeom prst="round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Cloud-region (e.g Edge)</a:t>
            </a:r>
            <a:endParaRPr lang="en-US"/>
          </a:p>
        </p:txBody>
      </p:sp>
      <p:sp>
        <p:nvSpPr>
          <p:cNvPr id="12" name="Rounded Rectangle 11"/>
          <p:cNvSpPr/>
          <p:nvPr/>
        </p:nvSpPr>
        <p:spPr>
          <a:xfrm>
            <a:off x="332508" y="4288696"/>
            <a:ext cx="8260773" cy="1579418"/>
          </a:xfrm>
          <a:prstGeom prst="round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Edge-Cloud (</a:t>
            </a:r>
            <a:r>
              <a:rPr lang="en-US" dirty="0" err="1" smtClean="0"/>
              <a:t>e.g</a:t>
            </a:r>
            <a:r>
              <a:rPr lang="en-US" dirty="0" smtClean="0"/>
              <a:t> </a:t>
            </a:r>
            <a:r>
              <a:rPr lang="en-US" dirty="0" err="1" smtClean="0"/>
              <a:t>Openstack</a:t>
            </a:r>
            <a:r>
              <a:rPr lang="en-US" dirty="0" smtClean="0"/>
              <a:t> Edge)</a:t>
            </a:r>
            <a:endParaRPr lang="en-US" dirty="0"/>
          </a:p>
        </p:txBody>
      </p:sp>
      <p:sp>
        <p:nvSpPr>
          <p:cNvPr id="13" name="Rounded Rectangle 12"/>
          <p:cNvSpPr/>
          <p:nvPr/>
        </p:nvSpPr>
        <p:spPr>
          <a:xfrm>
            <a:off x="703117" y="5036288"/>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keystone</a:t>
            </a:r>
            <a:endParaRPr lang="en-US"/>
          </a:p>
        </p:txBody>
      </p:sp>
      <p:sp>
        <p:nvSpPr>
          <p:cNvPr id="14" name="Rounded Rectangle 13"/>
          <p:cNvSpPr/>
          <p:nvPr/>
        </p:nvSpPr>
        <p:spPr>
          <a:xfrm>
            <a:off x="1541316" y="5365212"/>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Nova</a:t>
            </a:r>
            <a:endParaRPr lang="en-US"/>
          </a:p>
        </p:txBody>
      </p:sp>
      <p:sp>
        <p:nvSpPr>
          <p:cNvPr id="15" name="Rounded Rectangle 14"/>
          <p:cNvSpPr/>
          <p:nvPr/>
        </p:nvSpPr>
        <p:spPr>
          <a:xfrm>
            <a:off x="2150917" y="5036288"/>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neutron</a:t>
            </a:r>
            <a:endParaRPr lang="en-US"/>
          </a:p>
        </p:txBody>
      </p:sp>
      <p:sp>
        <p:nvSpPr>
          <p:cNvPr id="16" name="Rounded Rectangle 15"/>
          <p:cNvSpPr/>
          <p:nvPr/>
        </p:nvSpPr>
        <p:spPr>
          <a:xfrm>
            <a:off x="2660071" y="5372018"/>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Glance</a:t>
            </a:r>
            <a:endParaRPr lang="en-US"/>
          </a:p>
        </p:txBody>
      </p:sp>
      <p:sp>
        <p:nvSpPr>
          <p:cNvPr id="17" name="Rounded Rectangle 16"/>
          <p:cNvSpPr/>
          <p:nvPr/>
        </p:nvSpPr>
        <p:spPr>
          <a:xfrm>
            <a:off x="536862" y="5365212"/>
            <a:ext cx="924790" cy="276970"/>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Cinder</a:t>
            </a:r>
            <a:endParaRPr lang="en-US"/>
          </a:p>
        </p:txBody>
      </p:sp>
      <p:sp>
        <p:nvSpPr>
          <p:cNvPr id="31" name="Rounded Rectangle 30"/>
          <p:cNvSpPr/>
          <p:nvPr/>
        </p:nvSpPr>
        <p:spPr>
          <a:xfrm>
            <a:off x="6244935" y="4288696"/>
            <a:ext cx="1569027" cy="817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mtClean="0"/>
              <a:t>Workloads</a:t>
            </a:r>
            <a:endParaRPr lang="en-US"/>
          </a:p>
        </p:txBody>
      </p:sp>
      <p:sp>
        <p:nvSpPr>
          <p:cNvPr id="38" name="Rounded Rectangle 37"/>
          <p:cNvSpPr/>
          <p:nvPr/>
        </p:nvSpPr>
        <p:spPr>
          <a:xfrm>
            <a:off x="3830781" y="5139059"/>
            <a:ext cx="1569027" cy="41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Fabric</a:t>
            </a:r>
            <a:endParaRPr lang="en-US" dirty="0"/>
          </a:p>
        </p:txBody>
      </p:sp>
      <p:sp>
        <p:nvSpPr>
          <p:cNvPr id="42" name="Rounded Rectangle 41"/>
          <p:cNvSpPr/>
          <p:nvPr/>
        </p:nvSpPr>
        <p:spPr>
          <a:xfrm>
            <a:off x="5531427" y="5159005"/>
            <a:ext cx="2895600" cy="41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NFVI-nodes</a:t>
            </a:r>
            <a:endParaRPr lang="en-US"/>
          </a:p>
        </p:txBody>
      </p:sp>
      <p:sp>
        <p:nvSpPr>
          <p:cNvPr id="4" name="Rounded Rectangle 3"/>
          <p:cNvSpPr/>
          <p:nvPr/>
        </p:nvSpPr>
        <p:spPr>
          <a:xfrm>
            <a:off x="314962" y="2620225"/>
            <a:ext cx="7311966" cy="25900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IPSEC Gateway/Server</a:t>
            </a:r>
            <a:endParaRPr lang="en-US" dirty="0"/>
          </a:p>
        </p:txBody>
      </p:sp>
      <p:sp>
        <p:nvSpPr>
          <p:cNvPr id="33" name="Rounded Rectangle 32"/>
          <p:cNvSpPr/>
          <p:nvPr/>
        </p:nvSpPr>
        <p:spPr>
          <a:xfrm>
            <a:off x="2150916" y="2338323"/>
            <a:ext cx="1989859" cy="25900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Static NAT</a:t>
            </a:r>
            <a:endParaRPr lang="en-US"/>
          </a:p>
        </p:txBody>
      </p:sp>
      <p:sp>
        <p:nvSpPr>
          <p:cNvPr id="34" name="Rounded Rectangle 33"/>
          <p:cNvSpPr/>
          <p:nvPr/>
        </p:nvSpPr>
        <p:spPr>
          <a:xfrm>
            <a:off x="493566" y="4750141"/>
            <a:ext cx="5598969" cy="22058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IPSEC Gateway, Node agent, EM agent</a:t>
            </a:r>
            <a:endParaRPr lang="en-US" dirty="0"/>
          </a:p>
        </p:txBody>
      </p:sp>
      <p:sp>
        <p:nvSpPr>
          <p:cNvPr id="36" name="Rounded Rectangle 35"/>
          <p:cNvSpPr/>
          <p:nvPr/>
        </p:nvSpPr>
        <p:spPr>
          <a:xfrm>
            <a:off x="6359236" y="4297812"/>
            <a:ext cx="1454726" cy="53782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t>EM agent, </a:t>
            </a:r>
          </a:p>
          <a:p>
            <a:pPr algn="ctr"/>
            <a:r>
              <a:rPr lang="en-US" sz="1200" dirty="0" smtClean="0"/>
              <a:t>IPSEC Client</a:t>
            </a:r>
          </a:p>
          <a:p>
            <a:pPr algn="ctr"/>
            <a:r>
              <a:rPr lang="en-US" sz="1200" dirty="0" smtClean="0"/>
              <a:t>Node Agent</a:t>
            </a:r>
            <a:endParaRPr lang="en-US" sz="1200" dirty="0"/>
          </a:p>
        </p:txBody>
      </p:sp>
      <p:sp>
        <p:nvSpPr>
          <p:cNvPr id="37" name="Rounded Rectangle 36"/>
          <p:cNvSpPr/>
          <p:nvPr/>
        </p:nvSpPr>
        <p:spPr>
          <a:xfrm>
            <a:off x="4170218" y="2334611"/>
            <a:ext cx="1922317" cy="262715"/>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DHCP Server</a:t>
            </a:r>
            <a:endParaRPr lang="en-US"/>
          </a:p>
        </p:txBody>
      </p:sp>
      <p:sp>
        <p:nvSpPr>
          <p:cNvPr id="40" name="Rounded Rectangle 39"/>
          <p:cNvSpPr/>
          <p:nvPr/>
        </p:nvSpPr>
        <p:spPr>
          <a:xfrm>
            <a:off x="6141027" y="2330899"/>
            <a:ext cx="1397575" cy="266427"/>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DNS Server</a:t>
            </a:r>
            <a:endParaRPr lang="en-US"/>
          </a:p>
        </p:txBody>
      </p:sp>
      <p:sp>
        <p:nvSpPr>
          <p:cNvPr id="41" name="Rounded Rectangle 40"/>
          <p:cNvSpPr/>
          <p:nvPr/>
        </p:nvSpPr>
        <p:spPr>
          <a:xfrm>
            <a:off x="5131376" y="1386315"/>
            <a:ext cx="1955224" cy="332106"/>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ISTIO CA</a:t>
            </a:r>
            <a:endParaRPr lang="en-US"/>
          </a:p>
        </p:txBody>
      </p:sp>
      <p:sp>
        <p:nvSpPr>
          <p:cNvPr id="44" name="Rounded Rectangle 43"/>
          <p:cNvSpPr/>
          <p:nvPr/>
        </p:nvSpPr>
        <p:spPr>
          <a:xfrm>
            <a:off x="332508" y="1328580"/>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K8S</a:t>
            </a:r>
            <a:endParaRPr lang="en-US"/>
          </a:p>
        </p:txBody>
      </p:sp>
      <p:sp>
        <p:nvSpPr>
          <p:cNvPr id="45" name="Rounded Rectangle 44"/>
          <p:cNvSpPr/>
          <p:nvPr/>
        </p:nvSpPr>
        <p:spPr>
          <a:xfrm>
            <a:off x="313458" y="2344969"/>
            <a:ext cx="1808016" cy="259978"/>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EM</a:t>
            </a:r>
            <a:endParaRPr lang="en-US"/>
          </a:p>
        </p:txBody>
      </p:sp>
      <p:sp>
        <p:nvSpPr>
          <p:cNvPr id="19" name="Oval 18"/>
          <p:cNvSpPr/>
          <p:nvPr/>
        </p:nvSpPr>
        <p:spPr>
          <a:xfrm>
            <a:off x="536862" y="1018309"/>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1</a:t>
            </a:r>
            <a:endParaRPr lang="en-US"/>
          </a:p>
        </p:txBody>
      </p:sp>
      <p:sp>
        <p:nvSpPr>
          <p:cNvPr id="32" name="Oval 31"/>
          <p:cNvSpPr/>
          <p:nvPr/>
        </p:nvSpPr>
        <p:spPr>
          <a:xfrm>
            <a:off x="132479" y="2157361"/>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35" name="Oval 34"/>
          <p:cNvSpPr/>
          <p:nvPr/>
        </p:nvSpPr>
        <p:spPr>
          <a:xfrm>
            <a:off x="1981197" y="2205726"/>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3</a:t>
            </a:r>
            <a:endParaRPr lang="en-US"/>
          </a:p>
        </p:txBody>
      </p:sp>
      <p:sp>
        <p:nvSpPr>
          <p:cNvPr id="39" name="Oval 38"/>
          <p:cNvSpPr/>
          <p:nvPr/>
        </p:nvSpPr>
        <p:spPr>
          <a:xfrm>
            <a:off x="7287491" y="2171206"/>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3</a:t>
            </a:r>
            <a:endParaRPr lang="en-US"/>
          </a:p>
        </p:txBody>
      </p:sp>
      <p:sp>
        <p:nvSpPr>
          <p:cNvPr id="43" name="Oval 42"/>
          <p:cNvSpPr/>
          <p:nvPr/>
        </p:nvSpPr>
        <p:spPr>
          <a:xfrm>
            <a:off x="659820" y="4589484"/>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5</a:t>
            </a:r>
            <a:endParaRPr lang="en-US"/>
          </a:p>
        </p:txBody>
      </p:sp>
      <p:cxnSp>
        <p:nvCxnSpPr>
          <p:cNvPr id="21" name="Straight Arrow Connector 20"/>
          <p:cNvCxnSpPr>
            <a:endCxn id="41" idx="2"/>
          </p:cNvCxnSpPr>
          <p:nvPr/>
        </p:nvCxnSpPr>
        <p:spPr>
          <a:xfrm flipV="1">
            <a:off x="4121726" y="1718421"/>
            <a:ext cx="1987262" cy="314201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4852553" y="3722061"/>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23" name="Rounded Rectangle 22"/>
          <p:cNvSpPr/>
          <p:nvPr/>
        </p:nvSpPr>
        <p:spPr>
          <a:xfrm>
            <a:off x="3179616" y="2879228"/>
            <a:ext cx="259775" cy="1956405"/>
          </a:xfrm>
          <a:prstGeom prst="roundRect">
            <a:avLst/>
          </a:prstGeom>
          <a:solidFill>
            <a:schemeClr val="accent2">
              <a:lumMod val="75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a:off x="2670462" y="3684809"/>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7</a:t>
            </a:r>
            <a:endParaRPr lang="en-US"/>
          </a:p>
        </p:txBody>
      </p:sp>
      <p:sp>
        <p:nvSpPr>
          <p:cNvPr id="24" name="TextBox 23"/>
          <p:cNvSpPr txBox="1"/>
          <p:nvPr/>
        </p:nvSpPr>
        <p:spPr>
          <a:xfrm>
            <a:off x="8716241" y="1018309"/>
            <a:ext cx="3378777" cy="5847755"/>
          </a:xfrm>
          <a:prstGeom prst="rect">
            <a:avLst/>
          </a:prstGeom>
          <a:noFill/>
        </p:spPr>
        <p:txBody>
          <a:bodyPr wrap="square" rtlCol="0">
            <a:spAutoFit/>
          </a:bodyPr>
          <a:lstStyle/>
          <a:p>
            <a:pPr marL="342900" indent="-342900">
              <a:buAutoNum type="arabicPeriod"/>
            </a:pPr>
            <a:r>
              <a:rPr lang="en-US" sz="1400" dirty="0" smtClean="0"/>
              <a:t>Create edge service account (ISTIO CA gets to know it)</a:t>
            </a:r>
          </a:p>
          <a:p>
            <a:pPr marL="342900" indent="-342900">
              <a:buAutoNum type="arabicPeriod" startAt="2"/>
            </a:pPr>
            <a:r>
              <a:rPr lang="en-US" sz="1400" dirty="0" smtClean="0"/>
              <a:t>Add Edge network information (Edge private IP subnet information, FQDN information vs IPs) – Internally allocates unique subnet (ONAP edge IP)</a:t>
            </a:r>
          </a:p>
          <a:p>
            <a:pPr marL="342900" indent="-342900">
              <a:buAutoNum type="arabicPeriod" startAt="2"/>
            </a:pPr>
            <a:r>
              <a:rPr lang="en-US" sz="1400" dirty="0" smtClean="0"/>
              <a:t>EM </a:t>
            </a:r>
            <a:r>
              <a:rPr lang="en-US" sz="1400" dirty="0" err="1" smtClean="0"/>
              <a:t>onfigures</a:t>
            </a:r>
            <a:r>
              <a:rPr lang="en-US" sz="1400" dirty="0" smtClean="0"/>
              <a:t> static NAT to translate edge </a:t>
            </a:r>
            <a:r>
              <a:rPr lang="en-US" sz="1400" dirty="0" smtClean="0"/>
              <a:t>IPs </a:t>
            </a:r>
            <a:r>
              <a:rPr lang="en-US" sz="1400" dirty="0" smtClean="0"/>
              <a:t>to ONAP edge IPs (Ensures all ONAP see is </a:t>
            </a:r>
            <a:r>
              <a:rPr lang="en-US" sz="1400" dirty="0" err="1" smtClean="0"/>
              <a:t>unqiue</a:t>
            </a:r>
            <a:r>
              <a:rPr lang="en-US" sz="1400" dirty="0" smtClean="0"/>
              <a:t> edge </a:t>
            </a:r>
            <a:r>
              <a:rPr lang="en-US" sz="1400" dirty="0" smtClean="0"/>
              <a:t>IPs</a:t>
            </a:r>
            <a:r>
              <a:rPr lang="en-US" sz="1400" dirty="0" smtClean="0"/>
              <a:t>). EM configures DNS Server with local subnet IP addresses</a:t>
            </a:r>
          </a:p>
          <a:p>
            <a:pPr marL="342900" indent="-342900">
              <a:buAutoNum type="arabicPeriod" startAt="2"/>
            </a:pPr>
            <a:r>
              <a:rPr lang="en-US" sz="1400" dirty="0" smtClean="0"/>
              <a:t>EM configures IPSEC Gateway to accept new tunnels</a:t>
            </a:r>
          </a:p>
          <a:p>
            <a:pPr marL="342900" indent="-342900">
              <a:buAutoNum type="arabicPeriod" startAt="2"/>
            </a:pPr>
            <a:r>
              <a:rPr lang="en-US" sz="1400" dirty="0" smtClean="0"/>
              <a:t>IPSEC Gateway is brought up by passing service account created at the ONAP. Also, IPSEC Server/</a:t>
            </a:r>
            <a:r>
              <a:rPr lang="en-US" sz="1400" dirty="0" err="1" smtClean="0"/>
              <a:t>config</a:t>
            </a:r>
            <a:r>
              <a:rPr lang="en-US" sz="1400" dirty="0" smtClean="0"/>
              <a:t> information is passed.</a:t>
            </a:r>
          </a:p>
          <a:p>
            <a:pPr marL="342900" indent="-342900">
              <a:buAutoNum type="arabicPeriod" startAt="2"/>
            </a:pPr>
            <a:r>
              <a:rPr lang="en-US" sz="1400" dirty="0" smtClean="0"/>
              <a:t>Node agent (using service account) creates CSR and gets the certificate (signed by ISTIO CA).  BTW, ISTIO verifies the CSR to ensure that it is giving certificate for the service accounts it knows.</a:t>
            </a:r>
          </a:p>
          <a:p>
            <a:pPr marL="342900" indent="-342900">
              <a:buAutoNum type="arabicPeriod" startAt="2"/>
            </a:pPr>
            <a:r>
              <a:rPr lang="en-US" sz="1400" dirty="0" smtClean="0"/>
              <a:t>IPSEC tunnel gets established.</a:t>
            </a:r>
          </a:p>
          <a:p>
            <a:endParaRPr lang="en-US" sz="1200" dirty="0" smtClean="0"/>
          </a:p>
        </p:txBody>
      </p:sp>
      <p:sp>
        <p:nvSpPr>
          <p:cNvPr id="48" name="Oval 47"/>
          <p:cNvSpPr/>
          <p:nvPr/>
        </p:nvSpPr>
        <p:spPr>
          <a:xfrm>
            <a:off x="2020165" y="2634523"/>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Tree>
    <p:extLst>
      <p:ext uri="{BB962C8B-B14F-4D97-AF65-F5344CB8AC3E}">
        <p14:creationId xmlns:p14="http://schemas.microsoft.com/office/powerpoint/2010/main" val="3163173128"/>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US" smtClean="0"/>
              <a:t>Management Network for ONAP to workload communication</a:t>
            </a:r>
            <a:endParaRPr lang="en-US"/>
          </a:p>
        </p:txBody>
      </p:sp>
      <p:sp>
        <p:nvSpPr>
          <p:cNvPr id="5" name="Rounded Rectangle 4"/>
          <p:cNvSpPr/>
          <p:nvPr/>
        </p:nvSpPr>
        <p:spPr>
          <a:xfrm>
            <a:off x="166255" y="1123828"/>
            <a:ext cx="8042564" cy="18479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ONAP</a:t>
            </a:r>
            <a:endParaRPr lang="en-US"/>
          </a:p>
        </p:txBody>
      </p:sp>
      <p:sp>
        <p:nvSpPr>
          <p:cNvPr id="6" name="Rounded Rectangle 5"/>
          <p:cNvSpPr/>
          <p:nvPr/>
        </p:nvSpPr>
        <p:spPr>
          <a:xfrm>
            <a:off x="332508"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Multi-Cloud</a:t>
            </a:r>
            <a:endParaRPr lang="en-US"/>
          </a:p>
        </p:txBody>
      </p:sp>
      <p:sp>
        <p:nvSpPr>
          <p:cNvPr id="7" name="Rounded Rectangle 6"/>
          <p:cNvSpPr/>
          <p:nvPr/>
        </p:nvSpPr>
        <p:spPr>
          <a:xfrm>
            <a:off x="2303317"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SDNC</a:t>
            </a:r>
            <a:endParaRPr lang="en-US"/>
          </a:p>
        </p:txBody>
      </p:sp>
      <p:sp>
        <p:nvSpPr>
          <p:cNvPr id="8" name="Rounded Rectangle 7"/>
          <p:cNvSpPr/>
          <p:nvPr/>
        </p:nvSpPr>
        <p:spPr>
          <a:xfrm>
            <a:off x="4274126"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APPC</a:t>
            </a:r>
            <a:endParaRPr lang="en-US"/>
          </a:p>
        </p:txBody>
      </p:sp>
      <p:sp>
        <p:nvSpPr>
          <p:cNvPr id="9" name="Rounded Rectangle 8"/>
          <p:cNvSpPr/>
          <p:nvPr/>
        </p:nvSpPr>
        <p:spPr>
          <a:xfrm>
            <a:off x="6244935" y="1810992"/>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DCAE</a:t>
            </a:r>
            <a:endParaRPr lang="en-US"/>
          </a:p>
        </p:txBody>
      </p:sp>
      <p:sp>
        <p:nvSpPr>
          <p:cNvPr id="10" name="Cloud 9"/>
          <p:cNvSpPr/>
          <p:nvPr/>
        </p:nvSpPr>
        <p:spPr>
          <a:xfrm>
            <a:off x="74467" y="3217894"/>
            <a:ext cx="8593282" cy="515185"/>
          </a:xfrm>
          <a:prstGeom prst="cloud">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Management Network</a:t>
            </a:r>
            <a:endParaRPr lang="en-US"/>
          </a:p>
        </p:txBody>
      </p:sp>
      <p:sp>
        <p:nvSpPr>
          <p:cNvPr id="11" name="Rounded Rectangle 10"/>
          <p:cNvSpPr/>
          <p:nvPr/>
        </p:nvSpPr>
        <p:spPr>
          <a:xfrm>
            <a:off x="180108" y="4136296"/>
            <a:ext cx="8260773" cy="1579418"/>
          </a:xfrm>
          <a:prstGeom prst="round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mtClean="0"/>
              <a:t>Cloud-region (e.g Edge)</a:t>
            </a:r>
            <a:endParaRPr lang="en-US"/>
          </a:p>
        </p:txBody>
      </p:sp>
      <p:sp>
        <p:nvSpPr>
          <p:cNvPr id="12" name="Rounded Rectangle 11"/>
          <p:cNvSpPr/>
          <p:nvPr/>
        </p:nvSpPr>
        <p:spPr>
          <a:xfrm>
            <a:off x="332508" y="4288696"/>
            <a:ext cx="8260773" cy="1579418"/>
          </a:xfrm>
          <a:prstGeom prst="roundRec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smtClean="0"/>
              <a:t>Edge-Cloud (</a:t>
            </a:r>
            <a:r>
              <a:rPr lang="en-US" dirty="0" err="1" smtClean="0"/>
              <a:t>e.g</a:t>
            </a:r>
            <a:r>
              <a:rPr lang="en-US" dirty="0" smtClean="0"/>
              <a:t> </a:t>
            </a:r>
            <a:r>
              <a:rPr lang="en-US" dirty="0" err="1" smtClean="0"/>
              <a:t>Openstack</a:t>
            </a:r>
            <a:r>
              <a:rPr lang="en-US" dirty="0" smtClean="0"/>
              <a:t> Edge)</a:t>
            </a:r>
            <a:endParaRPr lang="en-US" dirty="0"/>
          </a:p>
        </p:txBody>
      </p:sp>
      <p:sp>
        <p:nvSpPr>
          <p:cNvPr id="13" name="Rounded Rectangle 12"/>
          <p:cNvSpPr/>
          <p:nvPr/>
        </p:nvSpPr>
        <p:spPr>
          <a:xfrm>
            <a:off x="703117" y="5036288"/>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keystone</a:t>
            </a:r>
            <a:endParaRPr lang="en-US"/>
          </a:p>
        </p:txBody>
      </p:sp>
      <p:sp>
        <p:nvSpPr>
          <p:cNvPr id="14" name="Rounded Rectangle 13"/>
          <p:cNvSpPr/>
          <p:nvPr/>
        </p:nvSpPr>
        <p:spPr>
          <a:xfrm>
            <a:off x="1541316" y="5365212"/>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Nova</a:t>
            </a:r>
            <a:endParaRPr lang="en-US"/>
          </a:p>
        </p:txBody>
      </p:sp>
      <p:sp>
        <p:nvSpPr>
          <p:cNvPr id="15" name="Rounded Rectangle 14"/>
          <p:cNvSpPr/>
          <p:nvPr/>
        </p:nvSpPr>
        <p:spPr>
          <a:xfrm>
            <a:off x="2150917" y="5036288"/>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neutron</a:t>
            </a:r>
            <a:endParaRPr lang="en-US"/>
          </a:p>
        </p:txBody>
      </p:sp>
      <p:sp>
        <p:nvSpPr>
          <p:cNvPr id="16" name="Rounded Rectangle 15"/>
          <p:cNvSpPr/>
          <p:nvPr/>
        </p:nvSpPr>
        <p:spPr>
          <a:xfrm>
            <a:off x="2660071" y="5372018"/>
            <a:ext cx="1039091" cy="270164"/>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Glance</a:t>
            </a:r>
            <a:endParaRPr lang="en-US"/>
          </a:p>
        </p:txBody>
      </p:sp>
      <p:sp>
        <p:nvSpPr>
          <p:cNvPr id="17" name="Rounded Rectangle 16"/>
          <p:cNvSpPr/>
          <p:nvPr/>
        </p:nvSpPr>
        <p:spPr>
          <a:xfrm>
            <a:off x="536862" y="5365212"/>
            <a:ext cx="924790" cy="276970"/>
          </a:xfrm>
          <a:prstGeom prst="roundRect">
            <a:avLst/>
          </a:prstGeom>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Cinder</a:t>
            </a:r>
            <a:endParaRPr lang="en-US"/>
          </a:p>
        </p:txBody>
      </p:sp>
      <p:sp>
        <p:nvSpPr>
          <p:cNvPr id="31" name="Rounded Rectangle 30"/>
          <p:cNvSpPr/>
          <p:nvPr/>
        </p:nvSpPr>
        <p:spPr>
          <a:xfrm>
            <a:off x="6244935" y="4288696"/>
            <a:ext cx="1569027" cy="81708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r>
              <a:rPr lang="en-US" smtClean="0"/>
              <a:t>Workloads</a:t>
            </a:r>
            <a:endParaRPr lang="en-US"/>
          </a:p>
        </p:txBody>
      </p:sp>
      <p:sp>
        <p:nvSpPr>
          <p:cNvPr id="38" name="Rounded Rectangle 37"/>
          <p:cNvSpPr/>
          <p:nvPr/>
        </p:nvSpPr>
        <p:spPr>
          <a:xfrm>
            <a:off x="3830781" y="5139059"/>
            <a:ext cx="1569027" cy="41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Fabric</a:t>
            </a:r>
            <a:endParaRPr lang="en-US" dirty="0"/>
          </a:p>
        </p:txBody>
      </p:sp>
      <p:sp>
        <p:nvSpPr>
          <p:cNvPr id="42" name="Rounded Rectangle 41"/>
          <p:cNvSpPr/>
          <p:nvPr/>
        </p:nvSpPr>
        <p:spPr>
          <a:xfrm>
            <a:off x="5531427" y="5159005"/>
            <a:ext cx="2895600" cy="41241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NFVI-nodes</a:t>
            </a:r>
            <a:endParaRPr lang="en-US"/>
          </a:p>
        </p:txBody>
      </p:sp>
      <p:sp>
        <p:nvSpPr>
          <p:cNvPr id="4" name="Rounded Rectangle 3"/>
          <p:cNvSpPr/>
          <p:nvPr/>
        </p:nvSpPr>
        <p:spPr>
          <a:xfrm>
            <a:off x="314962" y="2620225"/>
            <a:ext cx="7311966" cy="25900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IPSEC Gateway/Server</a:t>
            </a:r>
            <a:endParaRPr lang="en-US"/>
          </a:p>
        </p:txBody>
      </p:sp>
      <p:sp>
        <p:nvSpPr>
          <p:cNvPr id="33" name="Rounded Rectangle 32"/>
          <p:cNvSpPr/>
          <p:nvPr/>
        </p:nvSpPr>
        <p:spPr>
          <a:xfrm>
            <a:off x="2150916" y="2338323"/>
            <a:ext cx="1989859" cy="259003"/>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Static NAT</a:t>
            </a:r>
            <a:endParaRPr lang="en-US"/>
          </a:p>
        </p:txBody>
      </p:sp>
      <p:sp>
        <p:nvSpPr>
          <p:cNvPr id="34" name="Rounded Rectangle 33"/>
          <p:cNvSpPr/>
          <p:nvPr/>
        </p:nvSpPr>
        <p:spPr>
          <a:xfrm>
            <a:off x="493566" y="4750141"/>
            <a:ext cx="5598969" cy="22058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IPSEC Gateway, Node agent, EM Agent</a:t>
            </a:r>
            <a:endParaRPr lang="en-US" dirty="0"/>
          </a:p>
        </p:txBody>
      </p:sp>
      <p:sp>
        <p:nvSpPr>
          <p:cNvPr id="36" name="Rounded Rectangle 35"/>
          <p:cNvSpPr/>
          <p:nvPr/>
        </p:nvSpPr>
        <p:spPr>
          <a:xfrm>
            <a:off x="6359236" y="4297812"/>
            <a:ext cx="1454726" cy="537821"/>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smtClean="0"/>
              <a:t>EM agent, </a:t>
            </a:r>
          </a:p>
          <a:p>
            <a:pPr algn="ctr"/>
            <a:r>
              <a:rPr lang="en-US" sz="1200" smtClean="0"/>
              <a:t>IPSEC Client</a:t>
            </a:r>
          </a:p>
          <a:p>
            <a:pPr algn="ctr"/>
            <a:r>
              <a:rPr lang="en-US" sz="1200" smtClean="0"/>
              <a:t>Node Agent</a:t>
            </a:r>
            <a:endParaRPr lang="en-US" sz="1200"/>
          </a:p>
        </p:txBody>
      </p:sp>
      <p:sp>
        <p:nvSpPr>
          <p:cNvPr id="37" name="Rounded Rectangle 36"/>
          <p:cNvSpPr/>
          <p:nvPr/>
        </p:nvSpPr>
        <p:spPr>
          <a:xfrm>
            <a:off x="4170218" y="2334611"/>
            <a:ext cx="1922317" cy="262715"/>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DHCP Server</a:t>
            </a:r>
            <a:endParaRPr lang="en-US"/>
          </a:p>
        </p:txBody>
      </p:sp>
      <p:sp>
        <p:nvSpPr>
          <p:cNvPr id="40" name="Rounded Rectangle 39"/>
          <p:cNvSpPr/>
          <p:nvPr/>
        </p:nvSpPr>
        <p:spPr>
          <a:xfrm>
            <a:off x="6141027" y="2330899"/>
            <a:ext cx="1397575" cy="266427"/>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DNS Server</a:t>
            </a:r>
            <a:endParaRPr lang="en-US"/>
          </a:p>
        </p:txBody>
      </p:sp>
      <p:sp>
        <p:nvSpPr>
          <p:cNvPr id="41" name="Rounded Rectangle 40"/>
          <p:cNvSpPr/>
          <p:nvPr/>
        </p:nvSpPr>
        <p:spPr>
          <a:xfrm>
            <a:off x="5131376" y="1386315"/>
            <a:ext cx="1955224" cy="332106"/>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ISTIO CA</a:t>
            </a:r>
            <a:endParaRPr lang="en-US"/>
          </a:p>
        </p:txBody>
      </p:sp>
      <p:sp>
        <p:nvSpPr>
          <p:cNvPr id="44" name="Rounded Rectangle 43"/>
          <p:cNvSpPr/>
          <p:nvPr/>
        </p:nvSpPr>
        <p:spPr>
          <a:xfrm>
            <a:off x="332508" y="1328580"/>
            <a:ext cx="1818409" cy="33251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K8S</a:t>
            </a:r>
            <a:endParaRPr lang="en-US"/>
          </a:p>
        </p:txBody>
      </p:sp>
      <p:sp>
        <p:nvSpPr>
          <p:cNvPr id="45" name="Rounded Rectangle 44"/>
          <p:cNvSpPr/>
          <p:nvPr/>
        </p:nvSpPr>
        <p:spPr>
          <a:xfrm>
            <a:off x="313458" y="2344969"/>
            <a:ext cx="1808016" cy="259978"/>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EM</a:t>
            </a:r>
            <a:endParaRPr lang="en-US"/>
          </a:p>
        </p:txBody>
      </p:sp>
      <p:sp>
        <p:nvSpPr>
          <p:cNvPr id="32" name="Oval 31"/>
          <p:cNvSpPr/>
          <p:nvPr/>
        </p:nvSpPr>
        <p:spPr>
          <a:xfrm>
            <a:off x="132479" y="2157361"/>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1</a:t>
            </a:r>
            <a:endParaRPr lang="en-US"/>
          </a:p>
        </p:txBody>
      </p:sp>
      <p:sp>
        <p:nvSpPr>
          <p:cNvPr id="35" name="Oval 34"/>
          <p:cNvSpPr/>
          <p:nvPr/>
        </p:nvSpPr>
        <p:spPr>
          <a:xfrm>
            <a:off x="4263735" y="2175763"/>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sp>
        <p:nvSpPr>
          <p:cNvPr id="39" name="Oval 38"/>
          <p:cNvSpPr/>
          <p:nvPr/>
        </p:nvSpPr>
        <p:spPr>
          <a:xfrm>
            <a:off x="1442600" y="1039898"/>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3</a:t>
            </a:r>
            <a:endParaRPr lang="en-US"/>
          </a:p>
        </p:txBody>
      </p:sp>
      <p:sp>
        <p:nvSpPr>
          <p:cNvPr id="43" name="Oval 42"/>
          <p:cNvSpPr/>
          <p:nvPr/>
        </p:nvSpPr>
        <p:spPr>
          <a:xfrm>
            <a:off x="6319402" y="3113015"/>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5</a:t>
            </a:r>
            <a:endParaRPr lang="en-US"/>
          </a:p>
        </p:txBody>
      </p:sp>
      <p:cxnSp>
        <p:nvCxnSpPr>
          <p:cNvPr id="21" name="Straight Arrow Connector 20"/>
          <p:cNvCxnSpPr/>
          <p:nvPr/>
        </p:nvCxnSpPr>
        <p:spPr>
          <a:xfrm flipH="1" flipV="1">
            <a:off x="6186052" y="1606910"/>
            <a:ext cx="762864" cy="3196190"/>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46" name="Oval 45"/>
          <p:cNvSpPr/>
          <p:nvPr/>
        </p:nvSpPr>
        <p:spPr>
          <a:xfrm>
            <a:off x="5591168" y="3192452"/>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6</a:t>
            </a:r>
          </a:p>
        </p:txBody>
      </p:sp>
      <p:sp>
        <p:nvSpPr>
          <p:cNvPr id="47" name="Oval 46"/>
          <p:cNvSpPr/>
          <p:nvPr/>
        </p:nvSpPr>
        <p:spPr>
          <a:xfrm>
            <a:off x="7513485" y="3611199"/>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mtClean="0"/>
              <a:t>7</a:t>
            </a:r>
            <a:endParaRPr lang="en-US"/>
          </a:p>
        </p:txBody>
      </p:sp>
      <p:sp>
        <p:nvSpPr>
          <p:cNvPr id="24" name="TextBox 23"/>
          <p:cNvSpPr txBox="1"/>
          <p:nvPr/>
        </p:nvSpPr>
        <p:spPr>
          <a:xfrm>
            <a:off x="8716241" y="1018309"/>
            <a:ext cx="3378777" cy="5909310"/>
          </a:xfrm>
          <a:prstGeom prst="rect">
            <a:avLst/>
          </a:prstGeom>
          <a:noFill/>
        </p:spPr>
        <p:txBody>
          <a:bodyPr wrap="square" rtlCol="0">
            <a:spAutoFit/>
          </a:bodyPr>
          <a:lstStyle/>
          <a:p>
            <a:pPr marL="342900" indent="-342900">
              <a:buAutoNum type="arabicPeriod"/>
            </a:pPr>
            <a:r>
              <a:rPr lang="en-US" sz="1400" smtClean="0"/>
              <a:t>One time:  Admin via EM adds IPSEC Server configuration (to issue IP addresses via local DHCP Server)</a:t>
            </a:r>
          </a:p>
          <a:p>
            <a:pPr marL="342900" indent="-342900">
              <a:buAutoNum type="arabicPeriod"/>
            </a:pPr>
            <a:r>
              <a:rPr lang="en-US" sz="1400" smtClean="0"/>
              <a:t>EM configures DHCP Server and IPSEC Server</a:t>
            </a:r>
          </a:p>
          <a:p>
            <a:pPr marL="342900" indent="-342900">
              <a:buAutoNum type="arabicPeriod"/>
            </a:pPr>
            <a:r>
              <a:rPr lang="en-US" sz="1400" smtClean="0"/>
              <a:t>On per workload basis :  Create a service account (mostly it is done as part of VNF onboarding?). ISTIO CA comes to know about it via ISTIO watcher.</a:t>
            </a:r>
          </a:p>
          <a:p>
            <a:pPr marL="342900" indent="-342900">
              <a:buAutoNum type="arabicPeriod"/>
            </a:pPr>
            <a:r>
              <a:rPr lang="en-US" sz="1400" smtClean="0"/>
              <a:t>Workload is brought up (may be via cloud-init or via environment variables) with IPSEC Server information, service account etc…</a:t>
            </a:r>
          </a:p>
          <a:p>
            <a:pPr marL="342900" indent="-342900">
              <a:buAutoNum type="arabicPeriod"/>
            </a:pPr>
            <a:r>
              <a:rPr lang="en-US" sz="1400" smtClean="0"/>
              <a:t>Workload gets the certificate enrolled by ISTIO CA (CSR with service account name).  ISTIO CA verifies CSR subject/altname with the service accounts it has, then issues certificate. (over public IP address)</a:t>
            </a:r>
          </a:p>
          <a:p>
            <a:pPr marL="342900" indent="-342900">
              <a:buAutoNum type="arabicPeriod"/>
            </a:pPr>
            <a:r>
              <a:rPr lang="en-US" sz="1400" smtClean="0"/>
              <a:t>Workload establishes IPSEC tunnel and gets the internal IP address from DHCP Server</a:t>
            </a:r>
          </a:p>
          <a:p>
            <a:pPr marL="342900" indent="-342900">
              <a:buAutoNum type="arabicPeriod"/>
            </a:pPr>
            <a:r>
              <a:rPr lang="en-US" sz="1400" smtClean="0"/>
              <a:t>IPSEC communication between workloads and ONAP services.</a:t>
            </a:r>
          </a:p>
          <a:p>
            <a:pPr marL="342900" indent="-342900">
              <a:buAutoNum type="arabicPeriod"/>
            </a:pPr>
            <a:endParaRPr lang="en-US" sz="1400" smtClean="0"/>
          </a:p>
          <a:p>
            <a:pPr marL="342900" indent="-342900">
              <a:buAutoNum type="arabicPeriod"/>
            </a:pPr>
            <a:endParaRPr lang="en-US" sz="1400" smtClean="0"/>
          </a:p>
        </p:txBody>
      </p:sp>
      <p:sp>
        <p:nvSpPr>
          <p:cNvPr id="48" name="Oval 47"/>
          <p:cNvSpPr/>
          <p:nvPr/>
        </p:nvSpPr>
        <p:spPr>
          <a:xfrm>
            <a:off x="6206836" y="4515646"/>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4</a:t>
            </a:r>
          </a:p>
        </p:txBody>
      </p:sp>
      <p:sp>
        <p:nvSpPr>
          <p:cNvPr id="49" name="Oval 48"/>
          <p:cNvSpPr/>
          <p:nvPr/>
        </p:nvSpPr>
        <p:spPr>
          <a:xfrm>
            <a:off x="1266938" y="2619472"/>
            <a:ext cx="678874" cy="310271"/>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2</a:t>
            </a:r>
          </a:p>
        </p:txBody>
      </p:sp>
      <p:cxnSp>
        <p:nvCxnSpPr>
          <p:cNvPr id="50" name="Straight Arrow Connector 49"/>
          <p:cNvCxnSpPr/>
          <p:nvPr/>
        </p:nvCxnSpPr>
        <p:spPr>
          <a:xfrm flipH="1" flipV="1">
            <a:off x="5566923" y="2526569"/>
            <a:ext cx="1019181" cy="1904919"/>
          </a:xfrm>
          <a:prstGeom prst="straightConnector1">
            <a:avLst/>
          </a:prstGeom>
          <a:ln>
            <a:solidFill>
              <a:schemeClr val="tx1"/>
            </a:solidFill>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51" name="Rounded Rectangle 50"/>
          <p:cNvSpPr/>
          <p:nvPr/>
        </p:nvSpPr>
        <p:spPr>
          <a:xfrm>
            <a:off x="7356761" y="2669085"/>
            <a:ext cx="259775" cy="1956405"/>
          </a:xfrm>
          <a:prstGeom prst="roundRect">
            <a:avLst/>
          </a:prstGeom>
          <a:solidFill>
            <a:schemeClr val="accent2">
              <a:lumMod val="75000"/>
            </a:schemeClr>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81343886"/>
      </p:ext>
    </p:extLst>
  </p:cSld>
  <p:clrMapOvr>
    <a:masterClrMapping/>
  </p:clrMapOvr>
  <p:transition>
    <p:wipe dir="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US" smtClean="0"/>
              <a:t>Discussion</a:t>
            </a:r>
            <a:endParaRPr lang="en-US"/>
          </a:p>
        </p:txBody>
      </p:sp>
      <p:sp>
        <p:nvSpPr>
          <p:cNvPr id="4" name="TextBox 3"/>
          <p:cNvSpPr txBox="1"/>
          <p:nvPr/>
        </p:nvSpPr>
        <p:spPr>
          <a:xfrm>
            <a:off x="314961" y="1641764"/>
            <a:ext cx="11506200" cy="1200329"/>
          </a:xfrm>
          <a:prstGeom prst="rect">
            <a:avLst/>
          </a:prstGeom>
          <a:noFill/>
        </p:spPr>
        <p:txBody>
          <a:bodyPr wrap="square" rtlCol="0">
            <a:spAutoFit/>
          </a:bodyPr>
          <a:lstStyle/>
          <a:p>
            <a:pPr marL="285750" indent="-285750">
              <a:buFont typeface="Arial" panose="020B0604020202020204" pitchFamily="34" charset="0"/>
              <a:buChar char="•"/>
            </a:pPr>
            <a:r>
              <a:rPr lang="en-US" dirty="0" smtClean="0"/>
              <a:t>Any other options?  </a:t>
            </a:r>
          </a:p>
          <a:p>
            <a:pPr marL="285750" indent="-285750">
              <a:buFont typeface="Arial" panose="020B0604020202020204" pitchFamily="34" charset="0"/>
              <a:buChar char="•"/>
            </a:pPr>
            <a:r>
              <a:rPr lang="en-US" dirty="0" smtClean="0"/>
              <a:t>Any missing scenarios?</a:t>
            </a:r>
          </a:p>
          <a:p>
            <a:pPr marL="285750" indent="-285750">
              <a:buFont typeface="Arial" panose="020B0604020202020204" pitchFamily="34" charset="0"/>
              <a:buChar char="•"/>
            </a:pPr>
            <a:r>
              <a:rPr lang="en-US" dirty="0" smtClean="0"/>
              <a:t>Should we project this </a:t>
            </a:r>
            <a:r>
              <a:rPr lang="en-US" dirty="0" smtClean="0"/>
              <a:t>as </a:t>
            </a:r>
            <a:r>
              <a:rPr lang="en-US" dirty="0" smtClean="0"/>
              <a:t>a separate project or make it part of Multi-Cloud project?</a:t>
            </a:r>
          </a:p>
          <a:p>
            <a:pPr marL="285750" indent="-285750">
              <a:buFont typeface="Arial" panose="020B0604020202020204" pitchFamily="34" charset="0"/>
              <a:buChar char="•"/>
            </a:pPr>
            <a:r>
              <a:rPr lang="en-US" dirty="0" smtClean="0"/>
              <a:t>Contributors?  Intel, VMWare, Verizon (showed interest), ???</a:t>
            </a:r>
          </a:p>
        </p:txBody>
      </p:sp>
      <p:sp>
        <p:nvSpPr>
          <p:cNvPr id="5" name="TextBox 4"/>
          <p:cNvSpPr txBox="1"/>
          <p:nvPr/>
        </p:nvSpPr>
        <p:spPr>
          <a:xfrm>
            <a:off x="6837218" y="3865418"/>
            <a:ext cx="4447309" cy="646331"/>
          </a:xfrm>
          <a:prstGeom prst="rect">
            <a:avLst/>
          </a:prstGeom>
          <a:noFill/>
        </p:spPr>
        <p:txBody>
          <a:bodyPr wrap="square" rtlCol="0">
            <a:spAutoFit/>
          </a:bodyPr>
          <a:lstStyle/>
          <a:p>
            <a:r>
              <a:rPr lang="en-US" dirty="0" smtClean="0"/>
              <a:t>Need for “Terminal proxy” for </a:t>
            </a:r>
            <a:r>
              <a:rPr lang="en-US" dirty="0" err="1" smtClean="0"/>
              <a:t>devops</a:t>
            </a:r>
            <a:r>
              <a:rPr lang="en-US" dirty="0" smtClean="0"/>
              <a:t> to SSH into VM via ONAP???</a:t>
            </a:r>
            <a:endParaRPr lang="en-US" dirty="0"/>
          </a:p>
        </p:txBody>
      </p:sp>
    </p:spTree>
    <p:extLst>
      <p:ext uri="{BB962C8B-B14F-4D97-AF65-F5344CB8AC3E}">
        <p14:creationId xmlns:p14="http://schemas.microsoft.com/office/powerpoint/2010/main" val="218232476"/>
      </p:ext>
    </p:extLst>
  </p:cSld>
  <p:clrMapOvr>
    <a:masterClrMapping/>
  </p:clrMapOvr>
  <p:transition>
    <p:wipe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6305984"/>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ControllerScope_v3.pptx" id="{28E9490B-5D65-4E5E-9483-B0B053AAC961}" vid="{F46BACDA-4390-47A1-9393-2717BF35541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ONAP_template</Template>
  <TotalTime>23604</TotalTime>
  <Words>874</Words>
  <Application>Microsoft Office PowerPoint</Application>
  <PresentationFormat>Widescreen</PresentationFormat>
  <Paragraphs>183</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.AppleSystemUIFont</vt:lpstr>
      <vt:lpstr>Arial</vt:lpstr>
      <vt:lpstr>Calibri</vt:lpstr>
      <vt:lpstr>Office Theme</vt:lpstr>
      <vt:lpstr>ONAP-to-Edge Secure site reachability</vt:lpstr>
      <vt:lpstr>Background – Management network</vt:lpstr>
      <vt:lpstr>Requirements</vt:lpstr>
      <vt:lpstr>Solution overview</vt:lpstr>
      <vt:lpstr>Solution deployment architecture</vt:lpstr>
      <vt:lpstr>Edge onboarding – infrastructure VPN</vt:lpstr>
      <vt:lpstr>Management Network for ONAP to workload communication</vt:lpstr>
      <vt:lpstr>Discussion</vt:lpstr>
      <vt:lpstr>PowerPoint Presentation</vt:lpstr>
    </vt:vector>
  </TitlesOfParts>
  <Company>Intel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Addepalli, Srinivasa R</dc:creator>
  <cp:keywords>CTPClassification=:VisualMarkings=, CTPClassification=CTP_PUBLIC:VisualMarkings=</cp:keywords>
  <cp:lastModifiedBy>Addepalli, Srinivasa R</cp:lastModifiedBy>
  <cp:revision>394</cp:revision>
  <cp:lastPrinted>2017-09-21T21:17:08Z</cp:lastPrinted>
  <dcterms:created xsi:type="dcterms:W3CDTF">2017-11-06T17:49:59Z</dcterms:created>
  <dcterms:modified xsi:type="dcterms:W3CDTF">2018-06-13T18:45:04Z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readonly">
    <vt:lpwstr/>
  </property>
  <property fmtid="{D5CDD505-2E9C-101B-9397-08002B2CF9AE}" pid="3" name="_change">
    <vt:lpwstr/>
  </property>
  <property fmtid="{D5CDD505-2E9C-101B-9397-08002B2CF9AE}" pid="4" name="_full-control">
    <vt:lpwstr/>
  </property>
  <property fmtid="{D5CDD505-2E9C-101B-9397-08002B2CF9AE}" pid="5" name="sflag">
    <vt:lpwstr>1505846994</vt:lpwstr>
  </property>
  <property fmtid="{D5CDD505-2E9C-101B-9397-08002B2CF9AE}" pid="6" name="TitusGUID">
    <vt:lpwstr>e9813069-0692-4adb-b3b0-b70e00abcf56</vt:lpwstr>
  </property>
  <property fmtid="{D5CDD505-2E9C-101B-9397-08002B2CF9AE}" pid="7" name="CTP_TimeStamp">
    <vt:lpwstr>2017-12-11 20:52:38Z</vt:lpwstr>
  </property>
  <property fmtid="{D5CDD505-2E9C-101B-9397-08002B2CF9AE}" pid="8" name="CTP_BU">
    <vt:lpwstr>NA</vt:lpwstr>
  </property>
  <property fmtid="{D5CDD505-2E9C-101B-9397-08002B2CF9AE}" pid="9" name="CTP_IDSID">
    <vt:lpwstr>NA</vt:lpwstr>
  </property>
  <property fmtid="{D5CDD505-2E9C-101B-9397-08002B2CF9AE}" pid="10" name="CTP_WWID">
    <vt:lpwstr>NA</vt:lpwstr>
  </property>
  <property fmtid="{D5CDD505-2E9C-101B-9397-08002B2CF9AE}" pid="11" name="CTPClassification">
    <vt:lpwstr>CTP_PUBLIC</vt:lpwstr>
  </property>
</Properties>
</file>