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335" r:id="rId2"/>
    <p:sldId id="364" r:id="rId3"/>
    <p:sldId id="363" r:id="rId4"/>
    <p:sldId id="3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006F8D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01" autoAdjust="0"/>
    <p:restoredTop sz="38897" autoAdjust="0"/>
  </p:normalViewPr>
  <p:slideViewPr>
    <p:cSldViewPr snapToGrid="0" snapToObjects="1">
      <p:cViewPr varScale="1">
        <p:scale>
          <a:sx n="68" d="100"/>
          <a:sy n="68" d="100"/>
        </p:scale>
        <p:origin x="92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6/4/2018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474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2217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2900" y="7984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0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6100"/>
            <a:ext cx="12192000" cy="553405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-133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548766"/>
            <a:ext cx="11506200" cy="5628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Edge+Scoping#EdgeScoping-ONAPEdgeMVPforCasablanca" TargetMode="External"/><Relationship Id="rId2" Type="http://schemas.openxmlformats.org/officeDocument/2006/relationships/hyperlink" Target="https://wiki.onap.org/display/DW/Edge+Scoping#EdgeScoping-ONAPHierarchical(Central/Edge)Architectur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onap.org/pages/editpage.action?pageId=28381325#EdgeScoping-SequenceDiagra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" y="1838227"/>
            <a:ext cx="12170006" cy="5019773"/>
          </a:xfrm>
        </p:spPr>
        <p:txBody>
          <a:bodyPr>
            <a:normAutofit fontScale="90000"/>
          </a:bodyPr>
          <a:lstStyle/>
          <a:p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r>
              <a:rPr lang="en-US" sz="4000" b="1" dirty="0"/>
              <a:t>Edge Automation through ONAP WG</a:t>
            </a:r>
            <a:br>
              <a:rPr lang="en-US" sz="4000" b="1" dirty="0"/>
            </a:br>
            <a:r>
              <a:rPr lang="en-US" sz="2800" b="1" dirty="0"/>
              <a:t>Arch Update – June 5</a:t>
            </a:r>
            <a:r>
              <a:rPr lang="en-US" sz="2800" b="1" baseline="30000" dirty="0"/>
              <a:t>th</a:t>
            </a:r>
            <a:r>
              <a:rPr lang="en-US" sz="2800" b="1" dirty="0"/>
              <a:t> 2018</a:t>
            </a:r>
            <a:br>
              <a:rPr lang="en-US" sz="4000" dirty="0"/>
            </a:br>
            <a:br>
              <a:rPr lang="en-US" sz="4000" dirty="0"/>
            </a:br>
            <a:r>
              <a:rPr lang="en-US" sz="2700" dirty="0"/>
              <a:t>Leads: 		Ramki Krishnan (VMware), Raghu Ranganathan (Ciena)</a:t>
            </a:r>
            <a:br>
              <a:rPr lang="en-US" sz="2700" dirty="0"/>
            </a:br>
            <a:br>
              <a:rPr lang="en-US" sz="2700" dirty="0"/>
            </a:br>
            <a:r>
              <a:rPr lang="en-US" sz="2200" dirty="0"/>
              <a:t>Wiki: 			https://wiki.onap.org/display/DW/Edge+Automation+through+ONAP</a:t>
            </a:r>
            <a:br>
              <a:rPr lang="en-US" sz="2200" dirty="0"/>
            </a:br>
            <a:r>
              <a:rPr lang="en-US" sz="2200" dirty="0"/>
              <a:t>Meeting Date/Time: 	Monday, 3:00pm UTC - 5:00pm UTC</a:t>
            </a:r>
            <a:br>
              <a:rPr lang="en-US" sz="2200" dirty="0"/>
            </a:br>
            <a:br>
              <a:rPr lang="en-US" sz="2200" dirty="0"/>
            </a:br>
            <a:br>
              <a:rPr lang="en-US" dirty="0"/>
            </a:br>
            <a:br>
              <a:rPr lang="en-US" sz="2700" dirty="0"/>
            </a:br>
            <a:br>
              <a:rPr lang="fr-FR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870322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649FD2-DE71-4034-AEB3-79DA4BFDCC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C865E7-6B8B-4B8D-BFCD-DCC030B33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Problem Statement(s)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AAE910-64DE-415F-B95C-974C5DC34B3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Broad set of </a:t>
            </a:r>
            <a:r>
              <a:rPr lang="en-US" dirty="0">
                <a:solidFill>
                  <a:srgbClr val="FF0000"/>
                </a:solidFill>
              </a:rPr>
              <a:t>Context Information </a:t>
            </a:r>
            <a:r>
              <a:rPr lang="en-US" dirty="0"/>
              <a:t>that can enhance and enrich the delivery of a broad set of applications.</a:t>
            </a:r>
          </a:p>
          <a:p>
            <a:pPr lvl="1"/>
            <a:r>
              <a:rPr lang="en-US" dirty="0"/>
              <a:t>ONAP SBI/NBI: “Context APIs” (e.g. Edge Infra/App Analytics, MEC APIs)</a:t>
            </a:r>
          </a:p>
          <a:p>
            <a:endParaRPr lang="en-US" dirty="0"/>
          </a:p>
          <a:p>
            <a:r>
              <a:rPr lang="en-US" dirty="0"/>
              <a:t>@Scale </a:t>
            </a:r>
            <a:r>
              <a:rPr lang="en-US" dirty="0">
                <a:solidFill>
                  <a:srgbClr val="FF0000"/>
                </a:solidFill>
              </a:rPr>
              <a:t>Edge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Automation Cloud Service</a:t>
            </a:r>
          </a:p>
          <a:p>
            <a:pPr lvl="1"/>
            <a:r>
              <a:rPr lang="en-US" dirty="0"/>
              <a:t>Infrastructure LCM w/ XaaS (e.g. Analytics, Resiliency Closed Loop)</a:t>
            </a:r>
          </a:p>
          <a:p>
            <a:pPr lvl="1"/>
            <a:endParaRPr lang="en-US" dirty="0"/>
          </a:p>
          <a:p>
            <a:r>
              <a:rPr lang="en-US" dirty="0"/>
              <a:t>@Scale </a:t>
            </a:r>
            <a:r>
              <a:rPr lang="en-US" dirty="0">
                <a:solidFill>
                  <a:srgbClr val="FF0000"/>
                </a:solidFill>
              </a:rPr>
              <a:t>Edge VNFs/3</a:t>
            </a:r>
            <a:r>
              <a:rPr lang="en-US" baseline="30000" dirty="0">
                <a:solidFill>
                  <a:srgbClr val="FF0000"/>
                </a:solidFill>
              </a:rPr>
              <a:t>rd</a:t>
            </a:r>
            <a:r>
              <a:rPr lang="en-US" dirty="0">
                <a:solidFill>
                  <a:srgbClr val="FF0000"/>
                </a:solidFill>
              </a:rPr>
              <a:t> Party Apps </a:t>
            </a:r>
            <a:r>
              <a:rPr lang="en-US" dirty="0"/>
              <a:t>Automation</a:t>
            </a:r>
          </a:p>
          <a:p>
            <a:pPr lvl="1"/>
            <a:r>
              <a:rPr lang="en-US" dirty="0"/>
              <a:t>With ONAP Central/Edge Hierarchy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951254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7C8230-B701-4B3D-B693-5C9AF317A8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8C432F-F739-4AC1-96BC-939E0C237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WG Scope &amp; Progress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1DD6D8-0580-45AB-8DB5-2C31AC08A1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723900"/>
            <a:ext cx="11506200" cy="5584825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Edge Application Profile Definition – Casablanca &amp; Beyond</a:t>
            </a:r>
          </a:p>
          <a:p>
            <a:pPr lvl="1"/>
            <a:r>
              <a:rPr lang="en-US" sz="2000" i="1" dirty="0">
                <a:solidFill>
                  <a:schemeClr val="accent6"/>
                </a:solidFill>
              </a:rPr>
              <a:t>Status: Complete</a:t>
            </a:r>
          </a:p>
          <a:p>
            <a:pPr lvl="2"/>
            <a:r>
              <a:rPr lang="en-US" sz="1600" i="1" dirty="0">
                <a:solidFill>
                  <a:schemeClr val="accent6"/>
                </a:solidFill>
              </a:rPr>
              <a:t>Defines the use cases</a:t>
            </a:r>
          </a:p>
          <a:p>
            <a:r>
              <a:rPr lang="en-US" sz="2400" dirty="0"/>
              <a:t>Edge Infrastructure Profile Definition – Casablanca &amp; Beyond</a:t>
            </a:r>
          </a:p>
          <a:p>
            <a:pPr lvl="1"/>
            <a:r>
              <a:rPr lang="en-US" sz="2000" i="1" dirty="0">
                <a:solidFill>
                  <a:schemeClr val="accent6"/>
                </a:solidFill>
              </a:rPr>
              <a:t>Status: Complete</a:t>
            </a:r>
          </a:p>
          <a:p>
            <a:pPr lvl="2"/>
            <a:r>
              <a:rPr lang="en-US" sz="1600" i="1" dirty="0">
                <a:solidFill>
                  <a:schemeClr val="accent6"/>
                </a:solidFill>
              </a:rPr>
              <a:t>Defines the IaaS/PaaS attributes needed from Cloud Providers</a:t>
            </a:r>
          </a:p>
          <a:p>
            <a:r>
              <a:rPr lang="en-US" sz="2400" dirty="0"/>
              <a:t>Define Hierarchical ONAP Central/Edge Reference Architecture – Casablanca &amp; Beyond</a:t>
            </a:r>
          </a:p>
          <a:p>
            <a:pPr lvl="1"/>
            <a:r>
              <a:rPr lang="en-US" sz="2000" dirty="0"/>
              <a:t>Support Edge Application/Infrastructure profile </a:t>
            </a:r>
          </a:p>
          <a:p>
            <a:pPr lvl="1"/>
            <a:r>
              <a:rPr lang="en-US" sz="2000" dirty="0"/>
              <a:t>Support Any "Cloud" (internal Business Unit or external Partner) at Any "Location" (edge, regional or central)</a:t>
            </a:r>
          </a:p>
          <a:p>
            <a:pPr lvl="1"/>
            <a:r>
              <a:rPr lang="en-US" sz="2000" dirty="0"/>
              <a:t>Identify MVP components in ONAP Edge for Casablanca</a:t>
            </a:r>
          </a:p>
          <a:p>
            <a:pPr lvl="1"/>
            <a:r>
              <a:rPr lang="en-US" sz="2000" i="1" dirty="0">
                <a:solidFill>
                  <a:schemeClr val="accent6"/>
                </a:solidFill>
              </a:rPr>
              <a:t>Status: Complete</a:t>
            </a:r>
          </a:p>
          <a:p>
            <a:r>
              <a:rPr lang="en-US" sz="2400" dirty="0"/>
              <a:t>Key Enhancements for Functional Interactions (API reference points) - Casablanca</a:t>
            </a:r>
          </a:p>
          <a:p>
            <a:pPr lvl="1"/>
            <a:r>
              <a:rPr lang="en-US" sz="2000" dirty="0"/>
              <a:t>Work closely with Project Teams &amp; Arch Committee</a:t>
            </a:r>
          </a:p>
          <a:p>
            <a:pPr lvl="1"/>
            <a:r>
              <a:rPr lang="en-US" sz="2000" i="1" dirty="0">
                <a:solidFill>
                  <a:schemeClr val="accent4"/>
                </a:solidFill>
              </a:rPr>
              <a:t>Status: To Start</a:t>
            </a:r>
          </a:p>
          <a:p>
            <a:endParaRPr lang="en-US" sz="2400" dirty="0">
              <a:solidFill>
                <a:srgbClr val="7030A0"/>
              </a:solidFill>
            </a:endParaRPr>
          </a:p>
          <a:p>
            <a:r>
              <a:rPr lang="en-US" sz="2400" dirty="0">
                <a:solidFill>
                  <a:srgbClr val="7030A0"/>
                </a:solidFill>
              </a:rPr>
              <a:t>Note: This is expected to be a multi-release project</a:t>
            </a:r>
          </a:p>
          <a:p>
            <a:pPr lvl="1"/>
            <a:endParaRPr lang="en-US" sz="1600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071864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F8ED73-B108-4862-A2FE-C9A4E62310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FAB8745-2B56-424F-9CC7-92FEB5203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Casablanca Requirements for Edge Automation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F293BC-614A-401B-89ED-3188B62135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809626"/>
            <a:ext cx="11506200" cy="5499100"/>
          </a:xfrm>
        </p:spPr>
        <p:txBody>
          <a:bodyPr>
            <a:normAutofit/>
          </a:bodyPr>
          <a:lstStyle/>
          <a:p>
            <a:r>
              <a:rPr lang="en-US" sz="2400" dirty="0"/>
              <a:t>ONAP Hierarchical Architecture</a:t>
            </a:r>
          </a:p>
          <a:p>
            <a:pPr lvl="1"/>
            <a:r>
              <a:rPr lang="en-US" sz="2000" dirty="0"/>
              <a:t>Separate ONAP instances at Central and Edge Locations</a:t>
            </a:r>
          </a:p>
          <a:p>
            <a:pPr lvl="1"/>
            <a:r>
              <a:rPr lang="en-US" sz="2000" dirty="0"/>
              <a:t>Wiki Link: </a:t>
            </a:r>
            <a:r>
              <a:rPr lang="en-US" sz="1400" dirty="0">
                <a:hlinkClick r:id="rId2"/>
              </a:rPr>
              <a:t>https://wiki.onap.org/display/DW/Edge+Scoping#EdgeScoping-ONAPHierarchical(Central/Edge)Architecture</a:t>
            </a:r>
            <a:endParaRPr lang="en-US" sz="1400" dirty="0"/>
          </a:p>
          <a:p>
            <a:r>
              <a:rPr lang="en-US" sz="2400" dirty="0"/>
              <a:t>Casablanca MVP</a:t>
            </a:r>
          </a:p>
          <a:p>
            <a:pPr lvl="1"/>
            <a:r>
              <a:rPr lang="en-US" sz="2000" dirty="0"/>
              <a:t>Wiki Link: </a:t>
            </a:r>
            <a:r>
              <a:rPr lang="en-US" sz="1400" dirty="0">
                <a:hlinkClick r:id="rId3"/>
              </a:rPr>
              <a:t>https://wiki.onap.org/display/DW/Edge+Scoping#EdgeScoping-ONAPEdgeMVPforCasablanca</a:t>
            </a:r>
            <a:endParaRPr lang="en-US" sz="1400" dirty="0"/>
          </a:p>
          <a:p>
            <a:r>
              <a:rPr lang="en-US" sz="2400" dirty="0"/>
              <a:t>ONAP Activity Goals towards Requirements</a:t>
            </a:r>
          </a:p>
          <a:p>
            <a:pPr lvl="1"/>
            <a:r>
              <a:rPr lang="en-US" sz="2000" dirty="0"/>
              <a:t>Sequence Diagram Wiki Link: </a:t>
            </a:r>
            <a:r>
              <a:rPr lang="en-US" sz="1400" dirty="0">
                <a:hlinkClick r:id="rId4"/>
              </a:rPr>
              <a:t>https://wiki.onap.org/pages/editpage.action?pageId=28381325#EdgeScoping-SequenceDiagram</a:t>
            </a:r>
            <a:endParaRPr lang="en-US" sz="1400" dirty="0"/>
          </a:p>
          <a:p>
            <a:pPr lvl="1"/>
            <a:r>
              <a:rPr lang="en-US" sz="2000" dirty="0"/>
              <a:t>Static Edge Infrastructure </a:t>
            </a:r>
          </a:p>
          <a:p>
            <a:pPr lvl="2"/>
            <a:r>
              <a:rPr lang="en-US" sz="1600" dirty="0"/>
              <a:t>OOM/Cloudify to Deploy ONAP Edge (selective DCAE components)</a:t>
            </a:r>
          </a:p>
          <a:p>
            <a:pPr lvl="1"/>
            <a:r>
              <a:rPr lang="en-US" sz="2000" dirty="0"/>
              <a:t>VNF Deployment Workflow</a:t>
            </a:r>
          </a:p>
          <a:p>
            <a:pPr lvl="2"/>
            <a:r>
              <a:rPr lang="en-US" sz="1600" dirty="0"/>
              <a:t>No ONAP Edge involvement</a:t>
            </a:r>
          </a:p>
          <a:p>
            <a:pPr lvl="1"/>
            <a:r>
              <a:rPr lang="en-US" sz="2000" dirty="0"/>
              <a:t>Summarized Analytics from Edge</a:t>
            </a:r>
          </a:p>
          <a:p>
            <a:pPr marL="914400" lvl="2" indent="0">
              <a:buNone/>
            </a:pPr>
            <a:endParaRPr lang="en-US" sz="1600" dirty="0"/>
          </a:p>
          <a:p>
            <a:pPr lvl="2"/>
            <a:endParaRPr lang="en-US" sz="1600" dirty="0"/>
          </a:p>
          <a:p>
            <a:pPr lvl="2"/>
            <a:endParaRPr lang="en-US" sz="1600" dirty="0"/>
          </a:p>
          <a:p>
            <a:pPr lvl="1"/>
            <a:endParaRPr lang="en-US" sz="2000" dirty="0"/>
          </a:p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63610400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21360</TotalTime>
  <Words>336</Words>
  <Application>Microsoft Office PowerPoint</Application>
  <PresentationFormat>Widescreen</PresentationFormat>
  <Paragraphs>51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.AppleSystemUIFont</vt:lpstr>
      <vt:lpstr>Arial</vt:lpstr>
      <vt:lpstr>Calibri</vt:lpstr>
      <vt:lpstr>Office Theme</vt:lpstr>
      <vt:lpstr>     Edge Automation through ONAP WG Arch Update – June 5th 2018  Leads:   Ramki Krishnan (VMware), Raghu Ranganathan (Ciena)  Wiki:    https://wiki.onap.org/display/DW/Edge+Automation+through+ONAP Meeting Date/Time:  Monday, 3:00pm UTC - 5:00pm UTC             </vt:lpstr>
      <vt:lpstr>Problem Statement(s)</vt:lpstr>
      <vt:lpstr>WG Scope &amp; Progress</vt:lpstr>
      <vt:lpstr>ONAP Casablanca Requirements for Edge Automation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Ramki Krishnan</cp:lastModifiedBy>
  <cp:revision>1020</cp:revision>
  <dcterms:created xsi:type="dcterms:W3CDTF">2017-02-27T16:23:08Z</dcterms:created>
  <dcterms:modified xsi:type="dcterms:W3CDTF">2018-06-04T22:25:36Z</dcterms:modified>
</cp:coreProperties>
</file>