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335" r:id="rId2"/>
    <p:sldId id="363" r:id="rId3"/>
    <p:sldId id="362" r:id="rId4"/>
    <p:sldId id="359" r:id="rId5"/>
    <p:sldId id="354" r:id="rId6"/>
    <p:sldId id="360" r:id="rId7"/>
    <p:sldId id="353" r:id="rId8"/>
    <p:sldId id="355" r:id="rId9"/>
    <p:sldId id="361" r:id="rId10"/>
    <p:sldId id="3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38897" autoAdjust="0"/>
  </p:normalViewPr>
  <p:slideViewPr>
    <p:cSldViewPr snapToGrid="0" snapToObjects="1">
      <p:cViewPr varScale="1">
        <p:scale>
          <a:sx n="67" d="100"/>
          <a:sy n="67" d="100"/>
        </p:scale>
        <p:origin x="9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74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221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2900" y="7984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0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6100"/>
            <a:ext cx="12192000" cy="55340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-133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548766"/>
            <a:ext cx="11506200" cy="5628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838227"/>
            <a:ext cx="12170006" cy="5019773"/>
          </a:xfrm>
        </p:spPr>
        <p:txBody>
          <a:bodyPr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b="1" dirty="0"/>
              <a:t>Edge Automation through ONAP WG</a:t>
            </a:r>
            <a:br>
              <a:rPr lang="en-US" sz="4000" b="1" dirty="0"/>
            </a:br>
            <a:r>
              <a:rPr lang="en-US" sz="2800" b="1" dirty="0"/>
              <a:t>TSC Update – May 10</a:t>
            </a:r>
            <a:r>
              <a:rPr lang="en-US" sz="2800" b="1" baseline="30000" dirty="0"/>
              <a:t>th</a:t>
            </a:r>
            <a:r>
              <a:rPr lang="en-US" sz="2800" b="1" dirty="0"/>
              <a:t> 2018</a:t>
            </a:r>
            <a:br>
              <a:rPr lang="en-US" sz="4000" dirty="0"/>
            </a:br>
            <a:br>
              <a:rPr lang="en-US" sz="4000" dirty="0"/>
            </a:br>
            <a:r>
              <a:rPr lang="en-US" sz="2700" dirty="0"/>
              <a:t>Leads: 		Ramki Krishnan (VMware), Raghu Ranganathan (Ciena)</a:t>
            </a:r>
            <a:br>
              <a:rPr lang="en-US" sz="2700" dirty="0"/>
            </a:br>
            <a:br>
              <a:rPr lang="en-US" sz="2700" dirty="0"/>
            </a:br>
            <a:r>
              <a:rPr lang="en-US" sz="2200" dirty="0"/>
              <a:t>Wiki: 			https://wiki.onap.org/display/DW/Edge+Automation+through+ONAP</a:t>
            </a:r>
            <a:br>
              <a:rPr lang="en-US" sz="2200" dirty="0"/>
            </a:br>
            <a:r>
              <a:rPr lang="en-US" sz="2200" dirty="0"/>
              <a:t>Meeting Date/Time: 	Monday, 3:00pm UTC - 5:00pm UTC</a:t>
            </a:r>
            <a:br>
              <a:rPr lang="en-US" sz="2200" dirty="0"/>
            </a:br>
            <a:br>
              <a:rPr lang="en-US" sz="2200" dirty="0"/>
            </a:br>
            <a:br>
              <a:rPr lang="en-US" dirty="0"/>
            </a:br>
            <a:br>
              <a:rPr lang="en-US" sz="2700" dirty="0"/>
            </a:br>
            <a:br>
              <a:rPr lang="fr-FR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870322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E8A708-6BE7-4A70-BE6D-0C3727B62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A5A506-77A5-4100-9458-862D11AD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Hierarchical ONAP Central/Edge Architecture</a:t>
            </a:r>
          </a:p>
        </p:txBody>
      </p:sp>
      <p:pic>
        <p:nvPicPr>
          <p:cNvPr id="6" name="Picture 5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5E0CD99B-F489-43B5-9764-53A62F6AF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4" y="621357"/>
            <a:ext cx="8734424" cy="5699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6F70B5F-B3BF-457D-B350-BC79E0793DB8}"/>
              </a:ext>
            </a:extLst>
          </p:cNvPr>
          <p:cNvSpPr/>
          <p:nvPr/>
        </p:nvSpPr>
        <p:spPr>
          <a:xfrm>
            <a:off x="3462337" y="614658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A78FF9-7EA3-4D1C-B9F1-EF27DD8DEDB7}"/>
              </a:ext>
            </a:extLst>
          </p:cNvPr>
          <p:cNvSpPr/>
          <p:nvPr/>
        </p:nvSpPr>
        <p:spPr>
          <a:xfrm>
            <a:off x="9148171" y="1447863"/>
            <a:ext cx="28247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</a:rPr>
              <a:t>Minimum Viable ONAP Edge (assuming operational aspects only, i.e., in Design/Deploy/Operate)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33333"/>
                </a:solidFill>
              </a:rPr>
              <a:t>ONAP Edge - DCAE with RT-collector/Batch-collector: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Multi-Cloud: can use a Data Router to forward to local only and/or replicate to central also.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DMAAP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Policy: PDP/PEP....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A&amp;AI - TBD? may not be needed if only closed loop decisions based on policies for given customer instances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TBD - other ONAP components?</a:t>
            </a:r>
          </a:p>
          <a:p>
            <a:endParaRPr lang="en-US" sz="12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2757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723900"/>
            <a:ext cx="11506200" cy="558482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use cases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IaaS/PaaS attributes needed from Cloud Providers</a:t>
            </a:r>
          </a:p>
          <a:p>
            <a:r>
              <a:rPr lang="en-US" sz="2400" dirty="0"/>
              <a:t>Define hierarchical ONAP Central/Edge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for ONAP Edge for Casablanca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Near Completion</a:t>
            </a:r>
          </a:p>
          <a:p>
            <a:r>
              <a:rPr lang="en-US" sz="2400" dirty="0"/>
              <a:t>Deep Dive on Functional Interactions (API reference points) - Casablanca</a:t>
            </a:r>
          </a:p>
          <a:p>
            <a:pPr lvl="1"/>
            <a:r>
              <a:rPr lang="en-US" sz="2000" dirty="0"/>
              <a:t>Work closely with Project Teams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Note: This is expected to be a multi-release project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07186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8ED73-B108-4862-A2FE-C9A4E6231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AB8745-2B56-424F-9CC7-92FEB5203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requirements for Edge Automation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293BC-614A-401B-89ED-3188B62135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09626"/>
            <a:ext cx="11506200" cy="5499100"/>
          </a:xfrm>
        </p:spPr>
        <p:txBody>
          <a:bodyPr>
            <a:normAutofit/>
          </a:bodyPr>
          <a:lstStyle/>
          <a:p>
            <a:r>
              <a:rPr lang="en-US" dirty="0"/>
              <a:t>ONAP Hierarchical Architecture (under discussion)</a:t>
            </a:r>
          </a:p>
          <a:p>
            <a:pPr lvl="1"/>
            <a:r>
              <a:rPr lang="en-US" sz="2000" dirty="0"/>
              <a:t>Option 1: Separate ONAP instances at Central and Edge Locations</a:t>
            </a:r>
          </a:p>
          <a:p>
            <a:pPr lvl="1"/>
            <a:r>
              <a:rPr lang="en-US" sz="2000" dirty="0"/>
              <a:t>Option 2: One ONAP instance and with some ONAP Components in Edge Cloud</a:t>
            </a:r>
          </a:p>
          <a:p>
            <a:endParaRPr lang="en-US" dirty="0"/>
          </a:p>
          <a:p>
            <a:r>
              <a:rPr lang="en-US" dirty="0"/>
              <a:t>ONAP Activity Goals towards Requirements</a:t>
            </a:r>
          </a:p>
          <a:p>
            <a:pPr lvl="1"/>
            <a:r>
              <a:rPr lang="en-US" sz="2000" dirty="0"/>
              <a:t>ONAP SP &lt;</a:t>
            </a:r>
            <a:r>
              <a:rPr lang="en-US" sz="2000" dirty="0">
                <a:solidFill>
                  <a:srgbClr val="7030A0"/>
                </a:solidFill>
              </a:rPr>
              <a:t>IaaS/PaaS API</a:t>
            </a:r>
            <a:r>
              <a:rPr lang="en-US" sz="2000" dirty="0"/>
              <a:t>&gt; Edge Cloud SP</a:t>
            </a:r>
          </a:p>
          <a:p>
            <a:pPr lvl="1"/>
            <a:r>
              <a:rPr lang="en-US" sz="2000" dirty="0"/>
              <a:t>ONAP Central &lt;</a:t>
            </a:r>
            <a:r>
              <a:rPr lang="en-US" sz="2000" dirty="0">
                <a:solidFill>
                  <a:srgbClr val="7030A0"/>
                </a:solidFill>
              </a:rPr>
              <a:t>API</a:t>
            </a:r>
            <a:r>
              <a:rPr lang="en-US" sz="2000" dirty="0"/>
              <a:t>&gt; [ONAP Edge/Cloud Orchestrator]</a:t>
            </a:r>
          </a:p>
          <a:p>
            <a:endParaRPr lang="en-US" dirty="0"/>
          </a:p>
          <a:p>
            <a:r>
              <a:rPr lang="en-US" dirty="0"/>
              <a:t>Potential Casablanca Requirements</a:t>
            </a:r>
          </a:p>
          <a:p>
            <a:pPr lvl="1"/>
            <a:r>
              <a:rPr lang="en-US" sz="2000" dirty="0"/>
              <a:t>Enhancements to Multi-Cloud and External API models</a:t>
            </a:r>
          </a:p>
          <a:p>
            <a:pPr lvl="1"/>
            <a:r>
              <a:rPr lang="en-US" sz="2000" dirty="0"/>
              <a:t>MVP for ONAP Edge </a:t>
            </a:r>
          </a:p>
          <a:p>
            <a:pPr lvl="2"/>
            <a:r>
              <a:rPr lang="en-US" sz="1600" dirty="0"/>
              <a:t>Only Operational Components: DCAE, Multi-Cloud, DMaaP, MSB, etc.; Centralized Design/Deployment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361040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EFD97-83C3-4357-AF54-51DA065B6F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A9B73-B7B9-45FB-A285-8986659BE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679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>
            <a:normAutofit/>
          </a:bodyPr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use cases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IaaS/PaaS attributes needed from Cloud Providers</a:t>
            </a:r>
          </a:p>
          <a:p>
            <a:r>
              <a:rPr lang="en-US" sz="2400" dirty="0"/>
              <a:t>Define hierarchical ONAP Central/Edge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for ONAP Edge for Casablanca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Near Completion</a:t>
            </a:r>
          </a:p>
          <a:p>
            <a:r>
              <a:rPr lang="en-US" sz="2400" dirty="0"/>
              <a:t>Deep Dive on Functional Interactions (API reference points) - Casablanca</a:t>
            </a:r>
          </a:p>
          <a:p>
            <a:pPr lvl="1"/>
            <a:r>
              <a:rPr lang="en-US" sz="2000" dirty="0"/>
              <a:t>Work closely with Project Teams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5315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/>
          <a:lstStyle/>
          <a:p>
            <a:r>
              <a:rPr lang="en-US" sz="2400" dirty="0"/>
              <a:t>Edge Application/Infrastructure Profile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Further Feedback from End User Advisory Group much appreciated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Review Profiles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Scale numbers for Casablanca</a:t>
            </a:r>
          </a:p>
          <a:p>
            <a:r>
              <a:rPr lang="en-US" sz="2400" dirty="0"/>
              <a:t>Hierarchical ONAP Central/Edge Architecture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Further Feedback from End User Advisory Group much appreciated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Casablanca S3P requirements for ONAP Edge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Additional Casablanca S3P requirements for ONAP Central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1883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988DB7-CD13-49C2-A77C-AE75E2910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90B7DF-D163-4D64-90F5-ADD2BB11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Application Profile Summary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9B82ED2-F9AC-49FB-AA67-FD20A3836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72298"/>
              </p:ext>
            </p:extLst>
          </p:nvPr>
        </p:nvGraphicFramePr>
        <p:xfrm>
          <a:off x="228600" y="817876"/>
          <a:ext cx="11753850" cy="4657452"/>
        </p:xfrm>
        <a:graphic>
          <a:graphicData uri="http://schemas.openxmlformats.org/drawingml/2006/table">
            <a:tbl>
              <a:tblPr/>
              <a:tblGrid>
                <a:gridCol w="223799">
                  <a:extLst>
                    <a:ext uri="{9D8B030D-6E8A-4147-A177-3AD203B41FA5}">
                      <a16:colId xmlns:a16="http://schemas.microsoft.com/office/drawing/2014/main" val="2728215158"/>
                    </a:ext>
                  </a:extLst>
                </a:gridCol>
                <a:gridCol w="1344045">
                  <a:extLst>
                    <a:ext uri="{9D8B030D-6E8A-4147-A177-3AD203B41FA5}">
                      <a16:colId xmlns:a16="http://schemas.microsoft.com/office/drawing/2014/main" val="3070414211"/>
                    </a:ext>
                  </a:extLst>
                </a:gridCol>
                <a:gridCol w="2804131">
                  <a:extLst>
                    <a:ext uri="{9D8B030D-6E8A-4147-A177-3AD203B41FA5}">
                      <a16:colId xmlns:a16="http://schemas.microsoft.com/office/drawing/2014/main" val="153798439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553722221"/>
                    </a:ext>
                  </a:extLst>
                </a:gridCol>
                <a:gridCol w="1685925">
                  <a:extLst>
                    <a:ext uri="{9D8B030D-6E8A-4147-A177-3AD203B41FA5}">
                      <a16:colId xmlns:a16="http://schemas.microsoft.com/office/drawing/2014/main" val="1940873108"/>
                    </a:ext>
                  </a:extLst>
                </a:gridCol>
                <a:gridCol w="721070">
                  <a:extLst>
                    <a:ext uri="{9D8B030D-6E8A-4147-A177-3AD203B41FA5}">
                      <a16:colId xmlns:a16="http://schemas.microsoft.com/office/drawing/2014/main" val="1793828924"/>
                    </a:ext>
                  </a:extLst>
                </a:gridCol>
                <a:gridCol w="1176774">
                  <a:extLst>
                    <a:ext uri="{9D8B030D-6E8A-4147-A177-3AD203B41FA5}">
                      <a16:colId xmlns:a16="http://schemas.microsoft.com/office/drawing/2014/main" val="3082913904"/>
                    </a:ext>
                  </a:extLst>
                </a:gridCol>
                <a:gridCol w="1418052">
                  <a:extLst>
                    <a:ext uri="{9D8B030D-6E8A-4147-A177-3AD203B41FA5}">
                      <a16:colId xmlns:a16="http://schemas.microsoft.com/office/drawing/2014/main" val="1701954717"/>
                    </a:ext>
                  </a:extLst>
                </a:gridCol>
                <a:gridCol w="798904">
                  <a:extLst>
                    <a:ext uri="{9D8B030D-6E8A-4147-A177-3AD203B41FA5}">
                      <a16:colId xmlns:a16="http://schemas.microsoft.com/office/drawing/2014/main" val="406404643"/>
                    </a:ext>
                  </a:extLst>
                </a:gridCol>
              </a:tblGrid>
              <a:tr h="36339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Classification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Examples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Network / Service Behavior Type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Deployment Component/ APIs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ONAP Managed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Edge Location Constraint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Potential Application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Casablanca Candidate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45162"/>
                  </a:ext>
                </a:extLst>
              </a:tr>
              <a:tr h="55781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1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(20ms -100ms)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In service path optimization applications which run in open CU-CP platform (also known as RAN Intelligent Controller, or SD-RAN controller).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Network State Control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Open 5G CU-CP (CU - Control Plane) – VNFC.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NF Vendor/Service Provider/3rd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06148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2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Slice monitoring, performance analysis, fault analysis, root cause analysis, centralized SON applications, Optimization (SON Drive Test Minimization etc.), ML methodologies for various apps.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Network Analytics &amp; Optimization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DCAE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NF Vendor/Service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892209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Video Analytics, Video Optimization, Customer geoLocation information, Anonymized customer data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Workload Analytics, Optimization &amp; Context processing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Cloud Edge or Cloud Central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01052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4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Real-time (10-20 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Third party applications that directly interacts with the UEs, like AR/VR, factory automation, drone control, etc.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300">
                          <a:effectLst/>
                        </a:rPr>
                        <a:t>Workload Automation / AR-VR / Content,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UE or Cloud Edge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93081"/>
                  </a:ext>
                </a:extLst>
              </a:tr>
              <a:tr h="43646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5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Value Added Services + 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3)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317870"/>
                  </a:ext>
                </a:extLst>
              </a:tr>
              <a:tr h="4104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6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Value Added Services + 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04180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5C36D74-061D-4C30-9A3F-5804A1C1C014}"/>
              </a:ext>
            </a:extLst>
          </p:cNvPr>
          <p:cNvSpPr/>
          <p:nvPr/>
        </p:nvSpPr>
        <p:spPr>
          <a:xfrm>
            <a:off x="3076575" y="587450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99649505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36FAF-FE51-43C8-8840-9B750EF15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40C58-CF97-4DC5-8703-6030AEF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Infrastructure Profile Summary (1)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2E31D-D300-4013-B466-D183CDFBC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57225"/>
            <a:ext cx="11506200" cy="5267325"/>
          </a:xfrm>
        </p:spPr>
        <p:txBody>
          <a:bodyPr>
            <a:normAutofit/>
          </a:bodyPr>
          <a:lstStyle/>
          <a:p>
            <a:r>
              <a:rPr lang="en-US" sz="1600" dirty="0"/>
              <a:t>Distributed</a:t>
            </a:r>
          </a:p>
          <a:p>
            <a:pPr lvl="1"/>
            <a:r>
              <a:rPr lang="en-US" sz="1600" dirty="0"/>
              <a:t>1000's of edge locations of varying capacity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10-100 edge locations (simple starting point)</a:t>
            </a:r>
          </a:p>
          <a:p>
            <a:r>
              <a:rPr lang="en-US" sz="1600" dirty="0" err="1"/>
              <a:t>Peformance</a:t>
            </a:r>
            <a:r>
              <a:rPr lang="en-US" sz="1600" dirty="0"/>
              <a:t>-awareness </a:t>
            </a:r>
          </a:p>
          <a:p>
            <a:pPr lvl="1"/>
            <a:r>
              <a:rPr lang="en-US" sz="1600" dirty="0"/>
              <a:t>GPU, FPGAs, SR-IOV etc.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SR-IOV desired for Data Plane (5G CU-UP)</a:t>
            </a:r>
          </a:p>
          <a:p>
            <a:pPr lvl="2"/>
            <a:r>
              <a:rPr lang="en-US" sz="1600" dirty="0"/>
              <a:t>NIC offload desired for tunnel </a:t>
            </a:r>
            <a:r>
              <a:rPr lang="en-US" sz="1600" dirty="0" err="1"/>
              <a:t>encap</a:t>
            </a:r>
            <a:r>
              <a:rPr lang="en-US" sz="1600" dirty="0"/>
              <a:t>/</a:t>
            </a:r>
            <a:r>
              <a:rPr lang="en-US" sz="1600" dirty="0" err="1"/>
              <a:t>decap</a:t>
            </a:r>
            <a:r>
              <a:rPr lang="en-US" sz="1600" dirty="0"/>
              <a:t> e.g. 5G CU-UP GTP tunnel</a:t>
            </a:r>
          </a:p>
          <a:p>
            <a:r>
              <a:rPr lang="en-US" sz="1600" dirty="0"/>
              <a:t>Resource Isolation through fine-grained QoS </a:t>
            </a:r>
          </a:p>
          <a:p>
            <a:pPr lvl="1"/>
            <a:r>
              <a:rPr lang="en-US" sz="1600" dirty="0"/>
              <a:t>Support both Latency-sensitive and General purpose applications</a:t>
            </a:r>
          </a:p>
          <a:p>
            <a:pPr lvl="1"/>
            <a:r>
              <a:rPr lang="en-US" sz="1600" dirty="0"/>
              <a:t>Support ONAP Management plane components in the same cloud with Workloads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Min/Max resource reservation model desired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C4AFF9-C02E-4FF7-8D08-99862198B2CA}"/>
              </a:ext>
            </a:extLst>
          </p:cNvPr>
          <p:cNvSpPr/>
          <p:nvPr/>
        </p:nvSpPr>
        <p:spPr>
          <a:xfrm>
            <a:off x="2995612" y="6139035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35940196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36FAF-FE51-43C8-8840-9B750EF15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40C58-CF97-4DC5-8703-6030AEF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Infrastructure </a:t>
            </a:r>
            <a:r>
              <a:rPr lang="en-US"/>
              <a:t>Profile Summary (2)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2E31D-D300-4013-B466-D183CDFBC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57225"/>
            <a:ext cx="11506200" cy="6838950"/>
          </a:xfrm>
        </p:spPr>
        <p:txBody>
          <a:bodyPr>
            <a:normAutofit fontScale="40000" lnSpcReduction="20000"/>
          </a:bodyPr>
          <a:lstStyle/>
          <a:p>
            <a:r>
              <a:rPr lang="en-US" sz="3800" dirty="0"/>
              <a:t>Security</a:t>
            </a:r>
          </a:p>
          <a:p>
            <a:pPr lvl="1"/>
            <a:r>
              <a:rPr lang="en-US" sz="3800" dirty="0"/>
              <a:t>Workloads are often deployed in external (non-dc-type) locations and need HW security (TPM etc.) </a:t>
            </a:r>
          </a:p>
          <a:p>
            <a:pPr lvl="1"/>
            <a:r>
              <a:rPr lang="en-US" sz="3800" dirty="0"/>
              <a:t>3rd party applications which need additional HW security (VM, Containers in VM etc.) and SW security (Inter-component TLS etc.)</a:t>
            </a:r>
          </a:p>
          <a:p>
            <a:pPr lvl="1"/>
            <a:r>
              <a:rPr lang="en-US" sz="3800" dirty="0"/>
              <a:t>Casablanca - Implementation</a:t>
            </a:r>
            <a:br>
              <a:rPr lang="en-US" sz="3800" dirty="0"/>
            </a:br>
            <a:endParaRPr lang="en-US" sz="3800" dirty="0"/>
          </a:p>
          <a:p>
            <a:pPr lvl="2"/>
            <a:r>
              <a:rPr lang="en-US" sz="3800" dirty="0"/>
              <a:t>Edge Clouds with private IP addresses, i.e. reachable via private connections </a:t>
            </a:r>
          </a:p>
          <a:p>
            <a:pPr lvl="2"/>
            <a:r>
              <a:rPr lang="en-US" sz="3800" dirty="0"/>
              <a:t>For example, edge cloud in a public cloud provider reachable via AWS direct connect or Azure express route or Google partner interconnect </a:t>
            </a:r>
          </a:p>
          <a:p>
            <a:r>
              <a:rPr lang="en-US" sz="3800" dirty="0"/>
              <a:t>Capacity constraints</a:t>
            </a:r>
          </a:p>
          <a:p>
            <a:pPr lvl="1"/>
            <a:r>
              <a:rPr lang="en-US" sz="3800" dirty="0"/>
              <a:t>Very small footprint (few nodes per physical location), Medium footprint (10's of nodes per physical location), Large footprint (100's of nodes per physical location)</a:t>
            </a:r>
          </a:p>
          <a:p>
            <a:pPr lvl="1"/>
            <a:r>
              <a:rPr lang="en-US" sz="3800" dirty="0"/>
              <a:t>Casablanca - Deployment</a:t>
            </a:r>
          </a:p>
          <a:p>
            <a:pPr lvl="2"/>
            <a:r>
              <a:rPr lang="en-US" sz="3800" dirty="0"/>
              <a:t>Need number of cores per servers; Need storage capacity/pool</a:t>
            </a:r>
          </a:p>
          <a:p>
            <a:r>
              <a:rPr lang="en-US" sz="3800" dirty="0"/>
              <a:t>Cloud Diversity</a:t>
            </a:r>
          </a:p>
          <a:p>
            <a:pPr lvl="1"/>
            <a:r>
              <a:rPr lang="en-US" sz="3800" dirty="0"/>
              <a:t>Private and Public Cloud Providers</a:t>
            </a:r>
          </a:p>
          <a:p>
            <a:pPr lvl="1"/>
            <a:r>
              <a:rPr lang="en-US" sz="3800" dirty="0"/>
              <a:t>Casablanca - Implementation</a:t>
            </a:r>
          </a:p>
          <a:p>
            <a:pPr lvl="2"/>
            <a:r>
              <a:rPr lang="en-US" sz="3800" dirty="0"/>
              <a:t>Note: ONAP currently supports private edge clouds based on VMware VIO, Wind River Titanium Cloud, Upstream OpenStack</a:t>
            </a:r>
          </a:p>
          <a:p>
            <a:pPr lvl="2"/>
            <a:r>
              <a:rPr lang="en-US" sz="3800" dirty="0"/>
              <a:t>Desire to have at least one Public Cloud Provider (Azure, AWS, GCE etc.) as an Edge Cloud Provider</a:t>
            </a:r>
          </a:p>
          <a:p>
            <a:pPr lvl="3"/>
            <a:r>
              <a:rPr lang="en-US" sz="3800" dirty="0"/>
              <a:t>ONAP central instantiates an Edge Cloud instance (blue cloud provider in </a:t>
            </a:r>
            <a:r>
              <a:rPr lang="en-US" sz="3800" dirty="0" err="1"/>
              <a:t>gliffy</a:t>
            </a:r>
            <a:r>
              <a:rPr lang="en-US" sz="3800" dirty="0"/>
              <a:t>) via a IaaS API to cloud provider</a:t>
            </a:r>
          </a:p>
          <a:p>
            <a:pPr lvl="3"/>
            <a:r>
              <a:rPr lang="en-US" sz="3800" dirty="0"/>
              <a:t>ONAP central instantiates one or more ONAP edge components as need, e.g. DCAE</a:t>
            </a:r>
          </a:p>
          <a:p>
            <a:pPr lvl="3"/>
            <a:r>
              <a:rPr lang="en-US" sz="3800" dirty="0"/>
              <a:t>ONAP central instantiates one or more NFs, e.g. 5G CU-UP/CP</a:t>
            </a:r>
          </a:p>
          <a:p>
            <a:r>
              <a:rPr lang="en-US" sz="3800" dirty="0"/>
              <a:t>Configuration Diversity</a:t>
            </a:r>
          </a:p>
          <a:p>
            <a:pPr lvl="1"/>
            <a:r>
              <a:rPr lang="en-US" sz="3800" dirty="0"/>
              <a:t>5G Factory Automation, 5G General Mobility Services etc. – User Plane components (DU, CU-UP, UPF etc.) 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C4AFF9-C02E-4FF7-8D08-99862198B2CA}"/>
              </a:ext>
            </a:extLst>
          </p:cNvPr>
          <p:cNvSpPr/>
          <p:nvPr/>
        </p:nvSpPr>
        <p:spPr>
          <a:xfrm>
            <a:off x="2995612" y="6139035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98769037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21244</TotalTime>
  <Words>1022</Words>
  <Application>Microsoft Office PowerPoint</Application>
  <PresentationFormat>Widescreen</PresentationFormat>
  <Paragraphs>182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.AppleSystemUIFont</vt:lpstr>
      <vt:lpstr>Arial</vt:lpstr>
      <vt:lpstr>Calibri</vt:lpstr>
      <vt:lpstr>Office Theme</vt:lpstr>
      <vt:lpstr>     Edge Automation through ONAP WG TSC Update – May 10th 2018  Leads:   Ramki Krishnan (VMware), Raghu Ranganathan (Ciena)  Wiki:    https://wiki.onap.org/display/DW/Edge+Automation+through+ONAP Meeting Date/Time:  Monday, 3:00pm UTC - 5:00pm UTC             </vt:lpstr>
      <vt:lpstr>WG Scope &amp; Progress</vt:lpstr>
      <vt:lpstr>ONAP requirements for Edge Automation</vt:lpstr>
      <vt:lpstr>PowerPoint Presentation</vt:lpstr>
      <vt:lpstr>WG Scope &amp; Progress</vt:lpstr>
      <vt:lpstr>Next Steps</vt:lpstr>
      <vt:lpstr>Edge Application Profile Summary</vt:lpstr>
      <vt:lpstr>Edge Infrastructure Profile Summary (1)</vt:lpstr>
      <vt:lpstr>Edge Infrastructure Profile Summary (2)</vt:lpstr>
      <vt:lpstr>Hierarchical ONAP Central/Edge Architecture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997</cp:revision>
  <dcterms:created xsi:type="dcterms:W3CDTF">2017-02-27T16:23:08Z</dcterms:created>
  <dcterms:modified xsi:type="dcterms:W3CDTF">2018-05-09T21:11:25Z</dcterms:modified>
</cp:coreProperties>
</file>