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335" r:id="rId2"/>
    <p:sldId id="318" r:id="rId3"/>
    <p:sldId id="354" r:id="rId4"/>
    <p:sldId id="353" r:id="rId5"/>
    <p:sldId id="355" r:id="rId6"/>
    <p:sldId id="356" r:id="rId7"/>
    <p:sldId id="3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006F8D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01" autoAdjust="0"/>
    <p:restoredTop sz="38897" autoAdjust="0"/>
  </p:normalViewPr>
  <p:slideViewPr>
    <p:cSldViewPr snapToGrid="0" snapToObjects="1">
      <p:cViewPr varScale="1">
        <p:scale>
          <a:sx n="67" d="100"/>
          <a:sy n="67" d="100"/>
        </p:scale>
        <p:origin x="948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4/29/2018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3474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2217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2900" y="7984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0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3600" b="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6100"/>
            <a:ext cx="12192000" cy="553405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-133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548766"/>
            <a:ext cx="11506200" cy="56281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" y="1838227"/>
            <a:ext cx="12170006" cy="5019773"/>
          </a:xfrm>
        </p:spPr>
        <p:txBody>
          <a:bodyPr>
            <a:normAutofit fontScale="90000"/>
          </a:bodyPr>
          <a:lstStyle/>
          <a:p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r>
              <a:rPr lang="en-US" sz="4000" b="1" dirty="0"/>
              <a:t>Edge Automation through ONAP WG</a:t>
            </a:r>
            <a:br>
              <a:rPr lang="en-US" sz="4000" b="1" dirty="0"/>
            </a:br>
            <a:r>
              <a:rPr lang="en-US" sz="2800" b="1" dirty="0"/>
              <a:t>Use Case Subcommittee Update – April 30</a:t>
            </a:r>
            <a:r>
              <a:rPr lang="en-US" sz="2800" b="1" baseline="30000" dirty="0"/>
              <a:t>th</a:t>
            </a:r>
            <a:r>
              <a:rPr lang="en-US" sz="2800" b="1" dirty="0"/>
              <a:t> 2018</a:t>
            </a:r>
            <a:br>
              <a:rPr lang="en-US" sz="4000" dirty="0"/>
            </a:br>
            <a:br>
              <a:rPr lang="en-US" sz="4000" dirty="0"/>
            </a:br>
            <a:r>
              <a:rPr lang="en-US" sz="2700" dirty="0"/>
              <a:t>Leads: 		Ramki Krishnan (VMware), Raghu Ranganathan (Ciena)</a:t>
            </a:r>
            <a:br>
              <a:rPr lang="en-US" sz="2700" dirty="0"/>
            </a:br>
            <a:br>
              <a:rPr lang="en-US" sz="2700" dirty="0"/>
            </a:br>
            <a:r>
              <a:rPr lang="en-US" sz="2200" dirty="0"/>
              <a:t>Wiki: 			https://wiki.onap.org/display/DW/Edge+Automation+through+ONAP</a:t>
            </a:r>
            <a:br>
              <a:rPr lang="en-US" sz="2200" dirty="0"/>
            </a:br>
            <a:r>
              <a:rPr lang="en-US" sz="2200" dirty="0"/>
              <a:t>Meeting Date/Time: 	Monday, 3:00pm UTC - 5:00pm UTC</a:t>
            </a:r>
            <a:br>
              <a:rPr lang="en-US" sz="2200" dirty="0"/>
            </a:br>
            <a:br>
              <a:rPr lang="en-US" sz="2200" dirty="0"/>
            </a:br>
            <a:br>
              <a:rPr lang="en-US" dirty="0"/>
            </a:br>
            <a:br>
              <a:rPr lang="en-US" sz="2700" dirty="0"/>
            </a:br>
            <a:br>
              <a:rPr lang="fr-FR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870322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C8140C5-15A1-47E7-981D-D2359349CB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D157F6-4FC2-4407-9D81-5CA19A832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9DE3C1-FCFC-4618-BAF8-034877FE4C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268" y="772998"/>
            <a:ext cx="12097731" cy="5524107"/>
          </a:xfrm>
        </p:spPr>
        <p:txBody>
          <a:bodyPr>
            <a:normAutofit/>
          </a:bodyPr>
          <a:lstStyle/>
          <a:p>
            <a:r>
              <a:rPr lang="en-US" sz="2400" dirty="0"/>
              <a:t>WG Scope &amp; Progress</a:t>
            </a:r>
          </a:p>
          <a:p>
            <a:r>
              <a:rPr lang="en-US" sz="2400" dirty="0"/>
              <a:t>Edge Application Profile Summary</a:t>
            </a:r>
          </a:p>
          <a:p>
            <a:r>
              <a:rPr lang="en-US" sz="2400" dirty="0"/>
              <a:t>Edge Infrastructure Profile Summary</a:t>
            </a:r>
          </a:p>
          <a:p>
            <a:r>
              <a:rPr lang="en-US" sz="2400" dirty="0"/>
              <a:t>Hierarchical ONAP Central/Edge Architecture</a:t>
            </a:r>
          </a:p>
          <a:p>
            <a:r>
              <a:rPr lang="en-US" sz="2400" dirty="0"/>
              <a:t>Next Steps</a:t>
            </a:r>
          </a:p>
          <a:p>
            <a:endParaRPr lang="en-US" sz="2400" dirty="0"/>
          </a:p>
          <a:p>
            <a:endParaRPr lang="en-US" sz="2600" dirty="0"/>
          </a:p>
          <a:p>
            <a:pPr lvl="1"/>
            <a:endParaRPr lang="en-US" sz="2200" dirty="0"/>
          </a:p>
          <a:p>
            <a:endParaRPr lang="en-US" sz="2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12870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7C8230-B701-4B3D-B693-5C9AF317A8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8C432F-F739-4AC1-96BC-939E0C237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WG Scope &amp; Progress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1DD6D8-0580-45AB-8DB5-2C31AC08A1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628650"/>
            <a:ext cx="11506200" cy="5680075"/>
          </a:xfrm>
        </p:spPr>
        <p:txBody>
          <a:bodyPr/>
          <a:lstStyle/>
          <a:p>
            <a:r>
              <a:rPr lang="en-US" sz="2400" dirty="0"/>
              <a:t>Edge Application Profile Definition – Casablanca &amp; Beyond</a:t>
            </a:r>
          </a:p>
          <a:p>
            <a:pPr lvl="1"/>
            <a:r>
              <a:rPr lang="en-US" sz="2000" i="1" dirty="0">
                <a:solidFill>
                  <a:schemeClr val="accent6"/>
                </a:solidFill>
              </a:rPr>
              <a:t>Status: Complete</a:t>
            </a:r>
          </a:p>
          <a:p>
            <a:r>
              <a:rPr lang="en-US" sz="2400" dirty="0"/>
              <a:t>Edge Infrastructure Profile Definition – Casablanca &amp; Beyond</a:t>
            </a:r>
          </a:p>
          <a:p>
            <a:pPr lvl="1"/>
            <a:r>
              <a:rPr lang="en-US" sz="2000" i="1" dirty="0">
                <a:solidFill>
                  <a:schemeClr val="accent6"/>
                </a:solidFill>
              </a:rPr>
              <a:t>Status: Close to Completion</a:t>
            </a:r>
          </a:p>
          <a:p>
            <a:r>
              <a:rPr lang="en-US" sz="2400" dirty="0"/>
              <a:t>Define hierarchical ONAP Central/Edge Architecture – Casablanca &amp; Beyond</a:t>
            </a:r>
          </a:p>
          <a:p>
            <a:pPr lvl="1"/>
            <a:r>
              <a:rPr lang="en-US" sz="2000" dirty="0"/>
              <a:t>Support Edge Application/Infrastructure profile </a:t>
            </a:r>
          </a:p>
          <a:p>
            <a:pPr lvl="1"/>
            <a:r>
              <a:rPr lang="en-US" sz="2000" dirty="0"/>
              <a:t>Support Any "Cloud" (internal Business Unit or external Partner) at Any "Location" (edge, regional or central)</a:t>
            </a:r>
          </a:p>
          <a:p>
            <a:pPr lvl="1"/>
            <a:r>
              <a:rPr lang="en-US" sz="2000" dirty="0"/>
              <a:t>Identify MVP components for ONAP Edge for Casablanca</a:t>
            </a:r>
          </a:p>
          <a:p>
            <a:pPr lvl="1"/>
            <a:r>
              <a:rPr lang="en-US" sz="2000" i="1" dirty="0">
                <a:solidFill>
                  <a:schemeClr val="accent6"/>
                </a:solidFill>
              </a:rPr>
              <a:t>Status: Close to Completion</a:t>
            </a:r>
          </a:p>
          <a:p>
            <a:r>
              <a:rPr lang="en-US" sz="2400" dirty="0"/>
              <a:t>Deep Dive on Functional Interactions (API reference points) - Casablanca</a:t>
            </a:r>
          </a:p>
          <a:p>
            <a:pPr lvl="1"/>
            <a:r>
              <a:rPr lang="en-US" sz="2000" dirty="0"/>
              <a:t>Work closely with Project Teams</a:t>
            </a:r>
          </a:p>
          <a:p>
            <a:pPr lvl="1"/>
            <a:r>
              <a:rPr lang="en-US" sz="2000" i="1" dirty="0">
                <a:solidFill>
                  <a:schemeClr val="accent4"/>
                </a:solidFill>
              </a:rPr>
              <a:t>Status: To Start</a:t>
            </a:r>
          </a:p>
          <a:p>
            <a:pPr lvl="1"/>
            <a:endParaRPr lang="en-US" sz="1600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053154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988DB7-CD13-49C2-A77C-AE75E29107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A90B7DF-D163-4D64-90F5-ADD2BB11E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Edge Application Profile Summary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9B82ED2-F9AC-49FB-AA67-FD20A38364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572298"/>
              </p:ext>
            </p:extLst>
          </p:nvPr>
        </p:nvGraphicFramePr>
        <p:xfrm>
          <a:off x="228600" y="817876"/>
          <a:ext cx="11753850" cy="4657452"/>
        </p:xfrm>
        <a:graphic>
          <a:graphicData uri="http://schemas.openxmlformats.org/drawingml/2006/table">
            <a:tbl>
              <a:tblPr/>
              <a:tblGrid>
                <a:gridCol w="223799">
                  <a:extLst>
                    <a:ext uri="{9D8B030D-6E8A-4147-A177-3AD203B41FA5}">
                      <a16:colId xmlns:a16="http://schemas.microsoft.com/office/drawing/2014/main" val="2728215158"/>
                    </a:ext>
                  </a:extLst>
                </a:gridCol>
                <a:gridCol w="1344045">
                  <a:extLst>
                    <a:ext uri="{9D8B030D-6E8A-4147-A177-3AD203B41FA5}">
                      <a16:colId xmlns:a16="http://schemas.microsoft.com/office/drawing/2014/main" val="3070414211"/>
                    </a:ext>
                  </a:extLst>
                </a:gridCol>
                <a:gridCol w="2804131">
                  <a:extLst>
                    <a:ext uri="{9D8B030D-6E8A-4147-A177-3AD203B41FA5}">
                      <a16:colId xmlns:a16="http://schemas.microsoft.com/office/drawing/2014/main" val="1537984390"/>
                    </a:ext>
                  </a:extLst>
                </a:gridCol>
                <a:gridCol w="1581150">
                  <a:extLst>
                    <a:ext uri="{9D8B030D-6E8A-4147-A177-3AD203B41FA5}">
                      <a16:colId xmlns:a16="http://schemas.microsoft.com/office/drawing/2014/main" val="3553722221"/>
                    </a:ext>
                  </a:extLst>
                </a:gridCol>
                <a:gridCol w="1685925">
                  <a:extLst>
                    <a:ext uri="{9D8B030D-6E8A-4147-A177-3AD203B41FA5}">
                      <a16:colId xmlns:a16="http://schemas.microsoft.com/office/drawing/2014/main" val="1940873108"/>
                    </a:ext>
                  </a:extLst>
                </a:gridCol>
                <a:gridCol w="721070">
                  <a:extLst>
                    <a:ext uri="{9D8B030D-6E8A-4147-A177-3AD203B41FA5}">
                      <a16:colId xmlns:a16="http://schemas.microsoft.com/office/drawing/2014/main" val="1793828924"/>
                    </a:ext>
                  </a:extLst>
                </a:gridCol>
                <a:gridCol w="1176774">
                  <a:extLst>
                    <a:ext uri="{9D8B030D-6E8A-4147-A177-3AD203B41FA5}">
                      <a16:colId xmlns:a16="http://schemas.microsoft.com/office/drawing/2014/main" val="3082913904"/>
                    </a:ext>
                  </a:extLst>
                </a:gridCol>
                <a:gridCol w="1418052">
                  <a:extLst>
                    <a:ext uri="{9D8B030D-6E8A-4147-A177-3AD203B41FA5}">
                      <a16:colId xmlns:a16="http://schemas.microsoft.com/office/drawing/2014/main" val="1701954717"/>
                    </a:ext>
                  </a:extLst>
                </a:gridCol>
                <a:gridCol w="798904">
                  <a:extLst>
                    <a:ext uri="{9D8B030D-6E8A-4147-A177-3AD203B41FA5}">
                      <a16:colId xmlns:a16="http://schemas.microsoft.com/office/drawing/2014/main" val="406404643"/>
                    </a:ext>
                  </a:extLst>
                </a:gridCol>
              </a:tblGrid>
              <a:tr h="363397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No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Application Classification (RTT)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Application Examples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Network / Service Behavior Type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Deployment Component/ APIs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ONAP Managed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Edge Location Constraint (RTT)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Potential Application Provider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b="1" dirty="0">
                          <a:effectLst/>
                        </a:rPr>
                        <a:t>Casablanca Candidate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245162"/>
                  </a:ext>
                </a:extLst>
              </a:tr>
              <a:tr h="557813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1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Real-time (20ms -100ms)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In service path optimization applications which run in open CU-CP platform (also known as RAN Intelligent Controller, or SD-RAN controller). 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Real-Time Network State Control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Open 5G CU-CP (CU - Control Plane) – VNFC.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Hard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NF Vendor/Service Provider/3rd Party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306148"/>
                  </a:ext>
                </a:extLst>
              </a:tr>
              <a:tr h="666750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2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Near-real-time (500ms and above)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Slice monitoring, performance analysis, fault analysis, root cause analysis, centralized SON applications, Optimization (SON Drive Test Minimization etc.), ML methodologies for various apps.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Network Analytics &amp; Optimization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DCAE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Soft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NF Vendor/Service Provider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1892209"/>
                  </a:ext>
                </a:extLst>
              </a:tr>
              <a:tr h="600075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3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Near-real-time (500ms and above)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Video Analytics, Video Optimization, Customer geoLocation information, Anonymized customer data etc.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Workload Analytics, Optimization &amp; Context processing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Cloud Edge or Cloud Central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No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Soft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3rd Party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Out of scope for ONAP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501052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4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Real-time (10-20 ms)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Third party applications that directly interacts with the UEs, like AR/VR, factory automation, drone control, etc. 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fr-FR" sz="1300">
                          <a:effectLst/>
                        </a:rPr>
                        <a:t>Workload Automation / AR-VR / Content, etc.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UE or Cloud Edge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No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Hard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3rd Party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Out of scope for ONAP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93081"/>
                  </a:ext>
                </a:extLst>
              </a:tr>
              <a:tr h="436467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5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same as 3)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same as 3)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Value Added Services + same as 3)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same as 3) + MEC/Cloud APIs (Note 1)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Yes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same as 3)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>
                          <a:effectLst/>
                        </a:rPr>
                        <a:t>same as 3)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Stretch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9317870"/>
                  </a:ext>
                </a:extLst>
              </a:tr>
              <a:tr h="410475"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6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same as 4)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same as 4)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Value Added Services + same as 4)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same as 4) + MEC/Cloud APIs (Note 1)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Yes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same as 4)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same as 4)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300" dirty="0">
                          <a:effectLst/>
                        </a:rPr>
                        <a:t>Stretch</a:t>
                      </a:r>
                    </a:p>
                  </a:txBody>
                  <a:tcPr marL="6604" marR="6604" marT="4623" marB="4623">
                    <a:lnL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0041801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05C36D74-061D-4C30-9A3F-5804A1C1C014}"/>
              </a:ext>
            </a:extLst>
          </p:cNvPr>
          <p:cNvSpPr/>
          <p:nvPr/>
        </p:nvSpPr>
        <p:spPr>
          <a:xfrm>
            <a:off x="3076575" y="5874508"/>
            <a:ext cx="61436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Source: “Edge Scoping,” </a:t>
            </a:r>
            <a:r>
              <a:rPr lang="en-US" sz="1200" dirty="0"/>
              <a:t>https://wiki.onap.org/pages/editpage.action?pageId=28381325</a:t>
            </a:r>
          </a:p>
        </p:txBody>
      </p:sp>
    </p:spTree>
    <p:extLst>
      <p:ext uri="{BB962C8B-B14F-4D97-AF65-F5344CB8AC3E}">
        <p14:creationId xmlns:p14="http://schemas.microsoft.com/office/powerpoint/2010/main" val="2996495052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936FAF-FE51-43C8-8840-9B750EF151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840C58-CF97-4DC5-8703-6030AEFBC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Edge Infrastructure Profile Summary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32E31D-D300-4013-B466-D183CDFBC6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657226"/>
            <a:ext cx="11506200" cy="551815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Distributed, Highly-secure, Config/Cloud-diverse, Capacity-constrained and Performance/Isolation-aware Infra Profile</a:t>
            </a:r>
          </a:p>
          <a:p>
            <a:r>
              <a:rPr lang="en-US" dirty="0"/>
              <a:t>Distributed</a:t>
            </a:r>
          </a:p>
          <a:p>
            <a:pPr lvl="1"/>
            <a:r>
              <a:rPr lang="en-US" dirty="0"/>
              <a:t>1000's of edge locations of varying capacity</a:t>
            </a:r>
          </a:p>
          <a:p>
            <a:r>
              <a:rPr lang="en-US" dirty="0"/>
              <a:t>Performance-awareness</a:t>
            </a:r>
          </a:p>
          <a:p>
            <a:pPr lvl="1"/>
            <a:r>
              <a:rPr lang="en-US" dirty="0"/>
              <a:t>GPU, FPGAs, SR-IOV etc.</a:t>
            </a:r>
          </a:p>
          <a:p>
            <a:r>
              <a:rPr lang="en-US" dirty="0"/>
              <a:t>Resource Isolation through fine-grained QoS</a:t>
            </a:r>
          </a:p>
          <a:p>
            <a:pPr lvl="1"/>
            <a:r>
              <a:rPr lang="en-US" dirty="0"/>
              <a:t>Support both Latency-sensitive and General purpose applications</a:t>
            </a:r>
          </a:p>
          <a:p>
            <a:pPr lvl="1"/>
            <a:r>
              <a:rPr lang="en-US" dirty="0"/>
              <a:t>Support ONAP Management plane components in the same cloud with Workloads</a:t>
            </a:r>
          </a:p>
          <a:p>
            <a:r>
              <a:rPr lang="en-US" dirty="0"/>
              <a:t>Security</a:t>
            </a:r>
          </a:p>
          <a:p>
            <a:pPr lvl="1"/>
            <a:r>
              <a:rPr lang="en-US" dirty="0"/>
              <a:t>Workloads are often deployed in external (non-dc-type) locations and need HW security (TPM etc.) </a:t>
            </a:r>
          </a:p>
          <a:p>
            <a:pPr lvl="1"/>
            <a:r>
              <a:rPr lang="en-US" dirty="0"/>
              <a:t>3rd party applications which need additional HW security (VM, Containers in VM etc.) and SW security (Inter-component TLS etc.)</a:t>
            </a:r>
          </a:p>
          <a:p>
            <a:r>
              <a:rPr lang="en-US" dirty="0"/>
              <a:t>Capacity constraints</a:t>
            </a:r>
          </a:p>
          <a:p>
            <a:pPr lvl="1"/>
            <a:r>
              <a:rPr lang="en-US" dirty="0"/>
              <a:t>Very small footprint (few nodes per physical location), Medium footprint (10's of nodes per physical location), Large footprint (100's of nodes per physical location)</a:t>
            </a:r>
          </a:p>
          <a:p>
            <a:r>
              <a:rPr lang="en-US" dirty="0"/>
              <a:t>Cloud Diversity</a:t>
            </a:r>
          </a:p>
          <a:p>
            <a:pPr lvl="1"/>
            <a:r>
              <a:rPr lang="en-US" dirty="0"/>
              <a:t>Private and Public Cloud Providers</a:t>
            </a:r>
          </a:p>
          <a:p>
            <a:r>
              <a:rPr lang="en-US" dirty="0"/>
              <a:t>Configuration Diversity</a:t>
            </a:r>
          </a:p>
          <a:p>
            <a:pPr lvl="1"/>
            <a:r>
              <a:rPr lang="en-US" dirty="0"/>
              <a:t>5G Factory Automation, 5G General Mobility Services etc. – User Plane components (DU, CU-UP, UPF etc.)</a:t>
            </a:r>
          </a:p>
          <a:p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8C4AFF9-C02E-4FF7-8D08-99862198B2CA}"/>
              </a:ext>
            </a:extLst>
          </p:cNvPr>
          <p:cNvSpPr/>
          <p:nvPr/>
        </p:nvSpPr>
        <p:spPr>
          <a:xfrm>
            <a:off x="2995612" y="6139035"/>
            <a:ext cx="61436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Source: “Edge Scoping,” </a:t>
            </a:r>
            <a:r>
              <a:rPr lang="en-US" sz="1200" dirty="0"/>
              <a:t>https://wiki.onap.org/pages/editpage.action?pageId=28381325</a:t>
            </a:r>
          </a:p>
        </p:txBody>
      </p:sp>
    </p:spTree>
    <p:extLst>
      <p:ext uri="{BB962C8B-B14F-4D97-AF65-F5344CB8AC3E}">
        <p14:creationId xmlns:p14="http://schemas.microsoft.com/office/powerpoint/2010/main" val="2359401963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E8A708-6BE7-4A70-BE6D-0C3727B629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A5A506-77A5-4100-9458-862D11AD6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Hierarchical ONAP Central/Edge Architecture</a:t>
            </a:r>
          </a:p>
        </p:txBody>
      </p:sp>
      <p:pic>
        <p:nvPicPr>
          <p:cNvPr id="6" name="Picture 5" descr="A picture containing text, map&#10;&#10;Description generated with very high confidence">
            <a:extLst>
              <a:ext uri="{FF2B5EF4-FFF2-40B4-BE49-F238E27FC236}">
                <a16:creationId xmlns:a16="http://schemas.microsoft.com/office/drawing/2014/main" id="{5E0CD99B-F489-43B5-9764-53A62F6AFE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714" y="621357"/>
            <a:ext cx="8734424" cy="569958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6F70B5F-B3BF-457D-B350-BC79E0793DB8}"/>
              </a:ext>
            </a:extLst>
          </p:cNvPr>
          <p:cNvSpPr/>
          <p:nvPr/>
        </p:nvSpPr>
        <p:spPr>
          <a:xfrm>
            <a:off x="3462337" y="6146588"/>
            <a:ext cx="61436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Source: “Edge Scoping,” </a:t>
            </a:r>
            <a:r>
              <a:rPr lang="en-US" sz="1200" dirty="0"/>
              <a:t>https://wiki.onap.org/pages/editpage.action?pageId=28381325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BA78FF9-7EA3-4D1C-B9F1-EF27DD8DEDB7}"/>
              </a:ext>
            </a:extLst>
          </p:cNvPr>
          <p:cNvSpPr/>
          <p:nvPr/>
        </p:nvSpPr>
        <p:spPr>
          <a:xfrm>
            <a:off x="9148171" y="1447863"/>
            <a:ext cx="282475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333333"/>
                </a:solidFill>
              </a:rPr>
              <a:t>Minimum Viable ONAP Edge (assuming operational aspects only, i.e., in Design/Deploy/Operate)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333333"/>
                </a:solidFill>
              </a:rPr>
              <a:t>ONAP Edge - DCAE with RT-collector/Batch-collector: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ONAP Multi-Cloud: can use a Data Router to forward to local only and/or replicate to central also.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ONAP DMAAP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ONAP Edge - Policy: PDP/PEP....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ONAP Edge - A&amp;AI - TBD? may not be needed if only closed loop decisions based on policies for given customer instances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TBD - other ONAP components?</a:t>
            </a:r>
          </a:p>
          <a:p>
            <a:endParaRPr lang="en-US" sz="1200" dirty="0">
              <a:solidFill>
                <a:srgbClr val="333333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427577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7C8230-B701-4B3D-B693-5C9AF317A8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8C432F-F739-4AC1-96BC-939E0C237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Next Steps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1DD6D8-0580-45AB-8DB5-2C31AC08A1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628650"/>
            <a:ext cx="11506200" cy="5680075"/>
          </a:xfrm>
        </p:spPr>
        <p:txBody>
          <a:bodyPr/>
          <a:lstStyle/>
          <a:p>
            <a:r>
              <a:rPr lang="en-US" sz="2400" dirty="0"/>
              <a:t>Edge Application/Infrastructure Profile</a:t>
            </a:r>
          </a:p>
          <a:p>
            <a:pPr lvl="1"/>
            <a:r>
              <a:rPr lang="en-US" sz="2000" i="1" dirty="0">
                <a:solidFill>
                  <a:schemeClr val="accent6"/>
                </a:solidFill>
              </a:rPr>
              <a:t>Feedback needed from End User Advisory Group</a:t>
            </a:r>
          </a:p>
          <a:p>
            <a:pPr lvl="2"/>
            <a:r>
              <a:rPr lang="en-US" sz="1600" i="1" dirty="0">
                <a:solidFill>
                  <a:schemeClr val="accent6"/>
                </a:solidFill>
              </a:rPr>
              <a:t>Review Profiles</a:t>
            </a:r>
          </a:p>
          <a:p>
            <a:pPr lvl="2"/>
            <a:r>
              <a:rPr lang="en-US" sz="1600" i="1" dirty="0">
                <a:solidFill>
                  <a:schemeClr val="accent6"/>
                </a:solidFill>
              </a:rPr>
              <a:t>Scale numbers for Casablanca</a:t>
            </a:r>
          </a:p>
          <a:p>
            <a:r>
              <a:rPr lang="en-US" sz="2400" dirty="0"/>
              <a:t>Hierarchical ONAP Central/Edge Architecture</a:t>
            </a:r>
          </a:p>
          <a:p>
            <a:pPr lvl="1"/>
            <a:r>
              <a:rPr lang="en-US" sz="2000" dirty="0"/>
              <a:t>Feedback from End User Advisory Group will serve as one of the key inputs for ONAP Edge MVP</a:t>
            </a:r>
          </a:p>
          <a:p>
            <a:pPr lvl="1"/>
            <a:r>
              <a:rPr lang="en-US" sz="2000" i="1" dirty="0">
                <a:solidFill>
                  <a:schemeClr val="accent6"/>
                </a:solidFill>
              </a:rPr>
              <a:t>Feedback needed from End User Advisory Group</a:t>
            </a:r>
          </a:p>
          <a:p>
            <a:pPr lvl="2"/>
            <a:r>
              <a:rPr lang="en-US" sz="1600" i="1" dirty="0">
                <a:solidFill>
                  <a:schemeClr val="accent6"/>
                </a:solidFill>
              </a:rPr>
              <a:t>Casablanca S3P requirements for ONAP Edge</a:t>
            </a:r>
          </a:p>
          <a:p>
            <a:pPr lvl="2"/>
            <a:r>
              <a:rPr lang="en-US" sz="1600" i="1">
                <a:solidFill>
                  <a:schemeClr val="accent6"/>
                </a:solidFill>
              </a:rPr>
              <a:t>Additional Casablanca S3P </a:t>
            </a:r>
            <a:r>
              <a:rPr lang="en-US" sz="1600" i="1" dirty="0">
                <a:solidFill>
                  <a:schemeClr val="accent6"/>
                </a:solidFill>
              </a:rPr>
              <a:t>requirements for ONAP Central</a:t>
            </a:r>
          </a:p>
          <a:p>
            <a:pPr lvl="1"/>
            <a:endParaRPr lang="en-US" sz="1600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195544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21086</TotalTime>
  <Words>753</Words>
  <Application>Microsoft Office PowerPoint</Application>
  <PresentationFormat>Widescreen</PresentationFormat>
  <Paragraphs>138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.AppleSystemUIFont</vt:lpstr>
      <vt:lpstr>Arial</vt:lpstr>
      <vt:lpstr>Calibri</vt:lpstr>
      <vt:lpstr>Office Theme</vt:lpstr>
      <vt:lpstr>     Edge Automation through ONAP WG Use Case Subcommittee Update – April 30th 2018  Leads:   Ramki Krishnan (VMware), Raghu Ranganathan (Ciena)  Wiki:    https://wiki.onap.org/display/DW/Edge+Automation+through+ONAP Meeting Date/Time:  Monday, 3:00pm UTC - 5:00pm UTC             </vt:lpstr>
      <vt:lpstr>Agenda</vt:lpstr>
      <vt:lpstr>WG Scope &amp; Progress</vt:lpstr>
      <vt:lpstr>Edge Application Profile Summary</vt:lpstr>
      <vt:lpstr>Edge Infrastructure Profile Summary</vt:lpstr>
      <vt:lpstr>Hierarchical ONAP Central/Edge Architecture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Ramki Krishnan</cp:lastModifiedBy>
  <cp:revision>986</cp:revision>
  <dcterms:created xsi:type="dcterms:W3CDTF">2017-02-27T16:23:08Z</dcterms:created>
  <dcterms:modified xsi:type="dcterms:W3CDTF">2018-04-29T22:01:31Z</dcterms:modified>
</cp:coreProperties>
</file>