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373" r:id="rId2"/>
    <p:sldId id="374" r:id="rId3"/>
    <p:sldId id="375" r:id="rId4"/>
    <p:sldId id="364" r:id="rId5"/>
    <p:sldId id="370" r:id="rId6"/>
    <p:sldId id="366" r:id="rId7"/>
    <p:sldId id="367" r:id="rId8"/>
    <p:sldId id="368" r:id="rId9"/>
    <p:sldId id="369" r:id="rId10"/>
    <p:sldId id="372" r:id="rId11"/>
    <p:sldId id="3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006F8D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001" autoAdjust="0"/>
    <p:restoredTop sz="38897" autoAdjust="0"/>
  </p:normalViewPr>
  <p:slideViewPr>
    <p:cSldViewPr snapToGrid="0" snapToObjects="1">
      <p:cViewPr varScale="1">
        <p:scale>
          <a:sx n="67" d="100"/>
          <a:sy n="67" d="100"/>
        </p:scale>
        <p:origin x="94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10/23/2018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2217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2900" y="7984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0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6100"/>
            <a:ext cx="12192000" cy="553405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-133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548766"/>
            <a:ext cx="11506200" cy="5628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Edge+Automation+through+ONAP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76F0E-914D-4C0A-84C6-EB75D48E17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ONAP Edge Work – Suggested Next Steps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872BD8-3163-41C2-AA52-3C2198BBBD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145582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B9445-F37B-4A31-8401-80AE771043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295094-93C4-4C44-B56C-38C4911704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625165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3E10B7-DED8-40D2-AEB2-377DA11129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404C45-8242-4DA3-BDF2-A870BEC9D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Potential Deliverables across Upcoming Releases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37E9B6-CF9B-424E-B05E-7B65EF83127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791851"/>
            <a:ext cx="11506200" cy="4515440"/>
          </a:xfrm>
        </p:spPr>
        <p:txBody>
          <a:bodyPr>
            <a:normAutofit fontScale="62500" lnSpcReduction="20000"/>
          </a:bodyPr>
          <a:lstStyle/>
          <a:p>
            <a:r>
              <a:rPr lang="en-US" dirty="0">
                <a:solidFill>
                  <a:srgbClr val="7030A0"/>
                </a:solidFill>
              </a:rPr>
              <a:t>Contributions towards Architecture (closely interface with architecture subcommittee)</a:t>
            </a:r>
          </a:p>
          <a:p>
            <a:pPr lvl="1"/>
            <a:r>
              <a:rPr lang="en-US" dirty="0"/>
              <a:t>Multi-tenant Edge Cloud Domain (e.g. Akraino, MobileEdgeX)</a:t>
            </a:r>
          </a:p>
          <a:p>
            <a:pPr lvl="1"/>
            <a:r>
              <a:rPr lang="en-US" dirty="0"/>
              <a:t>ONAP &lt;-&gt; Multiple Edge Cloud Domains</a:t>
            </a:r>
          </a:p>
          <a:p>
            <a:r>
              <a:rPr lang="en-US" dirty="0">
                <a:solidFill>
                  <a:srgbClr val="7030A0"/>
                </a:solidFill>
              </a:rPr>
              <a:t>Contributions towards Security (closely interface with security subcommittee)</a:t>
            </a:r>
          </a:p>
          <a:p>
            <a:pPr lvl="1"/>
            <a:r>
              <a:rPr lang="en-US" dirty="0"/>
              <a:t>Distributed Edge Clouds introduce unique security challenges as described in detail in the infrastructure profiles</a:t>
            </a:r>
          </a:p>
          <a:p>
            <a:r>
              <a:rPr lang="en-US" dirty="0">
                <a:solidFill>
                  <a:srgbClr val="7030A0"/>
                </a:solidFill>
              </a:rPr>
              <a:t>Contributions towards Modelling (closely interface with modelling subcommittee)</a:t>
            </a:r>
          </a:p>
          <a:p>
            <a:pPr lvl="1"/>
            <a:r>
              <a:rPr lang="en-US" dirty="0"/>
              <a:t>Distributed Edge Clouds needs new cloud infrastructure modelling – there is substantial work that happened in this area in Beijing/Casablanca time frame</a:t>
            </a:r>
          </a:p>
          <a:p>
            <a:r>
              <a:rPr lang="en-US" dirty="0">
                <a:solidFill>
                  <a:srgbClr val="7030A0"/>
                </a:solidFill>
              </a:rPr>
              <a:t>Contributions towards Functional Requirements per Release (closely interface with use case subcommittee)</a:t>
            </a:r>
          </a:p>
          <a:p>
            <a:pPr lvl="1"/>
            <a:r>
              <a:rPr lang="en-US" dirty="0"/>
              <a:t>ONAP &lt;-&gt; Multi-tenant Edge Cloud Domain IaaS/PaaS Intent-based APIs and Context (e.g. summarized telemetry information) APIs</a:t>
            </a:r>
          </a:p>
          <a:p>
            <a:endParaRPr lang="en-US" dirty="0">
              <a:solidFill>
                <a:srgbClr val="7030A0"/>
              </a:solidFill>
            </a:endParaRPr>
          </a:p>
          <a:p>
            <a:r>
              <a:rPr lang="en-US" dirty="0">
                <a:solidFill>
                  <a:srgbClr val="7030A0"/>
                </a:solidFill>
              </a:rPr>
              <a:t>Contributions towards Functional Requirement realization (closely interface with all ONAP projects)</a:t>
            </a:r>
          </a:p>
          <a:p>
            <a:endParaRPr lang="en-US" dirty="0">
              <a:solidFill>
                <a:srgbClr val="7030A0"/>
              </a:solidFill>
            </a:endParaRPr>
          </a:p>
          <a:p>
            <a:r>
              <a:rPr lang="en-US" dirty="0">
                <a:solidFill>
                  <a:srgbClr val="7030A0"/>
                </a:solidFill>
              </a:rPr>
              <a:t>Working closely with other key edge related open source/open standard initiatives</a:t>
            </a:r>
          </a:p>
          <a:p>
            <a:pPr lvl="1"/>
            <a:r>
              <a:rPr lang="en-US" dirty="0"/>
              <a:t>Joint Architectural (APIs etc.) discussions</a:t>
            </a:r>
          </a:p>
          <a:p>
            <a:pPr lvl="1"/>
            <a:r>
              <a:rPr lang="en-US" dirty="0"/>
              <a:t>Joint demo planning for conferences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CD6E30-3CD0-48A7-B3D5-DED4DE01DA8B}"/>
              </a:ext>
            </a:extLst>
          </p:cNvPr>
          <p:cNvSpPr txBox="1"/>
          <p:nvPr/>
        </p:nvSpPr>
        <p:spPr>
          <a:xfrm>
            <a:off x="718450" y="5511153"/>
            <a:ext cx="10567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00B050"/>
                </a:solidFill>
              </a:rPr>
              <a:t>Edge work has direct impact on all ONAP sub committees and all Edge related Open source &amp; Open standards initiatives </a:t>
            </a:r>
          </a:p>
        </p:txBody>
      </p:sp>
    </p:spTree>
    <p:extLst>
      <p:ext uri="{BB962C8B-B14F-4D97-AF65-F5344CB8AC3E}">
        <p14:creationId xmlns:p14="http://schemas.microsoft.com/office/powerpoint/2010/main" val="796247171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748663-1181-446E-AC73-A3E53E0E86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32647B-21E0-4E45-9F4C-5E45BEDC0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Suggested Next Steps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A1A8AF-92AB-4DAE-80BC-7815172E35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685800"/>
            <a:ext cx="11506200" cy="56959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“Edge Coordinator” right under TSC wiki</a:t>
            </a:r>
          </a:p>
          <a:p>
            <a:r>
              <a:rPr lang="en-US" dirty="0"/>
              <a:t>Modus Operandi:</a:t>
            </a:r>
          </a:p>
          <a:p>
            <a:pPr lvl="1"/>
            <a:r>
              <a:rPr lang="en-US" dirty="0"/>
              <a:t>Internal: Closely work with other sub-committees to develop a POV and then approach TSC</a:t>
            </a:r>
          </a:p>
          <a:p>
            <a:pPr lvl="1"/>
            <a:r>
              <a:rPr lang="en-US" dirty="0"/>
              <a:t>External open source/standards: Direct</a:t>
            </a:r>
          </a:p>
          <a:p>
            <a:r>
              <a:rPr lang="en-US" dirty="0"/>
              <a:t>Wiki Details:</a:t>
            </a:r>
          </a:p>
          <a:p>
            <a:pPr lvl="1"/>
            <a:r>
              <a:rPr lang="en-US" dirty="0"/>
              <a:t>Option 1:</a:t>
            </a:r>
          </a:p>
          <a:p>
            <a:pPr lvl="2"/>
            <a:r>
              <a:rPr lang="en-US" dirty="0"/>
              <a:t>“Edge Coordinator” TSC wiki has all activities (architecture, use case, external open source/standards coordination etc.)</a:t>
            </a:r>
          </a:p>
          <a:p>
            <a:pPr lvl="1"/>
            <a:r>
              <a:rPr lang="en-US" dirty="0"/>
              <a:t>Option 2:</a:t>
            </a:r>
          </a:p>
          <a:p>
            <a:pPr lvl="2"/>
            <a:r>
              <a:rPr lang="en-US" dirty="0"/>
              <a:t>“Edge Coordinator” TSC wiki has summary information on “Edge Coordinators” and points to various task force wikis</a:t>
            </a:r>
          </a:p>
          <a:p>
            <a:pPr lvl="3"/>
            <a:r>
              <a:rPr lang="en-US" dirty="0"/>
              <a:t>Edge wiki under use case sub committee for functional requirements per release</a:t>
            </a:r>
          </a:p>
          <a:p>
            <a:pPr lvl="3"/>
            <a:r>
              <a:rPr lang="en-US" dirty="0"/>
              <a:t>Edge wiki under arch. sub committee for arch. topics especially edge APIs</a:t>
            </a:r>
          </a:p>
          <a:p>
            <a:pPr lvl="3"/>
            <a:r>
              <a:rPr lang="en-US" dirty="0"/>
              <a:t>Edge wiki under external open source/standards page co-ordination</a:t>
            </a:r>
          </a:p>
          <a:p>
            <a:pPr lvl="3"/>
            <a:r>
              <a:rPr lang="en-US" dirty="0"/>
              <a:t>Need based</a:t>
            </a:r>
          </a:p>
          <a:p>
            <a:pPr lvl="4"/>
            <a:r>
              <a:rPr lang="en-US" dirty="0"/>
              <a:t>Wikis under modelling, security or other sub committees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414544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B9445-F37B-4A31-8401-80AE771043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295094-93C4-4C44-B56C-38C4911704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768231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649FD2-DE71-4034-AEB3-79DA4BFDCC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C865E7-6B8B-4B8D-BFCD-DCC030B33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Genesis, Progress &amp; Participation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AAE910-64DE-415F-B95C-974C5DC34B3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838986"/>
            <a:ext cx="11506200" cy="5469739"/>
          </a:xfrm>
        </p:spPr>
        <p:txBody>
          <a:bodyPr>
            <a:normAutofit/>
          </a:bodyPr>
          <a:lstStyle/>
          <a:p>
            <a:r>
              <a:rPr lang="en-US" sz="2200" dirty="0">
                <a:solidFill>
                  <a:srgbClr val="7030A0"/>
                </a:solidFill>
              </a:rPr>
              <a:t>Genesis</a:t>
            </a:r>
          </a:p>
          <a:p>
            <a:pPr lvl="1"/>
            <a:r>
              <a:rPr lang="en-US" sz="2000" dirty="0"/>
              <a:t>Started as a working group in May 2018 as part of the use case subcommittee </a:t>
            </a:r>
          </a:p>
          <a:p>
            <a:pPr lvl="1"/>
            <a:r>
              <a:rPr lang="en-US" sz="2000" dirty="0"/>
              <a:t>Link:  </a:t>
            </a:r>
            <a:r>
              <a:rPr lang="en-US" sz="1600" dirty="0">
                <a:hlinkClick r:id="rId2"/>
              </a:rPr>
              <a:t>Edge Automation through ONAP</a:t>
            </a:r>
            <a:endParaRPr lang="en-US" sz="1600" dirty="0"/>
          </a:p>
          <a:p>
            <a:endParaRPr lang="en-US" sz="2200" dirty="0"/>
          </a:p>
          <a:p>
            <a:r>
              <a:rPr lang="en-US" sz="2200" dirty="0">
                <a:solidFill>
                  <a:srgbClr val="7030A0"/>
                </a:solidFill>
              </a:rPr>
              <a:t>Progress &amp; Observations</a:t>
            </a:r>
          </a:p>
          <a:p>
            <a:pPr lvl="1"/>
            <a:r>
              <a:rPr lang="en-US" sz="2000" dirty="0"/>
              <a:t>The working group has been run with its own meetings and maintaining set of wiki pages.</a:t>
            </a:r>
          </a:p>
          <a:p>
            <a:pPr lvl="1"/>
            <a:r>
              <a:rPr lang="en-US" sz="2000" dirty="0"/>
              <a:t>As part of Casablanca, multiple initiatives have been taken such as supporting Kubernetes based edges, Aggregation of metrics and Cloud-agnostics way of utilizing cloud/edge site features.</a:t>
            </a:r>
          </a:p>
          <a:p>
            <a:pPr lvl="1"/>
            <a:r>
              <a:rPr lang="en-US" sz="2000" dirty="0"/>
              <a:t>Work has contributed to other sub-committees besides use case subcommittee </a:t>
            </a:r>
          </a:p>
          <a:p>
            <a:endParaRPr lang="en-US" sz="2400" dirty="0"/>
          </a:p>
          <a:p>
            <a:r>
              <a:rPr lang="en-US" sz="2400" dirty="0">
                <a:solidFill>
                  <a:srgbClr val="7030A0"/>
                </a:solidFill>
              </a:rPr>
              <a:t>Participation</a:t>
            </a:r>
          </a:p>
          <a:p>
            <a:pPr lvl="1"/>
            <a:r>
              <a:rPr lang="en-US" sz="2000" dirty="0"/>
              <a:t>25+ participants  </a:t>
            </a:r>
          </a:p>
          <a:p>
            <a:pPr lvl="1"/>
            <a:r>
              <a:rPr lang="en-US" sz="2000" dirty="0"/>
              <a:t>Strong and consistent interest from the community in terms of attendance and contributions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95125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3A546C-58E9-4CBE-9744-3D0E6BA95A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5289B7-3F10-4D94-BE54-4CC3923BA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Edge Work role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42900" y="3753335"/>
            <a:ext cx="4007217" cy="10712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/>
              <a:t>ONAP Edge Work</a:t>
            </a:r>
          </a:p>
        </p:txBody>
      </p:sp>
      <p:sp>
        <p:nvSpPr>
          <p:cNvPr id="7" name="Down Arrow 6"/>
          <p:cNvSpPr/>
          <p:nvPr/>
        </p:nvSpPr>
        <p:spPr>
          <a:xfrm rot="1791679">
            <a:off x="2895083" y="2184091"/>
            <a:ext cx="2184459" cy="16794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Edge Applications</a:t>
            </a:r>
          </a:p>
        </p:txBody>
      </p:sp>
      <p:sp>
        <p:nvSpPr>
          <p:cNvPr id="8" name="Down Arrow 7"/>
          <p:cNvSpPr/>
          <p:nvPr/>
        </p:nvSpPr>
        <p:spPr>
          <a:xfrm>
            <a:off x="1697038" y="2088312"/>
            <a:ext cx="1552024" cy="16794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Edge open source projects</a:t>
            </a:r>
          </a:p>
        </p:txBody>
      </p:sp>
      <p:sp>
        <p:nvSpPr>
          <p:cNvPr id="10" name="Down Arrow 9"/>
          <p:cNvSpPr/>
          <p:nvPr/>
        </p:nvSpPr>
        <p:spPr>
          <a:xfrm rot="19850741">
            <a:off x="-106042" y="2233156"/>
            <a:ext cx="2165019" cy="16140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Edge Standards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7813870" y="3590675"/>
            <a:ext cx="1403080" cy="10712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Use case Subcommittee 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6226857" y="3578707"/>
            <a:ext cx="1403080" cy="10757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Architecture subcommittee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10371948" y="3578706"/>
            <a:ext cx="1440640" cy="1075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Other Subcommittees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6127144" y="4824618"/>
            <a:ext cx="5894880" cy="6083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ONAP TSC</a:t>
            </a:r>
          </a:p>
        </p:txBody>
      </p:sp>
      <p:sp>
        <p:nvSpPr>
          <p:cNvPr id="21" name="Right Arrow 20"/>
          <p:cNvSpPr/>
          <p:nvPr/>
        </p:nvSpPr>
        <p:spPr>
          <a:xfrm>
            <a:off x="4587821" y="3308808"/>
            <a:ext cx="1440640" cy="2192055"/>
          </a:xfrm>
          <a:prstGeom prst="rightArrow">
            <a:avLst>
              <a:gd name="adj1" fmla="val 50000"/>
              <a:gd name="adj2" fmla="val 4542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Functional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Architecture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Security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Modelling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....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11A5D32-B09D-413B-9A52-64E62998F26B}"/>
              </a:ext>
            </a:extLst>
          </p:cNvPr>
          <p:cNvSpPr/>
          <p:nvPr/>
        </p:nvSpPr>
        <p:spPr>
          <a:xfrm>
            <a:off x="2654087" y="696623"/>
            <a:ext cx="70952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00B050"/>
                </a:solidFill>
              </a:rPr>
              <a:t>“ONAP Edge is not a single use case”</a:t>
            </a:r>
          </a:p>
          <a:p>
            <a:pPr algn="ctr"/>
            <a:r>
              <a:rPr lang="en-US" sz="2800" dirty="0">
                <a:solidFill>
                  <a:srgbClr val="00B050"/>
                </a:solidFill>
              </a:rPr>
              <a:t>It is a enabler across many use cases in ONAP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51B5BB-2F44-41C0-AF9C-225E55B3D141}"/>
              </a:ext>
            </a:extLst>
          </p:cNvPr>
          <p:cNvSpPr/>
          <p:nvPr/>
        </p:nvSpPr>
        <p:spPr>
          <a:xfrm>
            <a:off x="3087978" y="5670300"/>
            <a:ext cx="6319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/>
              <a:t>Edge Cloud Domain -- e.g. Akraino, MobileEdgeX, StarlingX</a:t>
            </a:r>
          </a:p>
          <a:p>
            <a:pPr lvl="1"/>
            <a:r>
              <a:rPr lang="en-US" dirty="0"/>
              <a:t>ONAP &lt;-&gt; Multiple Edge Cloud Domains 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BA0A60A-AD99-4516-90D7-091731FD41D7}"/>
              </a:ext>
            </a:extLst>
          </p:cNvPr>
          <p:cNvCxnSpPr/>
          <p:nvPr/>
        </p:nvCxnSpPr>
        <p:spPr>
          <a:xfrm>
            <a:off x="9407952" y="4168047"/>
            <a:ext cx="744717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6549775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410D66-57D4-47EB-ABAE-6377C0B81B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7197B1-D804-45E5-A749-0E0682215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Need for External/Internal Visibility &amp; Recognition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0B167B-430E-4938-BA22-8F50412A5E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2790334"/>
            <a:ext cx="11506200" cy="2912882"/>
          </a:xfrm>
        </p:spPr>
        <p:txBody>
          <a:bodyPr>
            <a:normAutofit/>
          </a:bodyPr>
          <a:lstStyle/>
          <a:p>
            <a:r>
              <a:rPr lang="en-US" sz="2200" dirty="0">
                <a:solidFill>
                  <a:srgbClr val="7030A0"/>
                </a:solidFill>
              </a:rPr>
              <a:t>Distributed Edge Cloud is a key area of focus for operators and vendors</a:t>
            </a:r>
            <a:endParaRPr lang="en-US" sz="2200" dirty="0"/>
          </a:p>
          <a:p>
            <a:endParaRPr lang="en-US" sz="2200" dirty="0">
              <a:solidFill>
                <a:srgbClr val="7030A0"/>
              </a:solidFill>
            </a:endParaRPr>
          </a:p>
          <a:p>
            <a:r>
              <a:rPr lang="en-US" sz="2200" dirty="0">
                <a:solidFill>
                  <a:srgbClr val="7030A0"/>
                </a:solidFill>
              </a:rPr>
              <a:t>Collaboration with other key edge related open source/standards initiatives is key</a:t>
            </a:r>
            <a:endParaRPr lang="en-US" sz="2200" dirty="0"/>
          </a:p>
          <a:p>
            <a:endParaRPr lang="en-US" sz="2200" dirty="0">
              <a:solidFill>
                <a:srgbClr val="7030A0"/>
              </a:solidFill>
            </a:endParaRPr>
          </a:p>
          <a:p>
            <a:r>
              <a:rPr lang="en-US" sz="2200" dirty="0">
                <a:solidFill>
                  <a:srgbClr val="7030A0"/>
                </a:solidFill>
              </a:rPr>
              <a:t>The work needs substantial discussions and engagement with external open source initiatives</a:t>
            </a:r>
            <a:r>
              <a:rPr lang="en-US" sz="2200" dirty="0"/>
              <a:t> </a:t>
            </a:r>
            <a:r>
              <a:rPr lang="en-US" sz="2200" dirty="0">
                <a:solidFill>
                  <a:srgbClr val="7030A0"/>
                </a:solidFill>
              </a:rPr>
              <a:t>to make concrete ONAP architecture recommendations while avoiding overlap and reuse other work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5FB9ED-B03B-4609-A484-5916FF41C3CF}"/>
              </a:ext>
            </a:extLst>
          </p:cNvPr>
          <p:cNvSpPr txBox="1"/>
          <p:nvPr/>
        </p:nvSpPr>
        <p:spPr>
          <a:xfrm>
            <a:off x="586474" y="896887"/>
            <a:ext cx="105674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B050"/>
                </a:solidFill>
              </a:rPr>
              <a:t>Making Edge a formal arm under TSC with targeted focus provides substantial visibility and can enable better ONAP internal and ONAP external participation</a:t>
            </a:r>
          </a:p>
        </p:txBody>
      </p:sp>
    </p:spTree>
    <p:extLst>
      <p:ext uri="{BB962C8B-B14F-4D97-AF65-F5344CB8AC3E}">
        <p14:creationId xmlns:p14="http://schemas.microsoft.com/office/powerpoint/2010/main" val="4160308900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748663-1181-446E-AC73-A3E53E0E86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32647B-21E0-4E45-9F4C-5E45BEDC0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Steps – Option 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A1A8AF-92AB-4DAE-80BC-7815172E35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707010"/>
            <a:ext cx="11506200" cy="560171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“Edge” Sub Committee under TSC</a:t>
            </a:r>
          </a:p>
          <a:p>
            <a:r>
              <a:rPr lang="en-US" dirty="0"/>
              <a:t>Pros:</a:t>
            </a:r>
          </a:p>
          <a:p>
            <a:pPr lvl="1"/>
            <a:r>
              <a:rPr lang="en-US" dirty="0"/>
              <a:t>In sync with ONAP sub-committee creation policies</a:t>
            </a:r>
          </a:p>
          <a:p>
            <a:pPr lvl="1"/>
            <a:r>
              <a:rPr lang="en-US" dirty="0"/>
              <a:t>Commensurate internal/external recognition</a:t>
            </a:r>
          </a:p>
          <a:p>
            <a:r>
              <a:rPr lang="en-US" dirty="0"/>
              <a:t>Cons:</a:t>
            </a:r>
          </a:p>
          <a:p>
            <a:pPr lvl="1"/>
            <a:r>
              <a:rPr lang="en-US" dirty="0"/>
              <a:t>Sub-committee sprawl</a:t>
            </a:r>
          </a:p>
          <a:p>
            <a:endParaRPr lang="en-US" dirty="0"/>
          </a:p>
          <a:p>
            <a:r>
              <a:rPr lang="en-US" dirty="0"/>
              <a:t>Wiki:</a:t>
            </a:r>
          </a:p>
          <a:p>
            <a:pPr lvl="1"/>
            <a:r>
              <a:rPr lang="en-US" dirty="0"/>
              <a:t>Moves directly under TSC - currently under use case subcommittee</a:t>
            </a:r>
          </a:p>
          <a:p>
            <a:pPr lvl="1"/>
            <a:r>
              <a:rPr lang="en-US" dirty="0"/>
              <a:t>External open source/standards page co-ordination is updated with link to “Edge” sub-committee wiki for edge related activities</a:t>
            </a:r>
          </a:p>
          <a:p>
            <a:pPr lvl="1"/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Modus Operandi (same in both options):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Internal: Closely work with other sub-committees to develop a POV and then approach TSC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External open source/standards: Direct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914758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748663-1181-446E-AC73-A3E53E0E86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32647B-21E0-4E45-9F4C-5E45BEDC0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Steps – Option 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A1A8AF-92AB-4DAE-80BC-7815172E35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829560"/>
            <a:ext cx="11506200" cy="547916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“Edge” TBD (Coordinators?) under TSC</a:t>
            </a:r>
          </a:p>
          <a:p>
            <a:r>
              <a:rPr lang="en-US" dirty="0"/>
              <a:t>Pros:</a:t>
            </a:r>
          </a:p>
          <a:p>
            <a:pPr lvl="1"/>
            <a:r>
              <a:rPr lang="en-US" dirty="0"/>
              <a:t>Commensurate internal/external recognition</a:t>
            </a:r>
          </a:p>
          <a:p>
            <a:r>
              <a:rPr lang="en-US" dirty="0"/>
              <a:t>Cons:</a:t>
            </a:r>
          </a:p>
          <a:p>
            <a:pPr lvl="1"/>
            <a:r>
              <a:rPr lang="en-US" dirty="0"/>
              <a:t>New operational model</a:t>
            </a:r>
          </a:p>
          <a:p>
            <a:pPr lvl="1"/>
            <a:endParaRPr lang="en-US" dirty="0"/>
          </a:p>
          <a:p>
            <a:r>
              <a:rPr lang="en-US" dirty="0"/>
              <a:t>Wiki:</a:t>
            </a:r>
          </a:p>
          <a:p>
            <a:pPr lvl="1"/>
            <a:r>
              <a:rPr lang="en-US" dirty="0"/>
              <a:t>Current wiki stays under use case subcommittee</a:t>
            </a:r>
          </a:p>
          <a:p>
            <a:pPr lvl="1"/>
            <a:r>
              <a:rPr lang="en-US" dirty="0"/>
              <a:t>“Edge” TSC wiki has summary information on “Edge” TBD (Coordinators?) and points to current wiki</a:t>
            </a:r>
          </a:p>
          <a:p>
            <a:pPr lvl="1"/>
            <a:r>
              <a:rPr lang="en-US" dirty="0"/>
              <a:t>External open source/standards page co-ordination is updated with link to “Edge” TSC wiki for edge related activities</a:t>
            </a:r>
          </a:p>
          <a:p>
            <a:pPr lvl="1"/>
            <a:r>
              <a:rPr lang="en-US" dirty="0"/>
              <a:t>Option 2 Variant</a:t>
            </a:r>
          </a:p>
          <a:p>
            <a:pPr lvl="2"/>
            <a:r>
              <a:rPr lang="en-US" dirty="0"/>
              <a:t>Create task force and wiki under different subcommittees</a:t>
            </a:r>
          </a:p>
          <a:p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Modus Operandi (same in both options):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Internal: Closely work with other sub-committees to develop a POV and then approach TSC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External open source/standards: Direct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719708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3A546C-58E9-4CBE-9744-3D0E6BA95A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5289B7-3F10-4D94-BE54-4CC3923BA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Our Analysis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D05FC6-FB2F-41EE-8E19-9FB5C9AEE3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Creating a new Sub-committee is simpler</a:t>
            </a:r>
          </a:p>
          <a:p>
            <a:endParaRPr lang="en-US" dirty="0"/>
          </a:p>
          <a:p>
            <a:r>
              <a:rPr lang="en-US" dirty="0"/>
              <a:t>Modus Operandi stays the same in Option 1) or 2)</a:t>
            </a:r>
          </a:p>
          <a:p>
            <a:endParaRPr lang="en-US" dirty="0"/>
          </a:p>
          <a:p>
            <a:r>
              <a:rPr lang="en-US" dirty="0"/>
              <a:t>Need TSC Opinion on next steps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122422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22127</TotalTime>
  <Words>655</Words>
  <Application>Microsoft Office PowerPoint</Application>
  <PresentationFormat>Widescreen</PresentationFormat>
  <Paragraphs>123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.AppleSystemUIFont</vt:lpstr>
      <vt:lpstr>Arial</vt:lpstr>
      <vt:lpstr>Calibri</vt:lpstr>
      <vt:lpstr>Office Theme</vt:lpstr>
      <vt:lpstr>ONAP Edge Work – Suggested Next Steps</vt:lpstr>
      <vt:lpstr>Suggested Next Steps</vt:lpstr>
      <vt:lpstr>BACKUP</vt:lpstr>
      <vt:lpstr>Genesis, Progress &amp; Participation</vt:lpstr>
      <vt:lpstr>ONAP Edge Work role</vt:lpstr>
      <vt:lpstr>Need for External/Internal Visibility &amp; Recognition</vt:lpstr>
      <vt:lpstr>Next Steps – Option 1</vt:lpstr>
      <vt:lpstr>Next Steps – Option 2</vt:lpstr>
      <vt:lpstr>Our Analysis</vt:lpstr>
      <vt:lpstr>BACKUP</vt:lpstr>
      <vt:lpstr>Potential Deliverables across Upcoming Releases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Ramki Krishnan</cp:lastModifiedBy>
  <cp:revision>1120</cp:revision>
  <dcterms:created xsi:type="dcterms:W3CDTF">2017-02-27T16:23:08Z</dcterms:created>
  <dcterms:modified xsi:type="dcterms:W3CDTF">2018-10-23T17:45:30Z</dcterms:modified>
</cp:coreProperties>
</file>