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300" r:id="rId3"/>
    <p:sldId id="298" r:id="rId4"/>
    <p:sldId id="293" r:id="rId5"/>
    <p:sldId id="368" r:id="rId6"/>
    <p:sldId id="369" r:id="rId7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F985B5A6-1737-D346-95E1-46EB9C23CD14}">
          <p14:sldIdLst>
            <p14:sldId id="256"/>
            <p14:sldId id="300"/>
            <p14:sldId id="298"/>
            <p14:sldId id="293"/>
            <p14:sldId id="368"/>
            <p14:sldId id="369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25" autoAdjust="0"/>
    <p:restoredTop sz="86358" autoAdjust="0"/>
  </p:normalViewPr>
  <p:slideViewPr>
    <p:cSldViewPr snapToGrid="0" snapToObjects="1">
      <p:cViewPr varScale="1">
        <p:scale>
          <a:sx n="41" d="100"/>
          <a:sy n="41" d="100"/>
        </p:scale>
        <p:origin x="2692" y="24"/>
      </p:cViewPr>
      <p:guideLst/>
    </p:cSldViewPr>
  </p:slideViewPr>
  <p:outlineViewPr>
    <p:cViewPr>
      <p:scale>
        <a:sx n="33" d="100"/>
        <a:sy n="33" d="100"/>
      </p:scale>
      <p:origin x="0" y="-2116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7/17/2018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2200" y="1143000"/>
            <a:ext cx="21336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130" y="-13199"/>
            <a:ext cx="6861583" cy="9919198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15129" y="-13198"/>
            <a:ext cx="6867137" cy="269364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206169" y="4078387"/>
            <a:ext cx="6374654" cy="2188076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2138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206170" y="6578264"/>
            <a:ext cx="2254943" cy="771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013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571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143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71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286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2858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5429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8001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0573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170" y="721099"/>
            <a:ext cx="2108611" cy="1127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6858000" cy="137907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1042" y="9373471"/>
            <a:ext cx="2025884" cy="5274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07398" y="9394947"/>
            <a:ext cx="341639" cy="527403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177165" y="285757"/>
            <a:ext cx="6472238" cy="7782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176808" y="1644124"/>
            <a:ext cx="6472238" cy="746848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1458" y="1879497"/>
            <a:ext cx="3154680" cy="695820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2" y="1879497"/>
            <a:ext cx="3191828" cy="695820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41042" y="9373471"/>
            <a:ext cx="2025884" cy="5274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07398" y="9394947"/>
            <a:ext cx="341639" cy="527403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231460" y="273414"/>
            <a:ext cx="6143709" cy="85166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25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6" y="-13199"/>
            <a:ext cx="6861583" cy="9919198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1" y="1534460"/>
            <a:ext cx="3091373" cy="217381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13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419" y="2056037"/>
            <a:ext cx="2143332" cy="1146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1042" y="9373470"/>
            <a:ext cx="2025884" cy="5274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07396" y="9394946"/>
            <a:ext cx="341639" cy="527403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177165" y="285756"/>
            <a:ext cx="6472238" cy="7782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176808" y="1644124"/>
            <a:ext cx="6472238" cy="746848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29295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11346" y="0"/>
            <a:ext cx="6858000" cy="1398494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0" y="9358838"/>
            <a:ext cx="6869346" cy="57242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13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41042" y="9373471"/>
            <a:ext cx="921936" cy="527403"/>
          </a:xfrm>
          <a:prstGeom prst="rect">
            <a:avLst/>
          </a:prstGeom>
        </p:spPr>
        <p:txBody>
          <a:bodyPr/>
          <a:lstStyle>
            <a:lvl1pPr>
              <a:defRPr sz="675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07398" y="9394947"/>
            <a:ext cx="341639" cy="527403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675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0483" y="9420440"/>
            <a:ext cx="840861" cy="44968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7165" y="285757"/>
            <a:ext cx="6472238" cy="7782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165" y="1878473"/>
            <a:ext cx="6472238" cy="70438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9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7166" y="9540002"/>
            <a:ext cx="1460024" cy="22359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60145" y="9420442"/>
            <a:ext cx="4129088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</p:sldLayoutIdLst>
  <p:transition>
    <p:wipe dir="r"/>
  </p:transition>
  <p:hf hdr="0" dt="0"/>
  <p:txStyles>
    <p:titleStyle>
      <a:lvl1pPr algn="l" defTabSz="514328" rtl="0" eaLnBrk="1" latinLnBrk="0" hangingPunct="1">
        <a:lnSpc>
          <a:spcPct val="90000"/>
        </a:lnSpc>
        <a:spcBef>
          <a:spcPct val="0"/>
        </a:spcBef>
        <a:buNone/>
        <a:defRPr sz="2025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28582" indent="-128582" algn="l" defTabSz="514328" rtl="0" eaLnBrk="1" latinLnBrk="0" hangingPunct="1">
        <a:lnSpc>
          <a:spcPct val="90000"/>
        </a:lnSpc>
        <a:spcBef>
          <a:spcPts val="563"/>
        </a:spcBef>
        <a:buFont typeface="Arial" charset="0"/>
        <a:buChar char="•"/>
        <a:defRPr sz="1575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385747" indent="-128582" algn="l" defTabSz="514328" rtl="0" eaLnBrk="1" latinLnBrk="0" hangingPunct="1">
        <a:lnSpc>
          <a:spcPct val="90000"/>
        </a:lnSpc>
        <a:spcBef>
          <a:spcPts val="281"/>
        </a:spcBef>
        <a:buFont typeface=".AppleSystemUIFont" charset="-120"/>
        <a:buChar char="-"/>
        <a:defRPr sz="135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642911" indent="-128582" algn="l" defTabSz="514328" rtl="0" eaLnBrk="1" latinLnBrk="0" hangingPunct="1">
        <a:lnSpc>
          <a:spcPct val="90000"/>
        </a:lnSpc>
        <a:spcBef>
          <a:spcPts val="281"/>
        </a:spcBef>
        <a:buFont typeface="Arial" charset="0"/>
        <a:buChar char="•"/>
        <a:defRPr sz="1125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900075" indent="-128582" algn="l" defTabSz="514328" rtl="0" eaLnBrk="1" latinLnBrk="0" hangingPunct="1">
        <a:lnSpc>
          <a:spcPct val="90000"/>
        </a:lnSpc>
        <a:spcBef>
          <a:spcPts val="281"/>
        </a:spcBef>
        <a:buFont typeface="Arial" charset="0"/>
        <a:buChar char="•"/>
        <a:defRPr sz="1013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157239" indent="-128582" algn="l" defTabSz="514328" rtl="0" eaLnBrk="1" latinLnBrk="0" hangingPunct="1">
        <a:lnSpc>
          <a:spcPct val="90000"/>
        </a:lnSpc>
        <a:spcBef>
          <a:spcPts val="281"/>
        </a:spcBef>
        <a:buFont typeface="Arial" charset="0"/>
        <a:buChar char="•"/>
        <a:defRPr sz="1013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414403" indent="-128582" algn="l" defTabSz="514328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568" indent="-128582" algn="l" defTabSz="514328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732" indent="-128582" algn="l" defTabSz="514328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896" indent="-128582" algn="l" defTabSz="514328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28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64" algn="l" defTabSz="514328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28" algn="l" defTabSz="514328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493" algn="l" defTabSz="514328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657" algn="l" defTabSz="514328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21" algn="l" defTabSz="514328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2985" algn="l" defTabSz="514328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150" algn="l" defTabSz="514328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314" algn="l" defTabSz="514328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iki.onap.org/display/DW/Edge+Scopin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hyperlink" Target="https://wiki.onap.org/display/DW/Edge+Scoping+MVP+for+Casablanca+-+ONAP+Enhancements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2557" y="4289212"/>
            <a:ext cx="6630944" cy="1647309"/>
          </a:xfrm>
        </p:spPr>
        <p:txBody>
          <a:bodyPr>
            <a:normAutofit/>
          </a:bodyPr>
          <a:lstStyle/>
          <a:p>
            <a:br>
              <a:rPr lang="en-US" sz="2250" b="1" dirty="0"/>
            </a:br>
            <a:r>
              <a:rPr lang="en-US" sz="2250" dirty="0"/>
              <a:t>Cloud </a:t>
            </a:r>
            <a:r>
              <a:rPr lang="en-US" sz="2250"/>
              <a:t>Region Networking Architectural </a:t>
            </a:r>
            <a:r>
              <a:rPr lang="en-US" sz="2250" dirty="0"/>
              <a:t>Approach for Casablanca &amp; beyond</a:t>
            </a:r>
          </a:p>
        </p:txBody>
      </p:sp>
      <p:sp>
        <p:nvSpPr>
          <p:cNvPr id="2" name="Subtitle 1">
            <a:extLst>
              <a:ext uri="{FF2B5EF4-FFF2-40B4-BE49-F238E27FC236}">
                <a16:creationId xmlns:a16="http://schemas.microsoft.com/office/drawing/2014/main" id="{EB770CED-A4A6-46ED-8BB5-A5A4885CAA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6170" y="5781590"/>
            <a:ext cx="6487331" cy="3765365"/>
          </a:xfrm>
        </p:spPr>
        <p:txBody>
          <a:bodyPr>
            <a:noAutofit/>
          </a:bodyPr>
          <a:lstStyle/>
          <a:p>
            <a:r>
              <a:rPr lang="en-US" sz="1400" dirty="0"/>
              <a:t>Key Contributors: </a:t>
            </a:r>
            <a:br>
              <a:rPr lang="en-US" sz="1400" dirty="0"/>
            </a:br>
            <a:r>
              <a:rPr lang="en-US" sz="1400" dirty="0"/>
              <a:t>Ramki Krishnan, Bin Hu, Dan Timoney, Brian Freeman, Vimal Begwani, Srini Addepalli, Parviz Yegani, Gil Bullard, Raghu Ranganathan, Tuan Nguyen, Avi Chapnick, Gil Hellmann</a:t>
            </a:r>
          </a:p>
          <a:p>
            <a:endParaRPr lang="en-US" sz="1400" dirty="0"/>
          </a:p>
          <a:p>
            <a:r>
              <a:rPr lang="en-US" sz="1400" dirty="0"/>
              <a:t>Contribution Source:</a:t>
            </a:r>
          </a:p>
          <a:p>
            <a:r>
              <a:rPr lang="en-US" sz="1400" dirty="0"/>
              <a:t>-- Architecture Tiger Team Dicussions</a:t>
            </a:r>
          </a:p>
          <a:p>
            <a:r>
              <a:rPr lang="en-US" sz="1400" dirty="0"/>
              <a:t>-- "Architectural options for Multi-vendor SDN Controller and Multi Cloud Deployments in a DC“ at ONAP Paris Summit -- https://wiki.onap.org/download/attachments/11928197/ONAP-mc-sdn.pdf?version=1&amp;modificationDate=1506518708000&amp;api=v2 </a:t>
            </a:r>
          </a:p>
          <a:p>
            <a:r>
              <a:rPr lang="en-US" sz="1400" dirty="0"/>
              <a:t>-- Edge Automation Workflows</a:t>
            </a:r>
          </a:p>
          <a:p>
            <a:r>
              <a:rPr lang="en-US" sz="1000" dirty="0"/>
              <a:t>- https://wiki.onap.org/display/DW/Edge+Scoping+MVP+for+Casablanca+-+ONAP+Enhancements#EdgeScopingMVPforCasablanca-ONAPEnhancements-Cloud-agnosticPlacement/Networking&amp;HomingPolicies(Phase1-CasablancaMVP,Phase2-StretchGoal)</a:t>
            </a:r>
          </a:p>
          <a:p>
            <a:r>
              <a:rPr lang="en-US" sz="1000" dirty="0"/>
              <a:t>- https://wiki.onap.org/display/DW/Edge+Scoping+-+Beyond+Casablanca</a:t>
            </a:r>
          </a:p>
          <a:p>
            <a:endParaRPr lang="en-US" sz="1000" dirty="0"/>
          </a:p>
          <a:p>
            <a:endParaRPr lang="en-US" sz="10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808266298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BCCE87B3-E2B0-6D42-AC36-FE69F4E1C0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291" y="1972452"/>
            <a:ext cx="5528526" cy="2835637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7AE84AE-E8D7-9045-9ECD-29CAD50A3E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9C373E4-A57F-4741-92F1-BBAA1E2406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ONAP (Central) </a:t>
            </a:r>
            <a:r>
              <a:rPr lang="en-US" dirty="0">
                <a:sym typeface="Wingdings" pitchFamily="2" charset="2"/>
              </a:rPr>
              <a:t>APIs Internal Cloud Region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387B9D8-BCB0-3A43-8C83-71CAF284640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Gliffy for Internal Cloud Region – Orchestration</a:t>
            </a:r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Gliffy – Sequence Diagram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9DAFBD4-F395-764F-BA9D-9C724D6573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0356" y="5489801"/>
            <a:ext cx="5328396" cy="3559043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8C47F7FC-3F3A-E84C-ACDD-22A8399DFF31}"/>
              </a:ext>
            </a:extLst>
          </p:cNvPr>
          <p:cNvSpPr/>
          <p:nvPr/>
        </p:nvSpPr>
        <p:spPr>
          <a:xfrm>
            <a:off x="1909481" y="9048844"/>
            <a:ext cx="284307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hlinkClick r:id="rId4"/>
              </a:rPr>
              <a:t>https://wiki.onap.org/display/DW/Edge+Scoping</a:t>
            </a:r>
            <a:endParaRPr lang="en-US" sz="1000" dirty="0"/>
          </a:p>
        </p:txBody>
      </p:sp>
      <p:sp>
        <p:nvSpPr>
          <p:cNvPr id="9" name="Right Arrow 8">
            <a:extLst>
              <a:ext uri="{FF2B5EF4-FFF2-40B4-BE49-F238E27FC236}">
                <a16:creationId xmlns:a16="http://schemas.microsoft.com/office/drawing/2014/main" id="{08F9F3F7-2578-684E-B251-335307220FC8}"/>
              </a:ext>
            </a:extLst>
          </p:cNvPr>
          <p:cNvSpPr/>
          <p:nvPr/>
        </p:nvSpPr>
        <p:spPr>
          <a:xfrm>
            <a:off x="581247" y="7272069"/>
            <a:ext cx="1328234" cy="5231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Cloud Agnostic Intent Execution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097D86B6-22BA-974B-B4E4-263D6797B658}"/>
              </a:ext>
            </a:extLst>
          </p:cNvPr>
          <p:cNvSpPr/>
          <p:nvPr/>
        </p:nvSpPr>
        <p:spPr>
          <a:xfrm>
            <a:off x="1909481" y="7376440"/>
            <a:ext cx="961310" cy="314443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1808080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7524879-8DF5-46F6-A7B2-4E434F6933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F0C568C-D655-4D8F-AB81-76BD2C377F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ONAP-Central: Cloud Agnostic Intent Execution- Workflow</a:t>
            </a:r>
            <a:br>
              <a:rPr lang="en-US" dirty="0"/>
            </a:b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0932B9A-07DC-924B-90F5-D7CCB31398BD}"/>
              </a:ext>
            </a:extLst>
          </p:cNvPr>
          <p:cNvSpPr/>
          <p:nvPr/>
        </p:nvSpPr>
        <p:spPr>
          <a:xfrm>
            <a:off x="2548218" y="984094"/>
            <a:ext cx="422237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>
                <a:hlinkClick r:id="rId2"/>
              </a:rPr>
              <a:t>https://wiki.onap.org/display/DW/Edge+Scoping+MVP+for+Casablanca+-+ONAP+Enhancements</a:t>
            </a:r>
            <a:r>
              <a:rPr lang="en-US" sz="800" dirty="0"/>
              <a:t>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18E824F-33F1-2948-B4ED-5E6AF4C5AE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791" y="767661"/>
            <a:ext cx="6386207" cy="9059164"/>
          </a:xfrm>
          <a:prstGeom prst="rect">
            <a:avLst/>
          </a:prstGeom>
        </p:spPr>
      </p:pic>
      <p:sp>
        <p:nvSpPr>
          <p:cNvPr id="8" name="Right Arrow 7">
            <a:extLst>
              <a:ext uri="{FF2B5EF4-FFF2-40B4-BE49-F238E27FC236}">
                <a16:creationId xmlns:a16="http://schemas.microsoft.com/office/drawing/2014/main" id="{6A7AF655-F15B-4547-ADDC-032022239186}"/>
              </a:ext>
            </a:extLst>
          </p:cNvPr>
          <p:cNvSpPr/>
          <p:nvPr/>
        </p:nvSpPr>
        <p:spPr>
          <a:xfrm rot="20273109">
            <a:off x="1353239" y="6338959"/>
            <a:ext cx="790061" cy="235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SO-to-MC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9D9E6683-9B4D-C341-B5D4-8C2CEFE9D192}"/>
              </a:ext>
            </a:extLst>
          </p:cNvPr>
          <p:cNvSpPr/>
          <p:nvPr/>
        </p:nvSpPr>
        <p:spPr>
          <a:xfrm>
            <a:off x="1244387" y="6272194"/>
            <a:ext cx="233916" cy="238972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10" name="Right Arrow 9">
            <a:extLst>
              <a:ext uri="{FF2B5EF4-FFF2-40B4-BE49-F238E27FC236}">
                <a16:creationId xmlns:a16="http://schemas.microsoft.com/office/drawing/2014/main" id="{6E297102-22E0-674C-9AE6-1E95A8CF602E}"/>
              </a:ext>
            </a:extLst>
          </p:cNvPr>
          <p:cNvSpPr/>
          <p:nvPr/>
        </p:nvSpPr>
        <p:spPr>
          <a:xfrm>
            <a:off x="2815264" y="7160709"/>
            <a:ext cx="1403259" cy="217643"/>
          </a:xfrm>
          <a:prstGeom prst="right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MC-to-Cloud Region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8B5B45D0-D354-FD42-B3B0-A7C30BDD9FC4}"/>
              </a:ext>
            </a:extLst>
          </p:cNvPr>
          <p:cNvSpPr/>
          <p:nvPr/>
        </p:nvSpPr>
        <p:spPr>
          <a:xfrm>
            <a:off x="2581348" y="7041223"/>
            <a:ext cx="233916" cy="238972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966706457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圆角矩形 32">
            <a:extLst>
              <a:ext uri="{FF2B5EF4-FFF2-40B4-BE49-F238E27FC236}">
                <a16:creationId xmlns:a16="http://schemas.microsoft.com/office/drawing/2014/main" id="{8F0DF660-0896-48CB-A5FA-0B4DE4F39A53}"/>
              </a:ext>
            </a:extLst>
          </p:cNvPr>
          <p:cNvSpPr/>
          <p:nvPr/>
        </p:nvSpPr>
        <p:spPr>
          <a:xfrm>
            <a:off x="1206307" y="4536673"/>
            <a:ext cx="5113495" cy="401524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51422" tIns="25711" rIns="51422" bIns="25711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514175">
              <a:buClr>
                <a:srgbClr val="CC9900"/>
              </a:buClr>
              <a:defRPr/>
            </a:pPr>
            <a:r>
              <a:rPr lang="en-US" sz="1013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Cloud Region</a:t>
            </a:r>
          </a:p>
          <a:p>
            <a:pPr algn="ctr" defTabSz="514175">
              <a:buClr>
                <a:srgbClr val="CC9900"/>
              </a:buClr>
              <a:defRPr/>
            </a:pPr>
            <a:r>
              <a:rPr lang="en-US" sz="1013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Orchestrator</a:t>
            </a:r>
            <a:endParaRPr lang="en-US" altLang="zh-CN" sz="675" dirty="0">
              <a:solidFill>
                <a:schemeClr val="bg2">
                  <a:lumMod val="10000"/>
                </a:schemeClr>
              </a:solidFill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Network Data Model for a Cloud Region (Intra-DC)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EB38136-3C9B-44EA-A736-2434CD98C729}"/>
              </a:ext>
            </a:extLst>
          </p:cNvPr>
          <p:cNvCxnSpPr>
            <a:cxnSpLocks/>
          </p:cNvCxnSpPr>
          <p:nvPr/>
        </p:nvCxnSpPr>
        <p:spPr>
          <a:xfrm flipV="1">
            <a:off x="5830181" y="4938196"/>
            <a:ext cx="275455" cy="452584"/>
          </a:xfrm>
          <a:prstGeom prst="line">
            <a:avLst/>
          </a:prstGeom>
          <a:ln w="19050">
            <a:solidFill>
              <a:schemeClr val="accent4"/>
            </a:solidFill>
            <a:prstDash val="sysDot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圆角矩形 32">
            <a:extLst>
              <a:ext uri="{FF2B5EF4-FFF2-40B4-BE49-F238E27FC236}">
                <a16:creationId xmlns:a16="http://schemas.microsoft.com/office/drawing/2014/main" id="{C2848C12-80BD-4AFA-8720-BD582F49AC41}"/>
              </a:ext>
            </a:extLst>
          </p:cNvPr>
          <p:cNvSpPr/>
          <p:nvPr/>
        </p:nvSpPr>
        <p:spPr>
          <a:xfrm>
            <a:off x="3153642" y="5390780"/>
            <a:ext cx="1071563" cy="259138"/>
          </a:xfrm>
          <a:prstGeom prst="roundRect">
            <a:avLst/>
          </a:prstGeom>
          <a:solidFill>
            <a:schemeClr val="accent3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51422" tIns="25711" rIns="51422" bIns="25711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514175">
              <a:buClr>
                <a:srgbClr val="CC9900"/>
              </a:buClr>
              <a:defRPr/>
            </a:pPr>
            <a:r>
              <a:rPr lang="en-US" sz="1013" dirty="0">
                <a:solidFill>
                  <a:schemeClr val="bg1"/>
                </a:solidFill>
                <a:latin typeface="+mn-lt"/>
              </a:rPr>
              <a:t>SDN-UC</a:t>
            </a:r>
            <a:endParaRPr lang="en-US" altLang="zh-CN" sz="675" dirty="0">
              <a:solidFill>
                <a:schemeClr val="bg1"/>
              </a:solidFill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9" name="圆角矩形 32">
            <a:extLst>
              <a:ext uri="{FF2B5EF4-FFF2-40B4-BE49-F238E27FC236}">
                <a16:creationId xmlns:a16="http://schemas.microsoft.com/office/drawing/2014/main" id="{C1595F40-1220-4EDB-BFC8-2E4AFE3626A4}"/>
              </a:ext>
            </a:extLst>
          </p:cNvPr>
          <p:cNvSpPr/>
          <p:nvPr/>
        </p:nvSpPr>
        <p:spPr>
          <a:xfrm>
            <a:off x="1221592" y="5390780"/>
            <a:ext cx="1071563" cy="259138"/>
          </a:xfrm>
          <a:prstGeom prst="roundRect">
            <a:avLst/>
          </a:prstGeom>
          <a:solidFill>
            <a:srgbClr val="7030A0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51422" tIns="25711" rIns="51422" bIns="25711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514175">
              <a:buClr>
                <a:srgbClr val="CC9900"/>
              </a:buClr>
              <a:defRPr/>
            </a:pPr>
            <a:r>
              <a:rPr lang="en-US" sz="1013" dirty="0">
                <a:solidFill>
                  <a:schemeClr val="bg1"/>
                </a:solidFill>
                <a:latin typeface="+mn-lt"/>
              </a:rPr>
              <a:t>SDN-OC</a:t>
            </a:r>
            <a:endParaRPr lang="en-US" altLang="zh-CN" sz="675" dirty="0">
              <a:solidFill>
                <a:schemeClr val="bg1"/>
              </a:solidFill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0" name="圆角矩形 32">
            <a:extLst>
              <a:ext uri="{FF2B5EF4-FFF2-40B4-BE49-F238E27FC236}">
                <a16:creationId xmlns:a16="http://schemas.microsoft.com/office/drawing/2014/main" id="{DA4C3520-743C-4804-A4E4-3702E1456D48}"/>
              </a:ext>
            </a:extLst>
          </p:cNvPr>
          <p:cNvSpPr/>
          <p:nvPr/>
        </p:nvSpPr>
        <p:spPr>
          <a:xfrm>
            <a:off x="4996729" y="5390780"/>
            <a:ext cx="1071563" cy="259138"/>
          </a:xfrm>
          <a:prstGeom prst="roundRect">
            <a:avLst/>
          </a:prstGeom>
          <a:solidFill>
            <a:srgbClr val="00B050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51422" tIns="25711" rIns="51422" bIns="25711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514175">
              <a:buClr>
                <a:srgbClr val="CC9900"/>
              </a:buClr>
              <a:defRPr/>
            </a:pPr>
            <a:r>
              <a:rPr lang="en-US" sz="1013" dirty="0">
                <a:solidFill>
                  <a:schemeClr val="bg1"/>
                </a:solidFill>
                <a:latin typeface="+mn-lt"/>
              </a:rPr>
              <a:t>SDN-GC</a:t>
            </a:r>
            <a:endParaRPr lang="en-US" altLang="zh-CN" sz="675" dirty="0">
              <a:solidFill>
                <a:schemeClr val="bg1"/>
              </a:solidFill>
              <a:latin typeface="+mn-lt"/>
              <a:ea typeface="微软雅黑" panose="020B0503020204020204" pitchFamily="34" charset="-122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A91EDBC-DDF3-4CE9-8590-00ADD202FB9B}"/>
              </a:ext>
            </a:extLst>
          </p:cNvPr>
          <p:cNvCxnSpPr>
            <a:cxnSpLocks/>
          </p:cNvCxnSpPr>
          <p:nvPr/>
        </p:nvCxnSpPr>
        <p:spPr>
          <a:xfrm flipV="1">
            <a:off x="1782944" y="4953000"/>
            <a:ext cx="407194" cy="437780"/>
          </a:xfrm>
          <a:prstGeom prst="line">
            <a:avLst/>
          </a:prstGeom>
          <a:ln w="19050">
            <a:solidFill>
              <a:schemeClr val="accent4"/>
            </a:solidFill>
            <a:prstDash val="sysDot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48F5F35-C591-474F-A42B-868F5B102E20}"/>
              </a:ext>
            </a:extLst>
          </p:cNvPr>
          <p:cNvCxnSpPr>
            <a:cxnSpLocks/>
            <a:stCxn id="8" idx="0"/>
          </p:cNvCxnSpPr>
          <p:nvPr/>
        </p:nvCxnSpPr>
        <p:spPr>
          <a:xfrm flipV="1">
            <a:off x="3689424" y="4948370"/>
            <a:ext cx="21423" cy="442411"/>
          </a:xfrm>
          <a:prstGeom prst="line">
            <a:avLst/>
          </a:prstGeom>
          <a:ln w="19050">
            <a:solidFill>
              <a:schemeClr val="accent4"/>
            </a:solidFill>
            <a:prstDash val="sysDot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153E6AA-FA3E-4155-A19E-E97B4A74E117}"/>
              </a:ext>
            </a:extLst>
          </p:cNvPr>
          <p:cNvCxnSpPr>
            <a:cxnSpLocks/>
          </p:cNvCxnSpPr>
          <p:nvPr/>
        </p:nvCxnSpPr>
        <p:spPr>
          <a:xfrm flipH="1" flipV="1">
            <a:off x="5249492" y="4953001"/>
            <a:ext cx="283019" cy="437780"/>
          </a:xfrm>
          <a:prstGeom prst="line">
            <a:avLst/>
          </a:prstGeom>
          <a:ln w="19050">
            <a:solidFill>
              <a:schemeClr val="accent4"/>
            </a:solidFill>
            <a:prstDash val="sysDot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756E02A-6737-46E7-86D7-1D873D984F29}"/>
              </a:ext>
            </a:extLst>
          </p:cNvPr>
          <p:cNvCxnSpPr>
            <a:cxnSpLocks/>
            <a:stCxn id="9" idx="2"/>
          </p:cNvCxnSpPr>
          <p:nvPr/>
        </p:nvCxnSpPr>
        <p:spPr>
          <a:xfrm>
            <a:off x="1757372" y="5649919"/>
            <a:ext cx="0" cy="266025"/>
          </a:xfrm>
          <a:prstGeom prst="straightConnector1">
            <a:avLst/>
          </a:prstGeom>
          <a:ln w="25400">
            <a:solidFill>
              <a:srgbClr val="820024"/>
            </a:solidFill>
            <a:miter lim="800000"/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3">
            <a:extLst>
              <a:ext uri="{FF2B5EF4-FFF2-40B4-BE49-F238E27FC236}">
                <a16:creationId xmlns:a16="http://schemas.microsoft.com/office/drawing/2014/main" id="{03C01CC3-85E3-40FC-B650-3D2FDFC356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5068" y="5878139"/>
            <a:ext cx="715552" cy="466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3">
            <a:extLst>
              <a:ext uri="{FF2B5EF4-FFF2-40B4-BE49-F238E27FC236}">
                <a16:creationId xmlns:a16="http://schemas.microsoft.com/office/drawing/2014/main" id="{8928C102-8667-4EAB-A917-44585AD91F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421" y="5878139"/>
            <a:ext cx="715552" cy="466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Object 50">
            <a:extLst>
              <a:ext uri="{FF2B5EF4-FFF2-40B4-BE49-F238E27FC236}">
                <a16:creationId xmlns:a16="http://schemas.microsoft.com/office/drawing/2014/main" id="{8854693D-7F65-4570-A4F4-E5A34ECFB6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04483" y="5882034"/>
            <a:ext cx="263258" cy="225803"/>
          </a:xfrm>
          <a:prstGeom prst="rect">
            <a:avLst/>
          </a:prstGeom>
          <a:noFill/>
        </p:spPr>
      </p:pic>
      <p:pic>
        <p:nvPicPr>
          <p:cNvPr id="20" name="Picture 3">
            <a:extLst>
              <a:ext uri="{FF2B5EF4-FFF2-40B4-BE49-F238E27FC236}">
                <a16:creationId xmlns:a16="http://schemas.microsoft.com/office/drawing/2014/main" id="{CAC40DDC-A681-4494-A23B-22D72409E1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4829" y="5955002"/>
            <a:ext cx="715552" cy="466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Object 50">
            <a:extLst>
              <a:ext uri="{FF2B5EF4-FFF2-40B4-BE49-F238E27FC236}">
                <a16:creationId xmlns:a16="http://schemas.microsoft.com/office/drawing/2014/main" id="{22BA3452-29F4-4325-A19A-7010F8C639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89989" y="5873585"/>
            <a:ext cx="263258" cy="225803"/>
          </a:xfrm>
          <a:prstGeom prst="rect">
            <a:avLst/>
          </a:prstGeom>
          <a:noFill/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17071FAB-7210-4761-96C9-96B9D63117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19067" y="5836399"/>
            <a:ext cx="1628775" cy="785884"/>
          </a:xfrm>
          <a:prstGeom prst="rect">
            <a:avLst/>
          </a:prstGeom>
        </p:spPr>
      </p:pic>
      <p:pic>
        <p:nvPicPr>
          <p:cNvPr id="23" name="Picture 3">
            <a:extLst>
              <a:ext uri="{FF2B5EF4-FFF2-40B4-BE49-F238E27FC236}">
                <a16:creationId xmlns:a16="http://schemas.microsoft.com/office/drawing/2014/main" id="{C91A4F80-55B7-4CED-AEEC-E8D92B4784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8285" y="6174916"/>
            <a:ext cx="715552" cy="466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圆角矩形 32">
            <a:extLst>
              <a:ext uri="{FF2B5EF4-FFF2-40B4-BE49-F238E27FC236}">
                <a16:creationId xmlns:a16="http://schemas.microsoft.com/office/drawing/2014/main" id="{4B9C9AFB-77E8-43B4-8C90-0A9C8290EEBE}"/>
              </a:ext>
            </a:extLst>
          </p:cNvPr>
          <p:cNvSpPr/>
          <p:nvPr/>
        </p:nvSpPr>
        <p:spPr>
          <a:xfrm>
            <a:off x="1585020" y="5029933"/>
            <a:ext cx="685800" cy="251209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51422" tIns="25711" rIns="51422" bIns="25711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514175">
              <a:buClr>
                <a:srgbClr val="CC9900"/>
              </a:buClr>
              <a:defRPr/>
            </a:pPr>
            <a:r>
              <a:rPr lang="en-US" altLang="zh-CN" sz="675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REST etc.</a:t>
            </a:r>
          </a:p>
        </p:txBody>
      </p:sp>
      <p:sp>
        <p:nvSpPr>
          <p:cNvPr id="25" name="圆角矩形 32">
            <a:extLst>
              <a:ext uri="{FF2B5EF4-FFF2-40B4-BE49-F238E27FC236}">
                <a16:creationId xmlns:a16="http://schemas.microsoft.com/office/drawing/2014/main" id="{A4456259-DFF5-43BC-9091-AA95F5926B0E}"/>
              </a:ext>
            </a:extLst>
          </p:cNvPr>
          <p:cNvSpPr/>
          <p:nvPr/>
        </p:nvSpPr>
        <p:spPr>
          <a:xfrm>
            <a:off x="3307641" y="5029934"/>
            <a:ext cx="685800" cy="251209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51422" tIns="25711" rIns="51422" bIns="25711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514175">
              <a:buClr>
                <a:srgbClr val="CC9900"/>
              </a:buClr>
              <a:defRPr/>
            </a:pPr>
            <a:r>
              <a:rPr lang="en-US" altLang="zh-CN" sz="675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OVSDB, REST, Netconf etc.</a:t>
            </a:r>
          </a:p>
        </p:txBody>
      </p:sp>
      <p:sp>
        <p:nvSpPr>
          <p:cNvPr id="26" name="圆角矩形 32">
            <a:extLst>
              <a:ext uri="{FF2B5EF4-FFF2-40B4-BE49-F238E27FC236}">
                <a16:creationId xmlns:a16="http://schemas.microsoft.com/office/drawing/2014/main" id="{87426ECA-DF36-4236-B188-872C6F7194DA}"/>
              </a:ext>
            </a:extLst>
          </p:cNvPr>
          <p:cNvSpPr/>
          <p:nvPr/>
        </p:nvSpPr>
        <p:spPr>
          <a:xfrm>
            <a:off x="5018000" y="5025038"/>
            <a:ext cx="685800" cy="251209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51422" tIns="25711" rIns="51422" bIns="25711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514175">
              <a:buClr>
                <a:srgbClr val="CC9900"/>
              </a:buClr>
              <a:defRPr/>
            </a:pPr>
            <a:r>
              <a:rPr lang="en-US" altLang="zh-CN" sz="675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OVSDB, REST, Netconf etc.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B59A7224-F566-4D28-9893-779C9EE85CDF}"/>
              </a:ext>
            </a:extLst>
          </p:cNvPr>
          <p:cNvCxnSpPr>
            <a:cxnSpLocks/>
          </p:cNvCxnSpPr>
          <p:nvPr/>
        </p:nvCxnSpPr>
        <p:spPr>
          <a:xfrm flipH="1" flipV="1">
            <a:off x="1288694" y="4946761"/>
            <a:ext cx="227505" cy="426685"/>
          </a:xfrm>
          <a:prstGeom prst="line">
            <a:avLst/>
          </a:prstGeom>
          <a:ln w="19050">
            <a:solidFill>
              <a:schemeClr val="accent4"/>
            </a:solidFill>
            <a:prstDash val="sysDot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圆角矩形 32">
            <a:extLst>
              <a:ext uri="{FF2B5EF4-FFF2-40B4-BE49-F238E27FC236}">
                <a16:creationId xmlns:a16="http://schemas.microsoft.com/office/drawing/2014/main" id="{89AA5A64-F04D-45F1-ABBA-45A5622DBADF}"/>
              </a:ext>
            </a:extLst>
          </p:cNvPr>
          <p:cNvSpPr/>
          <p:nvPr/>
        </p:nvSpPr>
        <p:spPr>
          <a:xfrm>
            <a:off x="808172" y="5014467"/>
            <a:ext cx="685800" cy="251209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51422" tIns="25711" rIns="51422" bIns="25711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514175">
              <a:buClr>
                <a:srgbClr val="CC9900"/>
              </a:buClr>
              <a:defRPr/>
            </a:pPr>
            <a:r>
              <a:rPr lang="en-US" altLang="zh-CN" sz="675" i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OpenStack Adaptor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CE3C37AD-BBAA-4C6A-9E30-2F582A34660F}"/>
              </a:ext>
            </a:extLst>
          </p:cNvPr>
          <p:cNvSpPr/>
          <p:nvPr/>
        </p:nvSpPr>
        <p:spPr>
          <a:xfrm>
            <a:off x="1380151" y="6436809"/>
            <a:ext cx="654070" cy="17896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defTabSz="514175">
              <a:buClr>
                <a:srgbClr val="CC9900"/>
              </a:buClr>
              <a:defRPr/>
            </a:pPr>
            <a:r>
              <a:rPr lang="en-US" altLang="zh-CN" sz="563" dirty="0">
                <a:solidFill>
                  <a:srgbClr val="000000"/>
                </a:solidFill>
                <a:ea typeface="微软雅黑" panose="020B0503020204020204" pitchFamily="34" charset="-122"/>
              </a:rPr>
              <a:t>vSwitch Overlay</a:t>
            </a:r>
            <a:endParaRPr lang="zh-CN" altLang="en-US" sz="563" dirty="0">
              <a:solidFill>
                <a:srgbClr val="000000"/>
              </a:solidFill>
              <a:ea typeface="微软雅黑" panose="020B0503020204020204" pitchFamily="34" charset="-122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C42F1C08-D88B-4FE3-8728-484B69574AF3}"/>
              </a:ext>
            </a:extLst>
          </p:cNvPr>
          <p:cNvSpPr/>
          <p:nvPr/>
        </p:nvSpPr>
        <p:spPr>
          <a:xfrm>
            <a:off x="5887922" y="5930803"/>
            <a:ext cx="654070" cy="17896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defTabSz="514175">
              <a:buClr>
                <a:srgbClr val="CC9900"/>
              </a:buClr>
              <a:defRPr/>
            </a:pPr>
            <a:r>
              <a:rPr lang="en-US" altLang="zh-CN" sz="563" dirty="0">
                <a:solidFill>
                  <a:srgbClr val="000000"/>
                </a:solidFill>
                <a:ea typeface="微软雅黑" panose="020B0503020204020204" pitchFamily="34" charset="-122"/>
              </a:rPr>
              <a:t>HW Gateway</a:t>
            </a:r>
            <a:endParaRPr lang="zh-CN" altLang="en-US" sz="563" dirty="0">
              <a:solidFill>
                <a:srgbClr val="000000"/>
              </a:solidFill>
              <a:ea typeface="微软雅黑" panose="020B0503020204020204" pitchFamily="34" charset="-122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EB6E9328-2963-4234-B863-4A942E0D6846}"/>
              </a:ext>
            </a:extLst>
          </p:cNvPr>
          <p:cNvSpPr/>
          <p:nvPr/>
        </p:nvSpPr>
        <p:spPr>
          <a:xfrm>
            <a:off x="5828071" y="6321479"/>
            <a:ext cx="786670" cy="17896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defTabSz="514175">
              <a:buClr>
                <a:srgbClr val="CC9900"/>
              </a:buClr>
              <a:defRPr/>
            </a:pPr>
            <a:r>
              <a:rPr lang="en-US" altLang="zh-CN" sz="563" dirty="0">
                <a:solidFill>
                  <a:srgbClr val="000000"/>
                </a:solidFill>
                <a:ea typeface="微软雅黑" panose="020B0503020204020204" pitchFamily="34" charset="-122"/>
              </a:rPr>
              <a:t>VM - SW Gateway</a:t>
            </a:r>
            <a:endParaRPr lang="zh-CN" altLang="en-US" sz="563" dirty="0">
              <a:solidFill>
                <a:srgbClr val="000000"/>
              </a:solidFill>
              <a:ea typeface="微软雅黑" panose="020B0503020204020204" pitchFamily="34" charset="-122"/>
            </a:endParaRPr>
          </a:p>
        </p:txBody>
      </p:sp>
      <p:sp>
        <p:nvSpPr>
          <p:cNvPr id="44" name="圆角矩形 32">
            <a:extLst>
              <a:ext uri="{FF2B5EF4-FFF2-40B4-BE49-F238E27FC236}">
                <a16:creationId xmlns:a16="http://schemas.microsoft.com/office/drawing/2014/main" id="{D674E3CB-B467-4C3F-A8A9-D45141435D0D}"/>
              </a:ext>
            </a:extLst>
          </p:cNvPr>
          <p:cNvSpPr/>
          <p:nvPr/>
        </p:nvSpPr>
        <p:spPr>
          <a:xfrm>
            <a:off x="5834959" y="5025038"/>
            <a:ext cx="685800" cy="251209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51422" tIns="25711" rIns="51422" bIns="25711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514175">
              <a:buClr>
                <a:srgbClr val="CC9900"/>
              </a:buClr>
              <a:defRPr/>
            </a:pPr>
            <a:r>
              <a:rPr lang="en-US" altLang="zh-CN" sz="675" i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OpenStack Adaptor</a:t>
            </a: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3756E02A-6737-46E7-86D7-1D873D984F29}"/>
              </a:ext>
            </a:extLst>
          </p:cNvPr>
          <p:cNvCxnSpPr>
            <a:cxnSpLocks/>
            <a:stCxn id="8" idx="2"/>
          </p:cNvCxnSpPr>
          <p:nvPr/>
        </p:nvCxnSpPr>
        <p:spPr>
          <a:xfrm>
            <a:off x="3689422" y="5649919"/>
            <a:ext cx="0" cy="281657"/>
          </a:xfrm>
          <a:prstGeom prst="straightConnector1">
            <a:avLst/>
          </a:prstGeom>
          <a:ln w="25400">
            <a:solidFill>
              <a:srgbClr val="820024"/>
            </a:solidFill>
            <a:miter lim="800000"/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3756E02A-6737-46E7-86D7-1D873D984F29}"/>
              </a:ext>
            </a:extLst>
          </p:cNvPr>
          <p:cNvCxnSpPr>
            <a:cxnSpLocks/>
            <a:stCxn id="10" idx="2"/>
          </p:cNvCxnSpPr>
          <p:nvPr/>
        </p:nvCxnSpPr>
        <p:spPr>
          <a:xfrm>
            <a:off x="5532510" y="5649919"/>
            <a:ext cx="0" cy="294175"/>
          </a:xfrm>
          <a:prstGeom prst="straightConnector1">
            <a:avLst/>
          </a:prstGeom>
          <a:ln w="25400">
            <a:solidFill>
              <a:srgbClr val="820024"/>
            </a:solidFill>
            <a:miter lim="800000"/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angle 49">
            <a:extLst>
              <a:ext uri="{FF2B5EF4-FFF2-40B4-BE49-F238E27FC236}">
                <a16:creationId xmlns:a16="http://schemas.microsoft.com/office/drawing/2014/main" id="{C1B0C21C-F5D4-4C06-B18B-0EFCE006419D}"/>
              </a:ext>
            </a:extLst>
          </p:cNvPr>
          <p:cNvSpPr/>
          <p:nvPr/>
        </p:nvSpPr>
        <p:spPr>
          <a:xfrm>
            <a:off x="271155" y="1891393"/>
            <a:ext cx="634358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Networking within Cloud Region (Private Cloud)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Exhaustive Data Model for Overlay, Underlay and Gateway Networking is beneficial to optimized inter-cloud placement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Include specific HW details, e.g., SmartNIC, SR-IOV, etc.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Include Overlay capability, e.g., in DPDK based switch/router, or in TOR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…etc…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r>
              <a:rPr lang="en-US" sz="1400" dirty="0"/>
              <a:t>Shown below is an example hierarchy of controllers in a Cloud Region (</a:t>
            </a:r>
            <a:r>
              <a:rPr lang="en-US" sz="1400"/>
              <a:t>Private Cloud)</a:t>
            </a: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131F2CB4-89A7-4C4F-A45F-176BCE9F5FB1}"/>
              </a:ext>
            </a:extLst>
          </p:cNvPr>
          <p:cNvSpPr/>
          <p:nvPr/>
        </p:nvSpPr>
        <p:spPr>
          <a:xfrm>
            <a:off x="739746" y="5375979"/>
            <a:ext cx="601255" cy="334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788" dirty="0"/>
              <a:t>Overlay </a:t>
            </a:r>
          </a:p>
          <a:p>
            <a:r>
              <a:rPr lang="en-US" sz="788" dirty="0"/>
              <a:t>Controller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5E0F6E3-F261-444D-9B4D-F95B37425D96}"/>
              </a:ext>
            </a:extLst>
          </p:cNvPr>
          <p:cNvSpPr/>
          <p:nvPr/>
        </p:nvSpPr>
        <p:spPr>
          <a:xfrm>
            <a:off x="2671796" y="5376564"/>
            <a:ext cx="601255" cy="334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788" dirty="0"/>
              <a:t>Underlay </a:t>
            </a:r>
          </a:p>
          <a:p>
            <a:r>
              <a:rPr lang="en-US" sz="788" dirty="0"/>
              <a:t>Controller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C0D9C891-242F-46BC-9DE3-FB8A7E01F91D}"/>
              </a:ext>
            </a:extLst>
          </p:cNvPr>
          <p:cNvSpPr/>
          <p:nvPr/>
        </p:nvSpPr>
        <p:spPr>
          <a:xfrm>
            <a:off x="4529100" y="5373195"/>
            <a:ext cx="601255" cy="334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788" dirty="0"/>
              <a:t>Gateway</a:t>
            </a:r>
          </a:p>
          <a:p>
            <a:r>
              <a:rPr lang="en-US" sz="788" dirty="0"/>
              <a:t>Controller</a:t>
            </a:r>
          </a:p>
        </p:txBody>
      </p:sp>
      <p:sp>
        <p:nvSpPr>
          <p:cNvPr id="36" name="圆角矩形 41">
            <a:extLst>
              <a:ext uri="{FF2B5EF4-FFF2-40B4-BE49-F238E27FC236}">
                <a16:creationId xmlns:a16="http://schemas.microsoft.com/office/drawing/2014/main" id="{FB730DB7-1C56-4A19-AD26-81B36BA0B652}"/>
              </a:ext>
            </a:extLst>
          </p:cNvPr>
          <p:cNvSpPr txBox="1">
            <a:spLocks/>
          </p:cNvSpPr>
          <p:nvPr/>
        </p:nvSpPr>
        <p:spPr>
          <a:xfrm>
            <a:off x="1233706" y="4047718"/>
            <a:ext cx="5086096" cy="187919"/>
          </a:xfrm>
          <a:prstGeom prst="roundRect">
            <a:avLst>
              <a:gd name="adj" fmla="val 6514"/>
            </a:avLst>
          </a:prstGeom>
          <a:solidFill>
            <a:srgbClr val="FFFF00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51421" tIns="25711" rIns="51421" bIns="25711" numCol="1" rtlCol="0" anchor="t" anchorCtr="0" compatLnSpc="1"/>
          <a:lstStyle>
            <a:defPPr>
              <a:defRPr lang="zh-CN"/>
            </a:defPPr>
            <a:lvl1pPr marL="228600" indent="-22860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2800" b="0" i="0"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indent="-22860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.AppleSystemUIFont" charset="-120"/>
              <a:buChar char="-"/>
              <a:defRPr sz="2400" b="0" i="0"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indent="-22860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2000" b="0" i="0"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indent="-22860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800" b="0" i="0"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indent="-22860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800" b="0" i="0"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indent="0" algn="ctr" defTabSz="514133">
              <a:buClr>
                <a:srgbClr val="CC9900"/>
              </a:buClr>
              <a:buNone/>
              <a:defRPr/>
            </a:pPr>
            <a:r>
              <a:rPr lang="en-US" sz="788" b="1" dirty="0">
                <a:solidFill>
                  <a:prstClr val="black"/>
                </a:solidFill>
              </a:rPr>
              <a:t>ONAP MC</a:t>
            </a:r>
            <a:endParaRPr lang="en-US" altLang="zh-CN" sz="788" b="1" dirty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6E39EE5F-F75D-4F5A-9F64-B19F5FD83563}"/>
              </a:ext>
            </a:extLst>
          </p:cNvPr>
          <p:cNvCxnSpPr>
            <a:cxnSpLocks/>
            <a:stCxn id="36" idx="2"/>
            <a:endCxn id="45" idx="0"/>
          </p:cNvCxnSpPr>
          <p:nvPr/>
        </p:nvCxnSpPr>
        <p:spPr>
          <a:xfrm flipH="1">
            <a:off x="3763055" y="4235637"/>
            <a:ext cx="13699" cy="30103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7B3E028F-F649-44B4-9655-C24795ADBB0E}"/>
              </a:ext>
            </a:extLst>
          </p:cNvPr>
          <p:cNvCxnSpPr>
            <a:cxnSpLocks/>
          </p:cNvCxnSpPr>
          <p:nvPr/>
        </p:nvCxnSpPr>
        <p:spPr>
          <a:xfrm>
            <a:off x="808172" y="4350693"/>
            <a:ext cx="5841231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5822681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449D460-1158-F249-AF67-D0C9CCAA39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10178B0-AF0E-DB48-97F8-7A28B01B81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+mn-lt"/>
                <a:cs typeface="Arial" panose="020B0604020202020204" pitchFamily="34" charset="0"/>
              </a:rPr>
              <a:t>End-to-end Networking APIs </a:t>
            </a:r>
            <a:r>
              <a:rPr lang="en-US" dirty="0">
                <a:latin typeface="+mn-lt"/>
              </a:rPr>
              <a:t>(FMO)</a:t>
            </a:r>
            <a:endParaRPr lang="en-US" dirty="0">
              <a:latin typeface="+mn-lt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63495E1-82CE-F34F-BA02-C6F84E32A1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83" y="4487323"/>
            <a:ext cx="4461644" cy="214889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64648DF-D4E9-0E46-AFD5-4A1D84A76AA7}"/>
              </a:ext>
            </a:extLst>
          </p:cNvPr>
          <p:cNvSpPr/>
          <p:nvPr/>
        </p:nvSpPr>
        <p:spPr>
          <a:xfrm>
            <a:off x="1704049" y="3070617"/>
            <a:ext cx="841031" cy="213585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en-US" sz="788" kern="0" dirty="0">
                <a:solidFill>
                  <a:schemeClr val="bg1"/>
                </a:solidFill>
              </a:rPr>
              <a:t>ONAP SDN-C</a:t>
            </a:r>
            <a:endParaRPr lang="en-US" sz="788" dirty="0">
              <a:solidFill>
                <a:schemeClr val="bg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1B405AE-1B3B-2445-B4FF-AD7DCCE18E70}"/>
              </a:ext>
            </a:extLst>
          </p:cNvPr>
          <p:cNvSpPr/>
          <p:nvPr/>
        </p:nvSpPr>
        <p:spPr>
          <a:xfrm>
            <a:off x="1939989" y="3803485"/>
            <a:ext cx="849362" cy="33483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788" b="1" kern="0" dirty="0">
                <a:solidFill>
                  <a:schemeClr val="accent1"/>
                </a:solidFill>
              </a:rPr>
              <a:t>3</a:t>
            </a:r>
            <a:r>
              <a:rPr lang="en-US" sz="788" b="1" kern="0" baseline="30000" dirty="0">
                <a:solidFill>
                  <a:schemeClr val="accent1"/>
                </a:solidFill>
              </a:rPr>
              <a:t>rd</a:t>
            </a:r>
            <a:r>
              <a:rPr lang="en-US" sz="788" b="1" kern="0" dirty="0">
                <a:solidFill>
                  <a:schemeClr val="accent1"/>
                </a:solidFill>
              </a:rPr>
              <a:t> Party WAN </a:t>
            </a:r>
          </a:p>
          <a:p>
            <a:r>
              <a:rPr lang="en-US" sz="788" b="1" kern="0" dirty="0">
                <a:solidFill>
                  <a:schemeClr val="accent1"/>
                </a:solidFill>
              </a:rPr>
              <a:t>Controller</a:t>
            </a:r>
            <a:endParaRPr lang="en-US" sz="788" b="1" dirty="0">
              <a:solidFill>
                <a:schemeClr val="accent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6ADC7E7-8EE5-BB41-AAA1-3EE9EB33497F}"/>
              </a:ext>
            </a:extLst>
          </p:cNvPr>
          <p:cNvSpPr/>
          <p:nvPr/>
        </p:nvSpPr>
        <p:spPr>
          <a:xfrm>
            <a:off x="3213355" y="3820344"/>
            <a:ext cx="1422184" cy="22224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844" b="1" kern="0" dirty="0">
                <a:solidFill>
                  <a:srgbClr val="7030A0"/>
                </a:solidFill>
              </a:rPr>
              <a:t>Cloud Region Orchestrator  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FDEA9940-2FAE-1140-9800-4AF8ABF426CC}"/>
              </a:ext>
            </a:extLst>
          </p:cNvPr>
          <p:cNvCxnSpPr>
            <a:cxnSpLocks/>
            <a:stCxn id="14" idx="2"/>
            <a:endCxn id="15" idx="0"/>
          </p:cNvCxnSpPr>
          <p:nvPr/>
        </p:nvCxnSpPr>
        <p:spPr>
          <a:xfrm>
            <a:off x="2124565" y="3284202"/>
            <a:ext cx="240105" cy="519283"/>
          </a:xfrm>
          <a:prstGeom prst="straightConnector1">
            <a:avLst/>
          </a:prstGeom>
          <a:ln w="19050">
            <a:solidFill>
              <a:schemeClr val="tx1"/>
            </a:solidFill>
            <a:miter lim="800000"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18BA4634-9A06-324C-BCE6-43A96A9A175B}"/>
              </a:ext>
            </a:extLst>
          </p:cNvPr>
          <p:cNvSpPr/>
          <p:nvPr/>
        </p:nvSpPr>
        <p:spPr>
          <a:xfrm>
            <a:off x="4095791" y="4338386"/>
            <a:ext cx="579013" cy="222240"/>
          </a:xfrm>
          <a:prstGeom prst="rect">
            <a:avLst/>
          </a:prstGeom>
          <a:solidFill>
            <a:srgbClr val="7030A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844" b="1" kern="0" dirty="0">
                <a:solidFill>
                  <a:schemeClr val="bg1"/>
                </a:solidFill>
              </a:rPr>
              <a:t>SDN-OC</a:t>
            </a:r>
            <a:endParaRPr lang="en-US" sz="844" b="1" dirty="0">
              <a:solidFill>
                <a:schemeClr val="bg1"/>
              </a:solidFill>
            </a:endParaRP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BA8C1552-DDE3-1145-ACDA-8F1F7A0A8CE6}"/>
              </a:ext>
            </a:extLst>
          </p:cNvPr>
          <p:cNvCxnSpPr>
            <a:cxnSpLocks/>
          </p:cNvCxnSpPr>
          <p:nvPr/>
        </p:nvCxnSpPr>
        <p:spPr>
          <a:xfrm>
            <a:off x="4053017" y="4025224"/>
            <a:ext cx="145803" cy="325428"/>
          </a:xfrm>
          <a:prstGeom prst="straightConnector1">
            <a:avLst/>
          </a:prstGeom>
          <a:ln w="19050">
            <a:solidFill>
              <a:schemeClr val="tx1"/>
            </a:solidFill>
            <a:miter lim="800000"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30F9548C-20B9-3C43-959F-7396B024C9DA}"/>
              </a:ext>
            </a:extLst>
          </p:cNvPr>
          <p:cNvCxnSpPr>
            <a:cxnSpLocks/>
          </p:cNvCxnSpPr>
          <p:nvPr/>
        </p:nvCxnSpPr>
        <p:spPr>
          <a:xfrm flipH="1">
            <a:off x="3241699" y="4058818"/>
            <a:ext cx="76756" cy="309877"/>
          </a:xfrm>
          <a:prstGeom prst="straightConnector1">
            <a:avLst/>
          </a:prstGeom>
          <a:ln w="19050">
            <a:solidFill>
              <a:schemeClr val="tx1"/>
            </a:solidFill>
            <a:miter lim="800000"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81BC90E1-057A-49A8-BAFF-BD6D8AF234A0}"/>
              </a:ext>
            </a:extLst>
          </p:cNvPr>
          <p:cNvCxnSpPr>
            <a:cxnSpLocks/>
          </p:cNvCxnSpPr>
          <p:nvPr/>
        </p:nvCxnSpPr>
        <p:spPr>
          <a:xfrm flipH="1">
            <a:off x="4122234" y="4569080"/>
            <a:ext cx="99778" cy="632173"/>
          </a:xfrm>
          <a:prstGeom prst="line">
            <a:avLst/>
          </a:prstGeom>
          <a:ln w="25400">
            <a:solidFill>
              <a:schemeClr val="tx2">
                <a:lumMod val="50000"/>
              </a:schemeClr>
            </a:solidFill>
            <a:prstDash val="sysDot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17CBD0CF-663B-4A4F-8F85-C9FE4ADB020A}"/>
              </a:ext>
            </a:extLst>
          </p:cNvPr>
          <p:cNvCxnSpPr>
            <a:cxnSpLocks/>
            <a:stCxn id="15" idx="2"/>
          </p:cNvCxnSpPr>
          <p:nvPr/>
        </p:nvCxnSpPr>
        <p:spPr>
          <a:xfrm flipH="1">
            <a:off x="2257914" y="4138320"/>
            <a:ext cx="106756" cy="1310402"/>
          </a:xfrm>
          <a:prstGeom prst="line">
            <a:avLst/>
          </a:prstGeom>
          <a:ln w="19050">
            <a:solidFill>
              <a:schemeClr val="tx2">
                <a:lumMod val="50000"/>
              </a:schemeClr>
            </a:solidFill>
            <a:prstDash val="sysDot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15F90A7-8697-4772-9DED-2CC64AFD22F3}"/>
              </a:ext>
            </a:extLst>
          </p:cNvPr>
          <p:cNvCxnSpPr>
            <a:cxnSpLocks/>
            <a:stCxn id="15" idx="2"/>
          </p:cNvCxnSpPr>
          <p:nvPr/>
        </p:nvCxnSpPr>
        <p:spPr>
          <a:xfrm>
            <a:off x="2364670" y="4138320"/>
            <a:ext cx="271767" cy="1310401"/>
          </a:xfrm>
          <a:prstGeom prst="line">
            <a:avLst/>
          </a:prstGeom>
          <a:ln w="19050">
            <a:solidFill>
              <a:schemeClr val="tx2">
                <a:lumMod val="50000"/>
              </a:schemeClr>
            </a:solidFill>
            <a:prstDash val="sysDot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圆角矩形 41">
            <a:extLst>
              <a:ext uri="{FF2B5EF4-FFF2-40B4-BE49-F238E27FC236}">
                <a16:creationId xmlns:a16="http://schemas.microsoft.com/office/drawing/2014/main" id="{A00ACDF8-AC92-4CF1-8E2D-15DE8F380C3E}"/>
              </a:ext>
            </a:extLst>
          </p:cNvPr>
          <p:cNvSpPr txBox="1">
            <a:spLocks/>
          </p:cNvSpPr>
          <p:nvPr/>
        </p:nvSpPr>
        <p:spPr>
          <a:xfrm>
            <a:off x="2739665" y="3460170"/>
            <a:ext cx="956432" cy="156155"/>
          </a:xfrm>
          <a:prstGeom prst="roundRect">
            <a:avLst>
              <a:gd name="adj" fmla="val 6514"/>
            </a:avLst>
          </a:prstGeom>
          <a:solidFill>
            <a:srgbClr val="FFFF00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51421" tIns="25711" rIns="51421" bIns="25711" numCol="1" rtlCol="0" anchor="t" anchorCtr="0" compatLnSpc="1"/>
          <a:lstStyle>
            <a:defPPr>
              <a:defRPr lang="zh-CN"/>
            </a:defPPr>
            <a:lvl1pPr marL="228600" indent="-22860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2800" b="0" i="0"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indent="-22860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.AppleSystemUIFont" charset="-120"/>
              <a:buChar char="-"/>
              <a:defRPr sz="2400" b="0" i="0"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indent="-22860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2000" b="0" i="0"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indent="-22860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800" b="0" i="0"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indent="-22860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800" b="0" i="0"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indent="0" algn="ctr" defTabSz="514133">
              <a:buClr>
                <a:srgbClr val="CC9900"/>
              </a:buClr>
              <a:buNone/>
              <a:defRPr/>
            </a:pPr>
            <a:r>
              <a:rPr lang="en-US" sz="788" b="1" dirty="0">
                <a:solidFill>
                  <a:prstClr val="black"/>
                </a:solidFill>
              </a:rPr>
              <a:t>ONAP MC</a:t>
            </a:r>
            <a:endParaRPr lang="en-US" altLang="zh-CN" sz="788" b="1" dirty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78EDFC4F-B742-47DC-B26B-58D32DE61D24}"/>
              </a:ext>
            </a:extLst>
          </p:cNvPr>
          <p:cNvCxnSpPr>
            <a:cxnSpLocks/>
            <a:stCxn id="36" idx="2"/>
            <a:endCxn id="27" idx="0"/>
          </p:cNvCxnSpPr>
          <p:nvPr/>
        </p:nvCxnSpPr>
        <p:spPr>
          <a:xfrm>
            <a:off x="3213355" y="3278287"/>
            <a:ext cx="4526" cy="181883"/>
          </a:xfrm>
          <a:prstGeom prst="straightConnector1">
            <a:avLst/>
          </a:prstGeom>
          <a:ln w="19050">
            <a:solidFill>
              <a:schemeClr val="tx1"/>
            </a:solidFill>
            <a:miter lim="800000"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FFF8FA93-BD97-4D5A-B0ED-63D8C803B68A}"/>
              </a:ext>
            </a:extLst>
          </p:cNvPr>
          <p:cNvSpPr/>
          <p:nvPr/>
        </p:nvSpPr>
        <p:spPr>
          <a:xfrm>
            <a:off x="233717" y="6589903"/>
            <a:ext cx="3656770" cy="2135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88" dirty="0"/>
              <a:t>VoLTE use case Link : https://wiki.onap.org/pages/viewpage.action?pageId=6593603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258D4CA-FD32-4736-8740-F98333AD4E5D}"/>
              </a:ext>
            </a:extLst>
          </p:cNvPr>
          <p:cNvSpPr/>
          <p:nvPr/>
        </p:nvSpPr>
        <p:spPr>
          <a:xfrm>
            <a:off x="2865475" y="4355495"/>
            <a:ext cx="516963" cy="213585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en-US" sz="788" b="1" kern="0" dirty="0">
                <a:solidFill>
                  <a:schemeClr val="bg1">
                    <a:lumMod val="95000"/>
                  </a:schemeClr>
                </a:solidFill>
              </a:rPr>
              <a:t>SDN-GC </a:t>
            </a:r>
            <a:endParaRPr lang="en-US" sz="788" b="1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266FB4DE-19F8-4EC0-9B02-BA6875AF7B5A}"/>
              </a:ext>
            </a:extLst>
          </p:cNvPr>
          <p:cNvCxnSpPr>
            <a:cxnSpLocks/>
            <a:stCxn id="32" idx="2"/>
          </p:cNvCxnSpPr>
          <p:nvPr/>
        </p:nvCxnSpPr>
        <p:spPr>
          <a:xfrm flipH="1">
            <a:off x="2999675" y="4569080"/>
            <a:ext cx="124282" cy="992689"/>
          </a:xfrm>
          <a:prstGeom prst="line">
            <a:avLst/>
          </a:prstGeom>
          <a:ln w="19050">
            <a:solidFill>
              <a:schemeClr val="tx2">
                <a:lumMod val="50000"/>
              </a:schemeClr>
            </a:solidFill>
            <a:prstDash val="sysDot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BB92A53E-B9E6-44ED-8A6A-F8A4BA2F3968}"/>
              </a:ext>
            </a:extLst>
          </p:cNvPr>
          <p:cNvSpPr/>
          <p:nvPr/>
        </p:nvSpPr>
        <p:spPr>
          <a:xfrm>
            <a:off x="2730613" y="3064702"/>
            <a:ext cx="965484" cy="213585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en-US" sz="788" kern="0" dirty="0">
                <a:solidFill>
                  <a:schemeClr val="bg1"/>
                </a:solidFill>
              </a:rPr>
              <a:t>ONAP SO/VF-C</a:t>
            </a:r>
            <a:endParaRPr lang="en-US" sz="788" dirty="0">
              <a:solidFill>
                <a:schemeClr val="bg1"/>
              </a:solidFill>
            </a:endParaRP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665D6CC5-815E-4DFD-9DC8-1A530025D65C}"/>
              </a:ext>
            </a:extLst>
          </p:cNvPr>
          <p:cNvCxnSpPr>
            <a:cxnSpLocks/>
            <a:endCxn id="16" idx="0"/>
          </p:cNvCxnSpPr>
          <p:nvPr/>
        </p:nvCxnSpPr>
        <p:spPr>
          <a:xfrm>
            <a:off x="3203073" y="3642053"/>
            <a:ext cx="721374" cy="178291"/>
          </a:xfrm>
          <a:prstGeom prst="straightConnector1">
            <a:avLst/>
          </a:prstGeom>
          <a:ln w="19050">
            <a:solidFill>
              <a:schemeClr val="tx1"/>
            </a:solidFill>
            <a:miter lim="800000"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7D0A9FA0-95B0-45B5-B30F-0339B3F5E7A5}"/>
              </a:ext>
            </a:extLst>
          </p:cNvPr>
          <p:cNvSpPr txBox="1"/>
          <p:nvPr/>
        </p:nvSpPr>
        <p:spPr>
          <a:xfrm>
            <a:off x="4875607" y="4109414"/>
            <a:ext cx="1973427" cy="310854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Cloud Region Orchestrator – Network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OpenStack Neutron Plugin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Other Options …</a:t>
            </a:r>
          </a:p>
          <a:p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PE&lt;-&gt;GW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EBGP-EVPN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MP-eBGP InterAS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Other Options …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Addresses Private/Public/Partner Clouds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73CA3A67-E88C-4909-B73E-06F4D7A7B55B}"/>
              </a:ext>
            </a:extLst>
          </p:cNvPr>
          <p:cNvCxnSpPr>
            <a:cxnSpLocks/>
            <a:stCxn id="14" idx="3"/>
            <a:endCxn id="36" idx="1"/>
          </p:cNvCxnSpPr>
          <p:nvPr/>
        </p:nvCxnSpPr>
        <p:spPr>
          <a:xfrm flipV="1">
            <a:off x="2545080" y="3171495"/>
            <a:ext cx="185533" cy="591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195D2DF7-E171-42AE-A4E5-E0BD3325907F}"/>
              </a:ext>
            </a:extLst>
          </p:cNvPr>
          <p:cNvSpPr/>
          <p:nvPr/>
        </p:nvSpPr>
        <p:spPr>
          <a:xfrm>
            <a:off x="800100" y="3816607"/>
            <a:ext cx="1079224" cy="35214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844" b="1" kern="0" dirty="0">
                <a:solidFill>
                  <a:srgbClr val="7030A0"/>
                </a:solidFill>
              </a:rPr>
              <a:t>Cloud Region Orchestrator </a:t>
            </a:r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F0695020-509C-4464-BABA-A6B2AA15DB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4006" y="5201253"/>
            <a:ext cx="440666" cy="212621"/>
          </a:xfrm>
          <a:prstGeom prst="rect">
            <a:avLst/>
          </a:prstGeom>
        </p:spPr>
      </p:pic>
      <p:sp>
        <p:nvSpPr>
          <p:cNvPr id="47" name="Rectangle 46">
            <a:extLst>
              <a:ext uri="{FF2B5EF4-FFF2-40B4-BE49-F238E27FC236}">
                <a16:creationId xmlns:a16="http://schemas.microsoft.com/office/drawing/2014/main" id="{49045FFE-1EC3-4C32-AB43-97E67E35275D}"/>
              </a:ext>
            </a:extLst>
          </p:cNvPr>
          <p:cNvSpPr/>
          <p:nvPr/>
        </p:nvSpPr>
        <p:spPr>
          <a:xfrm>
            <a:off x="3474004" y="4338385"/>
            <a:ext cx="579013" cy="22224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844" b="1" kern="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SDN-UC</a:t>
            </a:r>
            <a:endParaRPr lang="en-US" sz="844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9DA4EFF0-9A7B-4132-AD97-ECE8BC289B10}"/>
              </a:ext>
            </a:extLst>
          </p:cNvPr>
          <p:cNvCxnSpPr>
            <a:cxnSpLocks/>
          </p:cNvCxnSpPr>
          <p:nvPr/>
        </p:nvCxnSpPr>
        <p:spPr>
          <a:xfrm>
            <a:off x="3752335" y="4549017"/>
            <a:ext cx="0" cy="645769"/>
          </a:xfrm>
          <a:prstGeom prst="line">
            <a:avLst/>
          </a:prstGeom>
          <a:ln w="25400">
            <a:solidFill>
              <a:schemeClr val="tx2">
                <a:lumMod val="50000"/>
              </a:schemeClr>
            </a:solidFill>
            <a:prstDash val="sysDot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43919694-F4FB-408A-838F-6A005BD8F91B}"/>
              </a:ext>
            </a:extLst>
          </p:cNvPr>
          <p:cNvCxnSpPr>
            <a:cxnSpLocks/>
          </p:cNvCxnSpPr>
          <p:nvPr/>
        </p:nvCxnSpPr>
        <p:spPr>
          <a:xfrm flipH="1">
            <a:off x="4318180" y="4548090"/>
            <a:ext cx="166118" cy="1119063"/>
          </a:xfrm>
          <a:prstGeom prst="line">
            <a:avLst/>
          </a:prstGeom>
          <a:ln w="25400">
            <a:solidFill>
              <a:schemeClr val="tx2">
                <a:lumMod val="50000"/>
              </a:schemeClr>
            </a:solidFill>
            <a:prstDash val="sysDot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B2D729BB-D268-4072-AA10-4D43145174BA}"/>
              </a:ext>
            </a:extLst>
          </p:cNvPr>
          <p:cNvCxnSpPr>
            <a:cxnSpLocks/>
            <a:endCxn id="30" idx="0"/>
          </p:cNvCxnSpPr>
          <p:nvPr/>
        </p:nvCxnSpPr>
        <p:spPr>
          <a:xfrm flipH="1">
            <a:off x="1339712" y="3629189"/>
            <a:ext cx="1669000" cy="187418"/>
          </a:xfrm>
          <a:prstGeom prst="straightConnector1">
            <a:avLst/>
          </a:prstGeom>
          <a:ln w="19050">
            <a:solidFill>
              <a:schemeClr val="tx1"/>
            </a:solidFill>
            <a:miter lim="800000"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F0E87036-62BA-47E5-8C3F-43FCCECBBC08}"/>
              </a:ext>
            </a:extLst>
          </p:cNvPr>
          <p:cNvCxnSpPr>
            <a:cxnSpLocks/>
            <a:endCxn id="47" idx="0"/>
          </p:cNvCxnSpPr>
          <p:nvPr/>
        </p:nvCxnSpPr>
        <p:spPr>
          <a:xfrm flipH="1">
            <a:off x="3763511" y="4025224"/>
            <a:ext cx="8336" cy="313161"/>
          </a:xfrm>
          <a:prstGeom prst="straightConnector1">
            <a:avLst/>
          </a:prstGeom>
          <a:ln w="19050">
            <a:solidFill>
              <a:schemeClr val="tx1"/>
            </a:solidFill>
            <a:miter lim="800000"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>
            <a:extLst>
              <a:ext uri="{FF2B5EF4-FFF2-40B4-BE49-F238E27FC236}">
                <a16:creationId xmlns:a16="http://schemas.microsoft.com/office/drawing/2014/main" id="{FEF4DF5F-898E-452E-83A4-2051FCF1E546}"/>
              </a:ext>
            </a:extLst>
          </p:cNvPr>
          <p:cNvSpPr/>
          <p:nvPr/>
        </p:nvSpPr>
        <p:spPr>
          <a:xfrm>
            <a:off x="2823636" y="3753293"/>
            <a:ext cx="1896422" cy="2103068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3" name="Picture 62">
            <a:extLst>
              <a:ext uri="{FF2B5EF4-FFF2-40B4-BE49-F238E27FC236}">
                <a16:creationId xmlns:a16="http://schemas.microsoft.com/office/drawing/2014/main" id="{B7F442F7-D371-4DF2-9ACE-7B6CA95561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8595" y="5238019"/>
            <a:ext cx="288266" cy="139088"/>
          </a:xfrm>
          <a:prstGeom prst="rect">
            <a:avLst/>
          </a:prstGeom>
        </p:spPr>
      </p:pic>
      <p:sp>
        <p:nvSpPr>
          <p:cNvPr id="79" name="Rectangle 78">
            <a:extLst>
              <a:ext uri="{FF2B5EF4-FFF2-40B4-BE49-F238E27FC236}">
                <a16:creationId xmlns:a16="http://schemas.microsoft.com/office/drawing/2014/main" id="{BEF6F759-2AA2-4226-BE39-700D14094BD8}"/>
              </a:ext>
            </a:extLst>
          </p:cNvPr>
          <p:cNvSpPr/>
          <p:nvPr/>
        </p:nvSpPr>
        <p:spPr>
          <a:xfrm>
            <a:off x="745766" y="3753293"/>
            <a:ext cx="1180450" cy="2103068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6553127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449D460-1158-F249-AF67-D0C9CCAA39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10178B0-AF0E-DB48-97F8-7A28B01B81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End-to-end Networking APIs (PMO)</a:t>
            </a:r>
            <a:endParaRPr lang="en-US" dirty="0">
              <a:latin typeface="+mn-lt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63495E1-82CE-F34F-BA02-C6F84E32A1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83" y="4487323"/>
            <a:ext cx="4461644" cy="214889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64648DF-D4E9-0E46-AFD5-4A1D84A76AA7}"/>
              </a:ext>
            </a:extLst>
          </p:cNvPr>
          <p:cNvSpPr/>
          <p:nvPr/>
        </p:nvSpPr>
        <p:spPr>
          <a:xfrm>
            <a:off x="1704049" y="3070617"/>
            <a:ext cx="841031" cy="213585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en-US" sz="788" kern="0" dirty="0">
                <a:solidFill>
                  <a:schemeClr val="bg1"/>
                </a:solidFill>
              </a:rPr>
              <a:t>ONAP SDN-C</a:t>
            </a:r>
            <a:endParaRPr lang="en-US" sz="788" dirty="0">
              <a:solidFill>
                <a:schemeClr val="bg1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8BA4634-9A06-324C-BCE6-43A96A9A175B}"/>
              </a:ext>
            </a:extLst>
          </p:cNvPr>
          <p:cNvSpPr/>
          <p:nvPr/>
        </p:nvSpPr>
        <p:spPr>
          <a:xfrm>
            <a:off x="4095791" y="4338386"/>
            <a:ext cx="579013" cy="222240"/>
          </a:xfrm>
          <a:prstGeom prst="rect">
            <a:avLst/>
          </a:prstGeom>
          <a:solidFill>
            <a:srgbClr val="7030A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844" b="1" kern="0" dirty="0">
                <a:solidFill>
                  <a:schemeClr val="bg1"/>
                </a:solidFill>
              </a:rPr>
              <a:t>SDN-OC</a:t>
            </a:r>
            <a:endParaRPr lang="en-US" sz="844" b="1" dirty="0">
              <a:solidFill>
                <a:schemeClr val="bg1"/>
              </a:solidFill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81BC90E1-057A-49A8-BAFF-BD6D8AF234A0}"/>
              </a:ext>
            </a:extLst>
          </p:cNvPr>
          <p:cNvCxnSpPr>
            <a:cxnSpLocks/>
          </p:cNvCxnSpPr>
          <p:nvPr/>
        </p:nvCxnSpPr>
        <p:spPr>
          <a:xfrm flipH="1">
            <a:off x="4122234" y="4569080"/>
            <a:ext cx="99778" cy="632173"/>
          </a:xfrm>
          <a:prstGeom prst="line">
            <a:avLst/>
          </a:prstGeom>
          <a:ln w="25400">
            <a:solidFill>
              <a:schemeClr val="tx2">
                <a:lumMod val="50000"/>
              </a:schemeClr>
            </a:solidFill>
            <a:prstDash val="sysDot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17CBD0CF-663B-4A4F-8F85-C9FE4ADB020A}"/>
              </a:ext>
            </a:extLst>
          </p:cNvPr>
          <p:cNvCxnSpPr>
            <a:cxnSpLocks/>
          </p:cNvCxnSpPr>
          <p:nvPr/>
        </p:nvCxnSpPr>
        <p:spPr>
          <a:xfrm flipH="1">
            <a:off x="2174212" y="4109414"/>
            <a:ext cx="83702" cy="1452355"/>
          </a:xfrm>
          <a:prstGeom prst="line">
            <a:avLst/>
          </a:prstGeom>
          <a:ln w="19050">
            <a:solidFill>
              <a:schemeClr val="tx2">
                <a:lumMod val="50000"/>
              </a:schemeClr>
            </a:solidFill>
            <a:prstDash val="sysDot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15F90A7-8697-4772-9DED-2CC64AFD22F3}"/>
              </a:ext>
            </a:extLst>
          </p:cNvPr>
          <p:cNvCxnSpPr>
            <a:cxnSpLocks/>
            <a:stCxn id="30" idx="2"/>
          </p:cNvCxnSpPr>
          <p:nvPr/>
        </p:nvCxnSpPr>
        <p:spPr>
          <a:xfrm>
            <a:off x="2305711" y="4263696"/>
            <a:ext cx="282083" cy="1238018"/>
          </a:xfrm>
          <a:prstGeom prst="line">
            <a:avLst/>
          </a:prstGeom>
          <a:ln w="19050">
            <a:solidFill>
              <a:schemeClr val="tx2">
                <a:lumMod val="50000"/>
              </a:schemeClr>
            </a:solidFill>
            <a:prstDash val="sysDot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圆角矩形 41">
            <a:extLst>
              <a:ext uri="{FF2B5EF4-FFF2-40B4-BE49-F238E27FC236}">
                <a16:creationId xmlns:a16="http://schemas.microsoft.com/office/drawing/2014/main" id="{A00ACDF8-AC92-4CF1-8E2D-15DE8F380C3E}"/>
              </a:ext>
            </a:extLst>
          </p:cNvPr>
          <p:cNvSpPr txBox="1">
            <a:spLocks/>
          </p:cNvSpPr>
          <p:nvPr/>
        </p:nvSpPr>
        <p:spPr>
          <a:xfrm>
            <a:off x="2739665" y="3460170"/>
            <a:ext cx="956432" cy="156155"/>
          </a:xfrm>
          <a:prstGeom prst="roundRect">
            <a:avLst>
              <a:gd name="adj" fmla="val 6514"/>
            </a:avLst>
          </a:prstGeom>
          <a:solidFill>
            <a:srgbClr val="FFFF00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51421" tIns="25711" rIns="51421" bIns="25711" numCol="1" rtlCol="0" anchor="t" anchorCtr="0" compatLnSpc="1"/>
          <a:lstStyle>
            <a:defPPr>
              <a:defRPr lang="zh-CN"/>
            </a:defPPr>
            <a:lvl1pPr marL="228600" indent="-22860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2800" b="0" i="0"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indent="-22860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.AppleSystemUIFont" charset="-120"/>
              <a:buChar char="-"/>
              <a:defRPr sz="2400" b="0" i="0"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indent="-22860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2000" b="0" i="0"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indent="-22860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800" b="0" i="0"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indent="-22860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800" b="0" i="0"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indent="0" algn="ctr" defTabSz="514133">
              <a:buClr>
                <a:srgbClr val="CC9900"/>
              </a:buClr>
              <a:buNone/>
              <a:defRPr/>
            </a:pPr>
            <a:r>
              <a:rPr lang="en-US" sz="788" b="1" dirty="0">
                <a:solidFill>
                  <a:prstClr val="black"/>
                </a:solidFill>
              </a:rPr>
              <a:t>ONAP MC</a:t>
            </a:r>
            <a:endParaRPr lang="en-US" altLang="zh-CN" sz="788" b="1" dirty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78EDFC4F-B742-47DC-B26B-58D32DE61D24}"/>
              </a:ext>
            </a:extLst>
          </p:cNvPr>
          <p:cNvCxnSpPr>
            <a:cxnSpLocks/>
            <a:stCxn id="36" idx="2"/>
            <a:endCxn id="27" idx="0"/>
          </p:cNvCxnSpPr>
          <p:nvPr/>
        </p:nvCxnSpPr>
        <p:spPr>
          <a:xfrm>
            <a:off x="3213355" y="3278287"/>
            <a:ext cx="4526" cy="181883"/>
          </a:xfrm>
          <a:prstGeom prst="straightConnector1">
            <a:avLst/>
          </a:prstGeom>
          <a:ln w="19050">
            <a:solidFill>
              <a:schemeClr val="tx1"/>
            </a:solidFill>
            <a:miter lim="800000"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FFF8FA93-BD97-4D5A-B0ED-63D8C803B68A}"/>
              </a:ext>
            </a:extLst>
          </p:cNvPr>
          <p:cNvSpPr/>
          <p:nvPr/>
        </p:nvSpPr>
        <p:spPr>
          <a:xfrm>
            <a:off x="233717" y="6589903"/>
            <a:ext cx="3656770" cy="2135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88" dirty="0"/>
              <a:t>VoLTE use case Link : https://wiki.onap.org/pages/viewpage.action?pageId=6593603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266FB4DE-19F8-4EC0-9B02-BA6875AF7B5A}"/>
              </a:ext>
            </a:extLst>
          </p:cNvPr>
          <p:cNvCxnSpPr>
            <a:cxnSpLocks/>
            <a:stCxn id="62" idx="1"/>
          </p:cNvCxnSpPr>
          <p:nvPr/>
        </p:nvCxnSpPr>
        <p:spPr>
          <a:xfrm>
            <a:off x="2945584" y="4804827"/>
            <a:ext cx="54092" cy="756942"/>
          </a:xfrm>
          <a:prstGeom prst="line">
            <a:avLst/>
          </a:prstGeom>
          <a:ln w="19050">
            <a:solidFill>
              <a:schemeClr val="tx2">
                <a:lumMod val="50000"/>
              </a:schemeClr>
            </a:solidFill>
            <a:prstDash val="sysDot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BB92A53E-B9E6-44ED-8A6A-F8A4BA2F3968}"/>
              </a:ext>
            </a:extLst>
          </p:cNvPr>
          <p:cNvSpPr/>
          <p:nvPr/>
        </p:nvSpPr>
        <p:spPr>
          <a:xfrm>
            <a:off x="2730613" y="3064702"/>
            <a:ext cx="965484" cy="213585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en-US" sz="788" kern="0" dirty="0">
                <a:solidFill>
                  <a:schemeClr val="bg1"/>
                </a:solidFill>
              </a:rPr>
              <a:t>ONAP SO/VF-C</a:t>
            </a:r>
            <a:endParaRPr lang="en-US" sz="788" dirty="0">
              <a:solidFill>
                <a:schemeClr val="bg1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D0A9FA0-95B0-45B5-B30F-0339B3F5E7A5}"/>
              </a:ext>
            </a:extLst>
          </p:cNvPr>
          <p:cNvSpPr txBox="1"/>
          <p:nvPr/>
        </p:nvSpPr>
        <p:spPr>
          <a:xfrm>
            <a:off x="4875607" y="4109414"/>
            <a:ext cx="1973427" cy="224676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Cloud Region Orchestrator – Network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OpenStack Neutron Plugin</a:t>
            </a:r>
          </a:p>
          <a:p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PE&lt;-&gt;GW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EBGP-EVPN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Addresses Private Clouds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73CA3A67-E88C-4909-B73E-06F4D7A7B55B}"/>
              </a:ext>
            </a:extLst>
          </p:cNvPr>
          <p:cNvCxnSpPr>
            <a:cxnSpLocks/>
            <a:stCxn id="14" idx="3"/>
            <a:endCxn id="36" idx="1"/>
          </p:cNvCxnSpPr>
          <p:nvPr/>
        </p:nvCxnSpPr>
        <p:spPr>
          <a:xfrm flipV="1">
            <a:off x="2545080" y="3171495"/>
            <a:ext cx="185533" cy="591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5" name="Picture 44">
            <a:extLst>
              <a:ext uri="{FF2B5EF4-FFF2-40B4-BE49-F238E27FC236}">
                <a16:creationId xmlns:a16="http://schemas.microsoft.com/office/drawing/2014/main" id="{F0695020-509C-4464-BABA-A6B2AA15DB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4006" y="5201253"/>
            <a:ext cx="440666" cy="212621"/>
          </a:xfrm>
          <a:prstGeom prst="rect">
            <a:avLst/>
          </a:prstGeom>
        </p:spPr>
      </p:pic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9DA4EFF0-9A7B-4132-AD97-ECE8BC289B10}"/>
              </a:ext>
            </a:extLst>
          </p:cNvPr>
          <p:cNvCxnSpPr>
            <a:cxnSpLocks/>
            <a:stCxn id="41" idx="2"/>
          </p:cNvCxnSpPr>
          <p:nvPr/>
        </p:nvCxnSpPr>
        <p:spPr>
          <a:xfrm flipH="1">
            <a:off x="3752335" y="4562935"/>
            <a:ext cx="26788" cy="631851"/>
          </a:xfrm>
          <a:prstGeom prst="line">
            <a:avLst/>
          </a:prstGeom>
          <a:ln w="25400">
            <a:solidFill>
              <a:schemeClr val="tx2">
                <a:lumMod val="50000"/>
              </a:schemeClr>
            </a:solidFill>
            <a:prstDash val="sysDot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43919694-F4FB-408A-838F-6A005BD8F91B}"/>
              </a:ext>
            </a:extLst>
          </p:cNvPr>
          <p:cNvCxnSpPr>
            <a:cxnSpLocks/>
          </p:cNvCxnSpPr>
          <p:nvPr/>
        </p:nvCxnSpPr>
        <p:spPr>
          <a:xfrm flipH="1">
            <a:off x="4318180" y="4548090"/>
            <a:ext cx="166118" cy="1119063"/>
          </a:xfrm>
          <a:prstGeom prst="line">
            <a:avLst/>
          </a:prstGeom>
          <a:ln w="25400">
            <a:solidFill>
              <a:schemeClr val="tx2">
                <a:lumMod val="50000"/>
              </a:schemeClr>
            </a:solidFill>
            <a:prstDash val="sysDot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>
            <a:extLst>
              <a:ext uri="{FF2B5EF4-FFF2-40B4-BE49-F238E27FC236}">
                <a16:creationId xmlns:a16="http://schemas.microsoft.com/office/drawing/2014/main" id="{FEF4DF5F-898E-452E-83A4-2051FCF1E546}"/>
              </a:ext>
            </a:extLst>
          </p:cNvPr>
          <p:cNvSpPr/>
          <p:nvPr/>
        </p:nvSpPr>
        <p:spPr>
          <a:xfrm>
            <a:off x="2945584" y="3753293"/>
            <a:ext cx="1774473" cy="2103068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3" name="Picture 62">
            <a:extLst>
              <a:ext uri="{FF2B5EF4-FFF2-40B4-BE49-F238E27FC236}">
                <a16:creationId xmlns:a16="http://schemas.microsoft.com/office/drawing/2014/main" id="{B7F442F7-D371-4DF2-9ACE-7B6CA95561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8595" y="5238019"/>
            <a:ext cx="288266" cy="139088"/>
          </a:xfrm>
          <a:prstGeom prst="rect">
            <a:avLst/>
          </a:prstGeom>
        </p:spPr>
      </p:pic>
      <p:sp>
        <p:nvSpPr>
          <p:cNvPr id="79" name="Rectangle 78">
            <a:extLst>
              <a:ext uri="{FF2B5EF4-FFF2-40B4-BE49-F238E27FC236}">
                <a16:creationId xmlns:a16="http://schemas.microsoft.com/office/drawing/2014/main" id="{BEF6F759-2AA2-4226-BE39-700D14094BD8}"/>
              </a:ext>
            </a:extLst>
          </p:cNvPr>
          <p:cNvSpPr/>
          <p:nvPr/>
        </p:nvSpPr>
        <p:spPr>
          <a:xfrm>
            <a:off x="745766" y="3753293"/>
            <a:ext cx="1180450" cy="2103068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363B5AEA-40D7-452E-AC9A-CDA84CA1512D}"/>
              </a:ext>
            </a:extLst>
          </p:cNvPr>
          <p:cNvSpPr/>
          <p:nvPr/>
        </p:nvSpPr>
        <p:spPr>
          <a:xfrm>
            <a:off x="3483955" y="4210787"/>
            <a:ext cx="590336" cy="35214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844" b="1" kern="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Static Underlay</a:t>
            </a:r>
            <a:endParaRPr lang="en-US" sz="844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FC556EA1-17BC-43C2-A171-2DA088EABB2D}"/>
              </a:ext>
            </a:extLst>
          </p:cNvPr>
          <p:cNvSpPr/>
          <p:nvPr/>
        </p:nvSpPr>
        <p:spPr>
          <a:xfrm>
            <a:off x="3213355" y="3820344"/>
            <a:ext cx="1422184" cy="22224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844" b="1" kern="0" dirty="0">
                <a:solidFill>
                  <a:srgbClr val="7030A0"/>
                </a:solidFill>
              </a:rPr>
              <a:t>Cloud Region Orchestrator  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665D6CC5-815E-4DFD-9DC8-1A530025D65C}"/>
              </a:ext>
            </a:extLst>
          </p:cNvPr>
          <p:cNvCxnSpPr>
            <a:cxnSpLocks/>
            <a:stCxn id="27" idx="2"/>
            <a:endCxn id="49" idx="0"/>
          </p:cNvCxnSpPr>
          <p:nvPr/>
        </p:nvCxnSpPr>
        <p:spPr>
          <a:xfrm>
            <a:off x="3217881" y="3616325"/>
            <a:ext cx="706566" cy="204019"/>
          </a:xfrm>
          <a:prstGeom prst="straightConnector1">
            <a:avLst/>
          </a:prstGeom>
          <a:ln w="19050">
            <a:solidFill>
              <a:schemeClr val="tx1"/>
            </a:solidFill>
            <a:miter lim="800000"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angle 52">
            <a:extLst>
              <a:ext uri="{FF2B5EF4-FFF2-40B4-BE49-F238E27FC236}">
                <a16:creationId xmlns:a16="http://schemas.microsoft.com/office/drawing/2014/main" id="{A843BD80-7542-4DC7-9E17-4B9D2D51B3FF}"/>
              </a:ext>
            </a:extLst>
          </p:cNvPr>
          <p:cNvSpPr/>
          <p:nvPr/>
        </p:nvSpPr>
        <p:spPr>
          <a:xfrm>
            <a:off x="800100" y="3816607"/>
            <a:ext cx="1079224" cy="35214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844" b="1" kern="0" dirty="0">
                <a:solidFill>
                  <a:srgbClr val="7030A0"/>
                </a:solidFill>
              </a:rPr>
              <a:t>Cloud Region Orchestrator </a:t>
            </a: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9A5BD6F2-2249-43E0-AAA0-D79CD982D548}"/>
              </a:ext>
            </a:extLst>
          </p:cNvPr>
          <p:cNvCxnSpPr>
            <a:cxnSpLocks/>
          </p:cNvCxnSpPr>
          <p:nvPr/>
        </p:nvCxnSpPr>
        <p:spPr>
          <a:xfrm flipH="1">
            <a:off x="1339712" y="3629189"/>
            <a:ext cx="1669000" cy="187418"/>
          </a:xfrm>
          <a:prstGeom prst="straightConnector1">
            <a:avLst/>
          </a:prstGeom>
          <a:ln w="19050">
            <a:solidFill>
              <a:schemeClr val="tx1"/>
            </a:solidFill>
            <a:miter lim="800000"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BB1B879E-0494-4845-8A6F-FFE447D97455}"/>
              </a:ext>
            </a:extLst>
          </p:cNvPr>
          <p:cNvCxnSpPr>
            <a:cxnSpLocks/>
          </p:cNvCxnSpPr>
          <p:nvPr/>
        </p:nvCxnSpPr>
        <p:spPr>
          <a:xfrm>
            <a:off x="4053017" y="4025224"/>
            <a:ext cx="145803" cy="325428"/>
          </a:xfrm>
          <a:prstGeom prst="straightConnector1">
            <a:avLst/>
          </a:prstGeom>
          <a:ln w="19050">
            <a:solidFill>
              <a:schemeClr val="tx1"/>
            </a:solidFill>
            <a:miter lim="800000"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5A7390EB-6E92-4FAA-9887-9C5690BFC920}"/>
              </a:ext>
            </a:extLst>
          </p:cNvPr>
          <p:cNvSpPr/>
          <p:nvPr/>
        </p:nvSpPr>
        <p:spPr>
          <a:xfrm>
            <a:off x="1957487" y="3807609"/>
            <a:ext cx="696448" cy="45608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788" b="1" kern="0" dirty="0">
                <a:solidFill>
                  <a:schemeClr val="accent1"/>
                </a:solidFill>
              </a:rPr>
              <a:t>3</a:t>
            </a:r>
            <a:r>
              <a:rPr lang="en-US" sz="788" b="1" kern="0" baseline="30000" dirty="0">
                <a:solidFill>
                  <a:schemeClr val="accent1"/>
                </a:solidFill>
              </a:rPr>
              <a:t>rd</a:t>
            </a:r>
            <a:r>
              <a:rPr lang="en-US" sz="788" b="1" kern="0" dirty="0">
                <a:solidFill>
                  <a:schemeClr val="accent1"/>
                </a:solidFill>
              </a:rPr>
              <a:t> Party WAN </a:t>
            </a:r>
          </a:p>
          <a:p>
            <a:r>
              <a:rPr lang="en-US" sz="788" b="1" kern="0" dirty="0">
                <a:solidFill>
                  <a:schemeClr val="accent1"/>
                </a:solidFill>
              </a:rPr>
              <a:t>Controller</a:t>
            </a:r>
            <a:endParaRPr lang="en-US" sz="788" b="1" dirty="0">
              <a:solidFill>
                <a:schemeClr val="accent1"/>
              </a:solidFill>
            </a:endParaRP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EB245FF0-572F-4F75-BAE1-C78ECECE2928}"/>
              </a:ext>
            </a:extLst>
          </p:cNvPr>
          <p:cNvCxnSpPr>
            <a:cxnSpLocks/>
            <a:endCxn id="30" idx="0"/>
          </p:cNvCxnSpPr>
          <p:nvPr/>
        </p:nvCxnSpPr>
        <p:spPr>
          <a:xfrm>
            <a:off x="2191710" y="3270696"/>
            <a:ext cx="114001" cy="536913"/>
          </a:xfrm>
          <a:prstGeom prst="straightConnector1">
            <a:avLst/>
          </a:prstGeom>
          <a:ln w="19050">
            <a:solidFill>
              <a:schemeClr val="tx1"/>
            </a:solidFill>
            <a:miter lim="800000"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1C7FD927-90B1-4326-95C6-A961D67D4EDA}"/>
              </a:ext>
            </a:extLst>
          </p:cNvPr>
          <p:cNvCxnSpPr>
            <a:cxnSpLocks/>
            <a:stCxn id="58" idx="2"/>
          </p:cNvCxnSpPr>
          <p:nvPr/>
        </p:nvCxnSpPr>
        <p:spPr>
          <a:xfrm flipH="1">
            <a:off x="1573034" y="4804827"/>
            <a:ext cx="187236" cy="776242"/>
          </a:xfrm>
          <a:prstGeom prst="line">
            <a:avLst/>
          </a:prstGeom>
          <a:ln w="19050">
            <a:solidFill>
              <a:schemeClr val="tx2">
                <a:lumMod val="50000"/>
              </a:schemeClr>
            </a:solidFill>
            <a:prstDash val="sysDot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>
            <a:extLst>
              <a:ext uri="{FF2B5EF4-FFF2-40B4-BE49-F238E27FC236}">
                <a16:creationId xmlns:a16="http://schemas.microsoft.com/office/drawing/2014/main" id="{B61E1F1F-4A16-44A6-9DCB-0A9B0971E6CF}"/>
              </a:ext>
            </a:extLst>
          </p:cNvPr>
          <p:cNvSpPr/>
          <p:nvPr/>
        </p:nvSpPr>
        <p:spPr>
          <a:xfrm>
            <a:off x="2762303" y="4578234"/>
            <a:ext cx="579013" cy="222240"/>
          </a:xfrm>
          <a:prstGeom prst="rect">
            <a:avLst/>
          </a:prstGeom>
          <a:solidFill>
            <a:srgbClr val="7030A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844" b="1" kern="0" dirty="0">
                <a:solidFill>
                  <a:schemeClr val="bg1"/>
                </a:solidFill>
              </a:rPr>
              <a:t>SDN-GC</a:t>
            </a:r>
            <a:endParaRPr lang="en-US" sz="844" b="1" dirty="0">
              <a:solidFill>
                <a:schemeClr val="bg1"/>
              </a:solidFill>
            </a:endParaRPr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68419978-775B-4602-86C5-ACE85E68AAD8}"/>
              </a:ext>
            </a:extLst>
          </p:cNvPr>
          <p:cNvCxnSpPr>
            <a:cxnSpLocks/>
            <a:endCxn id="52" idx="0"/>
          </p:cNvCxnSpPr>
          <p:nvPr/>
        </p:nvCxnSpPr>
        <p:spPr>
          <a:xfrm>
            <a:off x="2432423" y="3284202"/>
            <a:ext cx="619387" cy="1294032"/>
          </a:xfrm>
          <a:prstGeom prst="straightConnector1">
            <a:avLst/>
          </a:prstGeom>
          <a:ln w="19050">
            <a:solidFill>
              <a:schemeClr val="tx1"/>
            </a:solidFill>
            <a:miter lim="800000"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08B0AE74-C6D8-4456-AF51-FE3E9C741F04}"/>
              </a:ext>
            </a:extLst>
          </p:cNvPr>
          <p:cNvCxnSpPr>
            <a:cxnSpLocks/>
            <a:endCxn id="58" idx="0"/>
          </p:cNvCxnSpPr>
          <p:nvPr/>
        </p:nvCxnSpPr>
        <p:spPr>
          <a:xfrm flipH="1">
            <a:off x="1760270" y="3284202"/>
            <a:ext cx="165946" cy="1298385"/>
          </a:xfrm>
          <a:prstGeom prst="straightConnector1">
            <a:avLst/>
          </a:prstGeom>
          <a:ln w="19050">
            <a:solidFill>
              <a:schemeClr val="tx1"/>
            </a:solidFill>
            <a:miter lim="800000"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57">
            <a:extLst>
              <a:ext uri="{FF2B5EF4-FFF2-40B4-BE49-F238E27FC236}">
                <a16:creationId xmlns:a16="http://schemas.microsoft.com/office/drawing/2014/main" id="{3C1C2C4E-2E86-4F44-91A1-444678A75971}"/>
              </a:ext>
            </a:extLst>
          </p:cNvPr>
          <p:cNvSpPr/>
          <p:nvPr/>
        </p:nvSpPr>
        <p:spPr>
          <a:xfrm>
            <a:off x="1470763" y="4582587"/>
            <a:ext cx="579013" cy="222240"/>
          </a:xfrm>
          <a:prstGeom prst="rect">
            <a:avLst/>
          </a:prstGeom>
          <a:solidFill>
            <a:srgbClr val="7030A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844" b="1" kern="0" dirty="0">
                <a:solidFill>
                  <a:schemeClr val="bg1"/>
                </a:solidFill>
              </a:rPr>
              <a:t>SDN-GC</a:t>
            </a:r>
            <a:endParaRPr lang="en-US" sz="844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0127274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4903</TotalTime>
  <Words>356</Words>
  <Application>Microsoft Office PowerPoint</Application>
  <PresentationFormat>A4 Paper (210x297 mm)</PresentationFormat>
  <Paragraphs>109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微软雅黑</vt:lpstr>
      <vt:lpstr>宋体</vt:lpstr>
      <vt:lpstr>.AppleSystemUIFont</vt:lpstr>
      <vt:lpstr>Arial</vt:lpstr>
      <vt:lpstr>Calibri</vt:lpstr>
      <vt:lpstr>Wingdings</vt:lpstr>
      <vt:lpstr>Office Theme</vt:lpstr>
      <vt:lpstr> Cloud Region Networking Architectural Approach for Casablanca &amp; beyond</vt:lpstr>
      <vt:lpstr>ONAP (Central) APIs Internal Cloud Region</vt:lpstr>
      <vt:lpstr>ONAP-Central: Cloud Agnostic Intent Execution- Workflow </vt:lpstr>
      <vt:lpstr>Network Data Model for a Cloud Region (Intra-DC)</vt:lpstr>
      <vt:lpstr>End-to-end Networking APIs (FMO)</vt:lpstr>
      <vt:lpstr>End-to-end Networking APIs (PMO)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Ramki Krishnan</cp:lastModifiedBy>
  <cp:revision>395</cp:revision>
  <dcterms:created xsi:type="dcterms:W3CDTF">2017-02-27T16:23:08Z</dcterms:created>
  <dcterms:modified xsi:type="dcterms:W3CDTF">2018-07-17T14:13:39Z</dcterms:modified>
</cp:coreProperties>
</file>