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sldIdLst>
    <p:sldId id="256" r:id="rId2"/>
    <p:sldId id="260" r:id="rId3"/>
    <p:sldId id="261" r:id="rId4"/>
    <p:sldId id="262" r:id="rId5"/>
    <p:sldId id="263" r:id="rId6"/>
    <p:sldId id="264"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5887" autoAdjust="0"/>
  </p:normalViewPr>
  <p:slideViewPr>
    <p:cSldViewPr snapToGrid="0" snapToObjects="1">
      <p:cViewPr varScale="1">
        <p:scale>
          <a:sx n="87" d="100"/>
          <a:sy n="87" d="100"/>
        </p:scale>
        <p:origin x="67" y="18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Edge Cloud Data Model notes</a:t>
            </a:r>
            <a:br>
              <a:rPr lang="en-US" dirty="0"/>
            </a:br>
            <a:br>
              <a:rPr lang="en-US" dirty="0"/>
            </a:br>
            <a:r>
              <a:rPr lang="en-US" dirty="0"/>
              <a:t>Arun Gupta</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December 05, 2018</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528182-4CDA-4B57-9E32-AA5D4E74787C}"/>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D5195C79-D248-46A3-ADEC-8BED7ABE4BFF}"/>
              </a:ext>
            </a:extLst>
          </p:cNvPr>
          <p:cNvSpPr>
            <a:spLocks noGrp="1"/>
          </p:cNvSpPr>
          <p:nvPr>
            <p:ph type="title"/>
          </p:nvPr>
        </p:nvSpPr>
        <p:spPr/>
        <p:txBody>
          <a:bodyPr>
            <a:normAutofit fontScale="90000"/>
          </a:bodyPr>
          <a:lstStyle/>
          <a:p>
            <a:r>
              <a:rPr lang="en-US" dirty="0"/>
              <a:t>Key takeaways</a:t>
            </a:r>
          </a:p>
        </p:txBody>
      </p:sp>
      <p:sp>
        <p:nvSpPr>
          <p:cNvPr id="4" name="Text Placeholder 3">
            <a:extLst>
              <a:ext uri="{FF2B5EF4-FFF2-40B4-BE49-F238E27FC236}">
                <a16:creationId xmlns:a16="http://schemas.microsoft.com/office/drawing/2014/main" id="{502AE345-9F5D-4069-9143-F345E69FD7E6}"/>
              </a:ext>
            </a:extLst>
          </p:cNvPr>
          <p:cNvSpPr>
            <a:spLocks noGrp="1"/>
          </p:cNvSpPr>
          <p:nvPr>
            <p:ph type="body" sz="quarter" idx="10"/>
          </p:nvPr>
        </p:nvSpPr>
        <p:spPr/>
        <p:txBody>
          <a:bodyPr/>
          <a:lstStyle/>
          <a:p>
            <a:r>
              <a:rPr lang="en-US" dirty="0"/>
              <a:t>ONAP Owner Operated Cloud is different from Public Cloud in terms of information and functions available to ONAP.</a:t>
            </a:r>
          </a:p>
          <a:p>
            <a:r>
              <a:rPr lang="en-US" dirty="0"/>
              <a:t>Let’s try to fit the Edge Automation use cases with minimal change to the existing data model.</a:t>
            </a:r>
          </a:p>
          <a:p>
            <a:endParaRPr lang="en-US" dirty="0"/>
          </a:p>
        </p:txBody>
      </p:sp>
    </p:spTree>
    <p:extLst>
      <p:ext uri="{BB962C8B-B14F-4D97-AF65-F5344CB8AC3E}">
        <p14:creationId xmlns:p14="http://schemas.microsoft.com/office/powerpoint/2010/main" val="1395231772"/>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F395A-464F-4B4F-995A-8227A0FBB867}"/>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7E7C07A9-267E-4F36-8E1E-31CA26D3F30A}"/>
              </a:ext>
            </a:extLst>
          </p:cNvPr>
          <p:cNvSpPr>
            <a:spLocks noGrp="1"/>
          </p:cNvSpPr>
          <p:nvPr>
            <p:ph type="title"/>
          </p:nvPr>
        </p:nvSpPr>
        <p:spPr/>
        <p:txBody>
          <a:bodyPr>
            <a:normAutofit fontScale="90000"/>
          </a:bodyPr>
          <a:lstStyle/>
          <a:p>
            <a:r>
              <a:rPr lang="en-US" dirty="0"/>
              <a:t>Some differences</a:t>
            </a:r>
          </a:p>
        </p:txBody>
      </p:sp>
      <p:sp>
        <p:nvSpPr>
          <p:cNvPr id="4" name="Text Placeholder 3">
            <a:extLst>
              <a:ext uri="{FF2B5EF4-FFF2-40B4-BE49-F238E27FC236}">
                <a16:creationId xmlns:a16="http://schemas.microsoft.com/office/drawing/2014/main" id="{C2306C7D-9C11-40A8-9E72-8DB6DB8670D2}"/>
              </a:ext>
            </a:extLst>
          </p:cNvPr>
          <p:cNvSpPr>
            <a:spLocks noGrp="1"/>
          </p:cNvSpPr>
          <p:nvPr>
            <p:ph type="body" sz="quarter" idx="10"/>
          </p:nvPr>
        </p:nvSpPr>
        <p:spPr/>
        <p:txBody>
          <a:bodyPr/>
          <a:lstStyle/>
          <a:p>
            <a:r>
              <a:rPr lang="en-US" dirty="0"/>
              <a:t>Public clouds –</a:t>
            </a:r>
          </a:p>
          <a:p>
            <a:pPr lvl="1"/>
            <a:r>
              <a:rPr lang="en-US" dirty="0"/>
              <a:t>Don’t reveal their precise location</a:t>
            </a:r>
          </a:p>
          <a:p>
            <a:pPr lvl="1"/>
            <a:r>
              <a:rPr lang="en-US" dirty="0"/>
              <a:t>Inter-data-center networking choice – SPs or cloud-providers</a:t>
            </a:r>
          </a:p>
          <a:p>
            <a:pPr lvl="1"/>
            <a:r>
              <a:rPr lang="en-US" dirty="0"/>
              <a:t>Invisibility of physical detail, capacity of</a:t>
            </a:r>
          </a:p>
          <a:p>
            <a:pPr lvl="2"/>
            <a:r>
              <a:rPr lang="en-US" dirty="0"/>
              <a:t>Compute servers</a:t>
            </a:r>
          </a:p>
          <a:p>
            <a:pPr lvl="2"/>
            <a:r>
              <a:rPr lang="en-US" dirty="0"/>
              <a:t>Networking</a:t>
            </a:r>
          </a:p>
          <a:p>
            <a:pPr lvl="1"/>
            <a:r>
              <a:rPr lang="en-US" dirty="0"/>
              <a:t>Limitations on networking</a:t>
            </a:r>
          </a:p>
          <a:p>
            <a:pPr lvl="2"/>
            <a:r>
              <a:rPr lang="en-US" dirty="0"/>
              <a:t>Limited protocol adjacencies</a:t>
            </a:r>
          </a:p>
          <a:p>
            <a:pPr lvl="2"/>
            <a:r>
              <a:rPr lang="en-US" dirty="0"/>
              <a:t>Packet-forwarding VNFs – public clouds are not friendly to packet-forwarders.</a:t>
            </a:r>
          </a:p>
          <a:p>
            <a:pPr lvl="1"/>
            <a:endParaRPr lang="en-US" dirty="0"/>
          </a:p>
        </p:txBody>
      </p:sp>
    </p:spTree>
    <p:extLst>
      <p:ext uri="{BB962C8B-B14F-4D97-AF65-F5344CB8AC3E}">
        <p14:creationId xmlns:p14="http://schemas.microsoft.com/office/powerpoint/2010/main" val="2547997516"/>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54787C-8098-41E7-9F6D-EFA8F1050273}"/>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7F0A8612-F800-4AFC-BBBE-80FF446F573F}"/>
              </a:ext>
            </a:extLst>
          </p:cNvPr>
          <p:cNvSpPr>
            <a:spLocks noGrp="1"/>
          </p:cNvSpPr>
          <p:nvPr>
            <p:ph type="title"/>
          </p:nvPr>
        </p:nvSpPr>
        <p:spPr/>
        <p:txBody>
          <a:bodyPr>
            <a:normAutofit fontScale="90000"/>
          </a:bodyPr>
          <a:lstStyle/>
          <a:p>
            <a:r>
              <a:rPr lang="en-US" dirty="0"/>
              <a:t>Public Cloud</a:t>
            </a:r>
          </a:p>
        </p:txBody>
      </p:sp>
      <p:pic>
        <p:nvPicPr>
          <p:cNvPr id="5" name="Picture 4">
            <a:extLst>
              <a:ext uri="{FF2B5EF4-FFF2-40B4-BE49-F238E27FC236}">
                <a16:creationId xmlns:a16="http://schemas.microsoft.com/office/drawing/2014/main" id="{9EF27A2A-11A4-4D21-93D3-B94F74922C48}"/>
              </a:ext>
            </a:extLst>
          </p:cNvPr>
          <p:cNvPicPr>
            <a:picLocks noChangeAspect="1"/>
          </p:cNvPicPr>
          <p:nvPr/>
        </p:nvPicPr>
        <p:blipFill>
          <a:blip r:embed="rId2"/>
          <a:stretch>
            <a:fillRect/>
          </a:stretch>
        </p:blipFill>
        <p:spPr>
          <a:xfrm>
            <a:off x="3025140" y="197831"/>
            <a:ext cx="8352106" cy="6285030"/>
          </a:xfrm>
          <a:prstGeom prst="rect">
            <a:avLst/>
          </a:prstGeom>
        </p:spPr>
      </p:pic>
    </p:spTree>
    <p:extLst>
      <p:ext uri="{BB962C8B-B14F-4D97-AF65-F5344CB8AC3E}">
        <p14:creationId xmlns:p14="http://schemas.microsoft.com/office/powerpoint/2010/main" val="140264732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987290-BF3D-423F-A0C2-16D23A657503}"/>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EB35A85C-7185-43D9-9DFA-5214EF7F369D}"/>
              </a:ext>
            </a:extLst>
          </p:cNvPr>
          <p:cNvSpPr>
            <a:spLocks noGrp="1"/>
          </p:cNvSpPr>
          <p:nvPr>
            <p:ph type="title"/>
          </p:nvPr>
        </p:nvSpPr>
        <p:spPr/>
        <p:txBody>
          <a:bodyPr>
            <a:normAutofit fontScale="90000"/>
          </a:bodyPr>
          <a:lstStyle/>
          <a:p>
            <a:r>
              <a:rPr lang="en-US" dirty="0"/>
              <a:t>OOOC</a:t>
            </a:r>
          </a:p>
        </p:txBody>
      </p:sp>
      <p:pic>
        <p:nvPicPr>
          <p:cNvPr id="5" name="Picture 4">
            <a:extLst>
              <a:ext uri="{FF2B5EF4-FFF2-40B4-BE49-F238E27FC236}">
                <a16:creationId xmlns:a16="http://schemas.microsoft.com/office/drawing/2014/main" id="{F7924B81-FA42-4D0D-B99B-BFC430E221F4}"/>
              </a:ext>
            </a:extLst>
          </p:cNvPr>
          <p:cNvPicPr>
            <a:picLocks noChangeAspect="1"/>
          </p:cNvPicPr>
          <p:nvPr/>
        </p:nvPicPr>
        <p:blipFill>
          <a:blip r:embed="rId2"/>
          <a:stretch>
            <a:fillRect/>
          </a:stretch>
        </p:blipFill>
        <p:spPr>
          <a:xfrm>
            <a:off x="2471810" y="197831"/>
            <a:ext cx="7744851" cy="6276999"/>
          </a:xfrm>
          <a:prstGeom prst="rect">
            <a:avLst/>
          </a:prstGeom>
        </p:spPr>
      </p:pic>
      <p:sp>
        <p:nvSpPr>
          <p:cNvPr id="6" name="TextBox 5">
            <a:extLst>
              <a:ext uri="{FF2B5EF4-FFF2-40B4-BE49-F238E27FC236}">
                <a16:creationId xmlns:a16="http://schemas.microsoft.com/office/drawing/2014/main" id="{F9FB74E9-CD5E-4215-8BAD-7E29B0CFE321}"/>
              </a:ext>
            </a:extLst>
          </p:cNvPr>
          <p:cNvSpPr txBox="1"/>
          <p:nvPr/>
        </p:nvSpPr>
        <p:spPr>
          <a:xfrm>
            <a:off x="114300" y="5328139"/>
            <a:ext cx="2681654" cy="830997"/>
          </a:xfrm>
          <a:prstGeom prst="rect">
            <a:avLst/>
          </a:prstGeom>
          <a:noFill/>
        </p:spPr>
        <p:txBody>
          <a:bodyPr wrap="square" rtlCol="0">
            <a:spAutoFit/>
          </a:bodyPr>
          <a:lstStyle/>
          <a:p>
            <a:r>
              <a:rPr lang="en-US" sz="1200" dirty="0"/>
              <a:t>Note from 2018/12/05 meeting:</a:t>
            </a:r>
          </a:p>
          <a:p>
            <a:r>
              <a:rPr lang="en-US" sz="1200" dirty="0"/>
              <a:t>add remote control plane for a physical</a:t>
            </a:r>
          </a:p>
          <a:p>
            <a:r>
              <a:rPr lang="en-US" sz="1200" dirty="0"/>
              <a:t>data center or set of physical data centers</a:t>
            </a:r>
          </a:p>
        </p:txBody>
      </p:sp>
    </p:spTree>
    <p:extLst>
      <p:ext uri="{BB962C8B-B14F-4D97-AF65-F5344CB8AC3E}">
        <p14:creationId xmlns:p14="http://schemas.microsoft.com/office/powerpoint/2010/main" val="381928666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A35699-D8BF-4A06-91ED-C927BC38F3A2}"/>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A5545A42-BABD-4618-BCB9-403B582A6170}"/>
              </a:ext>
            </a:extLst>
          </p:cNvPr>
          <p:cNvSpPr>
            <a:spLocks noGrp="1"/>
          </p:cNvSpPr>
          <p:nvPr>
            <p:ph type="title"/>
          </p:nvPr>
        </p:nvSpPr>
        <p:spPr/>
        <p:txBody>
          <a:bodyPr>
            <a:normAutofit fontScale="90000"/>
          </a:bodyPr>
          <a:lstStyle/>
          <a:p>
            <a:r>
              <a:rPr lang="en-US" dirty="0"/>
              <a:t>Info levels</a:t>
            </a:r>
          </a:p>
        </p:txBody>
      </p:sp>
      <p:sp>
        <p:nvSpPr>
          <p:cNvPr id="4" name="Text Placeholder 3">
            <a:extLst>
              <a:ext uri="{FF2B5EF4-FFF2-40B4-BE49-F238E27FC236}">
                <a16:creationId xmlns:a16="http://schemas.microsoft.com/office/drawing/2014/main" id="{95B17005-E32F-42DE-8A92-72A7FFDBCA41}"/>
              </a:ext>
            </a:extLst>
          </p:cNvPr>
          <p:cNvSpPr>
            <a:spLocks noGrp="1"/>
          </p:cNvSpPr>
          <p:nvPr>
            <p:ph type="body" sz="quarter" idx="10"/>
          </p:nvPr>
        </p:nvSpPr>
        <p:spPr/>
        <p:txBody>
          <a:bodyPr/>
          <a:lstStyle/>
          <a:p>
            <a:pPr marL="0" indent="0">
              <a:buNone/>
            </a:pPr>
            <a:r>
              <a:rPr lang="en-US" dirty="0"/>
              <a:t>ONAP in an OOOC situation could have info. &amp; function privileges consistent with:</a:t>
            </a:r>
            <a:br>
              <a:rPr lang="en-US" dirty="0"/>
            </a:br>
            <a:endParaRPr lang="en-US" dirty="0"/>
          </a:p>
          <a:p>
            <a:pPr marL="514350" indent="-514350">
              <a:buFont typeface="+mj-lt"/>
              <a:buAutoNum type="arabicPeriod"/>
            </a:pPr>
            <a:r>
              <a:rPr lang="en-US" dirty="0"/>
              <a:t>Regular user of the cloud, or </a:t>
            </a:r>
          </a:p>
          <a:p>
            <a:pPr marL="514350" indent="-514350">
              <a:buFont typeface="+mj-lt"/>
              <a:buAutoNum type="arabicPeriod"/>
            </a:pPr>
            <a:r>
              <a:rPr lang="en-US" dirty="0"/>
              <a:t>Administrator of the cloud, or</a:t>
            </a:r>
          </a:p>
          <a:p>
            <a:pPr marL="914400" lvl="2" indent="0">
              <a:buNone/>
            </a:pPr>
            <a:r>
              <a:rPr lang="en-US" dirty="0"/>
              <a:t>e.g., in OpenStack this would give visibility into physical hosts and their capacity, would enable creation of provider networks.</a:t>
            </a:r>
          </a:p>
          <a:p>
            <a:pPr marL="514350" indent="-514350">
              <a:buFont typeface="+mj-lt"/>
              <a:buAutoNum type="arabicPeriod"/>
            </a:pPr>
            <a:r>
              <a:rPr lang="en-US" dirty="0"/>
              <a:t>Beyond the cloud admin user</a:t>
            </a:r>
          </a:p>
          <a:p>
            <a:pPr marL="914400" lvl="2" indent="0">
              <a:buNone/>
            </a:pPr>
            <a:r>
              <a:rPr lang="en-US" dirty="0"/>
              <a:t>Note that the administrative user of OpenStack would still need to refer to an external source of info. to get rack information.  They could represent it within OpenStack as host aggregates.</a:t>
            </a:r>
          </a:p>
        </p:txBody>
      </p:sp>
    </p:spTree>
    <p:extLst>
      <p:ext uri="{BB962C8B-B14F-4D97-AF65-F5344CB8AC3E}">
        <p14:creationId xmlns:p14="http://schemas.microsoft.com/office/powerpoint/2010/main" val="3237146645"/>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0812884"/>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3092</TotalTime>
  <Words>137</Words>
  <Application>Microsoft Office PowerPoint</Application>
  <PresentationFormat>Widescreen</PresentationFormat>
  <Paragraphs>32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.AppleSystemUIFont</vt:lpstr>
      <vt:lpstr>Arial</vt:lpstr>
      <vt:lpstr>Calibri</vt:lpstr>
      <vt:lpstr>Helvetica Neue Light</vt:lpstr>
      <vt:lpstr>Office Theme</vt:lpstr>
      <vt:lpstr>Edge Cloud Data Model notes  Arun Gupta</vt:lpstr>
      <vt:lpstr>Key takeaways</vt:lpstr>
      <vt:lpstr>Some differences</vt:lpstr>
      <vt:lpstr>Public Cloud</vt:lpstr>
      <vt:lpstr>OOOC</vt:lpstr>
      <vt:lpstr>Info levels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GUPTA, ARUN</cp:lastModifiedBy>
  <cp:revision>98</cp:revision>
  <dcterms:created xsi:type="dcterms:W3CDTF">2017-02-27T16:23:08Z</dcterms:created>
  <dcterms:modified xsi:type="dcterms:W3CDTF">2018-12-05T21:10:55Z</dcterms:modified>
</cp:coreProperties>
</file>