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63" r:id="rId4"/>
    <p:sldId id="268" r:id="rId6"/>
    <p:sldId id="278" r:id="rId7"/>
    <p:sldId id="261" r:id="rId8"/>
    <p:sldId id="257" r:id="rId9"/>
    <p:sldId id="258" r:id="rId10"/>
    <p:sldId id="276" r:id="rId11"/>
    <p:sldId id="265" r:id="rId12"/>
    <p:sldId id="266" r:id="rId13"/>
    <p:sldId id="267" r:id="rId14"/>
    <p:sldId id="262" r:id="rId15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CC99FF"/>
    <a:srgbClr val="E4FFE4"/>
    <a:srgbClr val="7F7F7F"/>
    <a:srgbClr val="DBEDF4"/>
    <a:srgbClr val="FFFF99"/>
    <a:srgbClr val="C9DFF2"/>
    <a:srgbClr val="C6DD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b="1"/>
              <a:t>Forwarding Construct:</a:t>
            </a:r>
            <a:r>
              <a:rPr lang="zh-CN" altLang="en-US"/>
              <a:t> The Forwarding Construct (FC) class models enabled constrained potential for forwarding between interfaces at a particular specific layerProtocol. </a:t>
            </a:r>
            <a:endParaRPr lang="zh-CN" altLang="en-US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b="1"/>
              <a:t>FC Port</a:t>
            </a:r>
            <a:r>
              <a:rPr lang="zh-CN" altLang="en-US"/>
              <a:t>: Fowarding Construct Port. The association of the FC to interfaces is made via FC Ports. The FC Port class models the access to the FC function.  </a:t>
            </a:r>
            <a:endParaRPr lang="zh-CN" altLang="en-US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b="1"/>
              <a:t>Forwarding Domain</a:t>
            </a:r>
            <a:r>
              <a:rPr lang="zh-CN" altLang="en-US"/>
              <a:t>: The Forwarding Domain (FD) class models the topological component that represents a forwarding capability that provides the opportunity to enable forwarding (of specific transport characteristic information at one or more protocol layers) between points.</a:t>
            </a:r>
            <a:endParaRPr lang="zh-CN" altLang="en-US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b="1"/>
              <a:t>FC Route</a:t>
            </a:r>
            <a:r>
              <a:rPr lang="zh-CN" altLang="en-US"/>
              <a:t>: Each instance of an FC Route class models an individual route of an FC. The route of an FC object is represented by a list of FCs at a lower level with the implicit understanding that unmodeled link connections are interleaved between the lower level FCs.</a:t>
            </a:r>
            <a:endParaRPr lang="zh-CN" altLang="en-US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b="1"/>
              <a:t>Link</a:t>
            </a:r>
            <a:r>
              <a:rPr lang="zh-CN" altLang="en-US"/>
              <a:t>: The Link class models effective adjacency between two or more ForwardingDomains (FD). </a:t>
            </a:r>
            <a:endParaRPr lang="zh-CN" altLang="en-US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b="1"/>
              <a:t>LinkPort</a:t>
            </a:r>
            <a:r>
              <a:rPr lang="zh-CN" altLang="en-US"/>
              <a:t>: The association of the Link to LTPs is made via LinkPort. The LinkPort class models the access to the Link function. </a:t>
            </a:r>
            <a:endParaRPr lang="zh-CN" altLang="en-US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b="1"/>
              <a:t>LTP</a:t>
            </a:r>
            <a:r>
              <a:rPr lang="zh-CN" altLang="en-US"/>
              <a:t>: The Logical Termination Point (LTP) class encapsulates the termination and adaptation functions of one or more transport layers represented by instances of LayerProtocol.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987" y="-9525"/>
            <a:ext cx="12198350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Rectangle 10"/>
          <p:cNvSpPr/>
          <p:nvPr/>
        </p:nvSpPr>
        <p:spPr>
          <a:xfrm>
            <a:off x="-26987" y="-9525"/>
            <a:ext cx="12207875" cy="18653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pic>
        <p:nvPicPr>
          <p:cNvPr id="2056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13" y="498475"/>
            <a:ext cx="3748087" cy="781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/>
            <a:r>
              <a:rPr lang="en-US" strike="noStrike" noProof="1" dirty="0"/>
              <a:t>Click to edit Master title style</a:t>
            </a:r>
            <a:endParaRPr lang="en-US" strike="noStrike" noProof="1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en-US" strike="noStrike" noProof="1" dirty="0"/>
              <a:t>Click to edit Master subtitle style</a:t>
            </a:r>
            <a:endParaRPr 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endParaRPr lang="en-US" strike="noStrike" noProof="1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fontAlgn="auto"/>
            <a:fld id="{6C9CD605-947A-3C4E-98CB-B055F943FEBA}" type="slidenum">
              <a:rPr lang="en-US" strike="noStrike" noProof="1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fontAlgn="auto"/>
            <a:endParaRPr lang="en-US" strike="noStrike" noProof="1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9540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r>
              <a:rPr lang="en-US" strike="noStrike" noProof="1" dirty="0"/>
              <a:t>Click to edit Master title style</a:t>
            </a:r>
            <a:endParaRPr lang="en-US" strike="noStrike" noProof="1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 fontAlgn="auto"/>
            <a:r>
              <a:rPr lang="en-US" strike="noStrike" noProof="1"/>
              <a:t>Edit Master text styles</a:t>
            </a:r>
            <a:endParaRPr lang="en-US" strike="noStrike" noProof="1"/>
          </a:p>
          <a:p>
            <a:pPr lvl="1" fontAlgn="auto"/>
            <a:r>
              <a:rPr lang="en-US" strike="noStrike" noProof="1"/>
              <a:t>Second level</a:t>
            </a:r>
            <a:endParaRPr lang="en-US" strike="noStrike" noProof="1"/>
          </a:p>
          <a:p>
            <a:pPr lvl="2" fontAlgn="auto"/>
            <a:r>
              <a:rPr lang="en-US" strike="noStrike" noProof="1"/>
              <a:t>Third level</a:t>
            </a:r>
            <a:endParaRPr lang="en-US" strike="noStrike" noProof="1"/>
          </a:p>
          <a:p>
            <a:pPr lvl="3" fontAlgn="auto"/>
            <a:r>
              <a:rPr lang="en-US" strike="noStrike" noProof="1"/>
              <a:t>Fourth level</a:t>
            </a:r>
            <a:endParaRPr lang="en-US" strike="noStrike" noProof="1"/>
          </a:p>
          <a:p>
            <a:pPr lvl="4" fontAlgn="auto"/>
            <a:r>
              <a:rPr lang="en-US" strike="noStrike" noProof="1"/>
              <a:t>Fifth level</a:t>
            </a:r>
            <a:endParaRPr lang="en-US" strike="noStrike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3025" y="6489700"/>
            <a:ext cx="360203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pPr fontAlgn="auto"/>
            <a:endParaRPr lang="en-US" noProof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113" y="6503988"/>
            <a:ext cx="608013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pPr fontAlgn="auto"/>
            <a:fld id="{6C9CD605-947A-3C4E-98CB-B055F943FEBA}" type="slidenum">
              <a:rPr lang="en-US" noProof="1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lang="en-US" noProof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itle 1"/>
          <p:cNvSpPr txBox="1"/>
          <p:nvPr/>
        </p:nvSpPr>
        <p:spPr>
          <a:xfrm>
            <a:off x="411163" y="188913"/>
            <a:ext cx="10922000" cy="5905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3600" dirty="0">
                <a:solidFill>
                  <a:schemeClr val="bg1"/>
                </a:solidFill>
                <a:latin typeface="Arial" panose="020B0604020202020204" pitchFamily="34" charset="0"/>
              </a:rPr>
              <a:t>Click to edit Master title style</a:t>
            </a:r>
            <a:endParaRPr lang="en-US" altLang="en-US" sz="3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fontAlgn="auto"/>
            <a:r>
              <a:rPr lang="en-US" strike="noStrike" noProof="1" dirty="0"/>
              <a:t>Click to edit Master text styles</a:t>
            </a:r>
            <a:endParaRPr lang="en-US" strike="noStrike" noProof="1" dirty="0"/>
          </a:p>
          <a:p>
            <a:pPr lvl="1" fontAlgn="auto"/>
            <a:r>
              <a:rPr lang="en-US" strike="noStrike" noProof="1" dirty="0"/>
              <a:t>Second level</a:t>
            </a:r>
            <a:endParaRPr lang="en-US" strike="noStrike" noProof="1" dirty="0"/>
          </a:p>
          <a:p>
            <a:pPr lvl="2" fontAlgn="auto"/>
            <a:r>
              <a:rPr lang="en-US" strike="noStrike" noProof="1" dirty="0"/>
              <a:t>Third level</a:t>
            </a:r>
            <a:endParaRPr lang="en-US" strike="noStrike" noProof="1" dirty="0"/>
          </a:p>
          <a:p>
            <a:pPr lvl="3" fontAlgn="auto"/>
            <a:r>
              <a:rPr lang="en-US" strike="noStrike" noProof="1" dirty="0"/>
              <a:t>Fourth level</a:t>
            </a:r>
            <a:endParaRPr lang="en-US" strike="noStrike" noProof="1" dirty="0"/>
          </a:p>
          <a:p>
            <a:pPr lvl="4" fontAlgn="auto"/>
            <a:r>
              <a:rPr lang="en-US" strike="noStrike" noProof="1" dirty="0"/>
              <a:t>Fifth level</a:t>
            </a:r>
            <a:endParaRPr lang="en-US" strike="noStrike" noProof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fontAlgn="auto"/>
            <a:r>
              <a:rPr lang="en-US" strike="noStrike" noProof="1"/>
              <a:t>Click to edit Master text styles</a:t>
            </a:r>
            <a:endParaRPr lang="en-US" strike="noStrike" noProof="1"/>
          </a:p>
          <a:p>
            <a:pPr lvl="1" fontAlgn="auto"/>
            <a:r>
              <a:rPr lang="en-US" strike="noStrike" noProof="1"/>
              <a:t>Second level</a:t>
            </a:r>
            <a:endParaRPr lang="en-US" strike="noStrike" noProof="1"/>
          </a:p>
          <a:p>
            <a:pPr lvl="2" fontAlgn="auto"/>
            <a:r>
              <a:rPr lang="en-US" strike="noStrike" noProof="1"/>
              <a:t>Third level</a:t>
            </a:r>
            <a:endParaRPr lang="en-US" strike="noStrike" noProof="1"/>
          </a:p>
          <a:p>
            <a:pPr lvl="3" fontAlgn="auto"/>
            <a:r>
              <a:rPr lang="en-US" strike="noStrike" noProof="1"/>
              <a:t>Fourth level</a:t>
            </a:r>
            <a:endParaRPr lang="en-US" strike="noStrike" noProof="1"/>
          </a:p>
          <a:p>
            <a:pPr lvl="4" fontAlgn="auto"/>
            <a:r>
              <a:rPr lang="en-US" strike="noStrike" noProof="1"/>
              <a:t>Fifth level</a:t>
            </a:r>
            <a:endParaRPr lang="en-US" strike="noStrike" noProof="1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3025" y="6489700"/>
            <a:ext cx="360203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pPr fontAlgn="auto"/>
            <a:endParaRPr lang="en-US" noProof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113" y="6503988"/>
            <a:ext cx="608013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pPr fontAlgn="auto"/>
            <a:fld id="{6C9CD605-947A-3C4E-98CB-B055F943FEBA}" type="slidenum">
              <a:rPr lang="en-US" noProof="1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lang="en-US" noProof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" y="-9525"/>
            <a:ext cx="12198350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Rectangle 8"/>
          <p:cNvSpPr/>
          <p:nvPr/>
        </p:nvSpPr>
        <p:spPr>
          <a:xfrm>
            <a:off x="0" y="1062038"/>
            <a:ext cx="5495925" cy="1504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r>
              <a:rPr lang="en-US" strike="noStrike" noProof="1" dirty="0"/>
              <a:t>s</a:t>
            </a:r>
            <a:endParaRPr lang="en-US" strike="noStrike" noProof="1" dirty="0"/>
          </a:p>
        </p:txBody>
      </p:sp>
      <p:pic>
        <p:nvPicPr>
          <p:cNvPr id="5128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563" y="1423988"/>
            <a:ext cx="3810000" cy="793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endParaRPr lang="en-US" strike="noStrike" noProof="1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fontAlgn="auto"/>
            <a:fld id="{6C9CD605-947A-3C4E-98CB-B055F943FEBA}" type="slidenum">
              <a:rPr lang="en-US" strike="noStrike" noProof="1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fontAlgn="auto"/>
            <a:endParaRPr lang="en-US" strike="noStrike" noProof="1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endParaRPr 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6C9CD605-947A-3C4E-98CB-B055F943FEBA}" type="slidenum">
              <a:rPr lang="en-US" strike="noStrike" noProof="1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lang="en-US" strike="noStrike" noProof="1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emf"/><Relationship Id="rId8" Type="http://schemas.openxmlformats.org/officeDocument/2006/relationships/image" Target="../media/image4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2" name="Rectangle 11"/>
          <p:cNvSpPr/>
          <p:nvPr/>
        </p:nvSpPr>
        <p:spPr>
          <a:xfrm>
            <a:off x="-20637" y="0"/>
            <a:ext cx="12192000" cy="968375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sp>
        <p:nvSpPr>
          <p:cNvPr id="18" name="Rectangle 17"/>
          <p:cNvSpPr/>
          <p:nvPr/>
        </p:nvSpPr>
        <p:spPr>
          <a:xfrm>
            <a:off x="0" y="6478588"/>
            <a:ext cx="12212638" cy="3968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r>
              <a:rPr lang="en-US" strike="noStrike" noProof="1" dirty="0"/>
              <a:t> </a:t>
            </a:r>
            <a:endParaRPr lang="en-US" strike="noStrike" noProof="1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3025" y="6489700"/>
            <a:ext cx="1638300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/>
            <a:endParaRPr lang="en-US" strike="noStrike" noProof="1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113" y="6503988"/>
            <a:ext cx="608013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/>
            <a:fld id="{6C9CD605-947A-3C4E-98CB-B055F943FEBA}" type="slidenum">
              <a:rPr lang="en-US" strike="noStrike" noProof="1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lang="en-US" strike="noStrike" noProof="1" dirty="0"/>
          </a:p>
        </p:txBody>
      </p:sp>
      <p:pic>
        <p:nvPicPr>
          <p:cNvPr id="1030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28238" y="6521450"/>
            <a:ext cx="1493837" cy="311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1" name="Title Placeholder 1"/>
          <p:cNvSpPr>
            <a:spLocks noGrp="1"/>
          </p:cNvSpPr>
          <p:nvPr>
            <p:ph type="title"/>
          </p:nvPr>
        </p:nvSpPr>
        <p:spPr>
          <a:xfrm>
            <a:off x="314325" y="198438"/>
            <a:ext cx="11506200" cy="538162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lvl="0"/>
            <a:r>
              <a:rPr lang="en-US" altLang="en-US" dirty="0"/>
              <a:t>Click to edit Master title style</a:t>
            </a:r>
            <a:endParaRPr lang="en-US" altLang="en-US" dirty="0"/>
          </a:p>
        </p:txBody>
      </p:sp>
      <p:sp>
        <p:nvSpPr>
          <p:cNvPr id="1032" name="Text Placeholder 2"/>
          <p:cNvSpPr>
            <a:spLocks noGrp="1"/>
          </p:cNvSpPr>
          <p:nvPr>
            <p:ph type="body"/>
          </p:nvPr>
        </p:nvSpPr>
        <p:spPr>
          <a:xfrm>
            <a:off x="314325" y="1300163"/>
            <a:ext cx="11506200" cy="48768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 indent="-228600"/>
            <a:r>
              <a:rPr lang="en-US" altLang="en-US" dirty="0"/>
              <a:t>Edit Master text styles</a:t>
            </a:r>
            <a:endParaRPr lang="en-US" altLang="en-US" dirty="0"/>
          </a:p>
          <a:p>
            <a:pPr lvl="1" indent="-228600"/>
            <a:r>
              <a:rPr lang="en-US" altLang="en-US" dirty="0"/>
              <a:t>Second level</a:t>
            </a:r>
            <a:endParaRPr lang="en-US" altLang="en-US" dirty="0"/>
          </a:p>
          <a:p>
            <a:pPr lvl="2" indent="-228600"/>
            <a:r>
              <a:rPr lang="en-US" altLang="en-US" dirty="0"/>
              <a:t>Third level</a:t>
            </a:r>
            <a:endParaRPr lang="en-US" altLang="en-US" dirty="0"/>
          </a:p>
          <a:p>
            <a:pPr lvl="3" indent="-228600"/>
            <a:r>
              <a:rPr lang="en-US" altLang="en-US" dirty="0"/>
              <a:t>Fourth level</a:t>
            </a:r>
            <a:endParaRPr lang="en-US" altLang="en-US" dirty="0"/>
          </a:p>
          <a:p>
            <a:pPr lvl="4" indent="-228600"/>
            <a:r>
              <a:rPr lang="en-US" altLang="en-US" dirty="0"/>
              <a:t>Fifth level</a:t>
            </a:r>
            <a:endParaRPr lang="en-US" altLang="en-US" dirty="0"/>
          </a:p>
        </p:txBody>
      </p:sp>
      <p:pic>
        <p:nvPicPr>
          <p:cNvPr id="1033" name="Shape 72"/>
          <p:cNvPicPr preferRelativeResize="0"/>
          <p:nvPr/>
        </p:nvPicPr>
        <p:blipFill>
          <a:blip r:embed="rId10"/>
          <a:stretch>
            <a:fillRect/>
          </a:stretch>
        </p:blipFill>
        <p:spPr>
          <a:xfrm>
            <a:off x="314325" y="6604000"/>
            <a:ext cx="2595563" cy="155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163" y="6521450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/>
            <a:endParaRPr 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wipe dir="r"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WAN IM proposal for R3</a:t>
            </a:r>
            <a:endParaRPr lang="en-US" altLang="zh-CN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en-US" altLang="zh-CN"/>
              <a:t>Zhuoyao Huang</a:t>
            </a:r>
            <a:endParaRPr lang="en-US" altLang="zh-CN"/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NFV Information Model </a:t>
            </a:r>
            <a:r>
              <a:rPr lang="en-US" altLang="zh-CN"/>
              <a:t>VS  ONF Core Model</a:t>
            </a:r>
            <a:endParaRPr lang="en-US" altLang="zh-CN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9385" y="970915"/>
            <a:ext cx="8118475" cy="535114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>
                <a:sym typeface="+mn-ea"/>
              </a:rPr>
              <a:t>Volte use case mapping: </a:t>
            </a:r>
            <a:r>
              <a:rPr lang="en-US"/>
              <a:t>NFV IM touching ONF CIM</a:t>
            </a:r>
            <a:endParaRPr 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43355" y="1360805"/>
            <a:ext cx="9351010" cy="3881755"/>
          </a:xfrm>
          <a:prstGeom prst="rect">
            <a:avLst/>
          </a:prstGeom>
        </p:spPr>
      </p:pic>
      <p:grpSp>
        <p:nvGrpSpPr>
          <p:cNvPr id="180" name="Group 179"/>
          <p:cNvGrpSpPr/>
          <p:nvPr/>
        </p:nvGrpSpPr>
        <p:grpSpPr>
          <a:xfrm>
            <a:off x="3295650" y="5408353"/>
            <a:ext cx="5601335" cy="628718"/>
            <a:chOff x="11286908" y="8989990"/>
            <a:chExt cx="5676310" cy="564682"/>
          </a:xfrm>
        </p:grpSpPr>
        <p:grpSp>
          <p:nvGrpSpPr>
            <p:cNvPr id="3" name="Group 6"/>
            <p:cNvGrpSpPr/>
            <p:nvPr/>
          </p:nvGrpSpPr>
          <p:grpSpPr>
            <a:xfrm>
              <a:off x="11286908" y="8989990"/>
              <a:ext cx="5676310" cy="564682"/>
              <a:chOff x="683100" y="1842442"/>
              <a:chExt cx="7117921" cy="792149"/>
            </a:xfrm>
          </p:grpSpPr>
          <p:sp>
            <p:nvSpPr>
              <p:cNvPr id="13" name="Rounded Rectangle 265"/>
              <p:cNvSpPr/>
              <p:nvPr/>
            </p:nvSpPr>
            <p:spPr bwMode="auto">
              <a:xfrm>
                <a:off x="2646359" y="1978944"/>
                <a:ext cx="3107484" cy="655647"/>
              </a:xfrm>
              <a:prstGeom prst="round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53" tIns="45675" rIns="91353" bIns="45675" rtlCol="0" anchor="ctr"/>
              <a:p>
                <a:pPr algn="ctr"/>
                <a:endParaRPr lang="en-US" sz="10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14" name="Rectangle 9"/>
              <p:cNvSpPr/>
              <p:nvPr/>
            </p:nvSpPr>
            <p:spPr bwMode="auto">
              <a:xfrm>
                <a:off x="683100" y="1842442"/>
                <a:ext cx="736979" cy="736979"/>
              </a:xfrm>
              <a:prstGeom prst="rect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1" compatLnSpc="1"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5" name="Can 267"/>
              <p:cNvSpPr/>
              <p:nvPr/>
            </p:nvSpPr>
            <p:spPr bwMode="auto">
              <a:xfrm>
                <a:off x="874169" y="1978920"/>
                <a:ext cx="327546" cy="409432"/>
              </a:xfrm>
              <a:prstGeom prst="roundRect">
                <a:avLst/>
              </a:prstGeom>
              <a:solidFill>
                <a:srgbClr val="99CC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6" name="Rectangle 11"/>
              <p:cNvSpPr/>
              <p:nvPr/>
            </p:nvSpPr>
            <p:spPr bwMode="auto">
              <a:xfrm>
                <a:off x="7064042" y="1856090"/>
                <a:ext cx="736979" cy="736979"/>
              </a:xfrm>
              <a:prstGeom prst="rect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1" compatLnSpc="1"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7" name="Can 269"/>
              <p:cNvSpPr/>
              <p:nvPr/>
            </p:nvSpPr>
            <p:spPr bwMode="auto">
              <a:xfrm>
                <a:off x="7255111" y="1992568"/>
                <a:ext cx="327546" cy="409432"/>
              </a:xfrm>
              <a:prstGeom prst="roundRect">
                <a:avLst/>
              </a:prstGeom>
              <a:solidFill>
                <a:srgbClr val="99CC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cxnSp>
            <p:nvCxnSpPr>
              <p:cNvPr id="18" name="Straight Connector 13"/>
              <p:cNvCxnSpPr>
                <a:stCxn id="14" idx="3"/>
                <a:endCxn id="20" idx="1"/>
              </p:cNvCxnSpPr>
              <p:nvPr/>
            </p:nvCxnSpPr>
            <p:spPr bwMode="auto">
              <a:xfrm>
                <a:off x="1420079" y="2210932"/>
                <a:ext cx="694570" cy="1279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4"/>
              <p:cNvCxnSpPr>
                <a:stCxn id="21" idx="3"/>
                <a:endCxn id="16" idx="1"/>
              </p:cNvCxnSpPr>
              <p:nvPr/>
            </p:nvCxnSpPr>
            <p:spPr bwMode="auto">
              <a:xfrm flipV="1">
                <a:off x="6410563" y="2224580"/>
                <a:ext cx="653479" cy="5075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" name="Rectangle 15"/>
              <p:cNvSpPr/>
              <p:nvPr/>
            </p:nvSpPr>
            <p:spPr bwMode="auto">
              <a:xfrm>
                <a:off x="2114649" y="2036070"/>
                <a:ext cx="352282" cy="352282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21" name="Rectangle 16"/>
              <p:cNvSpPr/>
              <p:nvPr/>
            </p:nvSpPr>
            <p:spPr bwMode="auto">
              <a:xfrm>
                <a:off x="6058281" y="2053514"/>
                <a:ext cx="352282" cy="352282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cxnSp>
            <p:nvCxnSpPr>
              <p:cNvPr id="25" name="Straight Connector 20"/>
              <p:cNvCxnSpPr/>
              <p:nvPr/>
            </p:nvCxnSpPr>
            <p:spPr bwMode="auto">
              <a:xfrm>
                <a:off x="2109292" y="2006855"/>
                <a:ext cx="0" cy="409432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1"/>
              <p:cNvCxnSpPr/>
              <p:nvPr/>
            </p:nvCxnSpPr>
            <p:spPr bwMode="auto">
              <a:xfrm>
                <a:off x="6410563" y="2040335"/>
                <a:ext cx="0" cy="409432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" name="Rectangle 22"/>
              <p:cNvSpPr/>
              <p:nvPr/>
            </p:nvSpPr>
            <p:spPr bwMode="auto">
              <a:xfrm>
                <a:off x="1363118" y="2152122"/>
                <a:ext cx="120178" cy="120178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29" name="Rectangle 24"/>
              <p:cNvSpPr/>
              <p:nvPr/>
            </p:nvSpPr>
            <p:spPr bwMode="auto">
              <a:xfrm>
                <a:off x="7003953" y="2152122"/>
                <a:ext cx="120178" cy="120178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2" name="Rectangle 27"/>
              <p:cNvSpPr/>
              <p:nvPr/>
            </p:nvSpPr>
            <p:spPr bwMode="auto">
              <a:xfrm>
                <a:off x="2559339" y="2036070"/>
                <a:ext cx="352282" cy="352282"/>
              </a:xfrm>
              <a:prstGeom prst="rect">
                <a:avLst/>
              </a:prstGeom>
              <a:solidFill>
                <a:srgbClr val="E5FFE5"/>
              </a:solidFill>
              <a:ln w="6350" cap="rnd">
                <a:solidFill>
                  <a:schemeClr val="tx1"/>
                </a:solidFill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3" name="Rectangle 28"/>
              <p:cNvSpPr/>
              <p:nvPr/>
            </p:nvSpPr>
            <p:spPr bwMode="auto">
              <a:xfrm>
                <a:off x="5521754" y="2053514"/>
                <a:ext cx="352282" cy="352282"/>
              </a:xfrm>
              <a:prstGeom prst="rect">
                <a:avLst/>
              </a:prstGeom>
              <a:solidFill>
                <a:srgbClr val="E5FFE5"/>
              </a:solidFill>
              <a:ln w="6350" cap="rnd">
                <a:solidFill>
                  <a:schemeClr val="tx1"/>
                </a:solidFill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5" name="Rectangle 30"/>
              <p:cNvSpPr/>
              <p:nvPr/>
            </p:nvSpPr>
            <p:spPr bwMode="auto">
              <a:xfrm>
                <a:off x="3065155" y="2053773"/>
                <a:ext cx="2380441" cy="446303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53" tIns="45675" rIns="91353" bIns="45675" rtlCol="0" anchor="ctr"/>
              <a:p>
                <a:pPr algn="ctr"/>
                <a:endParaRPr lang="en-US" sz="1100" dirty="0">
                  <a:solidFill>
                    <a:schemeClr val="lt1"/>
                  </a:solidFill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6" name="Oval 31"/>
              <p:cNvSpPr/>
              <p:nvPr/>
            </p:nvSpPr>
            <p:spPr bwMode="auto">
              <a:xfrm>
                <a:off x="3126474" y="2114022"/>
                <a:ext cx="236230" cy="23623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38" name="Oval 33"/>
              <p:cNvSpPr/>
              <p:nvPr/>
            </p:nvSpPr>
            <p:spPr bwMode="auto">
              <a:xfrm>
                <a:off x="5092226" y="2113265"/>
                <a:ext cx="236230" cy="23623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cxnSp>
            <p:nvCxnSpPr>
              <p:cNvPr id="39" name="Straight Connector 34"/>
              <p:cNvCxnSpPr>
                <a:stCxn id="20" idx="3"/>
                <a:endCxn id="32" idx="1"/>
              </p:cNvCxnSpPr>
              <p:nvPr/>
            </p:nvCxnSpPr>
            <p:spPr bwMode="auto">
              <a:xfrm>
                <a:off x="2466931" y="2212211"/>
                <a:ext cx="92408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37"/>
              <p:cNvCxnSpPr>
                <a:stCxn id="32" idx="3"/>
                <a:endCxn id="36" idx="2"/>
              </p:cNvCxnSpPr>
              <p:nvPr/>
            </p:nvCxnSpPr>
            <p:spPr bwMode="auto">
              <a:xfrm>
                <a:off x="2911621" y="2212211"/>
                <a:ext cx="214853" cy="19926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6" name="Straight Connector 38"/>
              <p:cNvCxnSpPr>
                <a:stCxn id="38" idx="6"/>
                <a:endCxn id="33" idx="1"/>
              </p:cNvCxnSpPr>
              <p:nvPr/>
            </p:nvCxnSpPr>
            <p:spPr bwMode="auto">
              <a:xfrm flipV="1">
                <a:off x="5328456" y="2229655"/>
                <a:ext cx="193298" cy="1725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7" name="Straight Connector 39"/>
              <p:cNvCxnSpPr>
                <a:stCxn id="33" idx="3"/>
              </p:cNvCxnSpPr>
              <p:nvPr/>
            </p:nvCxnSpPr>
            <p:spPr bwMode="auto">
              <a:xfrm flipV="1">
                <a:off x="5874036" y="2227117"/>
                <a:ext cx="184245" cy="2538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68" name="Rectangle 166"/>
            <p:cNvSpPr/>
            <p:nvPr/>
          </p:nvSpPr>
          <p:spPr>
            <a:xfrm>
              <a:off x="12049467" y="9218338"/>
              <a:ext cx="207703" cy="74265"/>
            </a:xfrm>
            <a:prstGeom prst="rect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Rectangle 167"/>
            <p:cNvSpPr/>
            <p:nvPr/>
          </p:nvSpPr>
          <p:spPr>
            <a:xfrm flipH="1">
              <a:off x="12071036" y="923761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Rectangle 168"/>
            <p:cNvSpPr/>
            <p:nvPr/>
          </p:nvSpPr>
          <p:spPr>
            <a:xfrm flipH="1">
              <a:off x="12195657" y="923761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Rectangle 172"/>
            <p:cNvSpPr/>
            <p:nvPr/>
          </p:nvSpPr>
          <p:spPr>
            <a:xfrm>
              <a:off x="15987577" y="9218388"/>
              <a:ext cx="207703" cy="74265"/>
            </a:xfrm>
            <a:prstGeom prst="rect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Rectangle 173"/>
            <p:cNvSpPr/>
            <p:nvPr/>
          </p:nvSpPr>
          <p:spPr>
            <a:xfrm flipH="1">
              <a:off x="16009146" y="923766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Rectangle 174"/>
            <p:cNvSpPr/>
            <p:nvPr/>
          </p:nvSpPr>
          <p:spPr>
            <a:xfrm flipH="1">
              <a:off x="16133767" y="923766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81" name="直接箭头连接符 180"/>
          <p:cNvCxnSpPr/>
          <p:nvPr/>
        </p:nvCxnSpPr>
        <p:spPr>
          <a:xfrm>
            <a:off x="4762500" y="4531995"/>
            <a:ext cx="839470" cy="118427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2" name="直接箭头连接符 181"/>
          <p:cNvCxnSpPr/>
          <p:nvPr/>
        </p:nvCxnSpPr>
        <p:spPr>
          <a:xfrm>
            <a:off x="4291330" y="3333750"/>
            <a:ext cx="302260" cy="238252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线形标注 1 5"/>
          <p:cNvSpPr/>
          <p:nvPr/>
        </p:nvSpPr>
        <p:spPr>
          <a:xfrm>
            <a:off x="1005840" y="5161915"/>
            <a:ext cx="965835" cy="492125"/>
          </a:xfrm>
          <a:prstGeom prst="borderCallout1">
            <a:avLst>
              <a:gd name="adj1" fmla="val 59354"/>
              <a:gd name="adj2" fmla="val 114629"/>
              <a:gd name="adj3" fmla="val 109290"/>
              <a:gd name="adj4" fmla="val 2945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CP(NFV)</a:t>
            </a:r>
            <a:endParaRPr lang="en-US" altLang="zh-CN"/>
          </a:p>
        </p:txBody>
      </p:sp>
      <p:sp>
        <p:nvSpPr>
          <p:cNvPr id="7" name="线形标注 1 6"/>
          <p:cNvSpPr/>
          <p:nvPr/>
        </p:nvSpPr>
        <p:spPr>
          <a:xfrm>
            <a:off x="5601970" y="6346190"/>
            <a:ext cx="1163320" cy="492125"/>
          </a:xfrm>
          <a:prstGeom prst="borderCallout1">
            <a:avLst>
              <a:gd name="adj1" fmla="val 40516"/>
              <a:gd name="adj2" fmla="val -12478"/>
              <a:gd name="adj3" fmla="val -118709"/>
              <a:gd name="adj4" fmla="val -85425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LTP(ONF)</a:t>
            </a:r>
            <a:endParaRPr lang="en-US" altLang="zh-CN"/>
          </a:p>
        </p:txBody>
      </p:sp>
      <p:sp>
        <p:nvSpPr>
          <p:cNvPr id="8" name="线形标注 1 7"/>
          <p:cNvSpPr/>
          <p:nvPr/>
        </p:nvSpPr>
        <p:spPr>
          <a:xfrm>
            <a:off x="817880" y="6003925"/>
            <a:ext cx="2051685" cy="492125"/>
          </a:xfrm>
          <a:prstGeom prst="borderCallout1">
            <a:avLst>
              <a:gd name="adj1" fmla="val 59354"/>
              <a:gd name="adj2" fmla="val 114629"/>
              <a:gd name="adj3" fmla="val -53032"/>
              <a:gd name="adj4" fmla="val 1636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Virtual Link(NFV)</a:t>
            </a:r>
            <a:endParaRPr lang="en-US" altLang="zh-CN"/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4566285" y="3932555"/>
            <a:ext cx="4161155" cy="537845"/>
          </a:xfrm>
        </p:spPr>
        <p:txBody>
          <a:bodyPr/>
          <a:p>
            <a:r>
              <a:rPr lang="en-US" altLang="zh-CN"/>
              <a:t>Thank you!</a:t>
            </a:r>
            <a:endParaRPr lang="en-US" altLang="zh-CN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zh-CN"/>
              <a:t>Class Diagram</a:t>
            </a:r>
            <a:endParaRPr lang="en-US" altLang="zh-CN"/>
          </a:p>
        </p:txBody>
      </p:sp>
      <p:graphicFrame>
        <p:nvGraphicFramePr>
          <p:cNvPr id="11" name="对象 10"/>
          <p:cNvGraphicFramePr/>
          <p:nvPr/>
        </p:nvGraphicFramePr>
        <p:xfrm>
          <a:off x="1543050" y="1091565"/>
          <a:ext cx="8783955" cy="5226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1" imgW="6812280" imgH="3749040" progId="Paint.Picture">
                  <p:embed/>
                </p:oleObj>
              </mc:Choice>
              <mc:Fallback>
                <p:oleObj name="" r:id="rId1" imgW="6812280" imgH="3749040" progId="Paint.Picture">
                  <p:embed/>
                  <p:pic>
                    <p:nvPicPr>
                      <p:cNvPr id="0" name="图片 1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43050" y="1091565"/>
                        <a:ext cx="8783955" cy="5226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>
                <a:sym typeface="+mn-ea"/>
              </a:rPr>
              <a:t>WAN IM proposal for R3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/>
              <a:t>Follow</a:t>
            </a:r>
            <a:r>
              <a:rPr lang="en-US" altLang="zh-CN"/>
              <a:t>ing ONF</a:t>
            </a:r>
            <a:r>
              <a:rPr lang="zh-CN" altLang="en-US"/>
              <a:t> CIM concept.</a:t>
            </a:r>
            <a:endParaRPr lang="zh-CN" altLang="en-US"/>
          </a:p>
          <a:p>
            <a:r>
              <a:rPr lang="zh-CN" altLang="en-US"/>
              <a:t>Import partly CIM classes and relations but not all of them for easier </a:t>
            </a:r>
            <a:r>
              <a:rPr lang="en-US" altLang="zh-CN"/>
              <a:t>data modeling and SDC </a:t>
            </a:r>
            <a:r>
              <a:rPr lang="zh-CN" altLang="en-US"/>
              <a:t>coding.</a:t>
            </a:r>
            <a:endParaRPr lang="zh-CN" altLang="en-US"/>
          </a:p>
          <a:p>
            <a:r>
              <a:rPr lang="zh-CN" altLang="en-US"/>
              <a:t>Just enough classes and relations for use case</a:t>
            </a:r>
            <a:r>
              <a:rPr lang="en-US" altLang="zh-CN"/>
              <a:t>s</a:t>
            </a:r>
            <a:r>
              <a:rPr lang="zh-CN" altLang="en-US"/>
              <a:t> in ONAP R3, import rest part of CIM in latter version. </a:t>
            </a:r>
            <a:endParaRPr lang="zh-CN" altLang="en-US"/>
          </a:p>
          <a:p>
            <a:r>
              <a:rPr lang="en-US" altLang="zh-CN"/>
              <a:t>Wiki page: </a:t>
            </a:r>
            <a:endParaRPr lang="en-US" altLang="zh-CN"/>
          </a:p>
          <a:p>
            <a:pPr lvl="1"/>
            <a:r>
              <a:rPr lang="en-US" altLang="zh-CN"/>
              <a:t>https://wiki.onap.org/display/DW/Wan+Descriptor+IM+proposal</a:t>
            </a:r>
            <a:endParaRPr lang="en-US" altLang="zh-CN"/>
          </a:p>
          <a:p>
            <a:pPr lvl="1"/>
            <a:endParaRPr lang="en-US" altLang="zh-CN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>
                <a:sym typeface="+mn-ea"/>
              </a:rPr>
              <a:t>G</a:t>
            </a:r>
            <a:r>
              <a:rPr lang="zh-CN" altLang="en-US">
                <a:sym typeface="+mn-ea"/>
              </a:rPr>
              <a:t>eneral scenario</a:t>
            </a:r>
            <a:endParaRPr lang="en-US" altLang="zh-CN"/>
          </a:p>
        </p:txBody>
      </p:sp>
      <p:sp>
        <p:nvSpPr>
          <p:cNvPr id="4" name="云形 3"/>
          <p:cNvSpPr/>
          <p:nvPr/>
        </p:nvSpPr>
        <p:spPr>
          <a:xfrm>
            <a:off x="4816475" y="2390775"/>
            <a:ext cx="2891155" cy="1805940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云形 6"/>
          <p:cNvSpPr/>
          <p:nvPr/>
        </p:nvSpPr>
        <p:spPr>
          <a:xfrm>
            <a:off x="2097405" y="1169035"/>
            <a:ext cx="2891155" cy="1805940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1925320" y="3197860"/>
            <a:ext cx="2891155" cy="1805940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7789545" y="1259205"/>
            <a:ext cx="2891155" cy="1805940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7880985" y="3065145"/>
            <a:ext cx="2891155" cy="1805940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" name="立方体 10"/>
          <p:cNvSpPr/>
          <p:nvPr/>
        </p:nvSpPr>
        <p:spPr>
          <a:xfrm>
            <a:off x="3754755" y="2019300"/>
            <a:ext cx="878205" cy="285750"/>
          </a:xfrm>
          <a:prstGeom prst="cube">
            <a:avLst>
              <a:gd name="adj" fmla="val 607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15" name="直接连接符 14"/>
          <p:cNvCxnSpPr>
            <a:stCxn id="38" idx="2"/>
            <a:endCxn id="5" idx="2"/>
          </p:cNvCxnSpPr>
          <p:nvPr/>
        </p:nvCxnSpPr>
        <p:spPr>
          <a:xfrm>
            <a:off x="4193540" y="2334895"/>
            <a:ext cx="1045845" cy="5873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直接连接符 16"/>
          <p:cNvCxnSpPr>
            <a:stCxn id="25" idx="4"/>
            <a:endCxn id="13" idx="2"/>
          </p:cNvCxnSpPr>
          <p:nvPr/>
        </p:nvCxnSpPr>
        <p:spPr>
          <a:xfrm flipV="1">
            <a:off x="4541520" y="3723640"/>
            <a:ext cx="697865" cy="2444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立方体 18"/>
          <p:cNvSpPr/>
          <p:nvPr/>
        </p:nvSpPr>
        <p:spPr>
          <a:xfrm>
            <a:off x="8418830" y="3721735"/>
            <a:ext cx="878205" cy="285750"/>
          </a:xfrm>
          <a:prstGeom prst="cube">
            <a:avLst>
              <a:gd name="adj" fmla="val 607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20" name="直接连接符 19"/>
          <p:cNvCxnSpPr>
            <a:endCxn id="12" idx="4"/>
          </p:cNvCxnSpPr>
          <p:nvPr/>
        </p:nvCxnSpPr>
        <p:spPr>
          <a:xfrm flipH="1">
            <a:off x="7320915" y="2334895"/>
            <a:ext cx="892810" cy="4972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直接连接符 20"/>
          <p:cNvCxnSpPr>
            <a:stCxn id="14" idx="4"/>
            <a:endCxn id="19" idx="2"/>
          </p:cNvCxnSpPr>
          <p:nvPr/>
        </p:nvCxnSpPr>
        <p:spPr>
          <a:xfrm>
            <a:off x="7252335" y="3524885"/>
            <a:ext cx="1166495" cy="4267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椭圆 22"/>
          <p:cNvSpPr/>
          <p:nvPr/>
        </p:nvSpPr>
        <p:spPr>
          <a:xfrm rot="20100000">
            <a:off x="8555990" y="1622425"/>
            <a:ext cx="1540510" cy="46418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 rot="240000">
            <a:off x="8568055" y="2172335"/>
            <a:ext cx="1540510" cy="46418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2" name="圆柱形 21"/>
          <p:cNvSpPr/>
          <p:nvPr/>
        </p:nvSpPr>
        <p:spPr>
          <a:xfrm>
            <a:off x="8213725" y="2176145"/>
            <a:ext cx="651510" cy="285750"/>
          </a:xfrm>
          <a:prstGeom prst="can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 rot="20100000">
            <a:off x="2600960" y="4128770"/>
            <a:ext cx="1540510" cy="46418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 rot="240000">
            <a:off x="2521585" y="3578225"/>
            <a:ext cx="1540510" cy="46418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" name="圆柱形 24"/>
          <p:cNvSpPr/>
          <p:nvPr/>
        </p:nvSpPr>
        <p:spPr>
          <a:xfrm>
            <a:off x="3890010" y="3825240"/>
            <a:ext cx="651510" cy="285750"/>
          </a:xfrm>
          <a:prstGeom prst="can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626475" y="3664585"/>
            <a:ext cx="4165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CE</a:t>
            </a:r>
            <a:endParaRPr lang="en-US" altLang="zh-CN"/>
          </a:p>
        </p:txBody>
      </p:sp>
      <p:sp>
        <p:nvSpPr>
          <p:cNvPr id="30" name="文本框 29"/>
          <p:cNvSpPr txBox="1"/>
          <p:nvPr/>
        </p:nvSpPr>
        <p:spPr>
          <a:xfrm>
            <a:off x="2873375" y="3626485"/>
            <a:ext cx="8369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Subnet</a:t>
            </a:r>
            <a:endParaRPr lang="en-US" altLang="zh-CN"/>
          </a:p>
        </p:txBody>
      </p:sp>
      <p:sp>
        <p:nvSpPr>
          <p:cNvPr id="31" name="文本框 30"/>
          <p:cNvSpPr txBox="1"/>
          <p:nvPr/>
        </p:nvSpPr>
        <p:spPr>
          <a:xfrm rot="20160000">
            <a:off x="2952750" y="4177030"/>
            <a:ext cx="8369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Subnet</a:t>
            </a:r>
            <a:endParaRPr lang="en-US" altLang="zh-CN"/>
          </a:p>
        </p:txBody>
      </p:sp>
      <p:sp>
        <p:nvSpPr>
          <p:cNvPr id="32" name="文本框 31"/>
          <p:cNvSpPr txBox="1"/>
          <p:nvPr/>
        </p:nvSpPr>
        <p:spPr>
          <a:xfrm>
            <a:off x="8919845" y="2219960"/>
            <a:ext cx="8369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Subnet</a:t>
            </a:r>
            <a:endParaRPr lang="en-US" altLang="zh-CN"/>
          </a:p>
        </p:txBody>
      </p:sp>
      <p:sp>
        <p:nvSpPr>
          <p:cNvPr id="33" name="文本框 32"/>
          <p:cNvSpPr txBox="1"/>
          <p:nvPr/>
        </p:nvSpPr>
        <p:spPr>
          <a:xfrm rot="19980000">
            <a:off x="8919845" y="1616710"/>
            <a:ext cx="8369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Subnet</a:t>
            </a:r>
            <a:endParaRPr lang="en-US" altLang="zh-CN"/>
          </a:p>
        </p:txBody>
      </p:sp>
      <p:sp>
        <p:nvSpPr>
          <p:cNvPr id="38" name="文本框 37"/>
          <p:cNvSpPr txBox="1"/>
          <p:nvPr/>
        </p:nvSpPr>
        <p:spPr>
          <a:xfrm>
            <a:off x="3985260" y="1966595"/>
            <a:ext cx="4165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CE</a:t>
            </a:r>
            <a:endParaRPr lang="en-US" altLang="zh-CN"/>
          </a:p>
        </p:txBody>
      </p:sp>
      <p:sp>
        <p:nvSpPr>
          <p:cNvPr id="39" name="文本框 38"/>
          <p:cNvSpPr txBox="1"/>
          <p:nvPr/>
        </p:nvSpPr>
        <p:spPr>
          <a:xfrm>
            <a:off x="4007485" y="3742690"/>
            <a:ext cx="4165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CE</a:t>
            </a:r>
            <a:endParaRPr lang="en-US" altLang="zh-CN"/>
          </a:p>
        </p:txBody>
      </p:sp>
      <p:cxnSp>
        <p:nvCxnSpPr>
          <p:cNvPr id="41" name="直接连接符 40"/>
          <p:cNvCxnSpPr>
            <a:stCxn id="25" idx="4"/>
          </p:cNvCxnSpPr>
          <p:nvPr/>
        </p:nvCxnSpPr>
        <p:spPr>
          <a:xfrm flipV="1">
            <a:off x="4541520" y="2922270"/>
            <a:ext cx="697865" cy="10458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" name="直接连接符 41"/>
          <p:cNvCxnSpPr>
            <a:stCxn id="38" idx="2"/>
          </p:cNvCxnSpPr>
          <p:nvPr/>
        </p:nvCxnSpPr>
        <p:spPr>
          <a:xfrm>
            <a:off x="4193540" y="2334895"/>
            <a:ext cx="1045845" cy="13887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" name="直接连接符 42"/>
          <p:cNvCxnSpPr>
            <a:stCxn id="12" idx="4"/>
            <a:endCxn id="19" idx="2"/>
          </p:cNvCxnSpPr>
          <p:nvPr/>
        </p:nvCxnSpPr>
        <p:spPr>
          <a:xfrm>
            <a:off x="7320915" y="2832100"/>
            <a:ext cx="1097915" cy="11195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" name="直接连接符 43"/>
          <p:cNvCxnSpPr>
            <a:stCxn id="14" idx="4"/>
            <a:endCxn id="22" idx="2"/>
          </p:cNvCxnSpPr>
          <p:nvPr/>
        </p:nvCxnSpPr>
        <p:spPr>
          <a:xfrm flipV="1">
            <a:off x="7252335" y="2319020"/>
            <a:ext cx="961390" cy="12058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" name="直接连接符 45"/>
          <p:cNvCxnSpPr>
            <a:endCxn id="36" idx="1"/>
          </p:cNvCxnSpPr>
          <p:nvPr/>
        </p:nvCxnSpPr>
        <p:spPr>
          <a:xfrm>
            <a:off x="5771515" y="2974975"/>
            <a:ext cx="948690" cy="5086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" name="直接连接符 46"/>
          <p:cNvCxnSpPr>
            <a:stCxn id="28" idx="3"/>
            <a:endCxn id="35" idx="1"/>
          </p:cNvCxnSpPr>
          <p:nvPr/>
        </p:nvCxnSpPr>
        <p:spPr>
          <a:xfrm flipV="1">
            <a:off x="5771515" y="2832100"/>
            <a:ext cx="1017270" cy="8502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" name="直接连接符 47"/>
          <p:cNvCxnSpPr>
            <a:endCxn id="35" idx="1"/>
          </p:cNvCxnSpPr>
          <p:nvPr/>
        </p:nvCxnSpPr>
        <p:spPr>
          <a:xfrm flipV="1">
            <a:off x="5771515" y="2832100"/>
            <a:ext cx="1017270" cy="1428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直接连接符 48"/>
          <p:cNvCxnSpPr>
            <a:stCxn id="28" idx="3"/>
            <a:endCxn id="36" idx="1"/>
          </p:cNvCxnSpPr>
          <p:nvPr/>
        </p:nvCxnSpPr>
        <p:spPr>
          <a:xfrm flipV="1">
            <a:off x="5771515" y="3483610"/>
            <a:ext cx="948690" cy="19875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" name="直接连接符 49"/>
          <p:cNvCxnSpPr>
            <a:stCxn id="35" idx="1"/>
            <a:endCxn id="36" idx="1"/>
          </p:cNvCxnSpPr>
          <p:nvPr/>
        </p:nvCxnSpPr>
        <p:spPr>
          <a:xfrm flipH="1">
            <a:off x="6720205" y="2832100"/>
            <a:ext cx="68580" cy="6515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直接连接符 50"/>
          <p:cNvCxnSpPr/>
          <p:nvPr/>
        </p:nvCxnSpPr>
        <p:spPr>
          <a:xfrm>
            <a:off x="5771515" y="2974975"/>
            <a:ext cx="0" cy="6927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" name="文本框 51"/>
          <p:cNvSpPr txBox="1"/>
          <p:nvPr/>
        </p:nvSpPr>
        <p:spPr>
          <a:xfrm>
            <a:off x="2728595" y="1750695"/>
            <a:ext cx="5283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Site</a:t>
            </a:r>
            <a:endParaRPr lang="en-US" altLang="zh-CN"/>
          </a:p>
        </p:txBody>
      </p:sp>
      <p:sp>
        <p:nvSpPr>
          <p:cNvPr id="53" name="文本框 52"/>
          <p:cNvSpPr txBox="1"/>
          <p:nvPr/>
        </p:nvSpPr>
        <p:spPr>
          <a:xfrm>
            <a:off x="2200275" y="3978910"/>
            <a:ext cx="5283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Site</a:t>
            </a:r>
            <a:endParaRPr lang="en-US" altLang="zh-CN"/>
          </a:p>
        </p:txBody>
      </p:sp>
      <p:sp>
        <p:nvSpPr>
          <p:cNvPr id="54" name="文本框 53"/>
          <p:cNvSpPr txBox="1"/>
          <p:nvPr/>
        </p:nvSpPr>
        <p:spPr>
          <a:xfrm>
            <a:off x="9794875" y="1807845"/>
            <a:ext cx="5283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Site</a:t>
            </a:r>
            <a:endParaRPr lang="en-US" altLang="zh-CN"/>
          </a:p>
        </p:txBody>
      </p:sp>
      <p:sp>
        <p:nvSpPr>
          <p:cNvPr id="55" name="文本框 54"/>
          <p:cNvSpPr txBox="1"/>
          <p:nvPr/>
        </p:nvSpPr>
        <p:spPr>
          <a:xfrm>
            <a:off x="9594215" y="3742690"/>
            <a:ext cx="5283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Site</a:t>
            </a:r>
            <a:endParaRPr lang="en-US" altLang="zh-CN"/>
          </a:p>
        </p:txBody>
      </p:sp>
      <p:sp>
        <p:nvSpPr>
          <p:cNvPr id="5" name="圆柱形 4"/>
          <p:cNvSpPr/>
          <p:nvPr/>
        </p:nvSpPr>
        <p:spPr>
          <a:xfrm>
            <a:off x="5239385" y="2779395"/>
            <a:ext cx="651510" cy="285750"/>
          </a:xfrm>
          <a:prstGeom prst="can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358765" y="2738120"/>
            <a:ext cx="4127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PE</a:t>
            </a:r>
            <a:endParaRPr lang="en-US" altLang="zh-CN"/>
          </a:p>
        </p:txBody>
      </p:sp>
      <p:sp>
        <p:nvSpPr>
          <p:cNvPr id="13" name="圆柱形 12"/>
          <p:cNvSpPr/>
          <p:nvPr/>
        </p:nvSpPr>
        <p:spPr>
          <a:xfrm>
            <a:off x="5239385" y="3580765"/>
            <a:ext cx="651510" cy="285750"/>
          </a:xfrm>
          <a:prstGeom prst="can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58765" y="3498215"/>
            <a:ext cx="4127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PE</a:t>
            </a:r>
            <a:endParaRPr lang="en-US" altLang="zh-CN"/>
          </a:p>
        </p:txBody>
      </p:sp>
      <p:sp>
        <p:nvSpPr>
          <p:cNvPr id="14" name="圆柱形 13"/>
          <p:cNvSpPr/>
          <p:nvPr/>
        </p:nvSpPr>
        <p:spPr>
          <a:xfrm>
            <a:off x="6600825" y="3382010"/>
            <a:ext cx="651510" cy="285750"/>
          </a:xfrm>
          <a:prstGeom prst="can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720205" y="3299460"/>
            <a:ext cx="4127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PE</a:t>
            </a:r>
            <a:endParaRPr lang="en-US" altLang="zh-CN"/>
          </a:p>
        </p:txBody>
      </p:sp>
      <p:sp>
        <p:nvSpPr>
          <p:cNvPr id="12" name="圆柱形 11"/>
          <p:cNvSpPr/>
          <p:nvPr/>
        </p:nvSpPr>
        <p:spPr>
          <a:xfrm>
            <a:off x="6669405" y="2689225"/>
            <a:ext cx="651510" cy="285750"/>
          </a:xfrm>
          <a:prstGeom prst="can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788785" y="2647950"/>
            <a:ext cx="4127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PE</a:t>
            </a:r>
            <a:endParaRPr lang="en-US" altLang="zh-CN"/>
          </a:p>
        </p:txBody>
      </p:sp>
      <p:sp>
        <p:nvSpPr>
          <p:cNvPr id="56" name="左大括号 55"/>
          <p:cNvSpPr/>
          <p:nvPr/>
        </p:nvSpPr>
        <p:spPr>
          <a:xfrm rot="16200000">
            <a:off x="6359525" y="3239135"/>
            <a:ext cx="277495" cy="5206365"/>
          </a:xfrm>
          <a:prstGeom prst="leftBrace">
            <a:avLst>
              <a:gd name="adj1" fmla="val 8333"/>
              <a:gd name="adj2" fmla="val 50267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332730" y="5981065"/>
            <a:ext cx="1675130" cy="36830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p>
            <a:r>
              <a:rPr lang="en-US" altLang="zh-CN" b="1">
                <a:solidFill>
                  <a:schemeClr val="bg1"/>
                </a:solidFill>
              </a:rPr>
              <a:t>Overlay Vpn: FC</a:t>
            </a:r>
            <a:endParaRPr lang="en-US" altLang="zh-CN" b="1">
              <a:solidFill>
                <a:schemeClr val="bg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754755" y="3527425"/>
            <a:ext cx="715010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XC: FC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627245" y="3115310"/>
            <a:ext cx="805180" cy="368300"/>
            <a:chOff x="7750" y="457"/>
            <a:chExt cx="1268" cy="580"/>
          </a:xfrm>
        </p:grpSpPr>
        <p:sp>
          <p:nvSpPr>
            <p:cNvPr id="74" name="云形 73"/>
            <p:cNvSpPr/>
            <p:nvPr/>
          </p:nvSpPr>
          <p:spPr>
            <a:xfrm>
              <a:off x="7750" y="464"/>
              <a:ext cx="1219" cy="573"/>
            </a:xfrm>
            <a:prstGeom prst="cloud">
              <a:avLst/>
            </a:prstGeom>
            <a:solidFill>
              <a:srgbClr val="C00000">
                <a:alpha val="72000"/>
              </a:srgb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7759" y="457"/>
              <a:ext cx="125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>
                  <a:solidFill>
                    <a:srgbClr val="FFFF00"/>
                  </a:solidFill>
                </a:rPr>
                <a:t>LC: FC</a:t>
              </a:r>
              <a:endParaRPr lang="en-US" altLang="zh-CN">
                <a:solidFill>
                  <a:srgbClr val="FFFF00"/>
                </a:solidFill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686810" y="2305050"/>
            <a:ext cx="715010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XC: FC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07635" y="3866515"/>
            <a:ext cx="715010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XC: FC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69075" y="3682365"/>
            <a:ext cx="715010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XC: FC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418830" y="4009390"/>
            <a:ext cx="715010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XC: FC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241290" y="2475230"/>
            <a:ext cx="715010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XC: FC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669405" y="2390775"/>
            <a:ext cx="715010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XC: FC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8204835" y="2475230"/>
            <a:ext cx="715010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XC: FC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5859780" y="3065145"/>
            <a:ext cx="805180" cy="368300"/>
            <a:chOff x="7750" y="457"/>
            <a:chExt cx="1268" cy="580"/>
          </a:xfrm>
        </p:grpSpPr>
        <p:sp>
          <p:nvSpPr>
            <p:cNvPr id="76" name="云形 75"/>
            <p:cNvSpPr/>
            <p:nvPr/>
          </p:nvSpPr>
          <p:spPr>
            <a:xfrm>
              <a:off x="7750" y="464"/>
              <a:ext cx="1219" cy="573"/>
            </a:xfrm>
            <a:prstGeom prst="cloud">
              <a:avLst/>
            </a:prstGeom>
            <a:solidFill>
              <a:srgbClr val="C00000">
                <a:alpha val="72000"/>
              </a:srgb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7759" y="457"/>
              <a:ext cx="125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>
                  <a:solidFill>
                    <a:srgbClr val="FFFF00"/>
                  </a:solidFill>
                </a:rPr>
                <a:t>LC: FC</a:t>
              </a:r>
              <a:endParaRPr lang="en-US" altLang="zh-CN">
                <a:solidFill>
                  <a:srgbClr val="FFFF00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201535" y="2973705"/>
            <a:ext cx="805180" cy="368300"/>
            <a:chOff x="7750" y="457"/>
            <a:chExt cx="1268" cy="580"/>
          </a:xfrm>
        </p:grpSpPr>
        <p:sp>
          <p:nvSpPr>
            <p:cNvPr id="79" name="云形 78"/>
            <p:cNvSpPr/>
            <p:nvPr/>
          </p:nvSpPr>
          <p:spPr>
            <a:xfrm>
              <a:off x="7750" y="464"/>
              <a:ext cx="1219" cy="573"/>
            </a:xfrm>
            <a:prstGeom prst="cloud">
              <a:avLst/>
            </a:prstGeom>
            <a:solidFill>
              <a:srgbClr val="C00000">
                <a:alpha val="72000"/>
              </a:srgb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7759" y="457"/>
              <a:ext cx="125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>
                  <a:solidFill>
                    <a:srgbClr val="FFFF00"/>
                  </a:solidFill>
                </a:rPr>
                <a:t>LC: FC</a:t>
              </a:r>
              <a:endParaRPr lang="en-US" altLang="zh-CN">
                <a:solidFill>
                  <a:srgbClr val="FFFF00"/>
                </a:solidFill>
              </a:endParaRPr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9594850" y="4040505"/>
            <a:ext cx="527685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FD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9795510" y="2118995"/>
            <a:ext cx="527685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FD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2728595" y="2084070"/>
            <a:ext cx="527685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FD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2200910" y="4316095"/>
            <a:ext cx="527685" cy="306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</a:rPr>
              <a:t>FD</a:t>
            </a:r>
            <a:endParaRPr lang="en-US" altLang="zh-CN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左大括号 87"/>
          <p:cNvSpPr/>
          <p:nvPr/>
        </p:nvSpPr>
        <p:spPr>
          <a:xfrm rot="16200000">
            <a:off x="6089015" y="3438525"/>
            <a:ext cx="277495" cy="1590675"/>
          </a:xfrm>
          <a:prstGeom prst="leftBrace">
            <a:avLst>
              <a:gd name="adj1" fmla="val 8333"/>
              <a:gd name="adj2" fmla="val 50267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348605" y="4372610"/>
            <a:ext cx="1809750" cy="36830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p>
            <a:r>
              <a:rPr lang="en-US" altLang="zh-CN" b="1">
                <a:solidFill>
                  <a:schemeClr val="bg1"/>
                </a:solidFill>
              </a:rPr>
              <a:t>Underlay Vpn: FC</a:t>
            </a:r>
            <a:endParaRPr lang="en-US" altLang="zh-CN" b="1">
              <a:solidFill>
                <a:schemeClr val="bg1"/>
              </a:solidFill>
            </a:endParaRPr>
          </a:p>
        </p:txBody>
      </p:sp>
      <p:sp>
        <p:nvSpPr>
          <p:cNvPr id="90" name="矩形标注 89"/>
          <p:cNvSpPr/>
          <p:nvPr/>
        </p:nvSpPr>
        <p:spPr>
          <a:xfrm>
            <a:off x="7975600" y="5003800"/>
            <a:ext cx="1781175" cy="377190"/>
          </a:xfrm>
          <a:prstGeom prst="wedgeRectCallout">
            <a:avLst>
              <a:gd name="adj1" fmla="val -96096"/>
              <a:gd name="adj2" fmla="val -145454"/>
            </a:avLst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Arial" panose="020B0604020202020204" pitchFamily="34" charset="0"/>
              </a:rPr>
              <a:t>OverlayLink: Link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8331200" y="2118995"/>
            <a:ext cx="4165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CE</a:t>
            </a:r>
            <a:endParaRPr lang="en-US" altLang="zh-CN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zh-CN"/>
              <a:t>ONF diagram symbol</a:t>
            </a:r>
            <a:endParaRPr lang="en-US" alt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1945" y="1138555"/>
            <a:ext cx="11555730" cy="17367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45" y="2860040"/>
            <a:ext cx="11847195" cy="762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745" y="3863340"/>
            <a:ext cx="11742420" cy="7302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375" y="4700270"/>
            <a:ext cx="10933430" cy="46545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Volte use case mapping: underlay</a:t>
            </a:r>
            <a:endParaRPr lang="en-US" altLang="zh-CN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91920" y="1041400"/>
            <a:ext cx="9351010" cy="4138295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>
            <a:off x="3646170" y="4723765"/>
            <a:ext cx="612775" cy="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>
            <a:off x="3542030" y="4918075"/>
            <a:ext cx="1582420" cy="55499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407535" y="5495925"/>
            <a:ext cx="3055620" cy="755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443095" y="5496560"/>
            <a:ext cx="75565" cy="75565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349490" y="5495925"/>
            <a:ext cx="75565" cy="75565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192270" y="5874385"/>
            <a:ext cx="749935" cy="603885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721985" y="5899150"/>
            <a:ext cx="426720" cy="57912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931025" y="5899150"/>
            <a:ext cx="725805" cy="57912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332605" y="5987415"/>
            <a:ext cx="3206115" cy="194945"/>
          </a:xfrm>
          <a:prstGeom prst="rect">
            <a:avLst/>
          </a:prstGeom>
          <a:solidFill>
            <a:srgbClr val="DBE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858260" y="6137275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864610" y="6267450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4422140" y="6047105"/>
            <a:ext cx="182880" cy="74930"/>
            <a:chOff x="3286" y="9379"/>
            <a:chExt cx="288" cy="118"/>
          </a:xfrm>
        </p:grpSpPr>
        <p:sp>
          <p:nvSpPr>
            <p:cNvPr id="23" name="矩形 22"/>
            <p:cNvSpPr/>
            <p:nvPr/>
          </p:nvSpPr>
          <p:spPr>
            <a:xfrm>
              <a:off x="3286" y="9379"/>
              <a:ext cx="288" cy="1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3286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455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261610" y="6337935"/>
            <a:ext cx="195580" cy="139700"/>
            <a:chOff x="3689" y="9819"/>
            <a:chExt cx="308" cy="220"/>
          </a:xfrm>
        </p:grpSpPr>
        <p:sp>
          <p:nvSpPr>
            <p:cNvPr id="27" name="矩形 26"/>
            <p:cNvSpPr/>
            <p:nvPr/>
          </p:nvSpPr>
          <p:spPr>
            <a:xfrm>
              <a:off x="3689" y="9819"/>
              <a:ext cx="308" cy="221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3689" y="9870"/>
              <a:ext cx="119" cy="119"/>
            </a:xfrm>
            <a:prstGeom prst="rect">
              <a:avLst/>
            </a:prstGeom>
            <a:solidFill>
              <a:srgbClr val="FFFFFF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3869" y="9870"/>
              <a:ext cx="119" cy="119"/>
            </a:xfrm>
            <a:prstGeom prst="rect">
              <a:avLst/>
            </a:prstGeom>
            <a:solidFill>
              <a:srgbClr val="FFFFFF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>
            <a:off x="5022215" y="6137275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5028565" y="6267450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5541645" y="6137275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547995" y="6267450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6254115" y="6137275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260465" y="6267450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772275" y="6137275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6778625" y="6267450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7917815" y="6137275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7924165" y="6267450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5848350" y="6044565"/>
            <a:ext cx="182880" cy="74930"/>
            <a:chOff x="3286" y="9379"/>
            <a:chExt cx="288" cy="118"/>
          </a:xfrm>
        </p:grpSpPr>
        <p:sp>
          <p:nvSpPr>
            <p:cNvPr id="58" name="矩形 57"/>
            <p:cNvSpPr/>
            <p:nvPr/>
          </p:nvSpPr>
          <p:spPr>
            <a:xfrm>
              <a:off x="3286" y="9379"/>
              <a:ext cx="288" cy="1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286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455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219315" y="6044565"/>
            <a:ext cx="182880" cy="74930"/>
            <a:chOff x="3286" y="9379"/>
            <a:chExt cx="288" cy="118"/>
          </a:xfrm>
        </p:grpSpPr>
        <p:sp>
          <p:nvSpPr>
            <p:cNvPr id="63" name="矩形 62"/>
            <p:cNvSpPr/>
            <p:nvPr/>
          </p:nvSpPr>
          <p:spPr>
            <a:xfrm>
              <a:off x="3286" y="9379"/>
              <a:ext cx="288" cy="1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286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455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cxnSp>
        <p:nvCxnSpPr>
          <p:cNvPr id="66" name="直接连接符 65"/>
          <p:cNvCxnSpPr>
            <a:stCxn id="14" idx="2"/>
            <a:endCxn id="20" idx="0"/>
          </p:cNvCxnSpPr>
          <p:nvPr/>
        </p:nvCxnSpPr>
        <p:spPr>
          <a:xfrm>
            <a:off x="5935345" y="5571490"/>
            <a:ext cx="635" cy="41592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>
            <a:stCxn id="15" idx="2"/>
            <a:endCxn id="21" idx="3"/>
          </p:cNvCxnSpPr>
          <p:nvPr/>
        </p:nvCxnSpPr>
        <p:spPr>
          <a:xfrm flipH="1">
            <a:off x="3968115" y="5534660"/>
            <a:ext cx="474980" cy="6546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67"/>
          <p:cNvCxnSpPr>
            <a:stCxn id="24" idx="2"/>
            <a:endCxn id="21" idx="3"/>
          </p:cNvCxnSpPr>
          <p:nvPr/>
        </p:nvCxnSpPr>
        <p:spPr>
          <a:xfrm flipH="1">
            <a:off x="3968115" y="6085205"/>
            <a:ext cx="454025" cy="10414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>
            <a:stCxn id="25" idx="7"/>
            <a:endCxn id="31" idx="1"/>
          </p:cNvCxnSpPr>
          <p:nvPr/>
        </p:nvCxnSpPr>
        <p:spPr>
          <a:xfrm>
            <a:off x="4594225" y="6057900"/>
            <a:ext cx="427990" cy="1314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>
            <a:stCxn id="59" idx="2"/>
            <a:endCxn id="34" idx="3"/>
          </p:cNvCxnSpPr>
          <p:nvPr/>
        </p:nvCxnSpPr>
        <p:spPr>
          <a:xfrm flipH="1">
            <a:off x="5651500" y="6082665"/>
            <a:ext cx="196850" cy="106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60" idx="6"/>
            <a:endCxn id="39" idx="1"/>
          </p:cNvCxnSpPr>
          <p:nvPr/>
        </p:nvCxnSpPr>
        <p:spPr>
          <a:xfrm>
            <a:off x="6031230" y="6082665"/>
            <a:ext cx="222885" cy="106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/>
          <p:cNvCxnSpPr>
            <a:stCxn id="64" idx="2"/>
            <a:endCxn id="53" idx="3"/>
          </p:cNvCxnSpPr>
          <p:nvPr/>
        </p:nvCxnSpPr>
        <p:spPr>
          <a:xfrm flipH="1">
            <a:off x="6882130" y="6082665"/>
            <a:ext cx="337185" cy="106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/>
          <p:cNvCxnSpPr>
            <a:stCxn id="65" idx="6"/>
            <a:endCxn id="55" idx="1"/>
          </p:cNvCxnSpPr>
          <p:nvPr/>
        </p:nvCxnSpPr>
        <p:spPr>
          <a:xfrm>
            <a:off x="7402195" y="6082665"/>
            <a:ext cx="515620" cy="106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>
            <a:stCxn id="16" idx="5"/>
            <a:endCxn id="55" idx="1"/>
          </p:cNvCxnSpPr>
          <p:nvPr/>
        </p:nvCxnSpPr>
        <p:spPr>
          <a:xfrm>
            <a:off x="7414260" y="5560695"/>
            <a:ext cx="503555" cy="628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" name="组合 103"/>
          <p:cNvGrpSpPr/>
          <p:nvPr/>
        </p:nvGrpSpPr>
        <p:grpSpPr>
          <a:xfrm>
            <a:off x="6487795" y="6343015"/>
            <a:ext cx="195580" cy="139700"/>
            <a:chOff x="3689" y="9819"/>
            <a:chExt cx="308" cy="220"/>
          </a:xfrm>
        </p:grpSpPr>
        <p:sp>
          <p:nvSpPr>
            <p:cNvPr id="107" name="矩形 106"/>
            <p:cNvSpPr/>
            <p:nvPr/>
          </p:nvSpPr>
          <p:spPr>
            <a:xfrm>
              <a:off x="3689" y="9819"/>
              <a:ext cx="308" cy="221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9" name="矩形 108"/>
            <p:cNvSpPr/>
            <p:nvPr/>
          </p:nvSpPr>
          <p:spPr>
            <a:xfrm>
              <a:off x="3689" y="9870"/>
              <a:ext cx="119" cy="119"/>
            </a:xfrm>
            <a:prstGeom prst="rect">
              <a:avLst/>
            </a:prstGeom>
            <a:solidFill>
              <a:srgbClr val="FFFFFF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3869" y="9870"/>
              <a:ext cx="119" cy="119"/>
            </a:xfrm>
            <a:prstGeom prst="rect">
              <a:avLst/>
            </a:prstGeom>
            <a:solidFill>
              <a:srgbClr val="FFFFFF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cxnSp>
        <p:nvCxnSpPr>
          <p:cNvPr id="134" name="直接箭头连接符 133"/>
          <p:cNvCxnSpPr>
            <a:stCxn id="28" idx="1"/>
            <a:endCxn id="32" idx="3"/>
          </p:cNvCxnSpPr>
          <p:nvPr/>
        </p:nvCxnSpPr>
        <p:spPr>
          <a:xfrm flipH="1" flipV="1">
            <a:off x="5132070" y="6337935"/>
            <a:ext cx="129540" cy="704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箭头连接符 134"/>
          <p:cNvCxnSpPr>
            <a:stCxn id="29" idx="3"/>
            <a:endCxn id="35" idx="1"/>
          </p:cNvCxnSpPr>
          <p:nvPr/>
        </p:nvCxnSpPr>
        <p:spPr>
          <a:xfrm flipV="1">
            <a:off x="5451475" y="6337935"/>
            <a:ext cx="96520" cy="704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箭头连接符 135"/>
          <p:cNvCxnSpPr>
            <a:stCxn id="109" idx="1"/>
            <a:endCxn id="40" idx="3"/>
          </p:cNvCxnSpPr>
          <p:nvPr/>
        </p:nvCxnSpPr>
        <p:spPr>
          <a:xfrm flipH="1" flipV="1">
            <a:off x="6363970" y="6337935"/>
            <a:ext cx="123825" cy="75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箭头连接符 136"/>
          <p:cNvCxnSpPr>
            <a:stCxn id="133" idx="3"/>
            <a:endCxn id="54" idx="1"/>
          </p:cNvCxnSpPr>
          <p:nvPr/>
        </p:nvCxnSpPr>
        <p:spPr>
          <a:xfrm flipV="1">
            <a:off x="6677660" y="6337935"/>
            <a:ext cx="100965" cy="75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箭头连接符 155"/>
          <p:cNvCxnSpPr/>
          <p:nvPr/>
        </p:nvCxnSpPr>
        <p:spPr>
          <a:xfrm flipH="1">
            <a:off x="4518660" y="4929505"/>
            <a:ext cx="367030" cy="11360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7" name="直接箭头连接符 156"/>
          <p:cNvCxnSpPr/>
          <p:nvPr/>
        </p:nvCxnSpPr>
        <p:spPr>
          <a:xfrm>
            <a:off x="4461510" y="3408045"/>
            <a:ext cx="68580" cy="241554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8" name="直接箭头连接符 157"/>
          <p:cNvCxnSpPr>
            <a:endCxn id="27" idx="0"/>
          </p:cNvCxnSpPr>
          <p:nvPr/>
        </p:nvCxnSpPr>
        <p:spPr>
          <a:xfrm>
            <a:off x="5208270" y="3171825"/>
            <a:ext cx="151130" cy="316611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4" name="直接箭头连接符 163"/>
          <p:cNvCxnSpPr/>
          <p:nvPr/>
        </p:nvCxnSpPr>
        <p:spPr>
          <a:xfrm flipH="1">
            <a:off x="5943600" y="4939665"/>
            <a:ext cx="270510" cy="110490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5" name="直接箭头连接符 164"/>
          <p:cNvCxnSpPr>
            <a:endCxn id="107" idx="0"/>
          </p:cNvCxnSpPr>
          <p:nvPr/>
        </p:nvCxnSpPr>
        <p:spPr>
          <a:xfrm flipH="1">
            <a:off x="6585585" y="3179445"/>
            <a:ext cx="504825" cy="316357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6" name="直接箭头连接符 165"/>
          <p:cNvCxnSpPr/>
          <p:nvPr/>
        </p:nvCxnSpPr>
        <p:spPr>
          <a:xfrm>
            <a:off x="7288530" y="4909185"/>
            <a:ext cx="53340" cy="113538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7" name="直接箭头连接符 166"/>
          <p:cNvCxnSpPr/>
          <p:nvPr/>
        </p:nvCxnSpPr>
        <p:spPr>
          <a:xfrm flipH="1">
            <a:off x="7414260" y="3561715"/>
            <a:ext cx="190500" cy="232410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8" name="直接箭头连接符 167"/>
          <p:cNvCxnSpPr/>
          <p:nvPr/>
        </p:nvCxnSpPr>
        <p:spPr>
          <a:xfrm flipH="1">
            <a:off x="5848350" y="3430905"/>
            <a:ext cx="327660" cy="245364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>
                <a:sym typeface="+mn-ea"/>
              </a:rPr>
              <a:t>Volte use case mapping: overlay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43355" y="1360805"/>
            <a:ext cx="9351010" cy="3881755"/>
          </a:xfrm>
          <a:prstGeom prst="rect">
            <a:avLst/>
          </a:prstGeom>
        </p:spPr>
      </p:pic>
      <p:grpSp>
        <p:nvGrpSpPr>
          <p:cNvPr id="180" name="Group 179"/>
          <p:cNvGrpSpPr/>
          <p:nvPr/>
        </p:nvGrpSpPr>
        <p:grpSpPr>
          <a:xfrm>
            <a:off x="3295650" y="5408353"/>
            <a:ext cx="5601335" cy="628718"/>
            <a:chOff x="11286908" y="8989990"/>
            <a:chExt cx="5676310" cy="564682"/>
          </a:xfrm>
        </p:grpSpPr>
        <p:grpSp>
          <p:nvGrpSpPr>
            <p:cNvPr id="3" name="Group 6"/>
            <p:cNvGrpSpPr/>
            <p:nvPr/>
          </p:nvGrpSpPr>
          <p:grpSpPr>
            <a:xfrm>
              <a:off x="11286908" y="8989990"/>
              <a:ext cx="5676310" cy="564682"/>
              <a:chOff x="683100" y="1842442"/>
              <a:chExt cx="7117921" cy="792149"/>
            </a:xfrm>
          </p:grpSpPr>
          <p:sp>
            <p:nvSpPr>
              <p:cNvPr id="13" name="Rounded Rectangle 265"/>
              <p:cNvSpPr/>
              <p:nvPr/>
            </p:nvSpPr>
            <p:spPr bwMode="auto">
              <a:xfrm>
                <a:off x="2646359" y="1978944"/>
                <a:ext cx="3107484" cy="655647"/>
              </a:xfrm>
              <a:prstGeom prst="round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53" tIns="45675" rIns="91353" bIns="45675" rtlCol="0" anchor="ctr"/>
              <a:p>
                <a:pPr algn="ctr"/>
                <a:endParaRPr lang="en-US" sz="10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14" name="Rectangle 9"/>
              <p:cNvSpPr/>
              <p:nvPr/>
            </p:nvSpPr>
            <p:spPr bwMode="auto">
              <a:xfrm>
                <a:off x="683100" y="1842442"/>
                <a:ext cx="736979" cy="736979"/>
              </a:xfrm>
              <a:prstGeom prst="rect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1" compatLnSpc="1"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5" name="Can 267"/>
              <p:cNvSpPr/>
              <p:nvPr/>
            </p:nvSpPr>
            <p:spPr bwMode="auto">
              <a:xfrm>
                <a:off x="874169" y="1978920"/>
                <a:ext cx="327546" cy="409432"/>
              </a:xfrm>
              <a:prstGeom prst="roundRect">
                <a:avLst/>
              </a:prstGeom>
              <a:solidFill>
                <a:srgbClr val="99CC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6" name="Rectangle 11"/>
              <p:cNvSpPr/>
              <p:nvPr/>
            </p:nvSpPr>
            <p:spPr bwMode="auto">
              <a:xfrm>
                <a:off x="7064042" y="1856090"/>
                <a:ext cx="736979" cy="736979"/>
              </a:xfrm>
              <a:prstGeom prst="rect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1" compatLnSpc="1"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7" name="Can 269"/>
              <p:cNvSpPr/>
              <p:nvPr/>
            </p:nvSpPr>
            <p:spPr bwMode="auto">
              <a:xfrm>
                <a:off x="7255111" y="1992568"/>
                <a:ext cx="327546" cy="409432"/>
              </a:xfrm>
              <a:prstGeom prst="roundRect">
                <a:avLst/>
              </a:prstGeom>
              <a:solidFill>
                <a:srgbClr val="99CC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cxnSp>
            <p:nvCxnSpPr>
              <p:cNvPr id="18" name="Straight Connector 13"/>
              <p:cNvCxnSpPr>
                <a:stCxn id="14" idx="3"/>
                <a:endCxn id="20" idx="1"/>
              </p:cNvCxnSpPr>
              <p:nvPr/>
            </p:nvCxnSpPr>
            <p:spPr bwMode="auto">
              <a:xfrm>
                <a:off x="1420079" y="2210932"/>
                <a:ext cx="694570" cy="1279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4"/>
              <p:cNvCxnSpPr>
                <a:stCxn id="21" idx="3"/>
                <a:endCxn id="16" idx="1"/>
              </p:cNvCxnSpPr>
              <p:nvPr/>
            </p:nvCxnSpPr>
            <p:spPr bwMode="auto">
              <a:xfrm flipV="1">
                <a:off x="6410563" y="2224580"/>
                <a:ext cx="653479" cy="5075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" name="Rectangle 15"/>
              <p:cNvSpPr/>
              <p:nvPr/>
            </p:nvSpPr>
            <p:spPr bwMode="auto">
              <a:xfrm>
                <a:off x="2114649" y="2036070"/>
                <a:ext cx="352282" cy="352282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21" name="Rectangle 16"/>
              <p:cNvSpPr/>
              <p:nvPr/>
            </p:nvSpPr>
            <p:spPr bwMode="auto">
              <a:xfrm>
                <a:off x="6058281" y="2053514"/>
                <a:ext cx="352282" cy="352282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cxnSp>
            <p:nvCxnSpPr>
              <p:cNvPr id="25" name="Straight Connector 20"/>
              <p:cNvCxnSpPr/>
              <p:nvPr/>
            </p:nvCxnSpPr>
            <p:spPr bwMode="auto">
              <a:xfrm>
                <a:off x="2109292" y="2006855"/>
                <a:ext cx="0" cy="409432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1"/>
              <p:cNvCxnSpPr/>
              <p:nvPr/>
            </p:nvCxnSpPr>
            <p:spPr bwMode="auto">
              <a:xfrm>
                <a:off x="6410563" y="2040335"/>
                <a:ext cx="0" cy="409432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" name="Rectangle 22"/>
              <p:cNvSpPr/>
              <p:nvPr/>
            </p:nvSpPr>
            <p:spPr bwMode="auto">
              <a:xfrm>
                <a:off x="1363118" y="2152122"/>
                <a:ext cx="120178" cy="120178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29" name="Rectangle 24"/>
              <p:cNvSpPr/>
              <p:nvPr/>
            </p:nvSpPr>
            <p:spPr bwMode="auto">
              <a:xfrm>
                <a:off x="7003953" y="2152122"/>
                <a:ext cx="120178" cy="120178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2" name="Rectangle 27"/>
              <p:cNvSpPr/>
              <p:nvPr/>
            </p:nvSpPr>
            <p:spPr bwMode="auto">
              <a:xfrm>
                <a:off x="2559339" y="2036070"/>
                <a:ext cx="352282" cy="352282"/>
              </a:xfrm>
              <a:prstGeom prst="rect">
                <a:avLst/>
              </a:prstGeom>
              <a:solidFill>
                <a:srgbClr val="E5FFE5"/>
              </a:solidFill>
              <a:ln w="6350" cap="rnd">
                <a:solidFill>
                  <a:schemeClr val="tx1"/>
                </a:solidFill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3" name="Rectangle 28"/>
              <p:cNvSpPr/>
              <p:nvPr/>
            </p:nvSpPr>
            <p:spPr bwMode="auto">
              <a:xfrm>
                <a:off x="5521754" y="2053514"/>
                <a:ext cx="352282" cy="352282"/>
              </a:xfrm>
              <a:prstGeom prst="rect">
                <a:avLst/>
              </a:prstGeom>
              <a:solidFill>
                <a:srgbClr val="E5FFE5"/>
              </a:solidFill>
              <a:ln w="6350" cap="rnd">
                <a:solidFill>
                  <a:schemeClr val="tx1"/>
                </a:solidFill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5" name="Rectangle 30"/>
              <p:cNvSpPr/>
              <p:nvPr/>
            </p:nvSpPr>
            <p:spPr bwMode="auto">
              <a:xfrm>
                <a:off x="3065155" y="2053773"/>
                <a:ext cx="2380441" cy="446303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53" tIns="45675" rIns="91353" bIns="45675" rtlCol="0" anchor="ctr"/>
              <a:p>
                <a:pPr algn="ctr"/>
                <a:endParaRPr lang="en-US" sz="1100" dirty="0">
                  <a:solidFill>
                    <a:schemeClr val="lt1"/>
                  </a:solidFill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6" name="Oval 31"/>
              <p:cNvSpPr/>
              <p:nvPr/>
            </p:nvSpPr>
            <p:spPr bwMode="auto">
              <a:xfrm>
                <a:off x="3126474" y="2114022"/>
                <a:ext cx="236230" cy="23623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38" name="Oval 33"/>
              <p:cNvSpPr/>
              <p:nvPr/>
            </p:nvSpPr>
            <p:spPr bwMode="auto">
              <a:xfrm>
                <a:off x="5092226" y="2113265"/>
                <a:ext cx="236230" cy="23623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cxnSp>
            <p:nvCxnSpPr>
              <p:cNvPr id="39" name="Straight Connector 34"/>
              <p:cNvCxnSpPr>
                <a:stCxn id="20" idx="3"/>
                <a:endCxn id="32" idx="1"/>
              </p:cNvCxnSpPr>
              <p:nvPr/>
            </p:nvCxnSpPr>
            <p:spPr bwMode="auto">
              <a:xfrm>
                <a:off x="2466931" y="2212211"/>
                <a:ext cx="92408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37"/>
              <p:cNvCxnSpPr>
                <a:stCxn id="32" idx="3"/>
                <a:endCxn id="36" idx="2"/>
              </p:cNvCxnSpPr>
              <p:nvPr/>
            </p:nvCxnSpPr>
            <p:spPr bwMode="auto">
              <a:xfrm>
                <a:off x="2911621" y="2212211"/>
                <a:ext cx="214853" cy="19926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6" name="Straight Connector 38"/>
              <p:cNvCxnSpPr>
                <a:stCxn id="38" idx="6"/>
                <a:endCxn id="33" idx="1"/>
              </p:cNvCxnSpPr>
              <p:nvPr/>
            </p:nvCxnSpPr>
            <p:spPr bwMode="auto">
              <a:xfrm flipV="1">
                <a:off x="5328456" y="2229655"/>
                <a:ext cx="193298" cy="1725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7" name="Straight Connector 39"/>
              <p:cNvCxnSpPr>
                <a:stCxn id="33" idx="3"/>
              </p:cNvCxnSpPr>
              <p:nvPr/>
            </p:nvCxnSpPr>
            <p:spPr bwMode="auto">
              <a:xfrm flipV="1">
                <a:off x="5874036" y="2227117"/>
                <a:ext cx="184245" cy="2538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68" name="Rectangle 166"/>
            <p:cNvSpPr/>
            <p:nvPr/>
          </p:nvSpPr>
          <p:spPr>
            <a:xfrm>
              <a:off x="12049467" y="9218338"/>
              <a:ext cx="207703" cy="74265"/>
            </a:xfrm>
            <a:prstGeom prst="rect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Rectangle 167"/>
            <p:cNvSpPr/>
            <p:nvPr/>
          </p:nvSpPr>
          <p:spPr>
            <a:xfrm flipH="1">
              <a:off x="12071036" y="923761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Rectangle 168"/>
            <p:cNvSpPr/>
            <p:nvPr/>
          </p:nvSpPr>
          <p:spPr>
            <a:xfrm flipH="1">
              <a:off x="12195657" y="923761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Rectangle 172"/>
            <p:cNvSpPr/>
            <p:nvPr/>
          </p:nvSpPr>
          <p:spPr>
            <a:xfrm>
              <a:off x="15987577" y="9218388"/>
              <a:ext cx="207703" cy="74265"/>
            </a:xfrm>
            <a:prstGeom prst="rect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Rectangle 173"/>
            <p:cNvSpPr/>
            <p:nvPr/>
          </p:nvSpPr>
          <p:spPr>
            <a:xfrm flipH="1">
              <a:off x="16009146" y="923766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Rectangle 174"/>
            <p:cNvSpPr/>
            <p:nvPr/>
          </p:nvSpPr>
          <p:spPr>
            <a:xfrm flipH="1">
              <a:off x="16133767" y="923766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81" name="直接箭头连接符 180"/>
          <p:cNvCxnSpPr/>
          <p:nvPr/>
        </p:nvCxnSpPr>
        <p:spPr>
          <a:xfrm>
            <a:off x="4762500" y="4531995"/>
            <a:ext cx="839470" cy="118427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2" name="直接箭头连接符 181"/>
          <p:cNvCxnSpPr/>
          <p:nvPr/>
        </p:nvCxnSpPr>
        <p:spPr>
          <a:xfrm>
            <a:off x="4291330" y="3333750"/>
            <a:ext cx="302260" cy="238252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3" name="直接箭头连接符 182"/>
          <p:cNvCxnSpPr/>
          <p:nvPr/>
        </p:nvCxnSpPr>
        <p:spPr>
          <a:xfrm>
            <a:off x="3359785" y="4577080"/>
            <a:ext cx="1021080" cy="80772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>
                <a:sym typeface="+mn-ea"/>
              </a:rPr>
              <a:t>Volte use case mapping: underlay supports overlay</a:t>
            </a:r>
            <a:endParaRPr lang="zh-CN" altLang="en-US"/>
          </a:p>
        </p:txBody>
      </p:sp>
      <p:grpSp>
        <p:nvGrpSpPr>
          <p:cNvPr id="180" name="Group 179"/>
          <p:cNvGrpSpPr/>
          <p:nvPr/>
        </p:nvGrpSpPr>
        <p:grpSpPr>
          <a:xfrm>
            <a:off x="1850390" y="2225733"/>
            <a:ext cx="5601335" cy="628718"/>
            <a:chOff x="11286908" y="8989990"/>
            <a:chExt cx="5676310" cy="564682"/>
          </a:xfrm>
        </p:grpSpPr>
        <p:grpSp>
          <p:nvGrpSpPr>
            <p:cNvPr id="4" name="Group 6"/>
            <p:cNvGrpSpPr/>
            <p:nvPr/>
          </p:nvGrpSpPr>
          <p:grpSpPr>
            <a:xfrm>
              <a:off x="11286908" y="8989990"/>
              <a:ext cx="5676310" cy="564682"/>
              <a:chOff x="683100" y="1842442"/>
              <a:chExt cx="7117921" cy="792149"/>
            </a:xfrm>
          </p:grpSpPr>
          <p:sp>
            <p:nvSpPr>
              <p:cNvPr id="13" name="Rounded Rectangle 265"/>
              <p:cNvSpPr/>
              <p:nvPr/>
            </p:nvSpPr>
            <p:spPr bwMode="auto">
              <a:xfrm>
                <a:off x="2646359" y="1978944"/>
                <a:ext cx="3107484" cy="655647"/>
              </a:xfrm>
              <a:prstGeom prst="round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53" tIns="45675" rIns="91353" bIns="45675" rtlCol="0" anchor="ctr"/>
              <a:p>
                <a:pPr algn="ctr"/>
                <a:endParaRPr lang="en-US" sz="10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14" name="Rectangle 9"/>
              <p:cNvSpPr/>
              <p:nvPr/>
            </p:nvSpPr>
            <p:spPr bwMode="auto">
              <a:xfrm>
                <a:off x="683100" y="1842442"/>
                <a:ext cx="736979" cy="736979"/>
              </a:xfrm>
              <a:prstGeom prst="rect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1" compatLnSpc="1"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5" name="Can 267"/>
              <p:cNvSpPr/>
              <p:nvPr/>
            </p:nvSpPr>
            <p:spPr bwMode="auto">
              <a:xfrm>
                <a:off x="874169" y="1978920"/>
                <a:ext cx="327546" cy="409432"/>
              </a:xfrm>
              <a:prstGeom prst="roundRect">
                <a:avLst/>
              </a:prstGeom>
              <a:solidFill>
                <a:srgbClr val="99CC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6" name="Rectangle 11"/>
              <p:cNvSpPr/>
              <p:nvPr/>
            </p:nvSpPr>
            <p:spPr bwMode="auto">
              <a:xfrm>
                <a:off x="7064042" y="1856090"/>
                <a:ext cx="736979" cy="736979"/>
              </a:xfrm>
              <a:prstGeom prst="rect">
                <a:avLst/>
              </a:prstGeom>
              <a:solidFill>
                <a:srgbClr val="FF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1" compatLnSpc="1"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7" name="Can 269"/>
              <p:cNvSpPr/>
              <p:nvPr/>
            </p:nvSpPr>
            <p:spPr bwMode="auto">
              <a:xfrm>
                <a:off x="7255111" y="1992568"/>
                <a:ext cx="327546" cy="409432"/>
              </a:xfrm>
              <a:prstGeom prst="roundRect">
                <a:avLst/>
              </a:prstGeom>
              <a:solidFill>
                <a:srgbClr val="99CC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cxnSp>
            <p:nvCxnSpPr>
              <p:cNvPr id="18" name="Straight Connector 13"/>
              <p:cNvCxnSpPr>
                <a:stCxn id="14" idx="3"/>
                <a:endCxn id="20" idx="1"/>
              </p:cNvCxnSpPr>
              <p:nvPr/>
            </p:nvCxnSpPr>
            <p:spPr bwMode="auto">
              <a:xfrm>
                <a:off x="1420079" y="2210932"/>
                <a:ext cx="694570" cy="1279"/>
              </a:xfrm>
              <a:prstGeom prst="line">
                <a:avLst/>
              </a:prstGeom>
              <a:blipFill dpi="0" rotWithShape="0">
                <a:blip r:embed="rId1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4"/>
              <p:cNvCxnSpPr>
                <a:stCxn id="21" idx="3"/>
                <a:endCxn id="16" idx="1"/>
              </p:cNvCxnSpPr>
              <p:nvPr/>
            </p:nvCxnSpPr>
            <p:spPr bwMode="auto">
              <a:xfrm flipV="1">
                <a:off x="6410563" y="2224580"/>
                <a:ext cx="653479" cy="5075"/>
              </a:xfrm>
              <a:prstGeom prst="line">
                <a:avLst/>
              </a:prstGeom>
              <a:blipFill dpi="0" rotWithShape="0">
                <a:blip r:embed="rId1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" name="Rectangle 15"/>
              <p:cNvSpPr/>
              <p:nvPr/>
            </p:nvSpPr>
            <p:spPr bwMode="auto">
              <a:xfrm>
                <a:off x="2114649" y="2036070"/>
                <a:ext cx="352282" cy="352282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21" name="Rectangle 16"/>
              <p:cNvSpPr/>
              <p:nvPr/>
            </p:nvSpPr>
            <p:spPr bwMode="auto">
              <a:xfrm>
                <a:off x="6058281" y="2053514"/>
                <a:ext cx="352282" cy="352282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cxnSp>
            <p:nvCxnSpPr>
              <p:cNvPr id="25" name="Straight Connector 20"/>
              <p:cNvCxnSpPr/>
              <p:nvPr/>
            </p:nvCxnSpPr>
            <p:spPr bwMode="auto">
              <a:xfrm>
                <a:off x="2109292" y="2006855"/>
                <a:ext cx="0" cy="409432"/>
              </a:xfrm>
              <a:prstGeom prst="line">
                <a:avLst/>
              </a:prstGeom>
              <a:blipFill dpi="0" rotWithShape="0">
                <a:blip r:embed="rId1"/>
                <a:srcRect/>
                <a:tile tx="0" ty="0" sx="100000" sy="100000" flip="none" algn="tl"/>
              </a:blip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1"/>
              <p:cNvCxnSpPr/>
              <p:nvPr/>
            </p:nvCxnSpPr>
            <p:spPr bwMode="auto">
              <a:xfrm>
                <a:off x="6410563" y="2040335"/>
                <a:ext cx="0" cy="409432"/>
              </a:xfrm>
              <a:prstGeom prst="line">
                <a:avLst/>
              </a:prstGeom>
              <a:blipFill dpi="0" rotWithShape="0">
                <a:blip r:embed="rId1"/>
                <a:srcRect/>
                <a:tile tx="0" ty="0" sx="100000" sy="100000" flip="none" algn="tl"/>
              </a:blip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" name="Rectangle 22"/>
              <p:cNvSpPr/>
              <p:nvPr/>
            </p:nvSpPr>
            <p:spPr bwMode="auto">
              <a:xfrm>
                <a:off x="1363118" y="2152122"/>
                <a:ext cx="120178" cy="120178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29" name="Rectangle 24"/>
              <p:cNvSpPr/>
              <p:nvPr/>
            </p:nvSpPr>
            <p:spPr bwMode="auto">
              <a:xfrm>
                <a:off x="7003953" y="2152122"/>
                <a:ext cx="120178" cy="120178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2" name="Rectangle 27"/>
              <p:cNvSpPr/>
              <p:nvPr/>
            </p:nvSpPr>
            <p:spPr bwMode="auto">
              <a:xfrm>
                <a:off x="2559339" y="2036070"/>
                <a:ext cx="352282" cy="352282"/>
              </a:xfrm>
              <a:prstGeom prst="rect">
                <a:avLst/>
              </a:prstGeom>
              <a:solidFill>
                <a:srgbClr val="E5FFE5"/>
              </a:solidFill>
              <a:ln w="6350" cap="rnd">
                <a:solidFill>
                  <a:schemeClr val="tx1"/>
                </a:solidFill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3" name="Rectangle 28"/>
              <p:cNvSpPr/>
              <p:nvPr/>
            </p:nvSpPr>
            <p:spPr bwMode="auto">
              <a:xfrm>
                <a:off x="5521754" y="2053514"/>
                <a:ext cx="352282" cy="352282"/>
              </a:xfrm>
              <a:prstGeom prst="rect">
                <a:avLst/>
              </a:prstGeom>
              <a:solidFill>
                <a:srgbClr val="E5FFE5"/>
              </a:solidFill>
              <a:ln w="6350" cap="rnd">
                <a:solidFill>
                  <a:schemeClr val="tx1"/>
                </a:solidFill>
                <a:miter lim="800000"/>
              </a:ln>
            </p:spPr>
            <p:txBody>
              <a:bodyPr/>
              <a:p>
                <a:endParaRPr lang="en-US" sz="1100" dirty="0"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5" name="Rectangle 30"/>
              <p:cNvSpPr/>
              <p:nvPr/>
            </p:nvSpPr>
            <p:spPr bwMode="auto">
              <a:xfrm>
                <a:off x="3065155" y="2053773"/>
                <a:ext cx="2380441" cy="446303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53" tIns="45675" rIns="91353" bIns="45675" rtlCol="0" anchor="ctr"/>
              <a:p>
                <a:pPr algn="ctr"/>
                <a:endParaRPr lang="en-US" sz="1100" dirty="0">
                  <a:solidFill>
                    <a:schemeClr val="lt1"/>
                  </a:solidFill>
                  <a:latin typeface="+mn-lt"/>
                  <a:cs typeface="+mn-cs"/>
                  <a:sym typeface="Gill Sans" charset="0"/>
                </a:endParaRPr>
              </a:p>
            </p:txBody>
          </p:sp>
          <p:sp>
            <p:nvSpPr>
              <p:cNvPr id="36" name="Oval 31"/>
              <p:cNvSpPr/>
              <p:nvPr/>
            </p:nvSpPr>
            <p:spPr bwMode="auto">
              <a:xfrm>
                <a:off x="3126474" y="2114022"/>
                <a:ext cx="236230" cy="23623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38" name="Oval 33"/>
              <p:cNvSpPr/>
              <p:nvPr/>
            </p:nvSpPr>
            <p:spPr bwMode="auto">
              <a:xfrm>
                <a:off x="5092226" y="2113265"/>
                <a:ext cx="236230" cy="23623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  <a:noAutofit/>
              </a:bodyPr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800" b="0" i="0" u="none" strike="noStrike" cap="none" normalizeH="0" baseline="0" dirty="0">
                  <a:ln>
                    <a:noFill/>
                  </a:ln>
                  <a:effectLst/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cxnSp>
            <p:nvCxnSpPr>
              <p:cNvPr id="39" name="Straight Connector 34"/>
              <p:cNvCxnSpPr>
                <a:stCxn id="20" idx="3"/>
                <a:endCxn id="32" idx="1"/>
              </p:cNvCxnSpPr>
              <p:nvPr/>
            </p:nvCxnSpPr>
            <p:spPr bwMode="auto">
              <a:xfrm>
                <a:off x="2466931" y="2212211"/>
                <a:ext cx="92408" cy="0"/>
              </a:xfrm>
              <a:prstGeom prst="line">
                <a:avLst/>
              </a:prstGeom>
              <a:blipFill dpi="0" rotWithShape="0">
                <a:blip r:embed="rId1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37"/>
              <p:cNvCxnSpPr>
                <a:stCxn id="32" idx="3"/>
                <a:endCxn id="36" idx="2"/>
              </p:cNvCxnSpPr>
              <p:nvPr/>
            </p:nvCxnSpPr>
            <p:spPr bwMode="auto">
              <a:xfrm>
                <a:off x="2911621" y="2212211"/>
                <a:ext cx="214853" cy="19926"/>
              </a:xfrm>
              <a:prstGeom prst="line">
                <a:avLst/>
              </a:prstGeom>
              <a:blipFill dpi="0" rotWithShape="0">
                <a:blip r:embed="rId1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6" name="Straight Connector 38"/>
              <p:cNvCxnSpPr>
                <a:stCxn id="38" idx="6"/>
                <a:endCxn id="33" idx="1"/>
              </p:cNvCxnSpPr>
              <p:nvPr/>
            </p:nvCxnSpPr>
            <p:spPr bwMode="auto">
              <a:xfrm flipV="1">
                <a:off x="5328456" y="2229655"/>
                <a:ext cx="193298" cy="1725"/>
              </a:xfrm>
              <a:prstGeom prst="line">
                <a:avLst/>
              </a:prstGeom>
              <a:blipFill dpi="0" rotWithShape="0">
                <a:blip r:embed="rId1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7" name="Straight Connector 39"/>
              <p:cNvCxnSpPr>
                <a:stCxn id="33" idx="3"/>
              </p:cNvCxnSpPr>
              <p:nvPr/>
            </p:nvCxnSpPr>
            <p:spPr bwMode="auto">
              <a:xfrm flipV="1">
                <a:off x="5874036" y="2227117"/>
                <a:ext cx="184245" cy="2538"/>
              </a:xfrm>
              <a:prstGeom prst="line">
                <a:avLst/>
              </a:prstGeom>
              <a:blipFill dpi="0" rotWithShape="0">
                <a:blip r:embed="rId1"/>
                <a:srcRect/>
                <a:tile tx="0" ty="0" sx="100000" sy="100000" flip="none" algn="tl"/>
              </a:blip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68" name="Rectangle 166"/>
            <p:cNvSpPr/>
            <p:nvPr/>
          </p:nvSpPr>
          <p:spPr>
            <a:xfrm>
              <a:off x="12049467" y="9218338"/>
              <a:ext cx="207703" cy="74265"/>
            </a:xfrm>
            <a:prstGeom prst="rect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Rectangle 167"/>
            <p:cNvSpPr/>
            <p:nvPr/>
          </p:nvSpPr>
          <p:spPr>
            <a:xfrm flipH="1">
              <a:off x="12071036" y="923761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Rectangle 168"/>
            <p:cNvSpPr/>
            <p:nvPr/>
          </p:nvSpPr>
          <p:spPr>
            <a:xfrm flipH="1">
              <a:off x="12195657" y="923761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Rectangle 172"/>
            <p:cNvSpPr/>
            <p:nvPr/>
          </p:nvSpPr>
          <p:spPr>
            <a:xfrm>
              <a:off x="15987577" y="9218388"/>
              <a:ext cx="207703" cy="74265"/>
            </a:xfrm>
            <a:prstGeom prst="rect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Rectangle 173"/>
            <p:cNvSpPr/>
            <p:nvPr/>
          </p:nvSpPr>
          <p:spPr>
            <a:xfrm flipH="1">
              <a:off x="16009146" y="923766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Rectangle 174"/>
            <p:cNvSpPr/>
            <p:nvPr/>
          </p:nvSpPr>
          <p:spPr>
            <a:xfrm flipH="1">
              <a:off x="16133767" y="9237668"/>
              <a:ext cx="39942" cy="357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lIns="91353" tIns="45675" rIns="91353" bIns="45675" rtlCol="0" anchor="ctr"/>
            <a:p>
              <a:pPr marL="0" marR="0" lvl="0" indent="0" algn="ctr" defTabSz="9131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970530" y="3395345"/>
            <a:ext cx="3386455" cy="629920"/>
          </a:xfrm>
          <a:prstGeom prst="rect">
            <a:avLst/>
          </a:prstGeom>
          <a:solidFill>
            <a:srgbClr val="DBE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35" idx="2"/>
            <a:endCxn id="5" idx="0"/>
          </p:cNvCxnSpPr>
          <p:nvPr/>
        </p:nvCxnSpPr>
        <p:spPr>
          <a:xfrm>
            <a:off x="4661535" y="2747645"/>
            <a:ext cx="2540" cy="6477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091180" y="3533140"/>
            <a:ext cx="3140075" cy="3536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140075" y="3641090"/>
            <a:ext cx="168910" cy="154305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999480" y="3633470"/>
            <a:ext cx="168910" cy="154305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0" name="直接箭头连接符 9"/>
          <p:cNvCxnSpPr>
            <a:stCxn id="70" idx="0"/>
            <a:endCxn id="7" idx="2"/>
          </p:cNvCxnSpPr>
          <p:nvPr/>
        </p:nvCxnSpPr>
        <p:spPr>
          <a:xfrm flipH="1" flipV="1">
            <a:off x="4661535" y="3886835"/>
            <a:ext cx="6350" cy="8439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线形标注 1 10"/>
          <p:cNvSpPr/>
          <p:nvPr/>
        </p:nvSpPr>
        <p:spPr>
          <a:xfrm>
            <a:off x="8489950" y="4439285"/>
            <a:ext cx="3612515" cy="690880"/>
          </a:xfrm>
          <a:prstGeom prst="borderCallout1">
            <a:avLst>
              <a:gd name="adj1" fmla="val 52113"/>
              <a:gd name="adj2" fmla="val -4350"/>
              <a:gd name="adj3" fmla="val -23345"/>
              <a:gd name="adj4" fmla="val -10558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Fc (Underlay) Supports Link (Overlay) </a:t>
            </a:r>
            <a:endParaRPr lang="en-US" altLang="zh-CN"/>
          </a:p>
        </p:txBody>
      </p:sp>
      <p:sp>
        <p:nvSpPr>
          <p:cNvPr id="22" name="线形标注 1 21"/>
          <p:cNvSpPr/>
          <p:nvPr/>
        </p:nvSpPr>
        <p:spPr>
          <a:xfrm>
            <a:off x="8489950" y="3533140"/>
            <a:ext cx="3612515" cy="690880"/>
          </a:xfrm>
          <a:prstGeom prst="borderCallout1">
            <a:avLst>
              <a:gd name="adj1" fmla="val 52113"/>
              <a:gd name="adj2" fmla="val -4350"/>
              <a:gd name="adj3" fmla="val 30147"/>
              <a:gd name="adj4" fmla="val -8094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Link (</a:t>
            </a:r>
            <a:r>
              <a:rPr lang="en-US" altLang="zh-CN">
                <a:sym typeface="+mn-ea"/>
              </a:rPr>
              <a:t>Overlay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23" name="线形标注 1 22"/>
          <p:cNvSpPr/>
          <p:nvPr/>
        </p:nvSpPr>
        <p:spPr>
          <a:xfrm>
            <a:off x="8489950" y="1665605"/>
            <a:ext cx="3612515" cy="690880"/>
          </a:xfrm>
          <a:prstGeom prst="borderCallout1">
            <a:avLst>
              <a:gd name="adj1" fmla="val 52113"/>
              <a:gd name="adj2" fmla="val -4350"/>
              <a:gd name="adj3" fmla="val 128033"/>
              <a:gd name="adj4" fmla="val -98274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Fc (</a:t>
            </a:r>
            <a:r>
              <a:rPr lang="en-US" altLang="zh-CN">
                <a:sym typeface="+mn-ea"/>
              </a:rPr>
              <a:t>Overlay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24" name="线形标注 1 23"/>
          <p:cNvSpPr/>
          <p:nvPr/>
        </p:nvSpPr>
        <p:spPr>
          <a:xfrm>
            <a:off x="8489950" y="5450840"/>
            <a:ext cx="3612515" cy="690880"/>
          </a:xfrm>
          <a:prstGeom prst="borderCallout1">
            <a:avLst>
              <a:gd name="adj1" fmla="val 52113"/>
              <a:gd name="adj2" fmla="val -4350"/>
              <a:gd name="adj3" fmla="val -90625"/>
              <a:gd name="adj4" fmla="val -82351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Fc (</a:t>
            </a:r>
            <a:r>
              <a:rPr lang="en-US" altLang="zh-CN">
                <a:sym typeface="+mn-ea"/>
              </a:rPr>
              <a:t>Underlay</a:t>
            </a:r>
            <a:r>
              <a:rPr lang="en-US" altLang="zh-CN"/>
              <a:t>) </a:t>
            </a:r>
            <a:endParaRPr lang="en-US" altLang="zh-CN"/>
          </a:p>
        </p:txBody>
      </p:sp>
      <p:sp>
        <p:nvSpPr>
          <p:cNvPr id="28" name="线形标注 1 27"/>
          <p:cNvSpPr/>
          <p:nvPr/>
        </p:nvSpPr>
        <p:spPr>
          <a:xfrm>
            <a:off x="8489950" y="2672715"/>
            <a:ext cx="3612515" cy="690880"/>
          </a:xfrm>
          <a:prstGeom prst="borderCallout1">
            <a:avLst>
              <a:gd name="adj1" fmla="val 52113"/>
              <a:gd name="adj2" fmla="val -4350"/>
              <a:gd name="adj3" fmla="val 117003"/>
              <a:gd name="adj4" fmla="val -6984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Fc Route (</a:t>
            </a:r>
            <a:r>
              <a:rPr lang="en-US" altLang="zh-CN">
                <a:sym typeface="+mn-ea"/>
              </a:rPr>
              <a:t>Overlay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31" name="矩形 30"/>
          <p:cNvSpPr/>
          <p:nvPr/>
        </p:nvSpPr>
        <p:spPr>
          <a:xfrm>
            <a:off x="3133090" y="4726940"/>
            <a:ext cx="3055620" cy="755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168650" y="4727575"/>
            <a:ext cx="75565" cy="75565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6075045" y="4726940"/>
            <a:ext cx="75565" cy="75565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2917825" y="5105400"/>
            <a:ext cx="749935" cy="603885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4447540" y="5130165"/>
            <a:ext cx="426720" cy="57912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5656580" y="5130165"/>
            <a:ext cx="725805" cy="57912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058160" y="5218430"/>
            <a:ext cx="3206115" cy="194945"/>
          </a:xfrm>
          <a:prstGeom prst="rect">
            <a:avLst/>
          </a:prstGeom>
          <a:solidFill>
            <a:srgbClr val="DBE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2583815" y="5368290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2590165" y="5498465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3147695" y="5278120"/>
            <a:ext cx="182880" cy="74930"/>
            <a:chOff x="3286" y="9379"/>
            <a:chExt cx="288" cy="118"/>
          </a:xfrm>
        </p:grpSpPr>
        <p:sp>
          <p:nvSpPr>
            <p:cNvPr id="59" name="矩形 58"/>
            <p:cNvSpPr/>
            <p:nvPr/>
          </p:nvSpPr>
          <p:spPr>
            <a:xfrm>
              <a:off x="3286" y="9379"/>
              <a:ext cx="288" cy="1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286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455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987165" y="5568950"/>
            <a:ext cx="195580" cy="139700"/>
            <a:chOff x="3689" y="9819"/>
            <a:chExt cx="308" cy="220"/>
          </a:xfrm>
        </p:grpSpPr>
        <p:sp>
          <p:nvSpPr>
            <p:cNvPr id="63" name="矩形 62"/>
            <p:cNvSpPr/>
            <p:nvPr/>
          </p:nvSpPr>
          <p:spPr>
            <a:xfrm>
              <a:off x="3689" y="9819"/>
              <a:ext cx="308" cy="221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3689" y="9870"/>
              <a:ext cx="119" cy="119"/>
            </a:xfrm>
            <a:prstGeom prst="rect">
              <a:avLst/>
            </a:prstGeom>
            <a:solidFill>
              <a:srgbClr val="FFFFFF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3869" y="9870"/>
              <a:ext cx="119" cy="119"/>
            </a:xfrm>
            <a:prstGeom prst="rect">
              <a:avLst/>
            </a:prstGeom>
            <a:solidFill>
              <a:srgbClr val="FFFFFF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66" name="矩形 65"/>
          <p:cNvSpPr/>
          <p:nvPr/>
        </p:nvSpPr>
        <p:spPr>
          <a:xfrm>
            <a:off x="3747770" y="5368290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3754120" y="5498465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4267200" y="5368290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4273550" y="5498465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4979670" y="5368290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4986020" y="5498465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5497830" y="5368290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5504180" y="5498465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6643370" y="5368290"/>
            <a:ext cx="109855" cy="103505"/>
          </a:xfrm>
          <a:prstGeom prst="rect">
            <a:avLst/>
          </a:prstGeom>
          <a:solidFill>
            <a:srgbClr val="E4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6649720" y="5498465"/>
            <a:ext cx="103505" cy="140335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4573905" y="5275580"/>
            <a:ext cx="182880" cy="74930"/>
            <a:chOff x="3286" y="9379"/>
            <a:chExt cx="288" cy="118"/>
          </a:xfrm>
        </p:grpSpPr>
        <p:sp>
          <p:nvSpPr>
            <p:cNvPr id="78" name="矩形 77"/>
            <p:cNvSpPr/>
            <p:nvPr/>
          </p:nvSpPr>
          <p:spPr>
            <a:xfrm>
              <a:off x="3286" y="9379"/>
              <a:ext cx="288" cy="1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3286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3455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944870" y="5275580"/>
            <a:ext cx="182880" cy="74930"/>
            <a:chOff x="3286" y="9379"/>
            <a:chExt cx="288" cy="118"/>
          </a:xfrm>
        </p:grpSpPr>
        <p:sp>
          <p:nvSpPr>
            <p:cNvPr id="82" name="矩形 81"/>
            <p:cNvSpPr/>
            <p:nvPr/>
          </p:nvSpPr>
          <p:spPr>
            <a:xfrm>
              <a:off x="3286" y="9379"/>
              <a:ext cx="288" cy="1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3286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3455" y="9379"/>
              <a:ext cx="119" cy="119"/>
            </a:xfrm>
            <a:prstGeom prst="ellips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cxnSp>
        <p:nvCxnSpPr>
          <p:cNvPr id="102" name="直接连接符 101"/>
          <p:cNvCxnSpPr>
            <a:stCxn id="31" idx="2"/>
            <a:endCxn id="55" idx="0"/>
          </p:cNvCxnSpPr>
          <p:nvPr/>
        </p:nvCxnSpPr>
        <p:spPr>
          <a:xfrm>
            <a:off x="4660900" y="4802505"/>
            <a:ext cx="635" cy="41592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>
            <a:stCxn id="34" idx="2"/>
            <a:endCxn id="56" idx="3"/>
          </p:cNvCxnSpPr>
          <p:nvPr/>
        </p:nvCxnSpPr>
        <p:spPr>
          <a:xfrm flipH="1">
            <a:off x="2693670" y="4765675"/>
            <a:ext cx="474980" cy="6546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箭头连接符 106"/>
          <p:cNvCxnSpPr>
            <a:stCxn id="60" idx="2"/>
            <a:endCxn id="56" idx="3"/>
          </p:cNvCxnSpPr>
          <p:nvPr/>
        </p:nvCxnSpPr>
        <p:spPr>
          <a:xfrm flipH="1">
            <a:off x="2693670" y="5316220"/>
            <a:ext cx="454025" cy="10414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箭头连接符 108"/>
          <p:cNvCxnSpPr>
            <a:stCxn id="61" idx="7"/>
            <a:endCxn id="66" idx="1"/>
          </p:cNvCxnSpPr>
          <p:nvPr/>
        </p:nvCxnSpPr>
        <p:spPr>
          <a:xfrm>
            <a:off x="3319780" y="5288915"/>
            <a:ext cx="427990" cy="1314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箭头连接符 132"/>
          <p:cNvCxnSpPr>
            <a:stCxn id="79" idx="2"/>
            <a:endCxn id="68" idx="3"/>
          </p:cNvCxnSpPr>
          <p:nvPr/>
        </p:nvCxnSpPr>
        <p:spPr>
          <a:xfrm flipH="1">
            <a:off x="4377055" y="5313680"/>
            <a:ext cx="196850" cy="106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箭头连接符 133"/>
          <p:cNvCxnSpPr>
            <a:stCxn id="80" idx="6"/>
            <a:endCxn id="71" idx="1"/>
          </p:cNvCxnSpPr>
          <p:nvPr/>
        </p:nvCxnSpPr>
        <p:spPr>
          <a:xfrm>
            <a:off x="4756785" y="5313680"/>
            <a:ext cx="222885" cy="106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箭头连接符 134"/>
          <p:cNvCxnSpPr>
            <a:stCxn id="92" idx="2"/>
            <a:endCxn id="73" idx="3"/>
          </p:cNvCxnSpPr>
          <p:nvPr/>
        </p:nvCxnSpPr>
        <p:spPr>
          <a:xfrm flipH="1">
            <a:off x="5607685" y="5313680"/>
            <a:ext cx="337185" cy="106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箭头连接符 135"/>
          <p:cNvCxnSpPr>
            <a:stCxn id="101" idx="6"/>
            <a:endCxn id="75" idx="1"/>
          </p:cNvCxnSpPr>
          <p:nvPr/>
        </p:nvCxnSpPr>
        <p:spPr>
          <a:xfrm>
            <a:off x="6127750" y="5313680"/>
            <a:ext cx="515620" cy="106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箭头连接符 136"/>
          <p:cNvCxnSpPr>
            <a:stCxn id="37" idx="5"/>
            <a:endCxn id="75" idx="1"/>
          </p:cNvCxnSpPr>
          <p:nvPr/>
        </p:nvCxnSpPr>
        <p:spPr>
          <a:xfrm>
            <a:off x="6139815" y="4791710"/>
            <a:ext cx="503555" cy="628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组合 153"/>
          <p:cNvGrpSpPr/>
          <p:nvPr/>
        </p:nvGrpSpPr>
        <p:grpSpPr>
          <a:xfrm>
            <a:off x="5213350" y="5574030"/>
            <a:ext cx="195580" cy="139700"/>
            <a:chOff x="3689" y="9819"/>
            <a:chExt cx="308" cy="220"/>
          </a:xfrm>
        </p:grpSpPr>
        <p:sp>
          <p:nvSpPr>
            <p:cNvPr id="155" name="矩形 154"/>
            <p:cNvSpPr/>
            <p:nvPr/>
          </p:nvSpPr>
          <p:spPr>
            <a:xfrm>
              <a:off x="3689" y="9819"/>
              <a:ext cx="308" cy="221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3689" y="9870"/>
              <a:ext cx="119" cy="119"/>
            </a:xfrm>
            <a:prstGeom prst="rect">
              <a:avLst/>
            </a:prstGeom>
            <a:solidFill>
              <a:srgbClr val="FFFFFF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3869" y="9870"/>
              <a:ext cx="119" cy="119"/>
            </a:xfrm>
            <a:prstGeom prst="rect">
              <a:avLst/>
            </a:prstGeom>
            <a:solidFill>
              <a:srgbClr val="FFFFFF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cxnSp>
        <p:nvCxnSpPr>
          <p:cNvPr id="158" name="直接箭头连接符 157"/>
          <p:cNvCxnSpPr>
            <a:stCxn id="64" idx="1"/>
            <a:endCxn id="67" idx="3"/>
          </p:cNvCxnSpPr>
          <p:nvPr/>
        </p:nvCxnSpPr>
        <p:spPr>
          <a:xfrm flipH="1" flipV="1">
            <a:off x="3857625" y="5568950"/>
            <a:ext cx="129540" cy="704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箭头连接符 163"/>
          <p:cNvCxnSpPr>
            <a:stCxn id="65" idx="3"/>
            <a:endCxn id="69" idx="1"/>
          </p:cNvCxnSpPr>
          <p:nvPr/>
        </p:nvCxnSpPr>
        <p:spPr>
          <a:xfrm flipV="1">
            <a:off x="4177030" y="5568950"/>
            <a:ext cx="96520" cy="704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箭头连接符 170"/>
          <p:cNvCxnSpPr>
            <a:stCxn id="156" idx="1"/>
            <a:endCxn id="72" idx="3"/>
          </p:cNvCxnSpPr>
          <p:nvPr/>
        </p:nvCxnSpPr>
        <p:spPr>
          <a:xfrm flipH="1" flipV="1">
            <a:off x="5089525" y="5568950"/>
            <a:ext cx="123825" cy="75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箭头连接符 171"/>
          <p:cNvCxnSpPr>
            <a:stCxn id="157" idx="3"/>
            <a:endCxn id="74" idx="1"/>
          </p:cNvCxnSpPr>
          <p:nvPr/>
        </p:nvCxnSpPr>
        <p:spPr>
          <a:xfrm flipV="1">
            <a:off x="5403215" y="5568950"/>
            <a:ext cx="100965" cy="75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NFV Information Model </a:t>
            </a:r>
            <a:r>
              <a:rPr lang="en-US" altLang="zh-CN"/>
              <a:t>VS  ONF Core Model</a:t>
            </a:r>
            <a:endParaRPr lang="en-US" altLang="zh-CN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37640" y="974725"/>
            <a:ext cx="7616825" cy="541782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958</Words>
  <Application>WPS 演示</Application>
  <PresentationFormat>宽屏</PresentationFormat>
  <Paragraphs>117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Arial</vt:lpstr>
      <vt:lpstr>宋体</vt:lpstr>
      <vt:lpstr>Wingdings</vt:lpstr>
      <vt:lpstr>.AppleSystemUIFont</vt:lpstr>
      <vt:lpstr>Arial</vt:lpstr>
      <vt:lpstr>Calibri</vt:lpstr>
      <vt:lpstr>Gill Sans</vt:lpstr>
      <vt:lpstr>ヒラギノ角ゴ ProN W3</vt:lpstr>
      <vt:lpstr>Calibri</vt:lpstr>
      <vt:lpstr>微软雅黑</vt:lpstr>
      <vt:lpstr>MingLiU</vt:lpstr>
      <vt:lpstr>Gill Sans MT</vt:lpstr>
      <vt:lpstr>MS Mincho</vt:lpstr>
      <vt:lpstr>等线</vt:lpstr>
      <vt:lpstr>等线 Light</vt:lpstr>
      <vt:lpstr>Arial Unicode MS</vt:lpstr>
      <vt:lpstr>Office Theme</vt:lpstr>
      <vt:lpstr>Paint.Picture</vt:lpstr>
      <vt:lpstr>WAN IM proposal for R3</vt:lpstr>
      <vt:lpstr>Class Diagram</vt:lpstr>
      <vt:lpstr>WAN IM proposal for R3</vt:lpstr>
      <vt:lpstr>General scenario</vt:lpstr>
      <vt:lpstr>ONF diagram symbol</vt:lpstr>
      <vt:lpstr>Volte use case mapping: underlay</vt:lpstr>
      <vt:lpstr>Volte use case mapping: overlay</vt:lpstr>
      <vt:lpstr>Volte use case mapping: underlay supports overlay</vt:lpstr>
      <vt:lpstr>NFV Information Model VS  ONF Core Model</vt:lpstr>
      <vt:lpstr>NFV Information Model VS  ONF Core Model</vt:lpstr>
      <vt:lpstr>Volte use case mapping: NFV IM touching ONF CIM</vt:lpstr>
      <vt:lpstr>Thank you!</vt:lpstr>
    </vt:vector>
  </TitlesOfParts>
  <Company>ZTE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黄卓垚</dc:creator>
  <cp:lastModifiedBy>黄卓垚</cp:lastModifiedBy>
  <cp:revision>24</cp:revision>
  <dcterms:created xsi:type="dcterms:W3CDTF">2018-04-17T02:28:00Z</dcterms:created>
  <dcterms:modified xsi:type="dcterms:W3CDTF">2018-04-26T01:31:11Z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2052-10.8.0.5918</vt:lpwstr>
  </property>
</Properties>
</file>