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5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EA1F-A687-421A-8116-1D8A3EB26654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3CD2-42A6-4F51-ABA6-66BF4A8ED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124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EA1F-A687-421A-8116-1D8A3EB26654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3CD2-42A6-4F51-ABA6-66BF4A8ED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543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EA1F-A687-421A-8116-1D8A3EB26654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3CD2-42A6-4F51-ABA6-66BF4A8ED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849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EA1F-A687-421A-8116-1D8A3EB26654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3CD2-42A6-4F51-ABA6-66BF4A8ED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873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EA1F-A687-421A-8116-1D8A3EB26654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3CD2-42A6-4F51-ABA6-66BF4A8ED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997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EA1F-A687-421A-8116-1D8A3EB26654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3CD2-42A6-4F51-ABA6-66BF4A8ED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251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EA1F-A687-421A-8116-1D8A3EB26654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3CD2-42A6-4F51-ABA6-66BF4A8ED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2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EA1F-A687-421A-8116-1D8A3EB26654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3CD2-42A6-4F51-ABA6-66BF4A8ED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156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EA1F-A687-421A-8116-1D8A3EB26654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3CD2-42A6-4F51-ABA6-66BF4A8ED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167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EA1F-A687-421A-8116-1D8A3EB26654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3CD2-42A6-4F51-ABA6-66BF4A8ED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970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EA1F-A687-421A-8116-1D8A3EB26654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3CD2-42A6-4F51-ABA6-66BF4A8ED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705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AEA1F-A687-421A-8116-1D8A3EB26654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83CD2-42A6-4F51-ABA6-66BF4A8ED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585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3337" y="1122363"/>
            <a:ext cx="9680331" cy="2387600"/>
          </a:xfrm>
        </p:spPr>
        <p:txBody>
          <a:bodyPr/>
          <a:lstStyle/>
          <a:p>
            <a:r>
              <a:rPr lang="en-US" dirty="0" smtClean="0"/>
              <a:t>Why R3 needs an internal DM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50420"/>
            <a:ext cx="9144000" cy="507380"/>
          </a:xfrm>
        </p:spPr>
        <p:txBody>
          <a:bodyPr/>
          <a:lstStyle/>
          <a:p>
            <a:r>
              <a:rPr lang="en-US" dirty="0" smtClean="0"/>
              <a:t>anatoly.katzman@att.com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211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6893" y="243143"/>
            <a:ext cx="10515600" cy="5598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R3: Chain of Data Models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28138" y="4402613"/>
            <a:ext cx="6543168" cy="165469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“… why </a:t>
            </a:r>
            <a:r>
              <a:rPr lang="en-US" dirty="0"/>
              <a:t>we need an internal DM for what scenario and what benefit? </a:t>
            </a:r>
          </a:p>
          <a:p>
            <a:pPr marL="0" indent="0">
              <a:buNone/>
            </a:pPr>
            <a:r>
              <a:rPr lang="en-US" dirty="0"/>
              <a:t>And why R2+ modeling can’t handle this? </a:t>
            </a:r>
            <a:r>
              <a:rPr lang="en-US" dirty="0" smtClean="0"/>
              <a:t>“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Chevron 5"/>
          <p:cNvSpPr/>
          <p:nvPr/>
        </p:nvSpPr>
        <p:spPr>
          <a:xfrm>
            <a:off x="553182" y="3650870"/>
            <a:ext cx="2681654" cy="1503486"/>
          </a:xfrm>
          <a:prstGeom prst="chevron">
            <a:avLst>
              <a:gd name="adj" fmla="val 8142"/>
            </a:avLst>
          </a:prstGeom>
          <a:solidFill>
            <a:srgbClr val="00B0F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/>
                </a:solidFill>
              </a:rPr>
              <a:t>ONAP DM</a:t>
            </a:r>
          </a:p>
        </p:txBody>
      </p:sp>
      <p:sp>
        <p:nvSpPr>
          <p:cNvPr id="7" name="Chevron 6"/>
          <p:cNvSpPr/>
          <p:nvPr/>
        </p:nvSpPr>
        <p:spPr>
          <a:xfrm>
            <a:off x="3467324" y="1703643"/>
            <a:ext cx="2681654" cy="1503486"/>
          </a:xfrm>
          <a:prstGeom prst="chevron">
            <a:avLst>
              <a:gd name="adj" fmla="val 8142"/>
            </a:avLst>
          </a:prstGeom>
          <a:solidFill>
            <a:srgbClr val="00B0F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/>
                </a:solidFill>
              </a:rPr>
              <a:t>ONAP DM</a:t>
            </a:r>
          </a:p>
        </p:txBody>
      </p:sp>
      <p:sp>
        <p:nvSpPr>
          <p:cNvPr id="8" name="Chevron 7"/>
          <p:cNvSpPr/>
          <p:nvPr/>
        </p:nvSpPr>
        <p:spPr>
          <a:xfrm>
            <a:off x="6328488" y="1703643"/>
            <a:ext cx="2681654" cy="1503486"/>
          </a:xfrm>
          <a:prstGeom prst="chevron">
            <a:avLst>
              <a:gd name="adj" fmla="val 8142"/>
            </a:avLst>
          </a:prstGeom>
          <a:solidFill>
            <a:srgbClr val="00B0F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/>
                </a:solidFill>
              </a:rPr>
              <a:t>ONAP DM</a:t>
            </a:r>
          </a:p>
        </p:txBody>
      </p:sp>
      <p:sp>
        <p:nvSpPr>
          <p:cNvPr id="9" name="Chevron 8"/>
          <p:cNvSpPr/>
          <p:nvPr/>
        </p:nvSpPr>
        <p:spPr>
          <a:xfrm>
            <a:off x="9189652" y="1703643"/>
            <a:ext cx="2681654" cy="1503486"/>
          </a:xfrm>
          <a:prstGeom prst="chevron">
            <a:avLst>
              <a:gd name="adj" fmla="val 8142"/>
            </a:avLst>
          </a:prstGeom>
          <a:solidFill>
            <a:srgbClr val="00B0F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/>
                </a:solidFill>
              </a:rPr>
              <a:t>ONAP DM</a:t>
            </a:r>
          </a:p>
        </p:txBody>
      </p:sp>
      <p:sp>
        <p:nvSpPr>
          <p:cNvPr id="10" name="Chevron 9"/>
          <p:cNvSpPr/>
          <p:nvPr/>
        </p:nvSpPr>
        <p:spPr>
          <a:xfrm>
            <a:off x="499471" y="2969867"/>
            <a:ext cx="2681654" cy="1503486"/>
          </a:xfrm>
          <a:prstGeom prst="chevron">
            <a:avLst>
              <a:gd name="adj" fmla="val 8142"/>
            </a:avLst>
          </a:prstGeom>
          <a:solidFill>
            <a:srgbClr val="92D05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/>
                </a:solidFill>
              </a:rPr>
              <a:t>HEAT</a:t>
            </a:r>
          </a:p>
        </p:txBody>
      </p:sp>
      <p:sp>
        <p:nvSpPr>
          <p:cNvPr id="11" name="Chevron 10"/>
          <p:cNvSpPr/>
          <p:nvPr/>
        </p:nvSpPr>
        <p:spPr>
          <a:xfrm>
            <a:off x="606893" y="1703643"/>
            <a:ext cx="2681654" cy="1503486"/>
          </a:xfrm>
          <a:prstGeom prst="chevron">
            <a:avLst>
              <a:gd name="adj" fmla="val 8142"/>
            </a:avLst>
          </a:prstGeom>
          <a:solidFill>
            <a:srgbClr val="92D05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/>
                </a:solidFill>
              </a:rPr>
              <a:t>NFV Profile</a:t>
            </a:r>
          </a:p>
        </p:txBody>
      </p:sp>
      <p:sp>
        <p:nvSpPr>
          <p:cNvPr id="12" name="Chevron 11"/>
          <p:cNvSpPr/>
          <p:nvPr/>
        </p:nvSpPr>
        <p:spPr>
          <a:xfrm>
            <a:off x="320694" y="2301385"/>
            <a:ext cx="2681654" cy="1503486"/>
          </a:xfrm>
          <a:prstGeom prst="chevron">
            <a:avLst>
              <a:gd name="adj" fmla="val 8142"/>
            </a:avLst>
          </a:prstGeom>
          <a:solidFill>
            <a:srgbClr val="92D05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/>
                </a:solidFill>
              </a:rPr>
              <a:t>SOL 001</a:t>
            </a:r>
          </a:p>
        </p:txBody>
      </p:sp>
      <p:sp>
        <p:nvSpPr>
          <p:cNvPr id="20" name="TextBox 10"/>
          <p:cNvSpPr txBox="1"/>
          <p:nvPr/>
        </p:nvSpPr>
        <p:spPr>
          <a:xfrm>
            <a:off x="815455" y="1091683"/>
            <a:ext cx="2161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Onboarding</a:t>
            </a:r>
          </a:p>
        </p:txBody>
      </p:sp>
      <p:sp>
        <p:nvSpPr>
          <p:cNvPr id="21" name="TextBox 12"/>
          <p:cNvSpPr txBox="1"/>
          <p:nvPr/>
        </p:nvSpPr>
        <p:spPr>
          <a:xfrm>
            <a:off x="3624077" y="1091683"/>
            <a:ext cx="23022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Composition</a:t>
            </a:r>
          </a:p>
        </p:txBody>
      </p:sp>
      <p:sp>
        <p:nvSpPr>
          <p:cNvPr id="22" name="TextBox 14"/>
          <p:cNvSpPr txBox="1"/>
          <p:nvPr/>
        </p:nvSpPr>
        <p:spPr>
          <a:xfrm>
            <a:off x="6419261" y="1091683"/>
            <a:ext cx="2473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Orchestration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9506481" y="1091683"/>
            <a:ext cx="1870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Operation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22619" y="4305993"/>
            <a:ext cx="69826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 smtClean="0"/>
              <a:t>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69729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2031"/>
          </a:xfrm>
        </p:spPr>
        <p:txBody>
          <a:bodyPr/>
          <a:lstStyle/>
          <a:p>
            <a:r>
              <a:rPr lang="en-US" dirty="0" smtClean="0"/>
              <a:t>DM for Onboarding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46909"/>
            <a:ext cx="10515600" cy="1804022"/>
          </a:xfrm>
        </p:spPr>
        <p:txBody>
          <a:bodyPr/>
          <a:lstStyle/>
          <a:p>
            <a:r>
              <a:rPr lang="en-US" dirty="0" smtClean="0"/>
              <a:t>Encodes vendor model</a:t>
            </a:r>
          </a:p>
          <a:p>
            <a:r>
              <a:rPr lang="en-US" dirty="0" smtClean="0"/>
              <a:t>Standard</a:t>
            </a:r>
          </a:p>
          <a:p>
            <a:r>
              <a:rPr lang="en-US" dirty="0" smtClean="0"/>
              <a:t>Acceptance by the community of vendors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284168"/>
            <a:ext cx="10515600" cy="7820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DM for Orchestration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165952"/>
            <a:ext cx="10515600" cy="12325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Full preservation of the </a:t>
            </a:r>
            <a:r>
              <a:rPr lang="en-US" dirty="0" err="1" smtClean="0"/>
              <a:t>Onboarded</a:t>
            </a:r>
            <a:r>
              <a:rPr lang="en-US" dirty="0" smtClean="0"/>
              <a:t> information</a:t>
            </a:r>
          </a:p>
          <a:p>
            <a:r>
              <a:rPr lang="en-US" u="sng" dirty="0" smtClean="0"/>
              <a:t>Allows for MODEL-DRIVEN orchestration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339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247"/>
            <a:ext cx="10515600" cy="4947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Model-Driven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00100"/>
            <a:ext cx="10515600" cy="5838092"/>
          </a:xfrm>
        </p:spPr>
        <p:txBody>
          <a:bodyPr>
            <a:normAutofit/>
          </a:bodyPr>
          <a:lstStyle/>
          <a:p>
            <a:r>
              <a:rPr lang="en-US" dirty="0" smtClean="0"/>
              <a:t>Generic logic</a:t>
            </a:r>
          </a:p>
          <a:p>
            <a:pPr lvl="1"/>
            <a:r>
              <a:rPr lang="en-US" dirty="0" smtClean="0"/>
              <a:t>Same (</a:t>
            </a:r>
            <a:r>
              <a:rPr lang="en-US" b="1" dirty="0" smtClean="0"/>
              <a:t>one</a:t>
            </a:r>
            <a:r>
              <a:rPr lang="en-US" dirty="0" smtClean="0"/>
              <a:t>) orchestration code working on many (</a:t>
            </a:r>
            <a:r>
              <a:rPr lang="en-US" b="1" dirty="0" smtClean="0"/>
              <a:t>∞</a:t>
            </a:r>
            <a:r>
              <a:rPr lang="en-US" dirty="0" smtClean="0"/>
              <a:t>) </a:t>
            </a:r>
            <a:r>
              <a:rPr lang="en-US" dirty="0" smtClean="0"/>
              <a:t>models</a:t>
            </a:r>
          </a:p>
          <a:p>
            <a:pPr lvl="1"/>
            <a:r>
              <a:rPr lang="en-US" dirty="0" smtClean="0"/>
              <a:t>Code belongs to Orchestrator; models are fed from outside</a:t>
            </a:r>
          </a:p>
          <a:p>
            <a:pPr lvl="1"/>
            <a:r>
              <a:rPr lang="en-US" dirty="0" smtClean="0"/>
              <a:t>Adding a new model should not change the orchestrator code</a:t>
            </a:r>
          </a:p>
          <a:p>
            <a:r>
              <a:rPr lang="en-US" dirty="0" smtClean="0"/>
              <a:t>This is like:</a:t>
            </a:r>
          </a:p>
          <a:p>
            <a:pPr lvl="1"/>
            <a:r>
              <a:rPr lang="en-US" dirty="0" smtClean="0"/>
              <a:t>Oracle DB engine that executes all queries in the same way no matter what the application tables are </a:t>
            </a:r>
          </a:p>
          <a:p>
            <a:pPr lvl="1"/>
            <a:r>
              <a:rPr lang="en-US" dirty="0" smtClean="0"/>
              <a:t>JVM that interprets any sequence of bytecode instructions</a:t>
            </a:r>
          </a:p>
          <a:p>
            <a:pPr lvl="1"/>
            <a:r>
              <a:rPr lang="en-US" dirty="0" smtClean="0"/>
              <a:t>Google Maps Navigator that works in all cities</a:t>
            </a:r>
          </a:p>
          <a:p>
            <a:r>
              <a:rPr lang="en-US" dirty="0" smtClean="0"/>
              <a:t>Model-Driven ≠ Object-Oriented !!!:</a:t>
            </a:r>
          </a:p>
          <a:p>
            <a:pPr lvl="1"/>
            <a:r>
              <a:rPr lang="en-US" dirty="0" smtClean="0"/>
              <a:t>In OO, a class/object definition may include a method with the orchestration logic. In Model-Driven, the orchestration logic is always outside the “class”</a:t>
            </a:r>
          </a:p>
          <a:p>
            <a:pPr lvl="1"/>
            <a:r>
              <a:rPr lang="en-US" dirty="0" smtClean="0"/>
              <a:t>What about TOSCA implementation artifacts? They are narrow-scope, all about internal business logic of the nodes, not about the overall orchestration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497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8692"/>
            <a:ext cx="10515600" cy="744584"/>
          </a:xfrm>
        </p:spPr>
        <p:txBody>
          <a:bodyPr/>
          <a:lstStyle/>
          <a:p>
            <a:r>
              <a:rPr lang="en-US" dirty="0" smtClean="0"/>
              <a:t>Examining R2+ Data Model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5107" y="1012054"/>
            <a:ext cx="5878532" cy="1785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tosca.nodes.nfv.Cp</a:t>
            </a:r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derived_from</a:t>
            </a:r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tosca.nodes.Root</a:t>
            </a:r>
            <a:endParaRPr lang="en-US" sz="11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properties:</a:t>
            </a: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layer_protocol</a:t>
            </a:r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type:list</a:t>
            </a:r>
            <a:endParaRPr lang="en-US" sz="11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entry_schema</a:t>
            </a:r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constraints:</a:t>
            </a: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- </a:t>
            </a:r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valid_values</a:t>
            </a:r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 [</a:t>
            </a:r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ethernet</a:t>
            </a:r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mpls</a:t>
            </a:r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odu2, ipv4, ipv6, </a:t>
            </a:r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pseudo_wire</a:t>
            </a:r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]</a:t>
            </a: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required:true</a:t>
            </a:r>
            <a:endParaRPr lang="en-US" sz="11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#... omitted </a:t>
            </a:r>
            <a:endParaRPr lang="en-US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5107" y="2885936"/>
            <a:ext cx="3877985" cy="127727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tosca.nodes.nfv.VnfVirtualLink</a:t>
            </a:r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derived_from</a:t>
            </a:r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tosca.nodes.Root</a:t>
            </a:r>
            <a:endParaRPr lang="en-US" sz="11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properties:</a:t>
            </a: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connectivity_type</a:t>
            </a:r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type: </a:t>
            </a:r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tosca.datatypes.nfv.ConnectivityType</a:t>
            </a:r>
            <a:endParaRPr lang="en-US" sz="11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required: true</a:t>
            </a: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#... omitted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5107" y="4316027"/>
            <a:ext cx="5878532" cy="161582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tosca.datatypes.nfv.ConnectivityType</a:t>
            </a:r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derived_from</a:t>
            </a:r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tosca.datatypes.Root</a:t>
            </a:r>
            <a:endParaRPr lang="en-US" sz="11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properties: </a:t>
            </a: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layer_protocol</a:t>
            </a:r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type: string</a:t>
            </a: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required: true</a:t>
            </a: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constraints:</a:t>
            </a: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- </a:t>
            </a:r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valid_values</a:t>
            </a:r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 [</a:t>
            </a:r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ethernet</a:t>
            </a:r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mpls</a:t>
            </a:r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odu2, ipv4, ipv6, </a:t>
            </a:r>
            <a:r>
              <a:rPr lang="en-US" sz="11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pseudo_wire</a:t>
            </a:r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]  </a:t>
            </a:r>
          </a:p>
          <a:p>
            <a:r>
              <a:rPr lang="en-US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#... omitted </a:t>
            </a:r>
          </a:p>
        </p:txBody>
      </p:sp>
      <p:sp>
        <p:nvSpPr>
          <p:cNvPr id="7" name="Rectangle 6"/>
          <p:cNvSpPr/>
          <p:nvPr/>
        </p:nvSpPr>
        <p:spPr>
          <a:xfrm>
            <a:off x="6448147" y="923276"/>
            <a:ext cx="5188041" cy="25545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Pseudo-code to find a CP-to-VL match:</a:t>
            </a:r>
          </a:p>
          <a:p>
            <a:pPr marL="342900" indent="-342900">
              <a:buAutoNum type="arabicPeriod"/>
            </a:pP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Given a node of type </a:t>
            </a:r>
            <a:r>
              <a:rPr lang="en-US" sz="1600" dirty="0" err="1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Cp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find a node of type </a:t>
            </a:r>
            <a:r>
              <a:rPr lang="en-US" sz="1600" dirty="0" err="1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VnfVirtualLink</a:t>
            </a:r>
            <a:endParaRPr lang="en-US" sz="1600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In the CP node, get the value of the </a:t>
            </a:r>
            <a:r>
              <a:rPr lang="en-US" sz="1600" dirty="0" err="1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layer_protocol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property</a:t>
            </a:r>
          </a:p>
          <a:p>
            <a:pPr marL="342900" indent="-342900">
              <a:buAutoNum type="arabicPeriod"/>
            </a:pP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In the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VnfVirtualLink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node, get the value of the </a:t>
            </a:r>
            <a:r>
              <a:rPr lang="en-US" sz="1600" dirty="0" err="1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layer_protocol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sub-property of the </a:t>
            </a:r>
            <a:r>
              <a:rPr lang="en-US" sz="1600" dirty="0" err="1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connectivity_type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property</a:t>
            </a:r>
          </a:p>
          <a:p>
            <a:pPr marL="342900" indent="-342900">
              <a:buAutoNum type="arabicPeriod"/>
            </a:pP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Compare these 2 values; OK if equal, otherwise repeat with another VL</a:t>
            </a: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6448148" y="3891776"/>
            <a:ext cx="5572868" cy="2832409"/>
          </a:xfrm>
          <a:prstGeom prst="wedgeRoundRectCallout">
            <a:avLst>
              <a:gd name="adj1" fmla="val 33288"/>
              <a:gd name="adj2" fmla="val -71535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342900" indent="-342900" algn="ctr">
              <a:buAutoNum type="arabicPeriod"/>
            </a:pPr>
            <a:r>
              <a:rPr lang="en-US" dirty="0" smtClean="0"/>
              <a:t>Custom logic based on “tribal knowledge”: type names, property names, etc.</a:t>
            </a:r>
          </a:p>
          <a:p>
            <a:pPr marL="342900" indent="-342900" algn="ctr">
              <a:buAutoNum type="arabicPeriod"/>
            </a:pPr>
            <a:r>
              <a:rPr lang="en-US" dirty="0" smtClean="0"/>
              <a:t>New node type, new property, new relationship type </a:t>
            </a:r>
            <a:r>
              <a:rPr lang="en-US" dirty="0" smtClean="0">
                <a:sym typeface="Wingdings" panose="05000000000000000000" pitchFamily="2" charset="2"/>
              </a:rPr>
              <a:t> new code</a:t>
            </a:r>
          </a:p>
          <a:p>
            <a:pPr marL="342900" indent="-342900" algn="ctr"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Another TOSCA Orchestrator will not understand this</a:t>
            </a:r>
          </a:p>
          <a:p>
            <a:pPr marL="342900" indent="-342900" algn="ctr"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A non-ONAP model will be incompatible</a:t>
            </a:r>
          </a:p>
          <a:p>
            <a:pPr marL="342900" indent="-342900" algn="ctr"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How many times to write the code? NumOfNodeTypes^2 * </a:t>
            </a:r>
            <a:r>
              <a:rPr lang="en-US" dirty="0" err="1" smtClean="0">
                <a:sym typeface="Wingdings" panose="05000000000000000000" pitchFamily="2" charset="2"/>
              </a:rPr>
              <a:t>NumOfRelTypes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709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8692"/>
            <a:ext cx="10515600" cy="744584"/>
          </a:xfrm>
        </p:spPr>
        <p:txBody>
          <a:bodyPr/>
          <a:lstStyle/>
          <a:p>
            <a:r>
              <a:rPr lang="en-US" dirty="0" smtClean="0"/>
              <a:t>Examining R3 Internal Data Model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3956" y="1056659"/>
            <a:ext cx="5346335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onap.nodes.CP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requirements:</a:t>
            </a:r>
          </a:p>
          <a:p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 link:</a:t>
            </a:r>
          </a:p>
          <a:p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capability: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onap.capabilities.Linkable</a:t>
            </a:r>
            <a:endParaRPr lang="en-US" sz="16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#... omitted </a:t>
            </a: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3956" y="2708645"/>
            <a:ext cx="4673074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onap.nodes.VL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capabilities:</a:t>
            </a:r>
          </a:p>
          <a:p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link:</a:t>
            </a:r>
          </a:p>
          <a:p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type: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onap.capabilities.Linkable</a:t>
            </a:r>
            <a:endParaRPr lang="en-US" sz="16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#... omitted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3956" y="4360632"/>
            <a:ext cx="3326552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onap.capabilities.Linkable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properties:</a:t>
            </a:r>
          </a:p>
          <a:p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protocols:</a:t>
            </a:r>
          </a:p>
          <a:p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#... omitted </a:t>
            </a:r>
          </a:p>
        </p:txBody>
      </p:sp>
      <p:sp>
        <p:nvSpPr>
          <p:cNvPr id="7" name="Rectangle 6"/>
          <p:cNvSpPr/>
          <p:nvPr/>
        </p:nvSpPr>
        <p:spPr>
          <a:xfrm>
            <a:off x="6448147" y="923276"/>
            <a:ext cx="5188041" cy="25545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Pseudo-code to find a CP-to-VL match:</a:t>
            </a:r>
          </a:p>
          <a:p>
            <a:pPr marL="342900" indent="-342900">
              <a:buAutoNum type="arabicPeriod"/>
            </a:pP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Given a node with a requirement, find a node with a capability of the same type</a:t>
            </a:r>
          </a:p>
          <a:p>
            <a:pPr marL="342900" indent="-342900">
              <a:buAutoNum type="arabicPeriod"/>
            </a:pP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Compare all property assignments of the requirement on one side and property assignments of the capability on another side</a:t>
            </a:r>
          </a:p>
          <a:p>
            <a:pPr marL="342900" indent="-342900">
              <a:buAutoNum type="arabicPeriod"/>
            </a:pP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OK if match, otherwise repeat with another node having this type of capabilities</a:t>
            </a: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6448147" y="3891776"/>
            <a:ext cx="5743853" cy="2877013"/>
          </a:xfrm>
          <a:prstGeom prst="wedgeRoundRectCallout">
            <a:avLst>
              <a:gd name="adj1" fmla="val 31305"/>
              <a:gd name="adj2" fmla="val -70906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342900" indent="-342900" algn="ctr">
              <a:buAutoNum type="arabicPeriod"/>
            </a:pPr>
            <a:r>
              <a:rPr lang="en-US" dirty="0" smtClean="0"/>
              <a:t>Totally generic logic of finding a match. Type names, property names, relationships, </a:t>
            </a:r>
            <a:r>
              <a:rPr lang="en-US" dirty="0" err="1" smtClean="0"/>
              <a:t>etc</a:t>
            </a:r>
            <a:r>
              <a:rPr lang="en-US" dirty="0" smtClean="0"/>
              <a:t> – no matter what they are</a:t>
            </a:r>
          </a:p>
          <a:p>
            <a:pPr marL="342900" indent="-342900" algn="ctr">
              <a:buAutoNum type="arabicPeriod"/>
            </a:pPr>
            <a:r>
              <a:rPr lang="en-US" dirty="0" smtClean="0"/>
              <a:t>New node type, new property, new relationship type </a:t>
            </a:r>
            <a:r>
              <a:rPr lang="en-US" dirty="0" smtClean="0">
                <a:sym typeface="Wingdings" panose="05000000000000000000" pitchFamily="2" charset="2"/>
              </a:rPr>
              <a:t> same code working</a:t>
            </a:r>
          </a:p>
          <a:p>
            <a:pPr marL="342900" indent="-342900" algn="ctr"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Another TOSCA Orchestrator will understand this</a:t>
            </a:r>
          </a:p>
          <a:p>
            <a:pPr marL="342900" indent="-342900" algn="ctr"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A non-ONAP model will be compatible</a:t>
            </a:r>
          </a:p>
          <a:p>
            <a:pPr marL="342900" indent="-342900" algn="ctr"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How many times to write the code? </a:t>
            </a:r>
            <a:r>
              <a:rPr lang="en-US" b="1" u="sng" dirty="0" smtClean="0">
                <a:sym typeface="Wingdings" panose="05000000000000000000" pitchFamily="2" charset="2"/>
              </a:rPr>
              <a:t>Once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3247350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pains: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Inconsistent inheritance; excessive inheritance </a:t>
            </a:r>
          </a:p>
          <a:p>
            <a:r>
              <a:rPr lang="en-US" dirty="0" smtClean="0"/>
              <a:t>Proliferation of types</a:t>
            </a:r>
          </a:p>
          <a:p>
            <a:r>
              <a:rPr lang="en-US" dirty="0" smtClean="0"/>
              <a:t>Ignoring of TOSCA native constructs: policies, groups, workflows…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417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So, why not have one model for all?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962736" cy="4351338"/>
          </a:xfrm>
        </p:spPr>
        <p:txBody>
          <a:bodyPr/>
          <a:lstStyle/>
          <a:p>
            <a:r>
              <a:rPr lang="en-US" dirty="0" smtClean="0"/>
              <a:t>Scalability of the development process</a:t>
            </a:r>
          </a:p>
          <a:p>
            <a:pPr lvl="1"/>
            <a:r>
              <a:rPr lang="en-US" dirty="0" smtClean="0"/>
              <a:t>No more teams holding back each another</a:t>
            </a:r>
          </a:p>
          <a:p>
            <a:pPr lvl="1"/>
            <a:r>
              <a:rPr lang="en-US" dirty="0" smtClean="0"/>
              <a:t>No more suboptimal use of expertise, teams are focused on their real interests </a:t>
            </a:r>
          </a:p>
          <a:p>
            <a:r>
              <a:rPr lang="en-US" dirty="0" smtClean="0"/>
              <a:t>More formats supported at input</a:t>
            </a:r>
          </a:p>
          <a:p>
            <a:r>
              <a:rPr lang="en-US" dirty="0" smtClean="0"/>
              <a:t>More openness to other orchestrators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080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1521</TotalTime>
  <Words>673</Words>
  <Application>Microsoft Office PowerPoint</Application>
  <PresentationFormat>Widescreen</PresentationFormat>
  <Paragraphs>107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Consolas</vt:lpstr>
      <vt:lpstr>Wingdings</vt:lpstr>
      <vt:lpstr>Office Theme</vt:lpstr>
      <vt:lpstr>Why R3 needs an internal DM</vt:lpstr>
      <vt:lpstr>R3: Chain of Data Models</vt:lpstr>
      <vt:lpstr>DM for Onboarding</vt:lpstr>
      <vt:lpstr>Model-Driven</vt:lpstr>
      <vt:lpstr>Examining R2+ Data Model</vt:lpstr>
      <vt:lpstr>Examining R3 Internal Data Model</vt:lpstr>
      <vt:lpstr>Other pains:</vt:lpstr>
      <vt:lpstr>So, why not have one model for all?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R3 needs an internal DM</dc:title>
  <dc:creator>Katzman, Anatoly</dc:creator>
  <cp:lastModifiedBy>Katzman, Anatoly</cp:lastModifiedBy>
  <cp:revision>35</cp:revision>
  <dcterms:created xsi:type="dcterms:W3CDTF">2018-04-10T08:37:07Z</dcterms:created>
  <dcterms:modified xsi:type="dcterms:W3CDTF">2018-04-11T09:58:42Z</dcterms:modified>
</cp:coreProperties>
</file>