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75" r:id="rId2"/>
    <p:sldId id="292" r:id="rId3"/>
    <p:sldId id="316" r:id="rId4"/>
    <p:sldId id="317" r:id="rId5"/>
    <p:sldId id="318" r:id="rId6"/>
    <p:sldId id="290" r:id="rId7"/>
    <p:sldId id="305" r:id="rId8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E7E6E6"/>
    <a:srgbClr val="FF7C80"/>
    <a:srgbClr val="92D050"/>
    <a:srgbClr val="FF9900"/>
    <a:srgbClr val="005E27"/>
    <a:srgbClr val="006F8D"/>
    <a:srgbClr val="009893"/>
    <a:srgbClr val="BCE4FC"/>
    <a:srgbClr val="B9F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6057" autoAdjust="0"/>
    <p:restoredTop sz="96252" autoAdjust="0"/>
  </p:normalViewPr>
  <p:slideViewPr>
    <p:cSldViewPr snapToGrid="0" snapToObjects="1">
      <p:cViewPr varScale="1">
        <p:scale>
          <a:sx n="83" d="100"/>
          <a:sy n="83" d="100"/>
        </p:scale>
        <p:origin x="1982" y="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4/18/2018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719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2018-03-16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CE20685-3860-4811-9CB7-42C8C1802430}" type="slidenum">
              <a:rPr lang="en-US" smtClean="0"/>
              <a:t>3</a:t>
            </a:fld>
            <a:endParaRPr lang="en-US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ONAP Network Slice PoC 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66880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2018-03-16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F5C37D-FF08-4DB6-876E-1F86F23EE7BF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ONAP Network Slice PoC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337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2018-03-16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1F5C37D-FF08-4DB6-876E-1F86F23EE7BF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ONAP Network Slice PoC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74436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64D30-9643-42BF-AC17-64360FEF933D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884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7829396"/>
      </p:ext>
    </p:extLst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05840"/>
            <a:ext cx="10972800" cy="5021262"/>
          </a:xfrm>
        </p:spPr>
        <p:txBody>
          <a:bodyPr/>
          <a:lstStyle>
            <a:lvl1pPr>
              <a:defRPr sz="2000"/>
            </a:lvl1pPr>
            <a:lvl2pPr marL="225425" indent="-225425">
              <a:spcBef>
                <a:spcPts val="800"/>
              </a:spcBef>
              <a:buFont typeface="Wingdings" charset="2"/>
              <a:buChar char="§"/>
              <a:defRPr sz="1800"/>
            </a:lvl2pPr>
            <a:lvl3pPr marL="571500" indent="-228600">
              <a:spcBef>
                <a:spcPts val="0"/>
              </a:spcBef>
              <a:buFont typeface="Wingdings" charset="2"/>
              <a:buChar char="§"/>
              <a:defRPr sz="1600"/>
            </a:lvl3pPr>
            <a:lvl4pPr marL="914400" indent="-231775">
              <a:spcBef>
                <a:spcPts val="0"/>
              </a:spcBef>
              <a:buFont typeface="Wingdings" charset="2"/>
              <a:buChar char="§"/>
              <a:defRPr sz="1400"/>
            </a:lvl4pPr>
            <a:lvl5pPr marL="1255713" indent="-230188">
              <a:spcBef>
                <a:spcPts val="0"/>
              </a:spcBef>
              <a:buFont typeface="Wingdings" charset="2"/>
              <a:buChar char="§"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609600" y="231620"/>
            <a:ext cx="10972800" cy="64008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06401" y="6640391"/>
            <a:ext cx="2224505" cy="201567"/>
          </a:xfrm>
          <a:prstGeom prst="rect">
            <a:avLst/>
          </a:prstGeom>
        </p:spPr>
        <p:txBody>
          <a:bodyPr/>
          <a:lstStyle/>
          <a:p>
            <a:fld id="{9271B49A-57FF-44FC-B189-A9CEF40C469C}" type="datetime1">
              <a:rPr lang="en-US" smtClean="0"/>
              <a:t>4/18/2018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8739052" y="6673078"/>
            <a:ext cx="1536192" cy="157162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 defTabSz="914400" eaLnBrk="1" fontAlgn="auto" hangingPunct="1">
              <a:spcBef>
                <a:spcPts val="0"/>
              </a:spcBef>
              <a:spcAft>
                <a:spcPts val="0"/>
              </a:spcAft>
              <a:defRPr sz="1050" kern="0">
                <a:solidFill>
                  <a:sysClr val="window" lastClr="FFFFFF"/>
                </a:solidFill>
                <a:latin typeface="Intel Clear Light"/>
                <a:ea typeface="Geneva" charset="0"/>
                <a:cs typeface="Intel Clear Light"/>
              </a:defRPr>
            </a:lvl1pPr>
          </a:lstStyle>
          <a:p>
            <a:r>
              <a:rPr lang="en-US" dirty="0"/>
              <a:t>Intel Confidential </a:t>
            </a:r>
          </a:p>
        </p:txBody>
      </p:sp>
    </p:spTree>
    <p:extLst>
      <p:ext uri="{BB962C8B-B14F-4D97-AF65-F5344CB8AC3E}">
        <p14:creationId xmlns:p14="http://schemas.microsoft.com/office/powerpoint/2010/main" val="4244449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_SM"/>
          <p:cNvSpPr>
            <a:spLocks noGrp="1" noChangeArrowheads="1"/>
          </p:cNvSpPr>
          <p:nvPr>
            <p:ph type="title" hasCustomPrompt="1"/>
          </p:nvPr>
        </p:nvSpPr>
        <p:spPr bwMode="auto">
          <a:xfrm>
            <a:off x="479425" y="476250"/>
            <a:ext cx="8353426" cy="1081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36000" rIns="0" bIns="0" numCol="1" anchor="t" anchorCtr="0" compatLnSpc="1">
            <a:prstTxWarp prst="textNoShape">
              <a:avLst/>
            </a:prstTxWarp>
            <a:noAutofit/>
          </a:bodyPr>
          <a:lstStyle>
            <a:lvl1pPr>
              <a:defRPr/>
            </a:lvl1pPr>
          </a:lstStyle>
          <a:p>
            <a:pPr lvl="0"/>
            <a:r>
              <a:rPr lang="en-US" dirty="0"/>
              <a:t>Slide title, Ericsson Hilda Light 40pt, Ericsson Black, max 2-lines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0CFEFC-6AC8-4817-A0D3-6029D48BD293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479425" y="1844675"/>
            <a:ext cx="11233150" cy="43926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1"/>
            <a:r>
              <a:rPr lang="en-US" dirty="0"/>
              <a:t>For heading, use Ericsson Hilda in bold. For copy and bullets, use Ericsson Hilda.</a:t>
            </a:r>
          </a:p>
          <a:p>
            <a:pPr lvl="1"/>
            <a:r>
              <a:rPr lang="en-US" dirty="0"/>
              <a:t>First level</a:t>
            </a:r>
          </a:p>
          <a:p>
            <a:pPr lvl="2"/>
            <a:r>
              <a:rPr lang="en-US" dirty="0"/>
              <a:t>Second level</a:t>
            </a:r>
          </a:p>
          <a:p>
            <a:pPr lvl="3"/>
            <a:r>
              <a:rPr lang="en-US" dirty="0"/>
              <a:t>Third level</a:t>
            </a:r>
          </a:p>
          <a:p>
            <a:pPr lvl="4"/>
            <a:r>
              <a:rPr lang="en-US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14194686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em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9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1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761A4A-CB50-4903-A03C-204836853BE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/>
              <a:t>Instantiate MMB Network Slice</a:t>
            </a:r>
            <a:br>
              <a:rPr lang="en-US" dirty="0"/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075DA0E-9951-4209-8525-2F0CC40F3F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7056254" cy="1191011"/>
          </a:xfrm>
        </p:spPr>
        <p:txBody>
          <a:bodyPr>
            <a:normAutofit/>
          </a:bodyPr>
          <a:lstStyle/>
          <a:p>
            <a:r>
              <a:rPr lang="en-US" dirty="0"/>
              <a:t>John Quilty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857157580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71604" y="1177290"/>
            <a:ext cx="11691796" cy="5021262"/>
          </a:xfrm>
        </p:spPr>
        <p:txBody>
          <a:bodyPr>
            <a:normAutofit/>
          </a:bodyPr>
          <a:lstStyle/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There exists a deployed Radio Network and corresponding Packet Core</a:t>
            </a:r>
          </a:p>
          <a:p>
            <a:pPr lvl="1">
              <a:lnSpc>
                <a:spcPct val="100000"/>
              </a:lnSpc>
              <a:spcBef>
                <a:spcPts val="1000"/>
              </a:spcBef>
              <a:buFont typeface="Arial" panose="020B0604020202020204" pitchFamily="34" charset="0"/>
              <a:buChar char="•"/>
            </a:pPr>
            <a:r>
              <a:rPr lang="en-US" sz="2400" dirty="0"/>
              <a:t>These are visible and managed in ONAP</a:t>
            </a:r>
            <a:endParaRPr lang="en-US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Some preconditions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B54B8FB-30E4-49A1-9395-3758C82C9FAC}"/>
              </a:ext>
            </a:extLst>
          </p:cNvPr>
          <p:cNvSpPr txBox="1"/>
          <p:nvPr/>
        </p:nvSpPr>
        <p:spPr>
          <a:xfrm>
            <a:off x="2697017" y="4710546"/>
            <a:ext cx="6419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Transport Aspects of end to end slice not included</a:t>
            </a:r>
          </a:p>
        </p:txBody>
      </p:sp>
    </p:spTree>
    <p:extLst>
      <p:ext uri="{BB962C8B-B14F-4D97-AF65-F5344CB8AC3E}">
        <p14:creationId xmlns:p14="http://schemas.microsoft.com/office/powerpoint/2010/main" val="3916166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68898" y="431811"/>
            <a:ext cx="7494588" cy="814028"/>
          </a:xfrm>
        </p:spPr>
        <p:txBody>
          <a:bodyPr>
            <a:noAutofit/>
          </a:bodyPr>
          <a:lstStyle/>
          <a:p>
            <a:r>
              <a:rPr lang="en-US" dirty="0"/>
              <a:t>ONAP Driven E2E Slicing PoC </a:t>
            </a:r>
            <a:br>
              <a:rPr lang="en-US" dirty="0"/>
            </a:br>
            <a:r>
              <a:rPr lang="en-US" sz="1800" dirty="0"/>
              <a:t>- Architecture</a:t>
            </a:r>
            <a:endParaRPr lang="en-US" dirty="0"/>
          </a:p>
        </p:txBody>
      </p:sp>
      <p:sp>
        <p:nvSpPr>
          <p:cNvPr id="5" name="Rounded Rectangle 3"/>
          <p:cNvSpPr/>
          <p:nvPr/>
        </p:nvSpPr>
        <p:spPr>
          <a:xfrm>
            <a:off x="2171558" y="2570981"/>
            <a:ext cx="1943985" cy="1012685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350" dirty="0">
                <a:solidFill>
                  <a:srgbClr val="000000"/>
                </a:solidFill>
              </a:rPr>
              <a:t>SDC </a:t>
            </a:r>
            <a:br>
              <a:rPr lang="en-US" sz="1350" dirty="0">
                <a:solidFill>
                  <a:srgbClr val="000000"/>
                </a:solidFill>
              </a:rPr>
            </a:br>
            <a:r>
              <a:rPr lang="en-US" sz="1350" dirty="0">
                <a:solidFill>
                  <a:srgbClr val="000000"/>
                </a:solidFill>
              </a:rPr>
              <a:t>(Service Design Center)</a:t>
            </a:r>
          </a:p>
        </p:txBody>
      </p:sp>
      <p:cxnSp>
        <p:nvCxnSpPr>
          <p:cNvPr id="7" name="Straight Arrow Connector 6"/>
          <p:cNvCxnSpPr/>
          <p:nvPr/>
        </p:nvCxnSpPr>
        <p:spPr bwMode="auto">
          <a:xfrm>
            <a:off x="8733633" y="2988344"/>
            <a:ext cx="0" cy="25357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1" name="Rectangle 10"/>
          <p:cNvSpPr/>
          <p:nvPr/>
        </p:nvSpPr>
        <p:spPr bwMode="auto">
          <a:xfrm>
            <a:off x="1698728" y="2142121"/>
            <a:ext cx="2481309" cy="1572554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54000" tIns="34290" rIns="5400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500"/>
          </a:p>
        </p:txBody>
      </p:sp>
      <p:cxnSp>
        <p:nvCxnSpPr>
          <p:cNvPr id="12" name="Straight Arrow Connector 11"/>
          <p:cNvCxnSpPr/>
          <p:nvPr/>
        </p:nvCxnSpPr>
        <p:spPr bwMode="auto">
          <a:xfrm>
            <a:off x="9988025" y="2969192"/>
            <a:ext cx="0" cy="272724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3" name="Rounded Rectangle 4"/>
          <p:cNvSpPr/>
          <p:nvPr/>
        </p:nvSpPr>
        <p:spPr>
          <a:xfrm>
            <a:off x="8063258" y="3271015"/>
            <a:ext cx="1408270" cy="83306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350" dirty="0">
                <a:solidFill>
                  <a:srgbClr val="44546A"/>
                </a:solidFill>
              </a:rPr>
              <a:t>ONAP Controller</a:t>
            </a:r>
          </a:p>
        </p:txBody>
      </p:sp>
      <p:sp>
        <p:nvSpPr>
          <p:cNvPr id="14" name="Rounded Rectangle 4"/>
          <p:cNvSpPr/>
          <p:nvPr/>
        </p:nvSpPr>
        <p:spPr>
          <a:xfrm>
            <a:off x="9544387" y="3251355"/>
            <a:ext cx="880092" cy="69353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350" dirty="0">
                <a:solidFill>
                  <a:srgbClr val="44546A"/>
                </a:solidFill>
              </a:rPr>
              <a:t>SDN-C</a:t>
            </a:r>
          </a:p>
        </p:txBody>
      </p:sp>
      <p:sp>
        <p:nvSpPr>
          <p:cNvPr id="17" name="Rounded Rectangle 4"/>
          <p:cNvSpPr/>
          <p:nvPr/>
        </p:nvSpPr>
        <p:spPr>
          <a:xfrm>
            <a:off x="5911009" y="3230954"/>
            <a:ext cx="1241877" cy="8461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350" dirty="0">
                <a:solidFill>
                  <a:srgbClr val="44546A"/>
                </a:solidFill>
              </a:rPr>
              <a:t>DCAE</a:t>
            </a:r>
          </a:p>
        </p:txBody>
      </p:sp>
      <p:sp>
        <p:nvSpPr>
          <p:cNvPr id="20" name="Rectangle 19"/>
          <p:cNvSpPr/>
          <p:nvPr/>
        </p:nvSpPr>
        <p:spPr bwMode="auto">
          <a:xfrm>
            <a:off x="4469773" y="1808820"/>
            <a:ext cx="6108727" cy="3906162"/>
          </a:xfrm>
          <a:prstGeom prst="rect">
            <a:avLst/>
          </a:prstGeom>
          <a:noFill/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54000" tIns="34290" rIns="5400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500"/>
          </a:p>
        </p:txBody>
      </p:sp>
      <p:sp>
        <p:nvSpPr>
          <p:cNvPr id="21" name="TextBox 20"/>
          <p:cNvSpPr txBox="1"/>
          <p:nvPr/>
        </p:nvSpPr>
        <p:spPr>
          <a:xfrm>
            <a:off x="2757492" y="2226067"/>
            <a:ext cx="1239442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b="1" i="1" dirty="0">
                <a:solidFill>
                  <a:schemeClr val="tx1">
                    <a:lumMod val="50000"/>
                  </a:schemeClr>
                </a:solidFill>
              </a:rPr>
              <a:t>Design Time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935679" y="1924136"/>
            <a:ext cx="579666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dirty="0">
                <a:solidFill>
                  <a:schemeClr val="tx1">
                    <a:lumMod val="50000"/>
                  </a:schemeClr>
                </a:solidFill>
              </a:rPr>
              <a:t>Run Time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91172" y="4302344"/>
            <a:ext cx="406783" cy="178772"/>
          </a:xfrm>
          <a:prstGeom prst="roundRect">
            <a:avLst/>
          </a:prstGeom>
          <a:solidFill>
            <a:schemeClr val="accent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450" dirty="0">
              <a:solidFill>
                <a:schemeClr val="bg1"/>
              </a:solidFill>
            </a:endParaRPr>
          </a:p>
        </p:txBody>
      </p:sp>
      <p:sp>
        <p:nvSpPr>
          <p:cNvPr id="24" name="Rounded Rectangle 4"/>
          <p:cNvSpPr/>
          <p:nvPr/>
        </p:nvSpPr>
        <p:spPr>
          <a:xfrm>
            <a:off x="1791172" y="4085825"/>
            <a:ext cx="406783" cy="15093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endParaRPr lang="en-US" sz="1350" dirty="0">
              <a:solidFill>
                <a:srgbClr val="44546A"/>
              </a:solidFill>
            </a:endParaRPr>
          </a:p>
        </p:txBody>
      </p:sp>
      <p:sp>
        <p:nvSpPr>
          <p:cNvPr id="25" name="Rounded Rectangle 6"/>
          <p:cNvSpPr/>
          <p:nvPr/>
        </p:nvSpPr>
        <p:spPr>
          <a:xfrm>
            <a:off x="1791172" y="4521164"/>
            <a:ext cx="406783" cy="14577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191731" y="4034199"/>
            <a:ext cx="127150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50000"/>
                  </a:schemeClr>
                </a:solidFill>
              </a:rPr>
              <a:t>ONAP component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180726" y="4251014"/>
            <a:ext cx="159691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50000"/>
                  </a:schemeClr>
                </a:solidFill>
              </a:rPr>
              <a:t>Network Slice component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179997" y="4478633"/>
            <a:ext cx="138211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50000"/>
                  </a:schemeClr>
                </a:solidFill>
              </a:rPr>
              <a:t>3</a:t>
            </a:r>
            <a:r>
              <a:rPr lang="en-US" sz="1050" baseline="30000" dirty="0">
                <a:solidFill>
                  <a:schemeClr val="tx1">
                    <a:lumMod val="50000"/>
                  </a:schemeClr>
                </a:solidFill>
              </a:rPr>
              <a:t>rd</a:t>
            </a:r>
            <a:r>
              <a:rPr lang="en-US" sz="1050" dirty="0">
                <a:solidFill>
                  <a:schemeClr val="tx1">
                    <a:lumMod val="50000"/>
                  </a:schemeClr>
                </a:solidFill>
              </a:rPr>
              <a:t> party component</a:t>
            </a:r>
          </a:p>
        </p:txBody>
      </p:sp>
      <p:sp>
        <p:nvSpPr>
          <p:cNvPr id="29" name="Rounded Rectangle 7"/>
          <p:cNvSpPr/>
          <p:nvPr/>
        </p:nvSpPr>
        <p:spPr>
          <a:xfrm>
            <a:off x="7984818" y="4725145"/>
            <a:ext cx="950524" cy="582357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</a:rPr>
              <a:t>CN</a:t>
            </a:r>
          </a:p>
        </p:txBody>
      </p:sp>
      <p:sp>
        <p:nvSpPr>
          <p:cNvPr id="30" name="Rounded Rectangle 5"/>
          <p:cNvSpPr/>
          <p:nvPr/>
        </p:nvSpPr>
        <p:spPr>
          <a:xfrm>
            <a:off x="6690066" y="4725144"/>
            <a:ext cx="950524" cy="582358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rgbClr val="0808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</a:rPr>
              <a:t>RAN</a:t>
            </a:r>
          </a:p>
        </p:txBody>
      </p:sp>
      <p:sp>
        <p:nvSpPr>
          <p:cNvPr id="31" name="Rounded Rectangle 6"/>
          <p:cNvSpPr/>
          <p:nvPr/>
        </p:nvSpPr>
        <p:spPr>
          <a:xfrm>
            <a:off x="9411951" y="4725145"/>
            <a:ext cx="950524" cy="556437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200" dirty="0">
                <a:solidFill>
                  <a:schemeClr val="tx1"/>
                </a:solidFill>
              </a:rPr>
              <a:t>Transport</a:t>
            </a:r>
          </a:p>
        </p:txBody>
      </p:sp>
      <p:sp>
        <p:nvSpPr>
          <p:cNvPr id="32" name="Rounded Rectangle 4"/>
          <p:cNvSpPr/>
          <p:nvPr/>
        </p:nvSpPr>
        <p:spPr>
          <a:xfrm>
            <a:off x="4995715" y="1948277"/>
            <a:ext cx="4891499" cy="51106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350" dirty="0">
                <a:solidFill>
                  <a:srgbClr val="44546A"/>
                </a:solidFill>
              </a:rPr>
              <a:t>External Data Movement and APIs</a:t>
            </a:r>
          </a:p>
        </p:txBody>
      </p:sp>
      <p:sp>
        <p:nvSpPr>
          <p:cNvPr id="34" name="Rounded Rectangle 4"/>
          <p:cNvSpPr/>
          <p:nvPr/>
        </p:nvSpPr>
        <p:spPr>
          <a:xfrm>
            <a:off x="6872869" y="2524201"/>
            <a:ext cx="3642476" cy="456682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350" dirty="0">
                <a:solidFill>
                  <a:srgbClr val="44546A"/>
                </a:solidFill>
              </a:rPr>
              <a:t>Service Orchestration</a:t>
            </a:r>
          </a:p>
        </p:txBody>
      </p:sp>
      <p:cxnSp>
        <p:nvCxnSpPr>
          <p:cNvPr id="35" name="Straight Arrow Connector 34"/>
          <p:cNvCxnSpPr>
            <a:stCxn id="36" idx="2"/>
          </p:cNvCxnSpPr>
          <p:nvPr/>
        </p:nvCxnSpPr>
        <p:spPr bwMode="auto">
          <a:xfrm>
            <a:off x="7993826" y="1691487"/>
            <a:ext cx="86678" cy="243132"/>
          </a:xfrm>
          <a:prstGeom prst="straightConnector1">
            <a:avLst/>
          </a:prstGeom>
          <a:noFill/>
          <a:ln w="25400" cap="flat" cmpd="sng" algn="ctr">
            <a:solidFill>
              <a:schemeClr val="tx2">
                <a:lumMod val="75000"/>
                <a:lumOff val="25000"/>
              </a:schemeClr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6845917" y="1359481"/>
            <a:ext cx="2295818" cy="332006"/>
          </a:xfrm>
          <a:prstGeom prst="roundRect">
            <a:avLst/>
          </a:prstGeom>
          <a:solidFill>
            <a:schemeClr val="bg2"/>
          </a:solidFill>
          <a:ln>
            <a:solidFill>
              <a:schemeClr val="tx1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1350" dirty="0"/>
              <a:t>Tenant Observability and APIs</a:t>
            </a:r>
          </a:p>
        </p:txBody>
      </p:sp>
      <p:cxnSp>
        <p:nvCxnSpPr>
          <p:cNvPr id="40" name="Connector: Elbow 39"/>
          <p:cNvCxnSpPr>
            <a:cxnSpLocks/>
            <a:stCxn id="14" idx="2"/>
            <a:endCxn id="31" idx="0"/>
          </p:cNvCxnSpPr>
          <p:nvPr/>
        </p:nvCxnSpPr>
        <p:spPr bwMode="auto">
          <a:xfrm rot="5400000">
            <a:off x="9545693" y="4286405"/>
            <a:ext cx="780260" cy="97220"/>
          </a:xfrm>
          <a:prstGeom prst="bentConnector3">
            <a:avLst>
              <a:gd name="adj1" fmla="val 50000"/>
            </a:avLst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45" name="Straight Arrow Connector 44"/>
          <p:cNvCxnSpPr>
            <a:cxnSpLocks/>
            <a:stCxn id="17" idx="0"/>
          </p:cNvCxnSpPr>
          <p:nvPr/>
        </p:nvCxnSpPr>
        <p:spPr bwMode="auto">
          <a:xfrm flipH="1" flipV="1">
            <a:off x="6528049" y="2459340"/>
            <a:ext cx="3899" cy="77161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2" name="Freeform: Shape 1"/>
          <p:cNvSpPr/>
          <p:nvPr/>
        </p:nvSpPr>
        <p:spPr bwMode="auto">
          <a:xfrm>
            <a:off x="7145756" y="4078706"/>
            <a:ext cx="1359716" cy="646438"/>
          </a:xfrm>
          <a:custGeom>
            <a:avLst/>
            <a:gdLst>
              <a:gd name="connsiteX0" fmla="*/ 0 w 1515979"/>
              <a:gd name="connsiteY0" fmla="*/ 1636295 h 1636295"/>
              <a:gd name="connsiteX1" fmla="*/ 0 w 1515979"/>
              <a:gd name="connsiteY1" fmla="*/ 914400 h 1636295"/>
              <a:gd name="connsiteX2" fmla="*/ 1515979 w 1515979"/>
              <a:gd name="connsiteY2" fmla="*/ 914400 h 1636295"/>
              <a:gd name="connsiteX3" fmla="*/ 1515979 w 1515979"/>
              <a:gd name="connsiteY3" fmla="*/ 0 h 16362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5979" h="1636295">
                <a:moveTo>
                  <a:pt x="0" y="1636295"/>
                </a:moveTo>
                <a:lnTo>
                  <a:pt x="0" y="914400"/>
                </a:lnTo>
                <a:lnTo>
                  <a:pt x="1515979" y="914400"/>
                </a:lnTo>
                <a:lnTo>
                  <a:pt x="1515979" y="0"/>
                </a:lnTo>
              </a:path>
            </a:pathLst>
          </a:custGeom>
          <a:noFill/>
          <a:ln w="2540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54000" tIns="34290" rIns="5400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500"/>
          </a:p>
        </p:txBody>
      </p:sp>
      <p:sp>
        <p:nvSpPr>
          <p:cNvPr id="39" name="Rounded Rectangle 7"/>
          <p:cNvSpPr/>
          <p:nvPr/>
        </p:nvSpPr>
        <p:spPr>
          <a:xfrm>
            <a:off x="5992392" y="3583665"/>
            <a:ext cx="1030437" cy="3612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050" dirty="0">
                <a:solidFill>
                  <a:prstClr val="white"/>
                </a:solidFill>
              </a:rPr>
              <a:t>Network Slice  Analytics</a:t>
            </a:r>
          </a:p>
        </p:txBody>
      </p:sp>
      <p:sp>
        <p:nvSpPr>
          <p:cNvPr id="41" name="Rounded Rectangle 7"/>
          <p:cNvSpPr/>
          <p:nvPr/>
        </p:nvSpPr>
        <p:spPr>
          <a:xfrm>
            <a:off x="8128967" y="3743425"/>
            <a:ext cx="1328079" cy="2183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050" dirty="0">
                <a:solidFill>
                  <a:prstClr val="white"/>
                </a:solidFill>
              </a:rPr>
              <a:t>VNF DG &amp; Templates</a:t>
            </a:r>
          </a:p>
        </p:txBody>
      </p:sp>
      <p:sp>
        <p:nvSpPr>
          <p:cNvPr id="46" name="Rounded Rectangle 4"/>
          <p:cNvSpPr/>
          <p:nvPr/>
        </p:nvSpPr>
        <p:spPr>
          <a:xfrm>
            <a:off x="4577856" y="3230954"/>
            <a:ext cx="1241877" cy="846118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350" dirty="0">
                <a:solidFill>
                  <a:srgbClr val="44546A"/>
                </a:solidFill>
              </a:rPr>
              <a:t>A&amp;AI</a:t>
            </a:r>
          </a:p>
        </p:txBody>
      </p:sp>
      <p:sp>
        <p:nvSpPr>
          <p:cNvPr id="48" name="Rounded Rectangle 7"/>
          <p:cNvSpPr/>
          <p:nvPr/>
        </p:nvSpPr>
        <p:spPr>
          <a:xfrm>
            <a:off x="2279613" y="2615445"/>
            <a:ext cx="1697714" cy="25331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050" dirty="0">
                <a:solidFill>
                  <a:prstClr val="white"/>
                </a:solidFill>
              </a:rPr>
              <a:t>Network Slice  Service Model</a:t>
            </a:r>
          </a:p>
        </p:txBody>
      </p:sp>
      <p:sp>
        <p:nvSpPr>
          <p:cNvPr id="49" name="Rounded Rectangle 7"/>
          <p:cNvSpPr/>
          <p:nvPr/>
        </p:nvSpPr>
        <p:spPr>
          <a:xfrm>
            <a:off x="9632392" y="2564904"/>
            <a:ext cx="838094" cy="3612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050" dirty="0">
                <a:solidFill>
                  <a:prstClr val="white"/>
                </a:solidFill>
              </a:rPr>
              <a:t>Network Slice workflows</a:t>
            </a:r>
          </a:p>
        </p:txBody>
      </p:sp>
      <p:cxnSp>
        <p:nvCxnSpPr>
          <p:cNvPr id="9" name="Straight Arrow Connector 8"/>
          <p:cNvCxnSpPr>
            <a:cxnSpLocks/>
          </p:cNvCxnSpPr>
          <p:nvPr/>
        </p:nvCxnSpPr>
        <p:spPr bwMode="auto">
          <a:xfrm flipH="1">
            <a:off x="8436942" y="4076019"/>
            <a:ext cx="477648" cy="649125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43" name="Flowchart: Magnetic Disk 42"/>
          <p:cNvSpPr/>
          <p:nvPr/>
        </p:nvSpPr>
        <p:spPr bwMode="auto">
          <a:xfrm>
            <a:off x="4678935" y="4437065"/>
            <a:ext cx="867614" cy="448598"/>
          </a:xfrm>
          <a:prstGeom prst="flowChartMagneticDisk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54000" tIns="34290" rIns="54000" bIns="34290" numCol="1" rtlCol="0" anchor="t" anchorCtr="0" compatLnSpc="1">
            <a:prstTxWarp prst="textNoShape">
              <a:avLst/>
            </a:prstTxWarp>
          </a:bodyPr>
          <a:lstStyle/>
          <a:p>
            <a:pPr algn="ctr" defTabSz="685800"/>
            <a:r>
              <a:rPr lang="en-US" sz="1050" dirty="0">
                <a:solidFill>
                  <a:schemeClr val="bg1"/>
                </a:solidFill>
              </a:rPr>
              <a:t>Slice State</a:t>
            </a:r>
          </a:p>
        </p:txBody>
      </p:sp>
      <p:cxnSp>
        <p:nvCxnSpPr>
          <p:cNvPr id="51" name="Straight Arrow Connector 50"/>
          <p:cNvCxnSpPr>
            <a:cxnSpLocks/>
          </p:cNvCxnSpPr>
          <p:nvPr/>
        </p:nvCxnSpPr>
        <p:spPr bwMode="auto">
          <a:xfrm flipV="1">
            <a:off x="5112742" y="3961785"/>
            <a:ext cx="0" cy="511916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53" name="Rounded Rectangle 7"/>
          <p:cNvSpPr/>
          <p:nvPr/>
        </p:nvSpPr>
        <p:spPr>
          <a:xfrm>
            <a:off x="5094635" y="2023483"/>
            <a:ext cx="838094" cy="3612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050" dirty="0">
                <a:solidFill>
                  <a:prstClr val="white"/>
                </a:solidFill>
              </a:rPr>
              <a:t>Slice Dashboard</a:t>
            </a:r>
          </a:p>
        </p:txBody>
      </p:sp>
      <p:sp>
        <p:nvSpPr>
          <p:cNvPr id="33" name="Freeform: Shape 32"/>
          <p:cNvSpPr/>
          <p:nvPr/>
        </p:nvSpPr>
        <p:spPr bwMode="auto">
          <a:xfrm>
            <a:off x="6071938" y="4078706"/>
            <a:ext cx="3815276" cy="1461836"/>
          </a:xfrm>
          <a:custGeom>
            <a:avLst/>
            <a:gdLst>
              <a:gd name="connsiteX0" fmla="*/ 0 w 5173579"/>
              <a:gd name="connsiteY0" fmla="*/ 0 h 1949115"/>
              <a:gd name="connsiteX1" fmla="*/ 0 w 5173579"/>
              <a:gd name="connsiteY1" fmla="*/ 1949115 h 1949115"/>
              <a:gd name="connsiteX2" fmla="*/ 5173579 w 5173579"/>
              <a:gd name="connsiteY2" fmla="*/ 1949115 h 1949115"/>
              <a:gd name="connsiteX3" fmla="*/ 5173579 w 5173579"/>
              <a:gd name="connsiteY3" fmla="*/ 1600200 h 1949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73579" h="1949115">
                <a:moveTo>
                  <a:pt x="0" y="0"/>
                </a:moveTo>
                <a:lnTo>
                  <a:pt x="0" y="1949115"/>
                </a:lnTo>
                <a:lnTo>
                  <a:pt x="5173579" y="1949115"/>
                </a:lnTo>
                <a:lnTo>
                  <a:pt x="5173579" y="1600200"/>
                </a:lnTo>
              </a:path>
            </a:pathLst>
          </a:custGeom>
          <a:noFill/>
          <a:ln w="25400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54000" tIns="34290" rIns="5400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500"/>
          </a:p>
        </p:txBody>
      </p:sp>
      <p:sp>
        <p:nvSpPr>
          <p:cNvPr id="38" name="Freeform: Shape 37"/>
          <p:cNvSpPr/>
          <p:nvPr/>
        </p:nvSpPr>
        <p:spPr bwMode="auto">
          <a:xfrm>
            <a:off x="6249257" y="4078706"/>
            <a:ext cx="2222981" cy="1425742"/>
          </a:xfrm>
          <a:custGeom>
            <a:avLst/>
            <a:gdLst>
              <a:gd name="connsiteX0" fmla="*/ 0 w 2923674"/>
              <a:gd name="connsiteY0" fmla="*/ 0 h 1900989"/>
              <a:gd name="connsiteX1" fmla="*/ 0 w 2923674"/>
              <a:gd name="connsiteY1" fmla="*/ 1900989 h 1900989"/>
              <a:gd name="connsiteX2" fmla="*/ 2923674 w 2923674"/>
              <a:gd name="connsiteY2" fmla="*/ 1900989 h 1900989"/>
              <a:gd name="connsiteX3" fmla="*/ 2923674 w 2923674"/>
              <a:gd name="connsiteY3" fmla="*/ 1624263 h 1900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23674" h="1900989">
                <a:moveTo>
                  <a:pt x="0" y="0"/>
                </a:moveTo>
                <a:lnTo>
                  <a:pt x="0" y="1900989"/>
                </a:lnTo>
                <a:lnTo>
                  <a:pt x="2923674" y="1900989"/>
                </a:lnTo>
                <a:lnTo>
                  <a:pt x="2923674" y="1624263"/>
                </a:lnTo>
              </a:path>
            </a:pathLst>
          </a:custGeom>
          <a:noFill/>
          <a:ln w="25400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54000" tIns="34290" rIns="5400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500"/>
          </a:p>
        </p:txBody>
      </p:sp>
      <p:sp>
        <p:nvSpPr>
          <p:cNvPr id="44" name="Freeform: Shape 43"/>
          <p:cNvSpPr/>
          <p:nvPr/>
        </p:nvSpPr>
        <p:spPr bwMode="auto">
          <a:xfrm>
            <a:off x="6423862" y="4078706"/>
            <a:ext cx="746887" cy="1398671"/>
          </a:xfrm>
          <a:custGeom>
            <a:avLst/>
            <a:gdLst>
              <a:gd name="connsiteX0" fmla="*/ 0 w 1034716"/>
              <a:gd name="connsiteY0" fmla="*/ 0 h 1864894"/>
              <a:gd name="connsiteX1" fmla="*/ 0 w 1034716"/>
              <a:gd name="connsiteY1" fmla="*/ 1864894 h 1864894"/>
              <a:gd name="connsiteX2" fmla="*/ 1034716 w 1034716"/>
              <a:gd name="connsiteY2" fmla="*/ 1864894 h 1864894"/>
              <a:gd name="connsiteX3" fmla="*/ 1034716 w 1034716"/>
              <a:gd name="connsiteY3" fmla="*/ 1636294 h 1864894"/>
              <a:gd name="connsiteX4" fmla="*/ 1034716 w 1034716"/>
              <a:gd name="connsiteY4" fmla="*/ 1636294 h 18648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34716" h="1864894">
                <a:moveTo>
                  <a:pt x="0" y="0"/>
                </a:moveTo>
                <a:lnTo>
                  <a:pt x="0" y="1864894"/>
                </a:lnTo>
                <a:lnTo>
                  <a:pt x="1034716" y="1864894"/>
                </a:lnTo>
                <a:lnTo>
                  <a:pt x="1034716" y="1636294"/>
                </a:lnTo>
                <a:lnTo>
                  <a:pt x="1034716" y="1636294"/>
                </a:lnTo>
              </a:path>
            </a:pathLst>
          </a:custGeom>
          <a:noFill/>
          <a:ln w="25400" cap="flat" cmpd="sng" algn="ctr">
            <a:solidFill>
              <a:schemeClr val="tx2">
                <a:lumMod val="50000"/>
                <a:lumOff val="50000"/>
              </a:schemeClr>
            </a:solidFill>
            <a:prstDash val="solid"/>
            <a:round/>
            <a:headEnd type="triangle" w="med" len="med"/>
            <a:tailEnd type="triangle" w="med" len="med"/>
          </a:ln>
          <a:effectLst/>
        </p:spPr>
        <p:txBody>
          <a:bodyPr vert="horz" wrap="none" lIns="54000" tIns="34290" rIns="54000" bIns="34290" numCol="1" rtlCol="0" anchor="t" anchorCtr="0" compatLnSpc="1">
            <a:prstTxWarp prst="textNoShape">
              <a:avLst/>
            </a:prstTxWarp>
          </a:bodyPr>
          <a:lstStyle/>
          <a:p>
            <a:pPr defTabSz="685800"/>
            <a:endParaRPr lang="en-US" sz="1500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6664B3E-8148-405E-87F8-36BB0CA6AA82}"/>
              </a:ext>
            </a:extLst>
          </p:cNvPr>
          <p:cNvCxnSpPr/>
          <p:nvPr/>
        </p:nvCxnSpPr>
        <p:spPr bwMode="auto">
          <a:xfrm>
            <a:off x="7446150" y="2988344"/>
            <a:ext cx="0" cy="253573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4C5E6169-5A4C-4F5C-A3B5-292420D7F987}"/>
              </a:ext>
            </a:extLst>
          </p:cNvPr>
          <p:cNvCxnSpPr>
            <a:cxnSpLocks/>
          </p:cNvCxnSpPr>
          <p:nvPr/>
        </p:nvCxnSpPr>
        <p:spPr bwMode="auto">
          <a:xfrm>
            <a:off x="7135550" y="3429000"/>
            <a:ext cx="186510" cy="50342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88E5F3F7-FD9A-4422-A914-96829F3C72C4}"/>
              </a:ext>
            </a:extLst>
          </p:cNvPr>
          <p:cNvCxnSpPr>
            <a:cxnSpLocks/>
          </p:cNvCxnSpPr>
          <p:nvPr/>
        </p:nvCxnSpPr>
        <p:spPr bwMode="auto">
          <a:xfrm>
            <a:off x="7656302" y="3714675"/>
            <a:ext cx="361466" cy="133821"/>
          </a:xfrm>
          <a:prstGeom prst="straightConnector1">
            <a:avLst/>
          </a:prstGeom>
          <a:solidFill>
            <a:schemeClr val="accent1"/>
          </a:solidFill>
          <a:ln w="25400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47" name="Rounded Rectangle 7">
            <a:extLst>
              <a:ext uri="{FF2B5EF4-FFF2-40B4-BE49-F238E27FC236}">
                <a16:creationId xmlns:a16="http://schemas.microsoft.com/office/drawing/2014/main" id="{1D339A38-10EE-4CD9-8191-FE5CB469252C}"/>
              </a:ext>
            </a:extLst>
          </p:cNvPr>
          <p:cNvSpPr/>
          <p:nvPr/>
        </p:nvSpPr>
        <p:spPr>
          <a:xfrm>
            <a:off x="4759512" y="3520252"/>
            <a:ext cx="838094" cy="3612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050" dirty="0">
                <a:solidFill>
                  <a:prstClr val="white"/>
                </a:solidFill>
              </a:rPr>
              <a:t>Network Slice Model</a:t>
            </a:r>
          </a:p>
        </p:txBody>
      </p:sp>
      <p:sp>
        <p:nvSpPr>
          <p:cNvPr id="50" name="Rounded Rectangle 7">
            <a:extLst>
              <a:ext uri="{FF2B5EF4-FFF2-40B4-BE49-F238E27FC236}">
                <a16:creationId xmlns:a16="http://schemas.microsoft.com/office/drawing/2014/main" id="{E3310EFE-04A1-4F00-9F92-0042D2AF07E7}"/>
              </a:ext>
            </a:extLst>
          </p:cNvPr>
          <p:cNvSpPr/>
          <p:nvPr/>
        </p:nvSpPr>
        <p:spPr>
          <a:xfrm>
            <a:off x="8952717" y="2002565"/>
            <a:ext cx="838094" cy="3612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050" dirty="0">
                <a:solidFill>
                  <a:prstClr val="white"/>
                </a:solidFill>
              </a:rPr>
              <a:t>Slice API</a:t>
            </a:r>
          </a:p>
        </p:txBody>
      </p:sp>
      <p:sp>
        <p:nvSpPr>
          <p:cNvPr id="52" name="Rounded Rectangle 4">
            <a:extLst>
              <a:ext uri="{FF2B5EF4-FFF2-40B4-BE49-F238E27FC236}">
                <a16:creationId xmlns:a16="http://schemas.microsoft.com/office/drawing/2014/main" id="{DDAB4395-BFCC-4164-8D4A-75806630EE9E}"/>
              </a:ext>
            </a:extLst>
          </p:cNvPr>
          <p:cNvSpPr/>
          <p:nvPr/>
        </p:nvSpPr>
        <p:spPr>
          <a:xfrm>
            <a:off x="7253156" y="3253364"/>
            <a:ext cx="677337" cy="46131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350" dirty="0">
                <a:solidFill>
                  <a:srgbClr val="44546A"/>
                </a:solidFill>
              </a:rPr>
              <a:t>Policy</a:t>
            </a:r>
          </a:p>
        </p:txBody>
      </p:sp>
      <p:sp>
        <p:nvSpPr>
          <p:cNvPr id="54" name="Rounded Rectangle 7">
            <a:extLst>
              <a:ext uri="{FF2B5EF4-FFF2-40B4-BE49-F238E27FC236}">
                <a16:creationId xmlns:a16="http://schemas.microsoft.com/office/drawing/2014/main" id="{FCBB073B-180D-4E08-9539-4E2F70871F1E}"/>
              </a:ext>
            </a:extLst>
          </p:cNvPr>
          <p:cNvSpPr/>
          <p:nvPr/>
        </p:nvSpPr>
        <p:spPr>
          <a:xfrm>
            <a:off x="9561473" y="3628362"/>
            <a:ext cx="880092" cy="316522"/>
          </a:xfrm>
          <a:prstGeom prst="round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r>
              <a:rPr lang="en-US" sz="1050" dirty="0">
                <a:solidFill>
                  <a:prstClr val="white"/>
                </a:solidFill>
              </a:rPr>
              <a:t>Transport Slice</a:t>
            </a:r>
          </a:p>
        </p:txBody>
      </p:sp>
    </p:spTree>
    <p:extLst>
      <p:ext uri="{BB962C8B-B14F-4D97-AF65-F5344CB8AC3E}">
        <p14:creationId xmlns:p14="http://schemas.microsoft.com/office/powerpoint/2010/main" val="2885450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DB60172A-B4C5-4CD9-B709-AD538546791C}"/>
              </a:ext>
            </a:extLst>
          </p:cNvPr>
          <p:cNvCxnSpPr>
            <a:cxnSpLocks/>
            <a:endCxn id="70" idx="0"/>
          </p:cNvCxnSpPr>
          <p:nvPr/>
        </p:nvCxnSpPr>
        <p:spPr bwMode="auto">
          <a:xfrm flipH="1">
            <a:off x="3404198" y="2581959"/>
            <a:ext cx="3127135" cy="237058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32" name="Rectangle 31">
            <a:extLst>
              <a:ext uri="{FF2B5EF4-FFF2-40B4-BE49-F238E27FC236}">
                <a16:creationId xmlns:a16="http://schemas.microsoft.com/office/drawing/2014/main" id="{43CEC4D9-2C7F-4544-9239-387EBED85229}"/>
              </a:ext>
            </a:extLst>
          </p:cNvPr>
          <p:cNvSpPr/>
          <p:nvPr/>
        </p:nvSpPr>
        <p:spPr bwMode="auto">
          <a:xfrm>
            <a:off x="9998276" y="3033994"/>
            <a:ext cx="1894500" cy="6326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72000" tIns="45720" rIns="72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EPG Service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F139FE1-C64E-45F6-B099-6AF8E47AD7A1}"/>
              </a:ext>
            </a:extLst>
          </p:cNvPr>
          <p:cNvSpPr/>
          <p:nvPr/>
        </p:nvSpPr>
        <p:spPr bwMode="auto">
          <a:xfrm>
            <a:off x="6651282" y="5004521"/>
            <a:ext cx="1470268" cy="44543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72000" tIns="45720" rIns="72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dirty="0"/>
              <a:t>MME Service</a:t>
            </a:r>
            <a:endParaRPr lang="en-US" sz="2000" dirty="0">
              <a:latin typeface="Arial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56A83FD-A279-4A55-A982-A46416F62903}"/>
              </a:ext>
            </a:extLst>
          </p:cNvPr>
          <p:cNvSpPr/>
          <p:nvPr/>
        </p:nvSpPr>
        <p:spPr bwMode="auto">
          <a:xfrm>
            <a:off x="4506048" y="4999980"/>
            <a:ext cx="1693453" cy="44543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72000" tIns="45720" rIns="72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EPG Service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EABEBDB-5255-4693-BCA1-BF70F05D5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259" y="164970"/>
            <a:ext cx="11452343" cy="1081088"/>
          </a:xfrm>
        </p:spPr>
        <p:txBody>
          <a:bodyPr/>
          <a:lstStyle/>
          <a:p>
            <a:r>
              <a:rPr lang="en-US" dirty="0"/>
              <a:t>Service Dependency at MBB Slice Instantiation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5D0D7AD-D0A3-4745-A33B-9CEEC06ACE93}"/>
              </a:ext>
            </a:extLst>
          </p:cNvPr>
          <p:cNvSpPr/>
          <p:nvPr/>
        </p:nvSpPr>
        <p:spPr bwMode="auto">
          <a:xfrm>
            <a:off x="2112092" y="1757849"/>
            <a:ext cx="2878282" cy="94557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MBB Net Slice Service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2E4BC46-FFF4-4D2E-8AAF-0562E77C4E96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 bwMode="auto">
          <a:xfrm flipH="1">
            <a:off x="1840524" y="2703422"/>
            <a:ext cx="1710709" cy="11198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72A14637-2A53-4028-96CD-BA934DFB34BB}"/>
              </a:ext>
            </a:extLst>
          </p:cNvPr>
          <p:cNvSpPr/>
          <p:nvPr/>
        </p:nvSpPr>
        <p:spPr bwMode="auto">
          <a:xfrm>
            <a:off x="775456" y="3823297"/>
            <a:ext cx="2130136" cy="4955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LTE RAN Service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44A11B1-8D26-459A-9189-64CDECDE3A46}"/>
              </a:ext>
            </a:extLst>
          </p:cNvPr>
          <p:cNvCxnSpPr>
            <a:cxnSpLocks/>
            <a:stCxn id="14" idx="3"/>
            <a:endCxn id="32" idx="0"/>
          </p:cNvCxnSpPr>
          <p:nvPr/>
        </p:nvCxnSpPr>
        <p:spPr bwMode="auto">
          <a:xfrm>
            <a:off x="9350209" y="2239349"/>
            <a:ext cx="1595317" cy="79464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1DCB0BA-4EEE-4AF9-BE77-92D390D9958F}"/>
              </a:ext>
            </a:extLst>
          </p:cNvPr>
          <p:cNvCxnSpPr>
            <a:cxnSpLocks/>
            <a:stCxn id="4" idx="3"/>
          </p:cNvCxnSpPr>
          <p:nvPr/>
        </p:nvCxnSpPr>
        <p:spPr bwMode="auto">
          <a:xfrm flipV="1">
            <a:off x="4990375" y="2225439"/>
            <a:ext cx="1585461" cy="51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4CED8457-A665-43CD-9B8E-15CF22C8528A}"/>
              </a:ext>
            </a:extLst>
          </p:cNvPr>
          <p:cNvSpPr/>
          <p:nvPr/>
        </p:nvSpPr>
        <p:spPr bwMode="auto">
          <a:xfrm>
            <a:off x="6575836" y="1854001"/>
            <a:ext cx="2774373" cy="77069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 tenant EPC service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16C907F-FA6D-496A-939D-0DD1C16D97A9}"/>
              </a:ext>
            </a:extLst>
          </p:cNvPr>
          <p:cNvSpPr txBox="1"/>
          <p:nvPr/>
        </p:nvSpPr>
        <p:spPr>
          <a:xfrm>
            <a:off x="5360303" y="1864768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8E36DB-71D4-4B66-AEBD-3E0E333240FF}"/>
              </a:ext>
            </a:extLst>
          </p:cNvPr>
          <p:cNvSpPr txBox="1"/>
          <p:nvPr/>
        </p:nvSpPr>
        <p:spPr>
          <a:xfrm>
            <a:off x="3834586" y="2749401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4E3E4F8-C56F-4DD8-8520-399A25D5B515}"/>
              </a:ext>
            </a:extLst>
          </p:cNvPr>
          <p:cNvSpPr txBox="1"/>
          <p:nvPr/>
        </p:nvSpPr>
        <p:spPr>
          <a:xfrm>
            <a:off x="9998276" y="2212627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919ED5-0188-4AD0-8B21-D2F59436BDE0}"/>
              </a:ext>
            </a:extLst>
          </p:cNvPr>
          <p:cNvSpPr/>
          <p:nvPr/>
        </p:nvSpPr>
        <p:spPr bwMode="auto">
          <a:xfrm>
            <a:off x="5693444" y="3457477"/>
            <a:ext cx="1772067" cy="49954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EPC service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6666532-363A-41DC-BFFE-E20D9D7245A4}"/>
              </a:ext>
            </a:extLst>
          </p:cNvPr>
          <p:cNvCxnSpPr>
            <a:cxnSpLocks/>
            <a:stCxn id="7" idx="2"/>
            <a:endCxn id="27" idx="0"/>
          </p:cNvCxnSpPr>
          <p:nvPr/>
        </p:nvCxnSpPr>
        <p:spPr bwMode="auto">
          <a:xfrm flipH="1">
            <a:off x="1362138" y="4318852"/>
            <a:ext cx="478386" cy="33727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diamond" w="med" len="med"/>
            <a:tailEnd type="triangle"/>
          </a:ln>
          <a:effectLst/>
        </p:spPr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8529D8D-7808-437C-82C2-643CBB2D1C6C}"/>
              </a:ext>
            </a:extLst>
          </p:cNvPr>
          <p:cNvSpPr/>
          <p:nvPr/>
        </p:nvSpPr>
        <p:spPr bwMode="auto">
          <a:xfrm>
            <a:off x="359292" y="4656122"/>
            <a:ext cx="2005691" cy="49515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LTE RBS PNF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0E6C200-AF6B-4B2F-9A5B-670F1AC3DC0A}"/>
              </a:ext>
            </a:extLst>
          </p:cNvPr>
          <p:cNvSpPr txBox="1"/>
          <p:nvPr/>
        </p:nvSpPr>
        <p:spPr>
          <a:xfrm>
            <a:off x="9096600" y="7098595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Contains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56B145A-4D10-45EA-9D9A-D84E4A8B062E}"/>
              </a:ext>
            </a:extLst>
          </p:cNvPr>
          <p:cNvSpPr/>
          <p:nvPr/>
        </p:nvSpPr>
        <p:spPr bwMode="auto">
          <a:xfrm>
            <a:off x="4334967" y="5820882"/>
            <a:ext cx="1358395" cy="5204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EPG VF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6B3EF0F-91C1-4E6D-8E4D-A01DC6654A85}"/>
              </a:ext>
            </a:extLst>
          </p:cNvPr>
          <p:cNvSpPr/>
          <p:nvPr/>
        </p:nvSpPr>
        <p:spPr bwMode="auto">
          <a:xfrm>
            <a:off x="6531333" y="5822754"/>
            <a:ext cx="1367731" cy="51854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dirty="0"/>
              <a:t>MME</a:t>
            </a:r>
            <a:r>
              <a:rPr lang="en-US" sz="2000" dirty="0">
                <a:latin typeface="Arial" charset="0"/>
              </a:rPr>
              <a:t> VF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2EEEBB4-058D-4CD4-AA6A-EE54E7E94A71}"/>
              </a:ext>
            </a:extLst>
          </p:cNvPr>
          <p:cNvCxnSpPr>
            <a:cxnSpLocks/>
          </p:cNvCxnSpPr>
          <p:nvPr/>
        </p:nvCxnSpPr>
        <p:spPr bwMode="auto">
          <a:xfrm flipH="1">
            <a:off x="5739830" y="3957026"/>
            <a:ext cx="531403" cy="107848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diamond" w="med" len="med"/>
            <a:tailEnd type="triangle"/>
          </a:ln>
          <a:effectLst/>
        </p:spPr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BC318C7F-01A5-40C5-84A8-075A8F9F7565}"/>
              </a:ext>
            </a:extLst>
          </p:cNvPr>
          <p:cNvCxnSpPr>
            <a:cxnSpLocks/>
            <a:endCxn id="25" idx="0"/>
          </p:cNvCxnSpPr>
          <p:nvPr/>
        </p:nvCxnSpPr>
        <p:spPr bwMode="auto">
          <a:xfrm>
            <a:off x="6934635" y="4030835"/>
            <a:ext cx="451781" cy="97368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diamond" w="med" len="med"/>
            <a:tailEnd type="triangle"/>
          </a:ln>
          <a:effectLst/>
        </p:spPr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E32CB57C-F683-419C-BFAE-FA32024C0F59}"/>
              </a:ext>
            </a:extLst>
          </p:cNvPr>
          <p:cNvSpPr txBox="1"/>
          <p:nvPr/>
        </p:nvSpPr>
        <p:spPr>
          <a:xfrm>
            <a:off x="7024076" y="4121877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Uses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C22DBC1C-294C-4F2E-8B19-A6EA42865FB2}"/>
              </a:ext>
            </a:extLst>
          </p:cNvPr>
          <p:cNvSpPr txBox="1"/>
          <p:nvPr/>
        </p:nvSpPr>
        <p:spPr>
          <a:xfrm>
            <a:off x="6017973" y="4276699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Uses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1AF13C1-60BA-4795-B342-C81819509433}"/>
              </a:ext>
            </a:extLst>
          </p:cNvPr>
          <p:cNvSpPr/>
          <p:nvPr/>
        </p:nvSpPr>
        <p:spPr bwMode="auto">
          <a:xfrm>
            <a:off x="1258173" y="2948920"/>
            <a:ext cx="2540771" cy="685715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72000" tIns="45720" rIns="72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Allotted Resource</a:t>
            </a:r>
            <a:br>
              <a:rPr lang="en-US" sz="2000" dirty="0">
                <a:latin typeface="Arial" charset="0"/>
              </a:rPr>
            </a:br>
            <a:r>
              <a:rPr lang="en-US" sz="1200" i="1" dirty="0">
                <a:latin typeface="Arial" charset="0"/>
              </a:rPr>
              <a:t>Coverage Area</a:t>
            </a:r>
            <a:endParaRPr lang="en-US" sz="1200" dirty="0">
              <a:latin typeface="Arial" charset="0"/>
            </a:endParaRPr>
          </a:p>
          <a:p>
            <a:pPr algn="ctr" fontAlgn="base">
              <a:spcAft>
                <a:spcPct val="0"/>
              </a:spcAft>
            </a:pPr>
            <a:endParaRPr lang="en-US" sz="2000" i="1" dirty="0">
              <a:latin typeface="Arial" charset="0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1233451-BC60-42FA-8885-73DB460C9DA3}"/>
              </a:ext>
            </a:extLst>
          </p:cNvPr>
          <p:cNvCxnSpPr>
            <a:cxnSpLocks/>
            <a:stCxn id="32" idx="2"/>
            <a:endCxn id="61" idx="0"/>
          </p:cNvCxnSpPr>
          <p:nvPr/>
        </p:nvCxnSpPr>
        <p:spPr bwMode="auto">
          <a:xfrm>
            <a:off x="10945526" y="3666691"/>
            <a:ext cx="301833" cy="77685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diamond" w="med" len="med"/>
            <a:tailEnd type="triangle"/>
          </a:ln>
          <a:effectLst/>
        </p:spPr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C35BB179-425A-4AD4-B0E1-6A62CF9023F3}"/>
              </a:ext>
            </a:extLst>
          </p:cNvPr>
          <p:cNvCxnSpPr>
            <a:cxnSpLocks/>
          </p:cNvCxnSpPr>
          <p:nvPr/>
        </p:nvCxnSpPr>
        <p:spPr bwMode="auto">
          <a:xfrm flipH="1">
            <a:off x="5127055" y="5477393"/>
            <a:ext cx="27822" cy="34757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diamond" w="med" len="med"/>
            <a:tailEnd type="triangle"/>
          </a:ln>
          <a:effectLst/>
        </p:spPr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045C98B-BE4B-451F-BA52-028782729DFD}"/>
              </a:ext>
            </a:extLst>
          </p:cNvPr>
          <p:cNvCxnSpPr>
            <a:cxnSpLocks/>
          </p:cNvCxnSpPr>
          <p:nvPr/>
        </p:nvCxnSpPr>
        <p:spPr bwMode="auto">
          <a:xfrm flipH="1">
            <a:off x="7163757" y="5484188"/>
            <a:ext cx="27822" cy="34757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diamond" w="med" len="med"/>
            <a:tailEnd type="triangle"/>
          </a:ln>
          <a:effectLst/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EA37829-5C79-4D4E-83E4-470CD6D42D02}"/>
              </a:ext>
            </a:extLst>
          </p:cNvPr>
          <p:cNvSpPr txBox="1"/>
          <p:nvPr/>
        </p:nvSpPr>
        <p:spPr>
          <a:xfrm>
            <a:off x="575810" y="1706722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3FB45C3-DE4F-4333-B6DB-C88EF9EF6096}"/>
              </a:ext>
            </a:extLst>
          </p:cNvPr>
          <p:cNvCxnSpPr>
            <a:cxnSpLocks/>
          </p:cNvCxnSpPr>
          <p:nvPr/>
        </p:nvCxnSpPr>
        <p:spPr bwMode="auto">
          <a:xfrm flipV="1">
            <a:off x="971368" y="2234153"/>
            <a:ext cx="1140723" cy="51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4F8C38ED-54C7-4638-AC7D-9E5EA132AA42}"/>
              </a:ext>
            </a:extLst>
          </p:cNvPr>
          <p:cNvSpPr/>
          <p:nvPr/>
        </p:nvSpPr>
        <p:spPr bwMode="auto">
          <a:xfrm>
            <a:off x="8666343" y="4434940"/>
            <a:ext cx="1367731" cy="51854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dirty="0"/>
              <a:t>MME</a:t>
            </a:r>
            <a:r>
              <a:rPr lang="en-US" sz="2000" dirty="0">
                <a:latin typeface="Arial" charset="0"/>
              </a:rPr>
              <a:t> VF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474387-B6D6-4A8A-8864-50ED8E766682}"/>
              </a:ext>
            </a:extLst>
          </p:cNvPr>
          <p:cNvSpPr txBox="1"/>
          <p:nvPr/>
        </p:nvSpPr>
        <p:spPr>
          <a:xfrm>
            <a:off x="9954718" y="5708362"/>
            <a:ext cx="406783" cy="17877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450" dirty="0">
              <a:solidFill>
                <a:schemeClr val="bg1"/>
              </a:solidFill>
            </a:endParaRPr>
          </a:p>
        </p:txBody>
      </p:sp>
      <p:sp>
        <p:nvSpPr>
          <p:cNvPr id="46" name="Rounded Rectangle 4">
            <a:extLst>
              <a:ext uri="{FF2B5EF4-FFF2-40B4-BE49-F238E27FC236}">
                <a16:creationId xmlns:a16="http://schemas.microsoft.com/office/drawing/2014/main" id="{01F2307A-6A3E-45BB-B2F3-1DD646E74B6B}"/>
              </a:ext>
            </a:extLst>
          </p:cNvPr>
          <p:cNvSpPr/>
          <p:nvPr/>
        </p:nvSpPr>
        <p:spPr>
          <a:xfrm>
            <a:off x="9954718" y="5491843"/>
            <a:ext cx="406783" cy="15093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endParaRPr lang="en-US" sz="1350" dirty="0">
              <a:solidFill>
                <a:srgbClr val="44546A"/>
              </a:solidFill>
            </a:endParaRPr>
          </a:p>
        </p:txBody>
      </p:sp>
      <p:sp>
        <p:nvSpPr>
          <p:cNvPr id="47" name="Rounded Rectangle 6">
            <a:extLst>
              <a:ext uri="{FF2B5EF4-FFF2-40B4-BE49-F238E27FC236}">
                <a16:creationId xmlns:a16="http://schemas.microsoft.com/office/drawing/2014/main" id="{82850C63-3B5F-4943-9B1D-55D5531A04AD}"/>
              </a:ext>
            </a:extLst>
          </p:cNvPr>
          <p:cNvSpPr/>
          <p:nvPr/>
        </p:nvSpPr>
        <p:spPr>
          <a:xfrm>
            <a:off x="9954718" y="5927182"/>
            <a:ext cx="406783" cy="14577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CCC9F50-8E91-4205-B759-D1321D547B79}"/>
              </a:ext>
            </a:extLst>
          </p:cNvPr>
          <p:cNvSpPr txBox="1"/>
          <p:nvPr/>
        </p:nvSpPr>
        <p:spPr>
          <a:xfrm>
            <a:off x="10355277" y="5440217"/>
            <a:ext cx="8034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50000"/>
                  </a:schemeClr>
                </a:solidFill>
              </a:rPr>
              <a:t>VNF Object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40FA987-FB4C-4A42-83F0-4EB9615A43E6}"/>
              </a:ext>
            </a:extLst>
          </p:cNvPr>
          <p:cNvSpPr txBox="1"/>
          <p:nvPr/>
        </p:nvSpPr>
        <p:spPr>
          <a:xfrm>
            <a:off x="10344272" y="5657032"/>
            <a:ext cx="97013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50000"/>
                  </a:schemeClr>
                </a:solidFill>
              </a:rPr>
              <a:t>Service Object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0219EE9-052B-4DC1-8681-A0003CA5BC97}"/>
              </a:ext>
            </a:extLst>
          </p:cNvPr>
          <p:cNvSpPr txBox="1"/>
          <p:nvPr/>
        </p:nvSpPr>
        <p:spPr>
          <a:xfrm>
            <a:off x="10343543" y="5884651"/>
            <a:ext cx="15135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50000"/>
                  </a:schemeClr>
                </a:solidFill>
              </a:rPr>
              <a:t>Existing Service instance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8B049700-F373-40A8-BFDA-BAA43D4E58FC}"/>
              </a:ext>
            </a:extLst>
          </p:cNvPr>
          <p:cNvSpPr/>
          <p:nvPr/>
        </p:nvSpPr>
        <p:spPr bwMode="auto">
          <a:xfrm>
            <a:off x="7972563" y="3048316"/>
            <a:ext cx="1894500" cy="632697"/>
          </a:xfrm>
          <a:prstGeom prst="rect">
            <a:avLst/>
          </a:prstGeom>
          <a:solidFill>
            <a:schemeClr val="accent6">
              <a:lumMod val="7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72000" tIns="45720" rIns="72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MME Service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2988124A-6B85-41A7-9103-ADABA2732EE9}"/>
              </a:ext>
            </a:extLst>
          </p:cNvPr>
          <p:cNvSpPr/>
          <p:nvPr/>
        </p:nvSpPr>
        <p:spPr bwMode="auto">
          <a:xfrm>
            <a:off x="10568161" y="4443545"/>
            <a:ext cx="1358395" cy="5204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EPG VF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251D29CC-289B-4269-9955-5FAD70FD8BCE}"/>
              </a:ext>
            </a:extLst>
          </p:cNvPr>
          <p:cNvCxnSpPr>
            <a:cxnSpLocks/>
            <a:endCxn id="59" idx="1"/>
          </p:cNvCxnSpPr>
          <p:nvPr/>
        </p:nvCxnSpPr>
        <p:spPr bwMode="auto">
          <a:xfrm>
            <a:off x="7191579" y="2634961"/>
            <a:ext cx="780984" cy="72970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E7462520-77C3-4793-9372-20D9D5A7E2F7}"/>
              </a:ext>
            </a:extLst>
          </p:cNvPr>
          <p:cNvSpPr txBox="1"/>
          <p:nvPr/>
        </p:nvSpPr>
        <p:spPr>
          <a:xfrm>
            <a:off x="7490920" y="2654862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</a:t>
            </a:r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7EA015D7-DF66-4AE7-926C-6F2BCDF63AA5}"/>
              </a:ext>
            </a:extLst>
          </p:cNvPr>
          <p:cNvCxnSpPr>
            <a:cxnSpLocks/>
            <a:endCxn id="41" idx="0"/>
          </p:cNvCxnSpPr>
          <p:nvPr/>
        </p:nvCxnSpPr>
        <p:spPr bwMode="auto">
          <a:xfrm>
            <a:off x="9011142" y="3723496"/>
            <a:ext cx="339067" cy="71144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diamond" w="med" len="med"/>
            <a:tailEnd type="triangle"/>
          </a:ln>
          <a:effectLst/>
        </p:spPr>
      </p:cxnSp>
      <p:sp>
        <p:nvSpPr>
          <p:cNvPr id="70" name="Rectangle 69">
            <a:extLst>
              <a:ext uri="{FF2B5EF4-FFF2-40B4-BE49-F238E27FC236}">
                <a16:creationId xmlns:a16="http://schemas.microsoft.com/office/drawing/2014/main" id="{1CA82D6B-554D-4B54-9E32-1144946911F8}"/>
              </a:ext>
            </a:extLst>
          </p:cNvPr>
          <p:cNvSpPr/>
          <p:nvPr/>
        </p:nvSpPr>
        <p:spPr bwMode="auto">
          <a:xfrm>
            <a:off x="2585931" y="4952545"/>
            <a:ext cx="1636534" cy="49954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HSS service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818676D-FD38-4145-A553-58E7B83C6330}"/>
              </a:ext>
            </a:extLst>
          </p:cNvPr>
          <p:cNvSpPr/>
          <p:nvPr/>
        </p:nvSpPr>
        <p:spPr bwMode="auto">
          <a:xfrm>
            <a:off x="2874356" y="4198760"/>
            <a:ext cx="2479179" cy="539103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72000" tIns="45720" rIns="72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Allotted Resource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3AD6BAF-0142-4C5A-8087-69769804D225}"/>
              </a:ext>
            </a:extLst>
          </p:cNvPr>
          <p:cNvSpPr/>
          <p:nvPr/>
        </p:nvSpPr>
        <p:spPr bwMode="auto">
          <a:xfrm>
            <a:off x="2299035" y="5831766"/>
            <a:ext cx="1358395" cy="4400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HSS VF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F051853-307F-4B56-A704-85F3FE419ABA}"/>
              </a:ext>
            </a:extLst>
          </p:cNvPr>
          <p:cNvCxnSpPr>
            <a:cxnSpLocks/>
          </p:cNvCxnSpPr>
          <p:nvPr/>
        </p:nvCxnSpPr>
        <p:spPr bwMode="auto">
          <a:xfrm flipH="1">
            <a:off x="3104264" y="5491843"/>
            <a:ext cx="27822" cy="34757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diamond" w="med" len="med"/>
            <a:tailEnd type="triangle"/>
          </a:ln>
          <a:effectLst/>
        </p:spPr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D80933B4-8C0E-4A0A-9BA3-8FDF8608E763}"/>
              </a:ext>
            </a:extLst>
          </p:cNvPr>
          <p:cNvSpPr txBox="1"/>
          <p:nvPr/>
        </p:nvSpPr>
        <p:spPr>
          <a:xfrm>
            <a:off x="5195351" y="2863650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Uses</a:t>
            </a:r>
          </a:p>
        </p:txBody>
      </p:sp>
    </p:spTree>
    <p:extLst>
      <p:ext uri="{BB962C8B-B14F-4D97-AF65-F5344CB8AC3E}">
        <p14:creationId xmlns:p14="http://schemas.microsoft.com/office/powerpoint/2010/main" val="14618320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DB60172A-B4C5-4CD9-B709-AD538546791C}"/>
              </a:ext>
            </a:extLst>
          </p:cNvPr>
          <p:cNvCxnSpPr>
            <a:cxnSpLocks/>
            <a:endCxn id="70" idx="0"/>
          </p:cNvCxnSpPr>
          <p:nvPr/>
        </p:nvCxnSpPr>
        <p:spPr bwMode="auto">
          <a:xfrm flipH="1">
            <a:off x="3404198" y="2749401"/>
            <a:ext cx="1334057" cy="220314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5EABEBDB-5255-4693-BCA1-BF70F05D58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259" y="164970"/>
            <a:ext cx="11452343" cy="1081088"/>
          </a:xfrm>
        </p:spPr>
        <p:txBody>
          <a:bodyPr/>
          <a:lstStyle/>
          <a:p>
            <a:r>
              <a:rPr lang="en-US" dirty="0"/>
              <a:t>Service Dependency at MBB Slice Instantiation (Beijing)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5D0D7AD-D0A3-4745-A33B-9CEEC06ACE93}"/>
              </a:ext>
            </a:extLst>
          </p:cNvPr>
          <p:cNvSpPr/>
          <p:nvPr/>
        </p:nvSpPr>
        <p:spPr bwMode="auto">
          <a:xfrm>
            <a:off x="2112092" y="1757849"/>
            <a:ext cx="2878282" cy="945573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MBB Net Slice Service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02E4BC46-FFF4-4D2E-8AAF-0562E77C4E96}"/>
              </a:ext>
            </a:extLst>
          </p:cNvPr>
          <p:cNvCxnSpPr>
            <a:cxnSpLocks/>
            <a:stCxn id="4" idx="2"/>
            <a:endCxn id="7" idx="0"/>
          </p:cNvCxnSpPr>
          <p:nvPr/>
        </p:nvCxnSpPr>
        <p:spPr bwMode="auto">
          <a:xfrm flipH="1">
            <a:off x="1840524" y="2703422"/>
            <a:ext cx="1710709" cy="1119875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72A14637-2A53-4028-96CD-BA934DFB34BB}"/>
              </a:ext>
            </a:extLst>
          </p:cNvPr>
          <p:cNvSpPr/>
          <p:nvPr/>
        </p:nvSpPr>
        <p:spPr bwMode="auto">
          <a:xfrm>
            <a:off x="775456" y="3823297"/>
            <a:ext cx="2130136" cy="495555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LTE RAN Service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1DCB0BA-4EEE-4AF9-BE77-92D390D9958F}"/>
              </a:ext>
            </a:extLst>
          </p:cNvPr>
          <p:cNvCxnSpPr>
            <a:cxnSpLocks/>
            <a:stCxn id="4" idx="3"/>
            <a:endCxn id="41" idx="1"/>
          </p:cNvCxnSpPr>
          <p:nvPr/>
        </p:nvCxnSpPr>
        <p:spPr bwMode="auto">
          <a:xfrm>
            <a:off x="4990374" y="2230636"/>
            <a:ext cx="3123204" cy="1147369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E16C907F-FA6D-496A-939D-0DD1C16D97A9}"/>
              </a:ext>
            </a:extLst>
          </p:cNvPr>
          <p:cNvSpPr txBox="1"/>
          <p:nvPr/>
        </p:nvSpPr>
        <p:spPr>
          <a:xfrm>
            <a:off x="5352774" y="2518756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8E36DB-71D4-4B66-AEBD-3E0E333240FF}"/>
              </a:ext>
            </a:extLst>
          </p:cNvPr>
          <p:cNvSpPr txBox="1"/>
          <p:nvPr/>
        </p:nvSpPr>
        <p:spPr>
          <a:xfrm>
            <a:off x="3834586" y="2749401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4E3E4F8-C56F-4DD8-8520-399A25D5B515}"/>
              </a:ext>
            </a:extLst>
          </p:cNvPr>
          <p:cNvSpPr txBox="1"/>
          <p:nvPr/>
        </p:nvSpPr>
        <p:spPr>
          <a:xfrm>
            <a:off x="5648282" y="1726297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6919ED5-0188-4AD0-8B21-D2F59436BDE0}"/>
              </a:ext>
            </a:extLst>
          </p:cNvPr>
          <p:cNvSpPr/>
          <p:nvPr/>
        </p:nvSpPr>
        <p:spPr bwMode="auto">
          <a:xfrm>
            <a:off x="5693444" y="3457477"/>
            <a:ext cx="1772067" cy="49954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EPC service</a:t>
            </a: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16666532-363A-41DC-BFFE-E20D9D7245A4}"/>
              </a:ext>
            </a:extLst>
          </p:cNvPr>
          <p:cNvCxnSpPr>
            <a:cxnSpLocks/>
            <a:stCxn id="7" idx="2"/>
            <a:endCxn id="27" idx="0"/>
          </p:cNvCxnSpPr>
          <p:nvPr/>
        </p:nvCxnSpPr>
        <p:spPr bwMode="auto">
          <a:xfrm flipH="1">
            <a:off x="1362138" y="4318852"/>
            <a:ext cx="478386" cy="33727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diamond" w="med" len="med"/>
            <a:tailEnd type="triangle"/>
          </a:ln>
          <a:effectLst/>
        </p:spPr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58529D8D-7808-437C-82C2-643CBB2D1C6C}"/>
              </a:ext>
            </a:extLst>
          </p:cNvPr>
          <p:cNvSpPr/>
          <p:nvPr/>
        </p:nvSpPr>
        <p:spPr bwMode="auto">
          <a:xfrm>
            <a:off x="359292" y="4656122"/>
            <a:ext cx="2005691" cy="495156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LTE RBS PNF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0E6C200-AF6B-4B2F-9A5B-670F1AC3DC0A}"/>
              </a:ext>
            </a:extLst>
          </p:cNvPr>
          <p:cNvSpPr txBox="1"/>
          <p:nvPr/>
        </p:nvSpPr>
        <p:spPr>
          <a:xfrm>
            <a:off x="9096600" y="7098595"/>
            <a:ext cx="1061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Contains</a:t>
            </a: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56B145A-4D10-45EA-9D9A-D84E4A8B062E}"/>
              </a:ext>
            </a:extLst>
          </p:cNvPr>
          <p:cNvSpPr/>
          <p:nvPr/>
        </p:nvSpPr>
        <p:spPr bwMode="auto">
          <a:xfrm>
            <a:off x="4334967" y="5820882"/>
            <a:ext cx="1358395" cy="5204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EPG VF</a:t>
            </a:r>
          </a:p>
        </p:txBody>
      </p:sp>
      <p:sp>
        <p:nvSpPr>
          <p:cNvPr id="30" name="Rectangle: Rounded Corners 29">
            <a:extLst>
              <a:ext uri="{FF2B5EF4-FFF2-40B4-BE49-F238E27FC236}">
                <a16:creationId xmlns:a16="http://schemas.microsoft.com/office/drawing/2014/main" id="{C6B3EF0F-91C1-4E6D-8E4D-A01DC6654A85}"/>
              </a:ext>
            </a:extLst>
          </p:cNvPr>
          <p:cNvSpPr/>
          <p:nvPr/>
        </p:nvSpPr>
        <p:spPr bwMode="auto">
          <a:xfrm>
            <a:off x="6531333" y="5822754"/>
            <a:ext cx="1367731" cy="51854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dirty="0"/>
              <a:t>MME</a:t>
            </a:r>
            <a:r>
              <a:rPr lang="en-US" sz="2000" dirty="0">
                <a:latin typeface="Arial" charset="0"/>
              </a:rPr>
              <a:t> VF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02EEEBB4-058D-4CD4-AA6A-EE54E7E94A71}"/>
              </a:ext>
            </a:extLst>
          </p:cNvPr>
          <p:cNvCxnSpPr>
            <a:cxnSpLocks/>
            <a:endCxn id="29" idx="0"/>
          </p:cNvCxnSpPr>
          <p:nvPr/>
        </p:nvCxnSpPr>
        <p:spPr bwMode="auto">
          <a:xfrm flipH="1">
            <a:off x="5014165" y="3957026"/>
            <a:ext cx="1257070" cy="186385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diamond" w="med" len="med"/>
            <a:tailEnd type="triangle"/>
          </a:ln>
          <a:effectLst/>
        </p:spPr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22DBC1C-294C-4F2E-8B19-A6EA42865FB2}"/>
              </a:ext>
            </a:extLst>
          </p:cNvPr>
          <p:cNvSpPr txBox="1"/>
          <p:nvPr/>
        </p:nvSpPr>
        <p:spPr>
          <a:xfrm>
            <a:off x="6017973" y="4276699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Uses</a:t>
            </a:r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F1AF13C1-60BA-4795-B342-C81819509433}"/>
              </a:ext>
            </a:extLst>
          </p:cNvPr>
          <p:cNvSpPr/>
          <p:nvPr/>
        </p:nvSpPr>
        <p:spPr bwMode="auto">
          <a:xfrm>
            <a:off x="1246710" y="2969607"/>
            <a:ext cx="2329321" cy="688266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72000" tIns="45720" rIns="72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Allotted Resource</a:t>
            </a:r>
            <a:br>
              <a:rPr lang="en-US" sz="2000" dirty="0">
                <a:latin typeface="Arial" charset="0"/>
              </a:rPr>
            </a:br>
            <a:r>
              <a:rPr lang="en-US" sz="1200" i="1" dirty="0">
                <a:latin typeface="Arial" charset="0"/>
              </a:rPr>
              <a:t>Coverage Area</a:t>
            </a:r>
            <a:endParaRPr lang="en-US" sz="1200" dirty="0">
              <a:latin typeface="Arial" charset="0"/>
            </a:endParaRPr>
          </a:p>
          <a:p>
            <a:pPr algn="ctr" fontAlgn="base">
              <a:spcAft>
                <a:spcPct val="0"/>
              </a:spcAft>
            </a:pPr>
            <a:endParaRPr lang="en-US" sz="2000" i="1" dirty="0">
              <a:latin typeface="Arial" charset="0"/>
            </a:endParaRP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5045C98B-BE4B-451F-BA52-028782729DFD}"/>
              </a:ext>
            </a:extLst>
          </p:cNvPr>
          <p:cNvCxnSpPr>
            <a:cxnSpLocks/>
            <a:endCxn id="30" idx="0"/>
          </p:cNvCxnSpPr>
          <p:nvPr/>
        </p:nvCxnSpPr>
        <p:spPr bwMode="auto">
          <a:xfrm>
            <a:off x="7027285" y="4024971"/>
            <a:ext cx="187914" cy="179778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diamond" w="med" len="med"/>
            <a:tailEnd type="triangle"/>
          </a:ln>
          <a:effectLst/>
        </p:spPr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1EA37829-5C79-4D4E-83E4-470CD6D42D02}"/>
              </a:ext>
            </a:extLst>
          </p:cNvPr>
          <p:cNvSpPr txBox="1"/>
          <p:nvPr/>
        </p:nvSpPr>
        <p:spPr>
          <a:xfrm>
            <a:off x="575810" y="1706722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23FB45C3-DE4F-4333-B6DB-C88EF9EF6096}"/>
              </a:ext>
            </a:extLst>
          </p:cNvPr>
          <p:cNvCxnSpPr>
            <a:cxnSpLocks/>
          </p:cNvCxnSpPr>
          <p:nvPr/>
        </p:nvCxnSpPr>
        <p:spPr bwMode="auto">
          <a:xfrm flipV="1">
            <a:off x="971368" y="2234153"/>
            <a:ext cx="1140723" cy="519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4F8C38ED-54C7-4638-AC7D-9E5EA132AA42}"/>
              </a:ext>
            </a:extLst>
          </p:cNvPr>
          <p:cNvSpPr/>
          <p:nvPr/>
        </p:nvSpPr>
        <p:spPr bwMode="auto">
          <a:xfrm>
            <a:off x="8113578" y="3118733"/>
            <a:ext cx="1367731" cy="518543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dirty="0"/>
              <a:t>MME</a:t>
            </a:r>
            <a:r>
              <a:rPr lang="en-US" sz="2000" dirty="0">
                <a:latin typeface="Arial" charset="0"/>
              </a:rPr>
              <a:t> VF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5474387-B6D6-4A8A-8864-50ED8E766682}"/>
              </a:ext>
            </a:extLst>
          </p:cNvPr>
          <p:cNvSpPr txBox="1"/>
          <p:nvPr/>
        </p:nvSpPr>
        <p:spPr>
          <a:xfrm>
            <a:off x="9954718" y="5708362"/>
            <a:ext cx="406783" cy="178772"/>
          </a:xfrm>
          <a:prstGeom prst="roundRect">
            <a:avLst/>
          </a:prstGeom>
          <a:solidFill>
            <a:schemeClr val="accent6">
              <a:lumMod val="75000"/>
            </a:schemeClr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450" dirty="0">
              <a:solidFill>
                <a:schemeClr val="bg1"/>
              </a:solidFill>
            </a:endParaRPr>
          </a:p>
        </p:txBody>
      </p:sp>
      <p:sp>
        <p:nvSpPr>
          <p:cNvPr id="46" name="Rounded Rectangle 4">
            <a:extLst>
              <a:ext uri="{FF2B5EF4-FFF2-40B4-BE49-F238E27FC236}">
                <a16:creationId xmlns:a16="http://schemas.microsoft.com/office/drawing/2014/main" id="{01F2307A-6A3E-45BB-B2F3-1DD646E74B6B}"/>
              </a:ext>
            </a:extLst>
          </p:cNvPr>
          <p:cNvSpPr/>
          <p:nvPr/>
        </p:nvSpPr>
        <p:spPr>
          <a:xfrm>
            <a:off x="9954718" y="5491843"/>
            <a:ext cx="406783" cy="150932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endParaRPr lang="en-US" sz="1350" dirty="0">
              <a:solidFill>
                <a:srgbClr val="44546A"/>
              </a:solidFill>
            </a:endParaRPr>
          </a:p>
        </p:txBody>
      </p:sp>
      <p:sp>
        <p:nvSpPr>
          <p:cNvPr id="47" name="Rounded Rectangle 6">
            <a:extLst>
              <a:ext uri="{FF2B5EF4-FFF2-40B4-BE49-F238E27FC236}">
                <a16:creationId xmlns:a16="http://schemas.microsoft.com/office/drawing/2014/main" id="{82850C63-3B5F-4943-9B1D-55D5531A04AD}"/>
              </a:ext>
            </a:extLst>
          </p:cNvPr>
          <p:cNvSpPr/>
          <p:nvPr/>
        </p:nvSpPr>
        <p:spPr>
          <a:xfrm>
            <a:off x="9954718" y="5927182"/>
            <a:ext cx="406783" cy="145772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25">
              <a:spcBef>
                <a:spcPct val="0"/>
              </a:spcBef>
            </a:pPr>
            <a:endParaRPr lang="en-US" sz="1200" dirty="0">
              <a:solidFill>
                <a:prstClr val="white"/>
              </a:solidFill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CCC9F50-8E91-4205-B759-D1321D547B79}"/>
              </a:ext>
            </a:extLst>
          </p:cNvPr>
          <p:cNvSpPr txBox="1"/>
          <p:nvPr/>
        </p:nvSpPr>
        <p:spPr>
          <a:xfrm>
            <a:off x="10355277" y="5440217"/>
            <a:ext cx="80342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50000"/>
                  </a:schemeClr>
                </a:solidFill>
              </a:rPr>
              <a:t>VNF Object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D40FA987-FB4C-4A42-83F0-4EB9615A43E6}"/>
              </a:ext>
            </a:extLst>
          </p:cNvPr>
          <p:cNvSpPr txBox="1"/>
          <p:nvPr/>
        </p:nvSpPr>
        <p:spPr>
          <a:xfrm>
            <a:off x="10344272" y="5657032"/>
            <a:ext cx="97013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50000"/>
                  </a:schemeClr>
                </a:solidFill>
              </a:rPr>
              <a:t>Service Object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E0219EE9-052B-4DC1-8681-A0003CA5BC97}"/>
              </a:ext>
            </a:extLst>
          </p:cNvPr>
          <p:cNvSpPr txBox="1"/>
          <p:nvPr/>
        </p:nvSpPr>
        <p:spPr>
          <a:xfrm>
            <a:off x="10343543" y="5884651"/>
            <a:ext cx="151355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>
                <a:solidFill>
                  <a:schemeClr val="tx1">
                    <a:lumMod val="50000"/>
                  </a:schemeClr>
                </a:solidFill>
              </a:rPr>
              <a:t>Existing Service instance</a:t>
            </a:r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2988124A-6B85-41A7-9103-ADABA2732EE9}"/>
              </a:ext>
            </a:extLst>
          </p:cNvPr>
          <p:cNvSpPr/>
          <p:nvPr/>
        </p:nvSpPr>
        <p:spPr bwMode="auto">
          <a:xfrm>
            <a:off x="7219866" y="1811675"/>
            <a:ext cx="1358395" cy="520415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EPG VF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251D29CC-289B-4269-9955-5FAD70FD8BCE}"/>
              </a:ext>
            </a:extLst>
          </p:cNvPr>
          <p:cNvCxnSpPr>
            <a:cxnSpLocks/>
            <a:endCxn id="61" idx="1"/>
          </p:cNvCxnSpPr>
          <p:nvPr/>
        </p:nvCxnSpPr>
        <p:spPr bwMode="auto">
          <a:xfrm flipV="1">
            <a:off x="4981744" y="2071883"/>
            <a:ext cx="2238122" cy="643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E7462520-77C3-4793-9372-20D9D5A7E2F7}"/>
              </a:ext>
            </a:extLst>
          </p:cNvPr>
          <p:cNvSpPr txBox="1"/>
          <p:nvPr/>
        </p:nvSpPr>
        <p:spPr>
          <a:xfrm>
            <a:off x="8627910" y="1370747"/>
            <a:ext cx="8402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Create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1CA82D6B-554D-4B54-9E32-1144946911F8}"/>
              </a:ext>
            </a:extLst>
          </p:cNvPr>
          <p:cNvSpPr/>
          <p:nvPr/>
        </p:nvSpPr>
        <p:spPr bwMode="auto">
          <a:xfrm>
            <a:off x="2585931" y="4952545"/>
            <a:ext cx="1636534" cy="499549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HSS service</a:t>
            </a: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818676D-FD38-4145-A553-58E7B83C6330}"/>
              </a:ext>
            </a:extLst>
          </p:cNvPr>
          <p:cNvSpPr/>
          <p:nvPr/>
        </p:nvSpPr>
        <p:spPr bwMode="auto">
          <a:xfrm>
            <a:off x="2874356" y="4198760"/>
            <a:ext cx="2479179" cy="539103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72000" tIns="45720" rIns="7200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Allotted Resource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3AD6BAF-0142-4C5A-8087-69769804D225}"/>
              </a:ext>
            </a:extLst>
          </p:cNvPr>
          <p:cNvSpPr/>
          <p:nvPr/>
        </p:nvSpPr>
        <p:spPr bwMode="auto">
          <a:xfrm>
            <a:off x="2299035" y="5831766"/>
            <a:ext cx="1358395" cy="440050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000" dirty="0">
                <a:latin typeface="Arial" charset="0"/>
              </a:rPr>
              <a:t>HSS VF</a:t>
            </a:r>
          </a:p>
        </p:txBody>
      </p:sp>
      <p:cxnSp>
        <p:nvCxnSpPr>
          <p:cNvPr id="75" name="Straight Arrow Connector 74">
            <a:extLst>
              <a:ext uri="{FF2B5EF4-FFF2-40B4-BE49-F238E27FC236}">
                <a16:creationId xmlns:a16="http://schemas.microsoft.com/office/drawing/2014/main" id="{2F051853-307F-4B56-A704-85F3FE419ABA}"/>
              </a:ext>
            </a:extLst>
          </p:cNvPr>
          <p:cNvCxnSpPr>
            <a:cxnSpLocks/>
          </p:cNvCxnSpPr>
          <p:nvPr/>
        </p:nvCxnSpPr>
        <p:spPr bwMode="auto">
          <a:xfrm flipH="1">
            <a:off x="3104264" y="5491843"/>
            <a:ext cx="27822" cy="34757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ysDot"/>
            <a:round/>
            <a:headEnd type="diamond" w="med" len="med"/>
            <a:tailEnd type="triangle"/>
          </a:ln>
          <a:effectLst/>
        </p:spPr>
      </p:cxnSp>
      <p:sp>
        <p:nvSpPr>
          <p:cNvPr id="76" name="TextBox 75">
            <a:extLst>
              <a:ext uri="{FF2B5EF4-FFF2-40B4-BE49-F238E27FC236}">
                <a16:creationId xmlns:a16="http://schemas.microsoft.com/office/drawing/2014/main" id="{D80933B4-8C0E-4A0A-9BA3-8FDF8608E763}"/>
              </a:ext>
            </a:extLst>
          </p:cNvPr>
          <p:cNvSpPr txBox="1"/>
          <p:nvPr/>
        </p:nvSpPr>
        <p:spPr>
          <a:xfrm>
            <a:off x="4708060" y="2904257"/>
            <a:ext cx="627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Uses</a:t>
            </a:r>
          </a:p>
        </p:txBody>
      </p:sp>
    </p:spTree>
    <p:extLst>
      <p:ext uri="{BB962C8B-B14F-4D97-AF65-F5344CB8AC3E}">
        <p14:creationId xmlns:p14="http://schemas.microsoft.com/office/powerpoint/2010/main" val="26514535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68649" y="94875"/>
            <a:ext cx="11626705" cy="640080"/>
          </a:xfrm>
        </p:spPr>
        <p:txBody>
          <a:bodyPr>
            <a:normAutofit/>
          </a:bodyPr>
          <a:lstStyle/>
          <a:p>
            <a:r>
              <a:rPr lang="en-US" dirty="0"/>
              <a:t>High Level Initial Flow chart</a:t>
            </a:r>
          </a:p>
        </p:txBody>
      </p:sp>
      <p:pic>
        <p:nvPicPr>
          <p:cNvPr id="8" name="Picture 7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BDB7BC5B-EAA2-43F0-971F-73AEB1EEA6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8649" y="1046353"/>
            <a:ext cx="10243127" cy="5716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23858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77142038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7821</TotalTime>
  <Words>241</Words>
  <Application>Microsoft Office PowerPoint</Application>
  <PresentationFormat>Widescreen</PresentationFormat>
  <Paragraphs>102</Paragraphs>
  <Slides>7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.AppleSystemUIFont</vt:lpstr>
      <vt:lpstr>Arial</vt:lpstr>
      <vt:lpstr>Calibri</vt:lpstr>
      <vt:lpstr>Geneva</vt:lpstr>
      <vt:lpstr>Intel Clear Light</vt:lpstr>
      <vt:lpstr>Wingdings</vt:lpstr>
      <vt:lpstr>Office Theme</vt:lpstr>
      <vt:lpstr>Instantiate MMB Network Slice </vt:lpstr>
      <vt:lpstr>Some preconditions</vt:lpstr>
      <vt:lpstr>ONAP Driven E2E Slicing PoC  - Architecture</vt:lpstr>
      <vt:lpstr>Service Dependency at MBB Slice Instantiation</vt:lpstr>
      <vt:lpstr>Service Dependency at MBB Slice Instantiation (Beijing)</vt:lpstr>
      <vt:lpstr>High Level Initial Flow chart</vt:lpstr>
      <vt:lpstr>PowerPoint Presentation</vt:lpstr>
    </vt:vector>
  </TitlesOfParts>
  <Company>Ericsson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john.quilty@ericsson.com</dc:creator>
  <cp:lastModifiedBy>John Quilty</cp:lastModifiedBy>
  <cp:revision>367</cp:revision>
  <cp:lastPrinted>2017-12-06T19:47:24Z</cp:lastPrinted>
  <dcterms:created xsi:type="dcterms:W3CDTF">2017-02-27T16:23:08Z</dcterms:created>
  <dcterms:modified xsi:type="dcterms:W3CDTF">2018-04-18T11:38:14Z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UpdateProcess">
    <vt:lpwstr>End</vt:lpwstr>
  </property>
</Properties>
</file>