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8" r:id="rId3"/>
    <p:sldId id="259" r:id="rId4"/>
    <p:sldId id="261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86226" autoAdjust="0"/>
  </p:normalViewPr>
  <p:slideViewPr>
    <p:cSldViewPr snapToGrid="0" snapToObjects="1">
      <p:cViewPr varScale="1">
        <p:scale>
          <a:sx n="103" d="100"/>
          <a:sy n="103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963q\Documents\5G%20Stuff%20Graph%20_%20updated%20for%20SDN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Trends - Daily Network Changes per Cells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Actual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Lbls>
            <c:delete val="1"/>
          </c:dLbls>
          <c:trendline>
            <c:spPr>
              <a:ln w="25400" cap="rnd">
                <a:solidFill>
                  <a:srgbClr val="FFFF00">
                    <a:alpha val="50000"/>
                  </a:srgbClr>
                </a:solidFill>
                <a:prstDash val="sysDash"/>
              </a:ln>
              <a:effectLst/>
            </c:spPr>
            <c:trendlineType val="power"/>
            <c:forward val="1"/>
            <c:dispRSqr val="0"/>
            <c:dispEq val="0"/>
          </c:trendline>
          <c:trendline>
            <c:spPr>
              <a:ln w="25400" cap="rnd">
                <a:solidFill>
                  <a:srgbClr val="FFFF00">
                    <a:alpha val="50000"/>
                  </a:srgbClr>
                </a:solidFill>
                <a:prstDash val="sysDot"/>
              </a:ln>
              <a:effectLst/>
            </c:spPr>
            <c:trendlineType val="linear"/>
            <c:forward val="1"/>
            <c:dispRSqr val="0"/>
            <c:dispEq val="0"/>
          </c:trendline>
          <c:trendline>
            <c:spPr>
              <a:ln w="25400" cap="rnd">
                <a:solidFill>
                  <a:srgbClr val="FF0000">
                    <a:alpha val="50000"/>
                  </a:srgbClr>
                </a:solidFill>
                <a:prstDash val="sysDot"/>
              </a:ln>
              <a:effectLst/>
            </c:spPr>
            <c:trendlineType val="exp"/>
            <c:forward val="0.4"/>
            <c:dispRSqr val="0"/>
            <c:dispEq val="0"/>
          </c:trendline>
          <c:cat>
            <c:strRef>
              <c:f>Sheet1!$F$40:$F$43</c:f>
              <c:strCache>
                <c:ptCount val="4"/>
                <c:pt idx="0">
                  <c:v>2G</c:v>
                </c:pt>
                <c:pt idx="1">
                  <c:v>3G</c:v>
                </c:pt>
                <c:pt idx="2">
                  <c:v>4G</c:v>
                </c:pt>
                <c:pt idx="3">
                  <c:v>5G</c:v>
                </c:pt>
              </c:strCache>
            </c:strRef>
          </c:cat>
          <c:val>
            <c:numRef>
              <c:f>Sheet1!$G$40:$G$42</c:f>
              <c:numCache>
                <c:formatCode>General</c:formatCode>
                <c:ptCount val="3"/>
                <c:pt idx="0">
                  <c:v>1.23</c:v>
                </c:pt>
                <c:pt idx="1">
                  <c:v>38.5</c:v>
                </c:pt>
                <c:pt idx="2">
                  <c:v>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1E8-4F09-83B9-16C7E8EA69A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403072824"/>
        <c:axId val="403085616"/>
      </c:lineChart>
      <c:catAx>
        <c:axId val="4030728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085616"/>
        <c:crosses val="autoZero"/>
        <c:auto val="1"/>
        <c:lblAlgn val="ctr"/>
        <c:lblOffset val="100"/>
        <c:noMultiLvlLbl val="0"/>
      </c:catAx>
      <c:valAx>
        <c:axId val="40308561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03072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1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r>
              <a:rPr lang="en-US" sz="140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In option 2, one can think of a having notification/subscriptions services at the upper layer. In this case, all complexity is moved to the Network.</a:t>
            </a:r>
          </a:p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9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937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Note: </a:t>
            </a:r>
          </a:p>
          <a:p>
            <a:pPr lvl="0"/>
            <a:r>
              <a:rPr lang="en-US" sz="937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Data averaged daily over a period of 1 year for 2G/3G while 4G data is a daily average from January to April 2018. It’s limited to configuration changes events (Ex: Parameter X goes from Value A to Value B)</a:t>
            </a:r>
          </a:p>
          <a:p>
            <a:pPr lvl="0"/>
            <a:r>
              <a:rPr lang="en-US" sz="937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reads X changes per individual Cell. </a:t>
            </a:r>
          </a:p>
          <a:p>
            <a:pPr lvl="0"/>
            <a:endParaRPr lang="en-US" sz="937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lvl="0"/>
            <a:endParaRPr lang="en-US" sz="937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353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</a:t>
            </a:r>
          </a:p>
          <a:p>
            <a:r>
              <a:rPr lang="en-US" dirty="0"/>
              <a:t>Architecture not defined. This to highlight opportunity for datastore supporting radio characteristics.</a:t>
            </a:r>
          </a:p>
          <a:p>
            <a:r>
              <a:rPr lang="en-US" dirty="0"/>
              <a:t>Area represent a geographical area. </a:t>
            </a:r>
          </a:p>
          <a:p>
            <a:r>
              <a:rPr lang="en-US" dirty="0"/>
              <a:t>Partial copy represent a slice of the network. In both option, it’s expected that the “network copy” is a complete copy of the network. Such copy need to be synchronized in real-time</a:t>
            </a:r>
          </a:p>
          <a:p>
            <a:r>
              <a:rPr lang="en-US" dirty="0" err="1"/>
              <a:t>SDNRc</a:t>
            </a:r>
            <a:r>
              <a:rPr lang="en-US" dirty="0"/>
              <a:t>: SDNR Controller</a:t>
            </a:r>
          </a:p>
          <a:p>
            <a:r>
              <a:rPr lang="en-US" dirty="0" err="1"/>
              <a:t>SDNRd</a:t>
            </a:r>
            <a:r>
              <a:rPr lang="en-US" dirty="0"/>
              <a:t>: SDNR Distributed Controller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03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3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1749" b="3497"/>
          <a:stretch/>
        </p:blipFill>
        <p:spPr>
          <a:xfrm>
            <a:off x="3" y="146"/>
            <a:ext cx="12192254" cy="685785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775783"/>
            <a:ext cx="11238520" cy="5327014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0934" y="7309"/>
            <a:ext cx="10672234" cy="768476"/>
          </a:xfrm>
          <a:noFill/>
        </p:spPr>
        <p:txBody>
          <a:bodyPr/>
          <a:lstStyle>
            <a:lvl1pPr>
              <a:defRPr sz="288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0" y="6334575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72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© 2015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3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96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3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963q@att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4320072"/>
            <a:ext cx="11332718" cy="962241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4000" dirty="0"/>
              <a:t>ONAP SDN-R</a:t>
            </a:r>
            <a:br>
              <a:rPr lang="en-US" sz="4000" dirty="0"/>
            </a:br>
            <a:r>
              <a:rPr lang="en-US" sz="4000" dirty="0"/>
              <a:t>Managing Network Notifications and Data Persistence in support of 4G &amp; 5G RAN (draft)</a:t>
            </a:r>
            <a:br>
              <a:rPr lang="en-US" dirty="0"/>
            </a:br>
            <a:br>
              <a:rPr lang="en-US" dirty="0"/>
            </a:br>
            <a:r>
              <a:rPr lang="en-US" sz="2000" dirty="0"/>
              <a:t>Aymen Saidi</a:t>
            </a:r>
            <a:br>
              <a:rPr lang="en-US" sz="2000" dirty="0"/>
            </a:br>
            <a:r>
              <a:rPr lang="en-US" sz="2000" dirty="0">
                <a:hlinkClick r:id="rId3"/>
              </a:rPr>
              <a:t>as963q@att.com</a:t>
            </a:r>
            <a:br>
              <a:rPr lang="en-US" sz="2000" dirty="0"/>
            </a:br>
            <a:br>
              <a:rPr lang="en-US" sz="2200" dirty="0"/>
            </a:br>
            <a:br>
              <a:rPr lang="en-US" sz="2200" dirty="0"/>
            </a:br>
            <a:br>
              <a:rPr lang="en-US" sz="4000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May 23</a:t>
            </a:r>
            <a:r>
              <a:rPr lang="en-US" baseline="30000" dirty="0"/>
              <a:t>rd</a:t>
            </a:r>
            <a:r>
              <a:rPr lang="en-US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41034" y="1255957"/>
            <a:ext cx="10776525" cy="4940562"/>
          </a:xfrm>
        </p:spPr>
        <p:txBody>
          <a:bodyPr>
            <a:normAutofit/>
          </a:bodyPr>
          <a:lstStyle/>
          <a:p>
            <a:pPr marL="497829" lvl="2" indent="0">
              <a:buNone/>
            </a:pPr>
            <a:r>
              <a:rPr lang="en-US" sz="2160" dirty="0"/>
              <a:t>	</a:t>
            </a:r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19F4EE-2C93-4B7B-9447-89EA99AAF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41" y="2166600"/>
            <a:ext cx="2627607" cy="3568700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6CD3345E-6646-4562-86CA-0FF28043BF01}"/>
              </a:ext>
            </a:extLst>
          </p:cNvPr>
          <p:cNvSpPr/>
          <p:nvPr/>
        </p:nvSpPr>
        <p:spPr>
          <a:xfrm>
            <a:off x="3153748" y="1546253"/>
            <a:ext cx="625150" cy="4055790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31267A2-2C0A-4D58-B594-8ABC83F17861}"/>
              </a:ext>
            </a:extLst>
          </p:cNvPr>
          <p:cNvSpPr txBox="1">
            <a:spLocks/>
          </p:cNvSpPr>
          <p:nvPr/>
        </p:nvSpPr>
        <p:spPr>
          <a:xfrm>
            <a:off x="3402048" y="1667695"/>
            <a:ext cx="7301731" cy="4849896"/>
          </a:xfrm>
          <a:prstGeom prst="roundRect">
            <a:avLst>
              <a:gd name="adj" fmla="val 2400"/>
            </a:avLst>
          </a:prstGeom>
          <a:noFill/>
          <a:ln>
            <a:solidFill>
              <a:srgbClr val="F2F2F2">
                <a:alpha val="0"/>
              </a:srgbClr>
            </a:solidFill>
          </a:ln>
        </p:spPr>
        <p:txBody>
          <a:bodyPr vert="horz" lIns="182880" tIns="91440" rIns="182880" bIns="1828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ln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lvl="1" indent="-424816" defTabSz="548640"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92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Option 1: Continuously Read from the Network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ONAP Controller Acts as a proxy 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Increase OAM bandwidth requirements at Southbound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NF can reduce the amount of data by providing a delta service. However this would add a high level of complexity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Upper layer responsible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endParaRPr lang="en-US" sz="1680" dirty="0">
              <a:solidFill>
                <a:schemeClr val="tx1"/>
              </a:solidFill>
            </a:endParaRPr>
          </a:p>
          <a:p>
            <a:pPr marL="548640" lvl="1" indent="-424816" defTabSz="548640"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920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Option 2: Notifications/Subscription based services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Read the network once then receives deltas 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Only receive network changes</a:t>
            </a: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r>
              <a:rPr lang="en-US" sz="1680" dirty="0">
                <a:solidFill>
                  <a:schemeClr val="tx1"/>
                </a:solidFill>
              </a:rPr>
              <a:t>Requires data persistence, a copy of the network must exist somewhere </a:t>
            </a:r>
          </a:p>
          <a:p>
            <a:pPr marL="607694" lvl="2" indent="0" defTabSz="548640">
              <a:buClr>
                <a:schemeClr val="bg1">
                  <a:lumMod val="50000"/>
                </a:schemeClr>
              </a:buClr>
              <a:buNone/>
              <a:tabLst>
                <a:tab pos="339090" algn="l"/>
              </a:tabLst>
            </a:pPr>
            <a:endParaRPr lang="en-US" sz="1680" dirty="0">
              <a:solidFill>
                <a:schemeClr val="tx1"/>
              </a:solidFill>
            </a:endParaRP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endParaRPr lang="en-US" sz="1680" dirty="0">
              <a:solidFill>
                <a:schemeClr val="tx1"/>
              </a:solidFill>
            </a:endParaRPr>
          </a:p>
          <a:p>
            <a:pPr marL="822960" lvl="2" indent="-215266" defTabSz="54864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tabLst>
                <a:tab pos="339090" algn="l"/>
              </a:tabLst>
            </a:pPr>
            <a:endParaRPr lang="en-US" sz="1680" dirty="0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21237B3-485A-4F10-AC48-57C0C0195CE4}"/>
              </a:ext>
            </a:extLst>
          </p:cNvPr>
          <p:cNvSpPr/>
          <p:nvPr/>
        </p:nvSpPr>
        <p:spPr>
          <a:xfrm>
            <a:off x="3575962" y="4380709"/>
            <a:ext cx="6953901" cy="9212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Bent-Up 70">
            <a:extLst>
              <a:ext uri="{FF2B5EF4-FFF2-40B4-BE49-F238E27FC236}">
                <a16:creationId xmlns:a16="http://schemas.microsoft.com/office/drawing/2014/main" id="{8DFE9BE9-F501-4A9A-85DE-C16F69863771}"/>
              </a:ext>
            </a:extLst>
          </p:cNvPr>
          <p:cNvSpPr/>
          <p:nvPr/>
        </p:nvSpPr>
        <p:spPr>
          <a:xfrm rot="5400000">
            <a:off x="7091431" y="5150665"/>
            <a:ext cx="466198" cy="89573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698321-7971-4218-BADB-ACF4B27E44C6}"/>
              </a:ext>
            </a:extLst>
          </p:cNvPr>
          <p:cNvSpPr txBox="1"/>
          <p:nvPr/>
        </p:nvSpPr>
        <p:spPr>
          <a:xfrm>
            <a:off x="7772400" y="5495731"/>
            <a:ext cx="347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Opportunity that SDN-R must address to truly be useful</a:t>
            </a:r>
          </a:p>
        </p:txBody>
      </p:sp>
    </p:spTree>
    <p:extLst>
      <p:ext uri="{BB962C8B-B14F-4D97-AF65-F5344CB8AC3E}">
        <p14:creationId xmlns:p14="http://schemas.microsoft.com/office/powerpoint/2010/main" val="100112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033" y="1088071"/>
            <a:ext cx="5533621" cy="496749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+mn-lt"/>
              </a:rPr>
              <a:t>Characteristics &amp; Behaviors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Probabilistic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Dynamic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Adaptable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The environment constantly changes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Self-Optimized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+mn-lt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+mn-lt"/>
            </a:endParaRPr>
          </a:p>
          <a:p>
            <a:pPr marL="0" indent="0" algn="ctr">
              <a:buNone/>
            </a:pPr>
            <a:r>
              <a:rPr lang="en-US" sz="2400" dirty="0">
                <a:latin typeface="+mn-lt"/>
              </a:rPr>
              <a:t>A large amount of network changes</a:t>
            </a:r>
          </a:p>
          <a:p>
            <a:pPr algn="ctr">
              <a:buFont typeface="Wingdings" panose="05000000000000000000" pitchFamily="2" charset="2"/>
              <a:buChar char="§"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 algn="ctr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Network Characteristics, Behavior and Evolution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AF7EA5C-86FF-4E52-8C63-183DEFEC5C0E}"/>
              </a:ext>
            </a:extLst>
          </p:cNvPr>
          <p:cNvSpPr/>
          <p:nvPr/>
        </p:nvSpPr>
        <p:spPr>
          <a:xfrm rot="5400000">
            <a:off x="2849341" y="4029661"/>
            <a:ext cx="823426" cy="709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E1A24FA-1F90-45D2-BFD6-3995D861F7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687809"/>
              </p:ext>
            </p:extLst>
          </p:nvPr>
        </p:nvGraphicFramePr>
        <p:xfrm>
          <a:off x="6140538" y="1088071"/>
          <a:ext cx="56959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E115C50C-22C7-4E9A-94FE-E1E0F05F4B44}"/>
              </a:ext>
            </a:extLst>
          </p:cNvPr>
          <p:cNvSpPr txBox="1">
            <a:spLocks/>
          </p:cNvSpPr>
          <p:nvPr/>
        </p:nvSpPr>
        <p:spPr>
          <a:xfrm>
            <a:off x="6140538" y="3972511"/>
            <a:ext cx="5695950" cy="2083055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lIns="182880" tIns="91440" rIns="182880" bIns="18288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ln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In 2G, the radio network is static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In 3G, the radio network is relatively static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In 4G, the radio network is dynamic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In 5G, the radio network will be extremely dynamic.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Beamforming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Increased SON use cases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Refinement of decision granularity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5198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7490" y="1167062"/>
            <a:ext cx="11577667" cy="50537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1CBC9F-C57F-4F3A-BF0B-D564B084BB94}"/>
              </a:ext>
            </a:extLst>
          </p:cNvPr>
          <p:cNvSpPr/>
          <p:nvPr/>
        </p:nvSpPr>
        <p:spPr>
          <a:xfrm>
            <a:off x="508001" y="1490718"/>
            <a:ext cx="5325332" cy="18885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54" y="-46674"/>
            <a:ext cx="10672234" cy="768476"/>
          </a:xfrm>
        </p:spPr>
        <p:txBody>
          <a:bodyPr/>
          <a:lstStyle/>
          <a:p>
            <a:r>
              <a:rPr lang="en-US" dirty="0"/>
              <a:t>Possible Architectures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08001" y="6603631"/>
            <a:ext cx="448733" cy="254370"/>
          </a:xfrm>
          <a:prstGeom prst="rect">
            <a:avLst/>
          </a:prstGeom>
        </p:spPr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92A10C-7C88-49E6-B136-90BD631D8B00}"/>
              </a:ext>
            </a:extLst>
          </p:cNvPr>
          <p:cNvSpPr txBox="1">
            <a:spLocks/>
          </p:cNvSpPr>
          <p:nvPr/>
        </p:nvSpPr>
        <p:spPr>
          <a:xfrm>
            <a:off x="8234167" y="1172649"/>
            <a:ext cx="1753895" cy="691474"/>
          </a:xfrm>
          <a:prstGeom prst="roundRect">
            <a:avLst>
              <a:gd name="adj" fmla="val 2400"/>
            </a:avLst>
          </a:prstGeom>
          <a:noFill/>
          <a:ln>
            <a:solidFill>
              <a:srgbClr val="F2F2F2">
                <a:alpha val="0"/>
              </a:srgbClr>
            </a:solidFill>
          </a:ln>
        </p:spPr>
        <p:txBody>
          <a:bodyPr vert="horz" lIns="182880" tIns="91440" rIns="182880" bIns="1828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ln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3824" lvl="1" indent="0" defTabSz="548640">
              <a:buClr>
                <a:schemeClr val="accent1"/>
              </a:buClr>
              <a:buNone/>
              <a:tabLst>
                <a:tab pos="339090" algn="l"/>
              </a:tabLst>
            </a:pPr>
            <a:r>
              <a:rPr lang="en-US" sz="1680" b="1" dirty="0">
                <a:solidFill>
                  <a:schemeClr val="tx1"/>
                </a:solidFill>
              </a:rPr>
              <a:t>Distributed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162322-9EED-412D-AB81-5FBEF0EB5D05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6026324" y="1167062"/>
            <a:ext cx="0" cy="5053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F61061C-83B5-43C4-BE23-F65649CD06A2}"/>
              </a:ext>
            </a:extLst>
          </p:cNvPr>
          <p:cNvSpPr txBox="1">
            <a:spLocks/>
          </p:cNvSpPr>
          <p:nvPr/>
        </p:nvSpPr>
        <p:spPr>
          <a:xfrm>
            <a:off x="2064587" y="1167062"/>
            <a:ext cx="1753895" cy="691474"/>
          </a:xfrm>
          <a:prstGeom prst="roundRect">
            <a:avLst>
              <a:gd name="adj" fmla="val 2400"/>
            </a:avLst>
          </a:prstGeom>
          <a:noFill/>
          <a:ln>
            <a:solidFill>
              <a:srgbClr val="F2F2F2">
                <a:alpha val="0"/>
              </a:srgbClr>
            </a:solidFill>
          </a:ln>
        </p:spPr>
        <p:txBody>
          <a:bodyPr vert="horz" lIns="182880" tIns="91440" rIns="182880" bIns="1828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ln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ln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3824" lvl="1" indent="0" defTabSz="548640">
              <a:buClr>
                <a:schemeClr val="accent1"/>
              </a:buClr>
              <a:buNone/>
              <a:tabLst>
                <a:tab pos="339090" algn="l"/>
              </a:tabLst>
            </a:pPr>
            <a:r>
              <a:rPr lang="en-US" sz="1680" b="1" dirty="0">
                <a:solidFill>
                  <a:schemeClr val="tx1"/>
                </a:solidFill>
              </a:rPr>
              <a:t>Centralized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6F027-F4FF-4B56-85EB-8EE725BC0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368" y="1595922"/>
            <a:ext cx="4438637" cy="17833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F00295-41D2-4FFD-9A63-186E72045E3F}"/>
              </a:ext>
            </a:extLst>
          </p:cNvPr>
          <p:cNvSpPr txBox="1"/>
          <p:nvPr/>
        </p:nvSpPr>
        <p:spPr>
          <a:xfrm>
            <a:off x="504653" y="3544442"/>
            <a:ext cx="5325329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D9FBC2"/>
            </a:solidFill>
          </a:ln>
        </p:spPr>
        <p:txBody>
          <a:bodyPr wrap="square" rtlCol="0">
            <a:spAutoFit/>
          </a:bodyPr>
          <a:lstStyle/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Multiple collectors/controllers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Centralized Network Copy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Centralized REST API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BD356E-8B9F-492E-8D29-9B859665981E}"/>
              </a:ext>
            </a:extLst>
          </p:cNvPr>
          <p:cNvSpPr txBox="1"/>
          <p:nvPr/>
        </p:nvSpPr>
        <p:spPr>
          <a:xfrm>
            <a:off x="508004" y="4802699"/>
            <a:ext cx="5325329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9FBC2"/>
            </a:solidFill>
          </a:ln>
        </p:spPr>
        <p:txBody>
          <a:bodyPr wrap="square" rtlCol="0">
            <a:spAutoFit/>
          </a:bodyPr>
          <a:lstStyle/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Resources centric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Simple architecture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Limited Data Categorization Opportunity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CE0C58-E185-48C8-8BB5-30B676191CF9}"/>
              </a:ext>
            </a:extLst>
          </p:cNvPr>
          <p:cNvSpPr/>
          <p:nvPr/>
        </p:nvSpPr>
        <p:spPr>
          <a:xfrm>
            <a:off x="6258075" y="1490718"/>
            <a:ext cx="5325332" cy="18885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  <a:p>
            <a:pPr algn="ctr"/>
            <a:endParaRPr lang="en-US" sz="216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274F90-7E94-44E3-AC47-73C45432C024}"/>
              </a:ext>
            </a:extLst>
          </p:cNvPr>
          <p:cNvSpPr txBox="1"/>
          <p:nvPr/>
        </p:nvSpPr>
        <p:spPr>
          <a:xfrm>
            <a:off x="6258078" y="3544442"/>
            <a:ext cx="5325329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D9FBC2"/>
            </a:solidFill>
          </a:ln>
        </p:spPr>
        <p:txBody>
          <a:bodyPr wrap="square" rtlCol="0">
            <a:spAutoFit/>
          </a:bodyPr>
          <a:lstStyle/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Distributed Collector + Collection Manager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Support Data Model Slicing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Centralized REST API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E8019A-7A5A-4808-B977-094CC3CEBF86}"/>
              </a:ext>
            </a:extLst>
          </p:cNvPr>
          <p:cNvSpPr txBox="1"/>
          <p:nvPr/>
        </p:nvSpPr>
        <p:spPr>
          <a:xfrm>
            <a:off x="6244092" y="4803961"/>
            <a:ext cx="5325329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9FBC2"/>
            </a:solidFill>
          </a:ln>
        </p:spPr>
        <p:txBody>
          <a:bodyPr wrap="square" rtlCol="0">
            <a:spAutoFit/>
          </a:bodyPr>
          <a:lstStyle/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De-centralized Resources requirement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Complex architecture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000" dirty="0"/>
              <a:t>Data Categorization Opportunity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9EE8113-4FFB-4FC4-B2DE-11239DE95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889" y="1593153"/>
            <a:ext cx="4590950" cy="17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2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8758" y="1200953"/>
            <a:ext cx="11238520" cy="5080113"/>
          </a:xfrm>
        </p:spPr>
        <p:txBody>
          <a:bodyPr>
            <a:normAutofit/>
          </a:bodyPr>
          <a:lstStyle/>
          <a:p>
            <a:pPr marL="411480" indent="-411480">
              <a:buFont typeface="Wingdings" panose="05000000000000000000" pitchFamily="2" charset="2"/>
              <a:buChar char="q"/>
            </a:pPr>
            <a:endParaRPr lang="en-US" sz="2880" dirty="0"/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880" dirty="0"/>
              <a:t>Predict 5G network management information gain (paper opportunity)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endParaRPr lang="en-US" sz="2880" dirty="0"/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880" dirty="0"/>
              <a:t>Distributed vs centralized SDN-R architecture</a:t>
            </a:r>
          </a:p>
          <a:p>
            <a:pPr marL="0" indent="0">
              <a:buNone/>
            </a:pPr>
            <a:endParaRPr lang="en-US" sz="2880" dirty="0"/>
          </a:p>
          <a:p>
            <a:pPr marL="411480" indent="-411480">
              <a:buFont typeface="Wingdings" panose="05000000000000000000" pitchFamily="2" charset="2"/>
              <a:buChar char="q"/>
            </a:pPr>
            <a:r>
              <a:rPr lang="en-US" sz="2880" dirty="0"/>
              <a:t>Data “noise” reduction and categorization for distributed SDN-R architecture (paper opportunity)</a:t>
            </a:r>
          </a:p>
          <a:p>
            <a:pPr marL="411480" indent="-41148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Forward / Opportunities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8514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5608</TotalTime>
  <Words>530</Words>
  <Application>Microsoft Office PowerPoint</Application>
  <PresentationFormat>Widescreen</PresentationFormat>
  <Paragraphs>93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.AppleSystemUIFont</vt:lpstr>
      <vt:lpstr>Arial</vt:lpstr>
      <vt:lpstr>Calibri</vt:lpstr>
      <vt:lpstr>Helvetica Neue Light</vt:lpstr>
      <vt:lpstr>Times New Roman</vt:lpstr>
      <vt:lpstr>Wingdings</vt:lpstr>
      <vt:lpstr>Office Theme</vt:lpstr>
      <vt:lpstr>ONAP SDN-R Managing Network Notifications and Data Persistence in support of 4G &amp; 5G RAN (draft)  Aymen Saidi as963q@att.com    </vt:lpstr>
      <vt:lpstr>Introduction</vt:lpstr>
      <vt:lpstr>Radio Network Characteristics, Behavior and Evolution</vt:lpstr>
      <vt:lpstr>Possible Architectures</vt:lpstr>
      <vt:lpstr>Ways Forward / Opportunities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as963q@att.com</dc:creator>
  <cp:lastModifiedBy>SAIDI, AYMEN</cp:lastModifiedBy>
  <cp:revision>168</cp:revision>
  <dcterms:created xsi:type="dcterms:W3CDTF">2017-02-27T16:23:08Z</dcterms:created>
  <dcterms:modified xsi:type="dcterms:W3CDTF">2018-05-23T17:49:44Z</dcterms:modified>
</cp:coreProperties>
</file>