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321" r:id="rId2"/>
    <p:sldId id="323" r:id="rId3"/>
    <p:sldId id="322" r:id="rId4"/>
    <p:sldId id="332" r:id="rId5"/>
    <p:sldId id="331" r:id="rId6"/>
    <p:sldId id="338" r:id="rId7"/>
    <p:sldId id="340" r:id="rId8"/>
    <p:sldId id="342" r:id="rId9"/>
    <p:sldId id="341" r:id="rId10"/>
    <p:sldId id="305" r:id="rId11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UTHENPURA, SARAT  (SARAT)" initials="PS(" lastIdx="3" clrIdx="0">
    <p:extLst>
      <p:ext uri="{19B8F6BF-5375-455C-9EA6-DF929625EA0E}">
        <p15:presenceInfo xmlns:p15="http://schemas.microsoft.com/office/powerpoint/2012/main" userId="S-1-5-21-515967899-1078081533-1801674531-128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E7E6E6"/>
    <a:srgbClr val="FF7C80"/>
    <a:srgbClr val="92D050"/>
    <a:srgbClr val="FF9900"/>
    <a:srgbClr val="005E27"/>
    <a:srgbClr val="006F8D"/>
    <a:srgbClr val="009893"/>
    <a:srgbClr val="BCE4FC"/>
    <a:srgbClr val="B9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078" autoAdjust="0"/>
    <p:restoredTop sz="96252" autoAdjust="0"/>
  </p:normalViewPr>
  <p:slideViewPr>
    <p:cSldViewPr snapToGrid="0" snapToObjects="1">
      <p:cViewPr varScale="1">
        <p:scale>
          <a:sx n="97" d="100"/>
          <a:sy n="97" d="100"/>
        </p:scale>
        <p:origin x="108" y="28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8/1/2018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94888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986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t>8/1/2018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24444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‹#›</a:t>
            </a:fld>
            <a:r>
              <a:rPr lang="en-US" dirty="0"/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461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5G+-+OOF+(ONAP+Optimization+Framework)+and+PCI+(Physical+Cell+ID)+Optimization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ONAP Optimization Framework (OOF) </a:t>
            </a:r>
            <a:br>
              <a:rPr lang="en-US" dirty="0"/>
            </a:br>
            <a:r>
              <a:rPr lang="en-US" dirty="0"/>
              <a:t>POC for Physical </a:t>
            </a:r>
            <a:r>
              <a:rPr lang="en-US" dirty="0" err="1"/>
              <a:t>CellID</a:t>
            </a:r>
            <a:r>
              <a:rPr lang="en-US" dirty="0"/>
              <a:t> (PCI) </a:t>
            </a:r>
            <a:r>
              <a:rPr lang="en-US" dirty="0" smtClean="0"/>
              <a:t>Optimization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075DA0E-9951-4209-8525-2F0CC40F3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7056254" cy="1191011"/>
          </a:xfrm>
        </p:spPr>
        <p:txBody>
          <a:bodyPr>
            <a:normAutofit/>
          </a:bodyPr>
          <a:lstStyle/>
          <a:p>
            <a:r>
              <a:rPr lang="en-US" sz="1400" smtClean="0"/>
              <a:t>July 30, </a:t>
            </a:r>
            <a:r>
              <a:rPr lang="en-US" sz="1400" dirty="0" smtClean="0"/>
              <a:t>2018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908963074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1667" y="3508872"/>
            <a:ext cx="479041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8000" dirty="0">
                <a:solidFill>
                  <a:schemeClr val="bg1"/>
                </a:solidFill>
              </a:rPr>
              <a:t>Thank You!</a:t>
            </a:r>
            <a:endParaRPr lang="zh-CN" altLang="en-US" sz="8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714203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177290"/>
            <a:ext cx="11691796" cy="502126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ONAP Optimization Framework (OOF) </a:t>
            </a:r>
            <a:r>
              <a:rPr lang="en-US" dirty="0"/>
              <a:t>provides a policy-driven and model-driven framework for creating optimization applications for a broad range of use cases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For Casablanca, OOF enhancements include formulation and solving of optimization problems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We propose an OOF enhancement and Proof </a:t>
            </a:r>
            <a:r>
              <a:rPr lang="en-US" dirty="0"/>
              <a:t>of Concept (POC) for Casablanca </a:t>
            </a:r>
            <a:r>
              <a:rPr lang="en-US" dirty="0" smtClean="0"/>
              <a:t>for </a:t>
            </a:r>
            <a:br>
              <a:rPr lang="en-US" dirty="0" smtClean="0"/>
            </a:br>
            <a:r>
              <a:rPr lang="en-US" dirty="0" smtClean="0"/>
              <a:t>Physical </a:t>
            </a:r>
            <a:r>
              <a:rPr lang="en-US" dirty="0"/>
              <a:t>Cell ID (PCI) Optimization</a:t>
            </a:r>
          </a:p>
          <a:p>
            <a:pPr marL="628650" lvl="1" indent="-342900"/>
            <a:r>
              <a:rPr lang="en-US" dirty="0"/>
              <a:t>PCI Optimization is a well-understood problem</a:t>
            </a:r>
          </a:p>
          <a:p>
            <a:pPr marL="628650" lvl="1" indent="-342900"/>
            <a:r>
              <a:rPr lang="en-US" dirty="0"/>
              <a:t>The reading/writing of the Physical Cell ID (PCI) configuration parameter has been included in SDN-R POC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Objective of the POC is to demonstrate disaggregation of the PCI SON functionality, and the data flows needed to implement this in ONAP using OOF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We </a:t>
            </a:r>
            <a:r>
              <a:rPr lang="en-US" dirty="0"/>
              <a:t>envision a new PCI-Handler Microservice to facilitate the data flow and trigger mechanism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focus </a:t>
            </a:r>
            <a:r>
              <a:rPr lang="en-US" dirty="0" smtClean="0"/>
              <a:t>is </a:t>
            </a:r>
            <a:r>
              <a:rPr lang="en-US" dirty="0"/>
              <a:t>on data flow and interfaces, and the role of OOF, PCI-Handler-MS, SDN-C Controller and Policy etc</a:t>
            </a:r>
          </a:p>
          <a:p>
            <a:pPr marL="568325" lvl="1" indent="-222250"/>
            <a:r>
              <a:rPr lang="en-US" dirty="0"/>
              <a:t>Objective is to incorporate an algorithm in ONAP using OOF, not to develop an algorithm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31620"/>
            <a:ext cx="11353800" cy="640080"/>
          </a:xfrm>
        </p:spPr>
        <p:txBody>
          <a:bodyPr>
            <a:normAutofit/>
          </a:bodyPr>
          <a:lstStyle/>
          <a:p>
            <a:r>
              <a:rPr lang="en-US" dirty="0" smtClean="0"/>
              <a:t>ONAP Optimization Framework (OOF) and PCI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610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3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599" dirty="0"/>
              <a:t>Casablanca - Optimization Framework Enhancements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="" xmlns:a16="http://schemas.microsoft.com/office/drawing/2014/main" id="{F8A42047-230E-4913-91C3-3DBD4F7CB0F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09441" y="1012873"/>
          <a:ext cx="10853669" cy="5075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4750">
                  <a:extLst>
                    <a:ext uri="{9D8B030D-6E8A-4147-A177-3AD203B41FA5}">
                      <a16:colId xmlns="" xmlns:a16="http://schemas.microsoft.com/office/drawing/2014/main" val="3496891749"/>
                    </a:ext>
                  </a:extLst>
                </a:gridCol>
                <a:gridCol w="1038278">
                  <a:extLst>
                    <a:ext uri="{9D8B030D-6E8A-4147-A177-3AD203B41FA5}">
                      <a16:colId xmlns="" xmlns:a16="http://schemas.microsoft.com/office/drawing/2014/main" val="3173435847"/>
                    </a:ext>
                  </a:extLst>
                </a:gridCol>
                <a:gridCol w="6880641">
                  <a:extLst>
                    <a:ext uri="{9D8B030D-6E8A-4147-A177-3AD203B41FA5}">
                      <a16:colId xmlns="" xmlns:a16="http://schemas.microsoft.com/office/drawing/2014/main" val="2231558891"/>
                    </a:ext>
                  </a:extLst>
                </a:gridCol>
              </a:tblGrid>
              <a:tr h="365665">
                <a:tc>
                  <a:txBody>
                    <a:bodyPr/>
                    <a:lstStyle/>
                    <a:p>
                      <a:r>
                        <a:rPr lang="en-US" sz="1800" dirty="0"/>
                        <a:t>TOPIC</a:t>
                      </a:r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ICON</a:t>
                      </a:r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DESCRIPTION</a:t>
                      </a:r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029717065"/>
                  </a:ext>
                </a:extLst>
              </a:tr>
              <a:tr h="91416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Optimal placement of vNF</a:t>
                      </a:r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Placement of Mobility Virtual Network Elements (CUs) across the highly distributed edge clouds is a fundamental requirement. Service Providers must also optimize the performance of the 5G RAN in real-time. </a:t>
                      </a:r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30399462"/>
                  </a:ext>
                </a:extLst>
              </a:tr>
              <a:tr h="1736908">
                <a:tc>
                  <a:txBody>
                    <a:bodyPr/>
                    <a:lstStyle/>
                    <a:p>
                      <a:pPr marL="61913" indent="0" algn="l" defTabSz="914400" rtl="0" eaLnBrk="1" fontAlgn="ctr" latinLnBrk="0" hangingPunct="1"/>
                      <a:r>
                        <a:rPr lang="en-US" sz="1800" b="1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Optimization </a:t>
                      </a:r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problem formulation</a:t>
                      </a:r>
                    </a:p>
                  </a:txBody>
                  <a:tcPr marL="9523" marR="9523" marT="95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Ability to model the problem as a constrained optimization problem, </a:t>
                      </a: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that is driven by policies – Potential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</a:rPr>
                        <a:t> use case examples: formulation of optimization problems at various levels: Customer (e.g. provisioning), Service (e.g. slice optimization ), Network (e.g. Routing, problems at the network planning level), Infrastructure (e.g. Placement) &amp; Resource (e.g. License)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3384986519"/>
                  </a:ext>
                </a:extLst>
              </a:tr>
              <a:tr h="1188410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r>
                        <a:rPr lang="en-US" sz="1800" b="1" kern="1200" dirty="0" smtClean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Optimization </a:t>
                      </a:r>
                      <a:r>
                        <a:rPr lang="en-US" sz="1800" b="1" kern="1200" dirty="0">
                          <a:solidFill>
                            <a:srgbClr val="0000CC"/>
                          </a:solidFill>
                          <a:latin typeface="+mn-lt"/>
                          <a:ea typeface="+mn-ea"/>
                          <a:cs typeface="+mn-cs"/>
                        </a:rPr>
                        <a:t>problem solving</a:t>
                      </a:r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Ability to use </a:t>
                      </a: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and deploy appropriate analytics, algorithms </a:t>
                      </a:r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and solvers to solve the problem in acceptable time </a:t>
                      </a: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frames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</a:rPr>
                        <a:t> at various levels: Customer, Service (e.g. Slice Optimization Analytics), Network (e.g. SON network planning analytics), Infrastructure (e.g. Placement) &amp; Resource</a:t>
                      </a:r>
                      <a:endParaRPr lang="en-US" sz="1800" dirty="0">
                        <a:solidFill>
                          <a:schemeClr val="tx2"/>
                        </a:solidFill>
                      </a:endParaRPr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413847314"/>
                  </a:ext>
                </a:extLst>
              </a:tr>
              <a:tr h="869268">
                <a:tc>
                  <a:txBody>
                    <a:bodyPr/>
                    <a:lstStyle/>
                    <a:p>
                      <a:pPr marL="0" algn="l" defTabSz="914400" rtl="0" eaLnBrk="1" fontAlgn="ctr" latinLnBrk="0" hangingPunct="1"/>
                      <a:endParaRPr lang="en-US" sz="1800" b="1" kern="1200" dirty="0">
                        <a:solidFill>
                          <a:srgbClr val="0000CC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3" marR="9523" marT="95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6" marR="91416" marT="45708" marB="4570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1913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Impacted systems: </a:t>
                      </a:r>
                      <a:r>
                        <a:rPr lang="en-US" sz="18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/>
                      </a:r>
                      <a:br>
                        <a:rPr lang="en-US" sz="1800" kern="120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de-DE" sz="1800" b="1" dirty="0" smtClean="0">
                          <a:solidFill>
                            <a:schemeClr val="tx2"/>
                          </a:solidFill>
                        </a:rPr>
                        <a:t>SDC, SO</a:t>
                      </a:r>
                      <a:r>
                        <a:rPr lang="de-DE" sz="1800" b="1" dirty="0">
                          <a:solidFill>
                            <a:schemeClr val="tx2"/>
                          </a:solidFill>
                        </a:rPr>
                        <a:t>, Policy, AAI, DCAE, </a:t>
                      </a:r>
                      <a:r>
                        <a:rPr lang="de-DE" sz="1800" b="1" dirty="0" smtClean="0">
                          <a:solidFill>
                            <a:schemeClr val="tx2"/>
                          </a:solidFill>
                        </a:rPr>
                        <a:t>SDN-R,</a:t>
                      </a:r>
                      <a:r>
                        <a:rPr lang="en-US" sz="1800" b="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800" b="1" dirty="0" smtClean="0">
                          <a:solidFill>
                            <a:schemeClr val="tx2"/>
                          </a:solidFill>
                        </a:rPr>
                        <a:t>MultiCloud </a:t>
                      </a:r>
                      <a:r>
                        <a:rPr lang="de-DE" sz="1800" b="1" dirty="0">
                          <a:solidFill>
                            <a:schemeClr val="tx2"/>
                          </a:solidFill>
                        </a:rPr>
                        <a:t>(possibly</a:t>
                      </a:r>
                      <a:r>
                        <a:rPr lang="de-DE" sz="1800" b="1" dirty="0" smtClean="0">
                          <a:solidFill>
                            <a:schemeClr val="tx2"/>
                          </a:solidFill>
                        </a:rPr>
                        <a:t>) </a:t>
                      </a:r>
                      <a:endParaRPr lang="en-US" sz="1800" kern="120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3" marR="9523" marT="9523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6278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177290"/>
            <a:ext cx="11691796" cy="5021262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Minimum viable product to make incremental progress in ONAP core modules</a:t>
            </a:r>
          </a:p>
          <a:p>
            <a:pPr marL="342900" lvl="1" indent="-342900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The POC will help to develop details of ONAP interfaces and flows needed:</a:t>
            </a:r>
          </a:p>
          <a:p>
            <a:pPr marL="519113" indent="-173038"/>
            <a:r>
              <a:rPr lang="en-US" sz="1800" dirty="0"/>
              <a:t>(a) to get the required network data to OOF for optimization, </a:t>
            </a:r>
          </a:p>
          <a:p>
            <a:pPr marL="519113" indent="-173038"/>
            <a:r>
              <a:rPr lang="en-US" sz="1800" dirty="0"/>
              <a:t>(b) </a:t>
            </a:r>
            <a:r>
              <a:rPr lang="en-US" sz="1800" dirty="0" smtClean="0"/>
              <a:t>compute an optimization,</a:t>
            </a:r>
          </a:p>
          <a:p>
            <a:pPr marL="519113" indent="-173038"/>
            <a:r>
              <a:rPr lang="en-US" sz="1800" dirty="0" smtClean="0"/>
              <a:t>(c) apply policies, and</a:t>
            </a:r>
            <a:endParaRPr lang="en-US" sz="1800" dirty="0"/>
          </a:p>
          <a:p>
            <a:pPr marL="519113" indent="-173038"/>
            <a:r>
              <a:rPr lang="en-US" sz="1800" dirty="0"/>
              <a:t>(c) execute it using the </a:t>
            </a:r>
            <a:r>
              <a:rPr lang="en-US" sz="1800" dirty="0" smtClean="0"/>
              <a:t>SDN-C Controller</a:t>
            </a:r>
            <a:endParaRPr lang="en-US" sz="1800" dirty="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Casablanca test cases involve:</a:t>
            </a:r>
          </a:p>
          <a:p>
            <a:pPr marL="519113" indent="-173038"/>
            <a:r>
              <a:rPr lang="en-US" sz="1800" dirty="0" smtClean="0"/>
              <a:t>New PCI-Handler-MS (on boarded </a:t>
            </a:r>
            <a:r>
              <a:rPr lang="en-US" sz="1800" dirty="0"/>
              <a:t>on DCAE) </a:t>
            </a:r>
            <a:r>
              <a:rPr lang="en-US" sz="1800" dirty="0" smtClean="0"/>
              <a:t>– interfaces to OOF, Policy, DMaaP</a:t>
            </a:r>
          </a:p>
          <a:p>
            <a:pPr marL="519113" indent="-173038"/>
            <a:r>
              <a:rPr lang="en-US" sz="1800" dirty="0" smtClean="0"/>
              <a:t>OOF – interfaces to PCI-Handler-MS, Policy, SDN-C, (A&amp;AI?)</a:t>
            </a:r>
          </a:p>
          <a:p>
            <a:pPr marL="519113" indent="-173038"/>
            <a:r>
              <a:rPr lang="en-US" sz="1800" dirty="0" smtClean="0"/>
              <a:t>Policy – interface to PCI-Handler-MS, OOF, SDN-C</a:t>
            </a:r>
          </a:p>
          <a:p>
            <a:pPr marL="519113" indent="-173038"/>
            <a:r>
              <a:rPr lang="en-US" sz="1800" dirty="0" smtClean="0"/>
              <a:t>SDN-C – interface to RAN, OOF, Policy, DMaaP</a:t>
            </a:r>
          </a:p>
          <a:p>
            <a:pPr marL="285750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231620"/>
            <a:ext cx="11353800" cy="640080"/>
          </a:xfrm>
        </p:spPr>
        <p:txBody>
          <a:bodyPr>
            <a:normAutofit/>
          </a:bodyPr>
          <a:lstStyle/>
          <a:p>
            <a:r>
              <a:rPr lang="en-US" dirty="0" smtClean="0"/>
              <a:t>ONAP Casablanca plan for OOF-PCI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360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CB907E-C602-C34B-93F7-CA9E40714286}" type="slidenum">
              <a:rPr lang="en-US" smtClean="0"/>
              <a:pPr/>
              <a:t>5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903568" y="2307648"/>
            <a:ext cx="1323589" cy="58437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PCI Handler </a:t>
            </a:r>
            <a:r>
              <a:rPr lang="en-US" dirty="0">
                <a:solidFill>
                  <a:schemeClr val="tx2"/>
                </a:solidFill>
              </a:rPr>
              <a:t>MS</a:t>
            </a:r>
          </a:p>
        </p:txBody>
      </p:sp>
      <p:sp>
        <p:nvSpPr>
          <p:cNvPr id="6" name="Rectangle 5"/>
          <p:cNvSpPr/>
          <p:nvPr/>
        </p:nvSpPr>
        <p:spPr>
          <a:xfrm>
            <a:off x="1123294" y="2086916"/>
            <a:ext cx="1077686" cy="808751"/>
          </a:xfrm>
          <a:prstGeom prst="rect">
            <a:avLst/>
          </a:prstGeom>
          <a:noFill/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OOF</a:t>
            </a:r>
          </a:p>
          <a:p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73067" y="2068305"/>
            <a:ext cx="1447800" cy="827362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SDN-C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Flowchart: Magnetic Disk 12"/>
          <p:cNvSpPr/>
          <p:nvPr/>
        </p:nvSpPr>
        <p:spPr>
          <a:xfrm>
            <a:off x="6780829" y="2412681"/>
            <a:ext cx="337457" cy="315282"/>
          </a:xfrm>
          <a:prstGeom prst="flowChartMagneticDisk">
            <a:avLst/>
          </a:prstGeom>
          <a:solidFill>
            <a:srgbClr val="F0DAEB"/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204367" y="2444299"/>
            <a:ext cx="567847" cy="275572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Config DB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997737" y="2068305"/>
            <a:ext cx="911932" cy="81890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Policy</a:t>
            </a:r>
          </a:p>
        </p:txBody>
      </p:sp>
      <p:sp>
        <p:nvSpPr>
          <p:cNvPr id="19" name="Rectangle 18"/>
          <p:cNvSpPr/>
          <p:nvPr/>
        </p:nvSpPr>
        <p:spPr>
          <a:xfrm>
            <a:off x="9418452" y="1963052"/>
            <a:ext cx="2039631" cy="86055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600" dirty="0" smtClean="0">
                <a:solidFill>
                  <a:schemeClr val="tx2"/>
                </a:solidFill>
              </a:rPr>
              <a:t>Simulated RAN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~2000 Cells</a:t>
            </a:r>
          </a:p>
          <a:p>
            <a:pPr marL="169863" indent="-169863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Nbr_list, PCI values</a:t>
            </a:r>
            <a:endParaRPr lang="en-US" sz="1600" dirty="0">
              <a:solidFill>
                <a:schemeClr val="tx2"/>
              </a:solidFill>
            </a:endParaRPr>
          </a:p>
        </p:txBody>
      </p:sp>
      <p:cxnSp>
        <p:nvCxnSpPr>
          <p:cNvPr id="67" name="Straight Arrow Connector 66"/>
          <p:cNvCxnSpPr>
            <a:stCxn id="9" idx="1"/>
            <a:endCxn id="17" idx="3"/>
          </p:cNvCxnSpPr>
          <p:nvPr/>
        </p:nvCxnSpPr>
        <p:spPr>
          <a:xfrm flipH="1" flipV="1">
            <a:off x="5909669" y="2477759"/>
            <a:ext cx="763398" cy="4227"/>
          </a:xfrm>
          <a:prstGeom prst="straightConnector1">
            <a:avLst/>
          </a:prstGeom>
          <a:ln w="25400" cmpd="sng">
            <a:solidFill>
              <a:schemeClr val="accent6"/>
            </a:solidFill>
            <a:headEnd type="arrow" w="lg" len="lg"/>
            <a:tailEnd type="non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4279381" y="2730358"/>
            <a:ext cx="624878" cy="0"/>
          </a:xfrm>
          <a:prstGeom prst="straightConnector1">
            <a:avLst/>
          </a:prstGeom>
          <a:ln w="25400" cmpd="sng">
            <a:solidFill>
              <a:schemeClr val="accent6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4300207" y="2491292"/>
            <a:ext cx="604052" cy="14923"/>
          </a:xfrm>
          <a:prstGeom prst="straightConnector1">
            <a:avLst/>
          </a:prstGeom>
          <a:ln w="25400" cmpd="sng">
            <a:solidFill>
              <a:schemeClr val="accent6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Oval 83"/>
          <p:cNvSpPr/>
          <p:nvPr/>
        </p:nvSpPr>
        <p:spPr>
          <a:xfrm>
            <a:off x="4441431" y="2650156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5" name="Oval 84"/>
          <p:cNvSpPr/>
          <p:nvPr/>
        </p:nvSpPr>
        <p:spPr>
          <a:xfrm>
            <a:off x="2397635" y="2748932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5</a:t>
            </a:r>
          </a:p>
        </p:txBody>
      </p:sp>
      <p:sp>
        <p:nvSpPr>
          <p:cNvPr id="87" name="Oval 86"/>
          <p:cNvSpPr/>
          <p:nvPr/>
        </p:nvSpPr>
        <p:spPr>
          <a:xfrm>
            <a:off x="2370637" y="1833002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6</a:t>
            </a:r>
          </a:p>
        </p:txBody>
      </p:sp>
      <p:sp>
        <p:nvSpPr>
          <p:cNvPr id="90" name="Oval 89"/>
          <p:cNvSpPr/>
          <p:nvPr/>
        </p:nvSpPr>
        <p:spPr>
          <a:xfrm>
            <a:off x="3726719" y="2554859"/>
            <a:ext cx="349282" cy="31528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1</a:t>
            </a:r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91" name="Oval 90"/>
          <p:cNvSpPr/>
          <p:nvPr/>
        </p:nvSpPr>
        <p:spPr>
          <a:xfrm>
            <a:off x="1749754" y="2271430"/>
            <a:ext cx="338192" cy="299316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1</a:t>
            </a:r>
            <a:r>
              <a:rPr lang="en-US" dirty="0" smtClean="0"/>
              <a:t>c</a:t>
            </a:r>
            <a:endParaRPr lang="en-US" dirty="0"/>
          </a:p>
        </p:txBody>
      </p:sp>
      <p:cxnSp>
        <p:nvCxnSpPr>
          <p:cNvPr id="111" name="Straight Arrow Connector 110"/>
          <p:cNvCxnSpPr/>
          <p:nvPr/>
        </p:nvCxnSpPr>
        <p:spPr>
          <a:xfrm flipV="1">
            <a:off x="2278969" y="2474810"/>
            <a:ext cx="572375" cy="1"/>
          </a:xfrm>
          <a:prstGeom prst="straightConnector1">
            <a:avLst/>
          </a:prstGeom>
          <a:ln w="25400" cmpd="sng">
            <a:solidFill>
              <a:schemeClr val="accent6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 flipH="1">
            <a:off x="2223544" y="2675207"/>
            <a:ext cx="680024" cy="0"/>
          </a:xfrm>
          <a:prstGeom prst="straightConnector1">
            <a:avLst/>
          </a:prstGeom>
          <a:ln w="25400" cmpd="sng">
            <a:solidFill>
              <a:schemeClr val="accent6"/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6" name="Oval 125"/>
          <p:cNvSpPr/>
          <p:nvPr/>
        </p:nvSpPr>
        <p:spPr>
          <a:xfrm>
            <a:off x="2167256" y="1219189"/>
            <a:ext cx="366023" cy="340731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7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8223460" y="1680216"/>
            <a:ext cx="1104407" cy="374493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Config change</a:t>
            </a:r>
          </a:p>
          <a:p>
            <a:r>
              <a:rPr lang="en-US" sz="1400" i="1" dirty="0">
                <a:solidFill>
                  <a:schemeClr val="tx2"/>
                </a:solidFill>
              </a:rPr>
              <a:t>Change Notifn</a:t>
            </a:r>
          </a:p>
        </p:txBody>
      </p:sp>
      <p:sp>
        <p:nvSpPr>
          <p:cNvPr id="257" name="TextBox 256"/>
          <p:cNvSpPr txBox="1"/>
          <p:nvPr/>
        </p:nvSpPr>
        <p:spPr>
          <a:xfrm>
            <a:off x="8182714" y="2112213"/>
            <a:ext cx="1104407" cy="279764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(Netconf/Yang)</a:t>
            </a:r>
          </a:p>
        </p:txBody>
      </p:sp>
      <p:sp>
        <p:nvSpPr>
          <p:cNvPr id="99" name="Oval 98"/>
          <p:cNvSpPr/>
          <p:nvPr/>
        </p:nvSpPr>
        <p:spPr>
          <a:xfrm>
            <a:off x="4381388" y="2266878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9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9" name="Oval 78"/>
          <p:cNvSpPr/>
          <p:nvPr/>
        </p:nvSpPr>
        <p:spPr>
          <a:xfrm>
            <a:off x="8374175" y="2562413"/>
            <a:ext cx="339934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3</a:t>
            </a:r>
          </a:p>
        </p:txBody>
      </p:sp>
      <p:cxnSp>
        <p:nvCxnSpPr>
          <p:cNvPr id="104" name="Elbow Connector 103"/>
          <p:cNvCxnSpPr/>
          <p:nvPr/>
        </p:nvCxnSpPr>
        <p:spPr>
          <a:xfrm rot="10800000" flipV="1">
            <a:off x="1804595" y="1677979"/>
            <a:ext cx="5206300" cy="418565"/>
          </a:xfrm>
          <a:prstGeom prst="bentConnector3">
            <a:avLst>
              <a:gd name="adj1" fmla="val 99908"/>
            </a:avLst>
          </a:prstGeom>
          <a:ln w="28575" cmpd="sng">
            <a:solidFill>
              <a:schemeClr val="tx1"/>
            </a:solidFill>
            <a:prstDash val="solid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flipV="1">
            <a:off x="6807364" y="1770668"/>
            <a:ext cx="1" cy="277050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Oval 107"/>
          <p:cNvSpPr/>
          <p:nvPr/>
        </p:nvSpPr>
        <p:spPr>
          <a:xfrm>
            <a:off x="7579862" y="2102530"/>
            <a:ext cx="349282" cy="31528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1</a:t>
            </a:r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102" name="Oval 101"/>
          <p:cNvSpPr/>
          <p:nvPr/>
        </p:nvSpPr>
        <p:spPr>
          <a:xfrm>
            <a:off x="5050146" y="2421022"/>
            <a:ext cx="388708" cy="331832"/>
          </a:xfrm>
          <a:prstGeom prst="ellipse">
            <a:avLst/>
          </a:prstGeom>
          <a:solidFill>
            <a:srgbClr val="00B05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/>
              <a:t>1</a:t>
            </a:r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ONAP Casablanca: PCI Optimization using OOF</a:t>
            </a:r>
            <a:endParaRPr lang="en-US" sz="2800" dirty="0"/>
          </a:p>
        </p:txBody>
      </p:sp>
      <p:cxnSp>
        <p:nvCxnSpPr>
          <p:cNvPr id="82" name="Straight Arrow Connector 81"/>
          <p:cNvCxnSpPr/>
          <p:nvPr/>
        </p:nvCxnSpPr>
        <p:spPr>
          <a:xfrm flipH="1">
            <a:off x="2205748" y="2226347"/>
            <a:ext cx="2670973" cy="0"/>
          </a:xfrm>
          <a:prstGeom prst="straightConnector1">
            <a:avLst/>
          </a:prstGeom>
          <a:ln w="25400" cmpd="sng">
            <a:solidFill>
              <a:schemeClr val="tx1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8" name="Oval 87"/>
          <p:cNvSpPr/>
          <p:nvPr/>
        </p:nvSpPr>
        <p:spPr>
          <a:xfrm>
            <a:off x="2365264" y="2269950"/>
            <a:ext cx="294066" cy="315282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8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4" name="Oval 93"/>
          <p:cNvSpPr/>
          <p:nvPr/>
        </p:nvSpPr>
        <p:spPr>
          <a:xfrm>
            <a:off x="6057634" y="2093775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10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113" name="Elbow Connector 112"/>
          <p:cNvCxnSpPr/>
          <p:nvPr/>
        </p:nvCxnSpPr>
        <p:spPr>
          <a:xfrm rot="10800000" flipV="1">
            <a:off x="3786833" y="1792895"/>
            <a:ext cx="3020532" cy="517007"/>
          </a:xfrm>
          <a:prstGeom prst="bentConnector3">
            <a:avLst>
              <a:gd name="adj1" fmla="val 100094"/>
            </a:avLst>
          </a:prstGeom>
          <a:ln w="25400" cmpd="sng">
            <a:solidFill>
              <a:schemeClr val="tx1"/>
            </a:solidFill>
            <a:prstDash val="solid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 flipH="1" flipV="1">
            <a:off x="7000651" y="1674583"/>
            <a:ext cx="2408" cy="376724"/>
          </a:xfrm>
          <a:prstGeom prst="straightConnector1">
            <a:avLst/>
          </a:prstGeom>
          <a:ln w="25400" cmpd="sng">
            <a:solidFill>
              <a:schemeClr val="tx1"/>
            </a:solidFill>
            <a:headEnd type="none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Oval 108"/>
          <p:cNvSpPr/>
          <p:nvPr/>
        </p:nvSpPr>
        <p:spPr>
          <a:xfrm>
            <a:off x="5888349" y="1646483"/>
            <a:ext cx="444399" cy="373038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4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89" name="Oval 88"/>
          <p:cNvSpPr/>
          <p:nvPr/>
        </p:nvSpPr>
        <p:spPr>
          <a:xfrm>
            <a:off x="8786852" y="2580586"/>
            <a:ext cx="334631" cy="362556"/>
          </a:xfrm>
          <a:prstGeom prst="ellipse">
            <a:avLst/>
          </a:prstGeom>
          <a:solidFill>
            <a:srgbClr val="FFFF00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11</a:t>
            </a:r>
            <a:endParaRPr lang="en-US" dirty="0">
              <a:solidFill>
                <a:schemeClr val="tx2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8150785" y="2491291"/>
            <a:ext cx="1177082" cy="14924"/>
          </a:xfrm>
          <a:prstGeom prst="straightConnector1">
            <a:avLst/>
          </a:prstGeom>
          <a:ln w="25400" cmpd="sng">
            <a:solidFill>
              <a:schemeClr val="accent6"/>
            </a:solidFill>
            <a:headEnd type="arrow" w="lg" len="lg"/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4204050"/>
              </p:ext>
            </p:extLst>
          </p:nvPr>
        </p:nvGraphicFramePr>
        <p:xfrm>
          <a:off x="989439" y="3392672"/>
          <a:ext cx="9823872" cy="290043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70028"/>
                <a:gridCol w="3920066"/>
                <a:gridCol w="353434"/>
                <a:gridCol w="918257"/>
                <a:gridCol w="3962087"/>
              </a:tblGrid>
              <a:tr h="277247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 dirty="0">
                          <a:effectLst/>
                        </a:rPr>
                        <a:t>Step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effectLst/>
                        </a:rPr>
                        <a:t>Functionality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u="none" strike="noStrike" dirty="0">
                          <a:effectLst/>
                        </a:rPr>
                        <a:t> 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b="1" u="none" strike="noStrike" dirty="0">
                          <a:effectLst/>
                        </a:rPr>
                        <a:t>Step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b="1" u="none" strike="noStrike" dirty="0">
                          <a:effectLst/>
                        </a:rPr>
                        <a:t>Functionality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1a-1d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effectLst/>
                        </a:rPr>
                        <a:t>All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m</a:t>
                      </a:r>
                      <a:r>
                        <a:rPr lang="en-US" sz="1600" u="none" strike="noStrike" dirty="0" smtClean="0">
                          <a:effectLst/>
                        </a:rPr>
                        <a:t>odules </a:t>
                      </a:r>
                      <a:r>
                        <a:rPr lang="en-US" sz="1600" u="none" strike="noStrike" dirty="0">
                          <a:effectLst/>
                        </a:rPr>
                        <a:t>loaded to support PCI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 smtClean="0">
                          <a:effectLst/>
                        </a:rPr>
                        <a:t>OOF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gets</a:t>
                      </a:r>
                      <a:r>
                        <a:rPr lang="en-US" sz="1600" u="none" strike="noStrike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>
                          <a:effectLst/>
                        </a:rPr>
                        <a:t>PCI optimization </a:t>
                      </a:r>
                      <a:r>
                        <a:rPr lang="en-US" sz="1600" u="none" strike="noStrike" dirty="0" smtClean="0">
                          <a:effectLst/>
                        </a:rPr>
                        <a:t>policies from Policy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PCI-Handler MS fetches configuration </a:t>
                      </a:r>
                      <a:r>
                        <a:rPr lang="en-US" sz="1600" u="none" strike="noStrike" dirty="0" smtClean="0">
                          <a:effectLst/>
                        </a:rPr>
                        <a:t>policies from Policy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OOF </a:t>
                      </a:r>
                      <a:r>
                        <a:rPr lang="en-US" sz="1600" u="none" strike="noStrike" dirty="0" smtClean="0">
                          <a:effectLst/>
                        </a:rPr>
                        <a:t>queries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SDN-C database to </a:t>
                      </a:r>
                      <a:r>
                        <a:rPr lang="en-US" sz="1600" u="none" strike="noStrike" dirty="0" smtClean="0">
                          <a:effectLst/>
                        </a:rPr>
                        <a:t>fetch </a:t>
                      </a:r>
                      <a:r>
                        <a:rPr lang="en-US" sz="1600" u="none" strike="noStrike" dirty="0">
                          <a:effectLst/>
                        </a:rPr>
                        <a:t>data for cells in the region.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Config change notification from RAN to SDN-C</a:t>
                      </a:r>
                      <a:br>
                        <a:rPr lang="en-US" sz="1600" u="none" strike="noStrike" dirty="0">
                          <a:effectLst/>
                        </a:rPr>
                      </a:br>
                      <a:r>
                        <a:rPr lang="en-US" sz="1600" u="none" strike="noStrike" dirty="0">
                          <a:effectLst/>
                        </a:rPr>
                        <a:t>(e.g. Nbr list change)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OOF provides PCI Optimization </a:t>
                      </a:r>
                      <a:r>
                        <a:rPr lang="en-US" sz="1600" u="none" strike="noStrike" dirty="0" smtClean="0">
                          <a:effectLst/>
                        </a:rPr>
                        <a:t>result to PCI Handler MS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da-DK" sz="1600" u="none" strike="noStrike" dirty="0">
                          <a:effectLst/>
                        </a:rPr>
                        <a:t>SDN-C </a:t>
                      </a:r>
                      <a:r>
                        <a:rPr lang="da-DK" sz="1600" u="none" strike="noStrike" dirty="0" smtClean="0">
                          <a:effectLst/>
                        </a:rPr>
                        <a:t>publishes </a:t>
                      </a:r>
                      <a:r>
                        <a:rPr lang="da-DK" sz="1600" u="none" strike="noStrike" dirty="0">
                          <a:effectLst/>
                        </a:rPr>
                        <a:t>config data change </a:t>
                      </a:r>
                      <a:r>
                        <a:rPr lang="da-DK" sz="1600" u="none" strike="noStrike" dirty="0" smtClean="0">
                          <a:effectLst/>
                        </a:rPr>
                        <a:t>on DMaaP to </a:t>
                      </a:r>
                      <a:r>
                        <a:rPr lang="da-DK" sz="1600" u="none" strike="noStrike" dirty="0">
                          <a:effectLst/>
                        </a:rPr>
                        <a:t>PCI-Handler-MS.</a:t>
                      </a:r>
                      <a:endParaRPr lang="da-DK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PCI-Handler-MS provides PCI recommendation to Policy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PCI-Handler MS invokes OOF for pre-defined workflow for PCI </a:t>
                      </a:r>
                      <a:r>
                        <a:rPr lang="en-US" sz="1600" u="none" strike="noStrike" dirty="0" smtClean="0">
                          <a:effectLst/>
                        </a:rPr>
                        <a:t>Optimization.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Policy sends message to SDN-C with instruction for PCI configuration changes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600" u="none" strike="noStrike" dirty="0">
                          <a:effectLst/>
                        </a:rPr>
                        <a:t>11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600" u="none" strike="noStrike" dirty="0">
                          <a:effectLst/>
                        </a:rPr>
                        <a:t>SDN-C applies </a:t>
                      </a:r>
                      <a:r>
                        <a:rPr lang="en-US" sz="1600" u="none" strike="noStrike" dirty="0" err="1">
                          <a:effectLst/>
                        </a:rPr>
                        <a:t>config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r>
                        <a:rPr lang="en-US" sz="1600" u="none" strike="noStrike" dirty="0" smtClean="0">
                          <a:effectLst/>
                        </a:rPr>
                        <a:t>changes via 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Netconf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009750" y="2922154"/>
            <a:ext cx="3384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(SDN-C work done in SDN-R team)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160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Flow / test case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Intel Confidential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267" y="1150877"/>
            <a:ext cx="5196733" cy="512873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411953" y="1263263"/>
            <a:ext cx="53335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See latest flow and test case at:</a:t>
            </a:r>
          </a:p>
          <a:p>
            <a:r>
              <a:rPr lang="en-US" dirty="0" smtClean="0">
                <a:hlinkClick r:id="rId3"/>
              </a:rPr>
              <a:t>ONAP OOF-based PCI wiki page</a:t>
            </a:r>
            <a:endParaRPr lang="en-US" dirty="0" smtClean="0"/>
          </a:p>
          <a:p>
            <a:r>
              <a:rPr lang="en-US" sz="800" dirty="0">
                <a:hlinkClick r:id="rId3"/>
              </a:rPr>
              <a:t>https://wiki.onap.org/display/DW/5G+-+OOF+(ONAP+Optimization+Framework)+and+PCI+(Physical+Cell+ID)+</a:t>
            </a:r>
            <a:r>
              <a:rPr lang="en-US" sz="800" dirty="0" smtClean="0">
                <a:hlinkClick r:id="rId3"/>
              </a:rPr>
              <a:t>Optimization</a:t>
            </a:r>
            <a:r>
              <a:rPr lang="en-US" sz="8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7179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Support Needed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519113" indent="-173038"/>
            <a:r>
              <a:rPr lang="en-US" sz="2000" dirty="0"/>
              <a:t>New </a:t>
            </a:r>
            <a:r>
              <a:rPr lang="en-US" sz="2000" dirty="0" smtClean="0"/>
              <a:t>PCI-Handler-Microservice</a:t>
            </a:r>
          </a:p>
          <a:p>
            <a:pPr marL="976313" lvl="1" indent="-173038"/>
            <a:r>
              <a:rPr lang="en-US" sz="1800" dirty="0"/>
              <a:t>Develop microservice and onboard on to DCAE</a:t>
            </a:r>
          </a:p>
          <a:p>
            <a:pPr marL="976313" lvl="1" indent="-173038"/>
            <a:r>
              <a:rPr lang="en-US" sz="1800" dirty="0" smtClean="0"/>
              <a:t>Interfaces </a:t>
            </a:r>
            <a:r>
              <a:rPr lang="en-US" sz="1800" dirty="0"/>
              <a:t>to OOF, Policy, </a:t>
            </a:r>
            <a:r>
              <a:rPr lang="en-US" sz="1800" dirty="0" smtClean="0"/>
              <a:t>DMaaP</a:t>
            </a:r>
          </a:p>
          <a:p>
            <a:pPr marL="976313" lvl="1" indent="-173038"/>
            <a:r>
              <a:rPr lang="en-US" sz="1800" dirty="0" smtClean="0"/>
              <a:t>Programmed to trigger PCI optimization request based on message from SDN-C (S-1b)</a:t>
            </a:r>
          </a:p>
          <a:p>
            <a:pPr marL="976313" lvl="1" indent="-173038"/>
            <a:r>
              <a:rPr lang="en-US" sz="1800" dirty="0" smtClean="0"/>
              <a:t>Fetches and applies configuration policies, which specify rules for processing input messages from SDN-C (S-2)</a:t>
            </a:r>
          </a:p>
          <a:p>
            <a:pPr marL="976313" lvl="1" indent="-173038"/>
            <a:r>
              <a:rPr lang="en-US" sz="1800" dirty="0" smtClean="0"/>
              <a:t>Gets </a:t>
            </a:r>
            <a:r>
              <a:rPr lang="en-US" sz="1800" dirty="0" err="1" smtClean="0"/>
              <a:t>config</a:t>
            </a:r>
            <a:r>
              <a:rPr lang="en-US" sz="1800" dirty="0" smtClean="0"/>
              <a:t> change message from SDN-C via </a:t>
            </a:r>
            <a:r>
              <a:rPr lang="en-US" sz="1800" dirty="0" err="1" smtClean="0"/>
              <a:t>DMaaP</a:t>
            </a:r>
            <a:r>
              <a:rPr lang="en-US" sz="1800" dirty="0" smtClean="0"/>
              <a:t> (S-4)</a:t>
            </a:r>
          </a:p>
          <a:p>
            <a:pPr marL="976313" lvl="1" indent="-173038"/>
            <a:r>
              <a:rPr lang="en-US" sz="1800" dirty="0" smtClean="0"/>
              <a:t>Requests PCI Optimization from OOF (S-5)</a:t>
            </a:r>
          </a:p>
          <a:p>
            <a:pPr marL="976313" lvl="1" indent="-173038"/>
            <a:r>
              <a:rPr lang="en-US" sz="1800" dirty="0" smtClean="0"/>
              <a:t>Receives PCI Optimization result, and forwards recommendation to Policy (S-8,S-9)</a:t>
            </a:r>
            <a:endParaRPr lang="en-US" sz="1800" dirty="0"/>
          </a:p>
          <a:p>
            <a:pPr marL="519113" indent="-173038"/>
            <a:r>
              <a:rPr lang="en-US" sz="2000" dirty="0" smtClean="0"/>
              <a:t>OOF</a:t>
            </a:r>
          </a:p>
          <a:p>
            <a:pPr marL="976313" lvl="1" indent="-173038"/>
            <a:r>
              <a:rPr lang="en-US" sz="1800" dirty="0" smtClean="0"/>
              <a:t>Request/Response interface to provide PCI </a:t>
            </a:r>
            <a:r>
              <a:rPr lang="en-US" sz="1800" dirty="0"/>
              <a:t>optimization </a:t>
            </a:r>
            <a:r>
              <a:rPr lang="en-US" sz="1800" dirty="0" smtClean="0"/>
              <a:t>results to PCI-Handler-MS (S-5, S-8)</a:t>
            </a:r>
          </a:p>
          <a:p>
            <a:pPr marL="976313" lvl="1" indent="-173038"/>
            <a:r>
              <a:rPr lang="en-US" sz="1800" dirty="0" smtClean="0"/>
              <a:t>Use new API in SDN-C to query database – could be via </a:t>
            </a:r>
            <a:r>
              <a:rPr lang="en-US" sz="1800" dirty="0" err="1" smtClean="0"/>
              <a:t>DMaaP</a:t>
            </a:r>
            <a:r>
              <a:rPr lang="en-US" sz="1800" dirty="0" smtClean="0"/>
              <a:t> (S-7)</a:t>
            </a:r>
            <a:endParaRPr lang="en-US" sz="1800" dirty="0"/>
          </a:p>
          <a:p>
            <a:pPr marL="976313" lvl="1" indent="-173038"/>
            <a:r>
              <a:rPr lang="en-US" sz="1800" dirty="0" smtClean="0"/>
              <a:t>Modify existing interface to Policy to fetch PCI optimization policy (S-6)</a:t>
            </a:r>
          </a:p>
          <a:p>
            <a:pPr marL="976313" lvl="1" indent="-173038"/>
            <a:r>
              <a:rPr lang="en-US" sz="1800" dirty="0" smtClean="0"/>
              <a:t>Modify models to incorporate solver for optimization of PCI</a:t>
            </a:r>
          </a:p>
          <a:p>
            <a:pPr marL="976313" lvl="1" indent="-173038"/>
            <a:r>
              <a:rPr lang="en-US" sz="1800" dirty="0" smtClean="0"/>
              <a:t>Host solver algorithm (existing)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74988548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Support Needed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519113" indent="-173038"/>
            <a:r>
              <a:rPr lang="en-US" sz="2000" dirty="0" smtClean="0"/>
              <a:t>Policy</a:t>
            </a:r>
          </a:p>
          <a:p>
            <a:pPr marL="976313" lvl="1" indent="-173038"/>
            <a:r>
              <a:rPr lang="en-US" sz="1800" dirty="0"/>
              <a:t>P</a:t>
            </a:r>
            <a:r>
              <a:rPr lang="en-US" sz="1800" dirty="0" smtClean="0"/>
              <a:t>rovide </a:t>
            </a:r>
            <a:r>
              <a:rPr lang="en-US" sz="1800" dirty="0"/>
              <a:t>configuration </a:t>
            </a:r>
            <a:r>
              <a:rPr lang="en-US" sz="1800" dirty="0" smtClean="0"/>
              <a:t>policies to PCI-Handler-MS (S-2) – new interface</a:t>
            </a:r>
          </a:p>
          <a:p>
            <a:pPr marL="976313" lvl="1" indent="-173038"/>
            <a:r>
              <a:rPr lang="en-US" sz="1800" dirty="0" smtClean="0"/>
              <a:t>Modify existing interface to OOF to provide PCI optimization policies (S-6)</a:t>
            </a:r>
          </a:p>
          <a:p>
            <a:pPr marL="976313" lvl="1" indent="-173038"/>
            <a:r>
              <a:rPr lang="en-US" sz="1800" dirty="0" smtClean="0"/>
              <a:t>Send message to SDN-C with action request via </a:t>
            </a:r>
            <a:r>
              <a:rPr lang="en-US" sz="1800" dirty="0" err="1" smtClean="0"/>
              <a:t>DMaaP</a:t>
            </a:r>
            <a:r>
              <a:rPr lang="en-US" sz="1800" dirty="0" smtClean="0"/>
              <a:t> </a:t>
            </a:r>
            <a:r>
              <a:rPr lang="en-US" sz="1800" dirty="0"/>
              <a:t>(S-10)</a:t>
            </a:r>
          </a:p>
          <a:p>
            <a:pPr marL="976313" lvl="1" indent="-173038"/>
            <a:endParaRPr lang="en-US" sz="2000" dirty="0"/>
          </a:p>
          <a:p>
            <a:pPr marL="519113" indent="-173038"/>
            <a:r>
              <a:rPr lang="en-US" sz="2000" dirty="0" smtClean="0"/>
              <a:t>SDN-C (as part of SDN-R team)</a:t>
            </a:r>
          </a:p>
          <a:p>
            <a:pPr marL="976313" lvl="1" indent="-173038"/>
            <a:r>
              <a:rPr lang="en-US" sz="1800" dirty="0" smtClean="0"/>
              <a:t>Interface to RAN (simulated RAN for this project)</a:t>
            </a:r>
          </a:p>
          <a:p>
            <a:pPr marL="1433513" lvl="2" indent="-173038"/>
            <a:r>
              <a:rPr lang="en-US" sz="1800" dirty="0" smtClean="0"/>
              <a:t>Modify RAN Information/Yang models to support PCI use case</a:t>
            </a:r>
          </a:p>
          <a:p>
            <a:pPr marL="1433513" lvl="2" indent="-173038"/>
            <a:r>
              <a:rPr lang="en-US" sz="1800" dirty="0" err="1" smtClean="0"/>
              <a:t>Netconf</a:t>
            </a:r>
            <a:r>
              <a:rPr lang="en-US" sz="1800" dirty="0" smtClean="0"/>
              <a:t> </a:t>
            </a:r>
            <a:r>
              <a:rPr lang="en-US" sz="1800" dirty="0"/>
              <a:t>interface to RAN: change PCI </a:t>
            </a:r>
            <a:r>
              <a:rPr lang="en-US" sz="1800" dirty="0" smtClean="0"/>
              <a:t>value (S-11), </a:t>
            </a:r>
            <a:r>
              <a:rPr lang="en-US" sz="1800" dirty="0"/>
              <a:t>accept </a:t>
            </a:r>
            <a:r>
              <a:rPr lang="en-US" sz="1800" dirty="0" smtClean="0"/>
              <a:t>change notification (e.g. </a:t>
            </a:r>
            <a:r>
              <a:rPr lang="en-US" sz="1800" dirty="0" err="1" smtClean="0"/>
              <a:t>NbrList</a:t>
            </a:r>
            <a:r>
              <a:rPr lang="en-US" sz="1800" dirty="0" smtClean="0"/>
              <a:t>) (S-3)</a:t>
            </a:r>
            <a:endParaRPr lang="en-US" sz="1800" dirty="0"/>
          </a:p>
          <a:p>
            <a:pPr marL="976313" lvl="1" indent="-173038"/>
            <a:r>
              <a:rPr lang="en-US" sz="1800" dirty="0" smtClean="0"/>
              <a:t>Publish </a:t>
            </a:r>
            <a:r>
              <a:rPr lang="en-US" sz="1800" dirty="0"/>
              <a:t>RAN </a:t>
            </a:r>
            <a:r>
              <a:rPr lang="en-US" sz="1800" dirty="0" err="1"/>
              <a:t>config</a:t>
            </a:r>
            <a:r>
              <a:rPr lang="en-US" sz="1800" dirty="0"/>
              <a:t> change on </a:t>
            </a:r>
            <a:r>
              <a:rPr lang="en-US" sz="1800" dirty="0" err="1" smtClean="0"/>
              <a:t>DMaaP</a:t>
            </a:r>
            <a:r>
              <a:rPr lang="en-US" sz="1800" dirty="0" smtClean="0"/>
              <a:t> (S-4)</a:t>
            </a:r>
            <a:endParaRPr lang="en-US" sz="1800" dirty="0"/>
          </a:p>
          <a:p>
            <a:pPr marL="976313" lvl="1" indent="-173038"/>
            <a:r>
              <a:rPr lang="en-US" sz="1800" dirty="0" smtClean="0"/>
              <a:t>Database</a:t>
            </a:r>
          </a:p>
          <a:p>
            <a:pPr marL="1433513" lvl="2" indent="-173038"/>
            <a:r>
              <a:rPr lang="en-US" sz="1800" dirty="0" smtClean="0"/>
              <a:t>Maintain </a:t>
            </a:r>
            <a:r>
              <a:rPr lang="en-US" sz="1800" dirty="0"/>
              <a:t>database with RAN element / </a:t>
            </a:r>
            <a:r>
              <a:rPr lang="en-US" sz="1800" dirty="0" err="1"/>
              <a:t>config</a:t>
            </a:r>
            <a:r>
              <a:rPr lang="en-US" sz="1800" dirty="0"/>
              <a:t> data</a:t>
            </a:r>
          </a:p>
          <a:p>
            <a:pPr marL="1433513" lvl="2" indent="-173038"/>
            <a:r>
              <a:rPr lang="en-US" sz="1800" dirty="0" smtClean="0"/>
              <a:t>Provide </a:t>
            </a:r>
            <a:r>
              <a:rPr lang="en-US" sz="1800" dirty="0"/>
              <a:t>API for database </a:t>
            </a:r>
            <a:r>
              <a:rPr lang="en-US" sz="1800" dirty="0" smtClean="0"/>
              <a:t>query from other ONAP modules </a:t>
            </a:r>
            <a:r>
              <a:rPr lang="en-US" sz="1800" dirty="0"/>
              <a:t>(S-7) </a:t>
            </a:r>
            <a:r>
              <a:rPr lang="en-US" sz="1800" dirty="0" smtClean="0"/>
              <a:t>– </a:t>
            </a:r>
            <a:r>
              <a:rPr lang="en-US" sz="1800" dirty="0"/>
              <a:t>could use </a:t>
            </a:r>
            <a:r>
              <a:rPr lang="en-US" sz="1800" dirty="0" err="1"/>
              <a:t>DMaaP</a:t>
            </a:r>
            <a:r>
              <a:rPr lang="en-US" sz="1800" dirty="0"/>
              <a:t> interface</a:t>
            </a:r>
          </a:p>
          <a:p>
            <a:pPr marL="976313" lvl="1" indent="-173038"/>
            <a:r>
              <a:rPr lang="en-US" sz="1800" dirty="0" smtClean="0"/>
              <a:t>Get and process action request message from Policy via </a:t>
            </a:r>
            <a:r>
              <a:rPr lang="en-US" sz="1800" dirty="0" err="1" smtClean="0"/>
              <a:t>DMaaP</a:t>
            </a:r>
            <a:r>
              <a:rPr lang="en-US" sz="1800" dirty="0" smtClean="0"/>
              <a:t> (S-10)</a:t>
            </a:r>
          </a:p>
          <a:p>
            <a:pPr marL="976313" lvl="1" indent="-173038"/>
            <a:r>
              <a:rPr lang="en-US" sz="1800" dirty="0"/>
              <a:t>Extend Directed Graphs to support PCI use case, as needed</a:t>
            </a:r>
          </a:p>
          <a:p>
            <a:pPr marL="976313" lvl="1" indent="-173038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77861707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Support Needed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pPr marL="519113" indent="-173038"/>
            <a:r>
              <a:rPr lang="en-US" sz="2400" dirty="0" smtClean="0"/>
              <a:t>RAN Simulator</a:t>
            </a:r>
          </a:p>
          <a:p>
            <a:pPr marL="976313" lvl="1" indent="-173038"/>
            <a:r>
              <a:rPr lang="en-US" sz="2000" dirty="0"/>
              <a:t>S</a:t>
            </a:r>
            <a:r>
              <a:rPr lang="en-US" sz="2000" dirty="0" smtClean="0"/>
              <a:t>imple simulator program with about 2000 cells</a:t>
            </a:r>
          </a:p>
          <a:p>
            <a:pPr marL="976313" lvl="1" indent="-173038"/>
            <a:r>
              <a:rPr lang="en-US" sz="2000" dirty="0" smtClean="0"/>
              <a:t>Accurate representation of netconf interface to SDN-R</a:t>
            </a:r>
          </a:p>
          <a:p>
            <a:pPr marL="976313" lvl="1" indent="-173038"/>
            <a:r>
              <a:rPr lang="en-US" sz="2000" dirty="0" smtClean="0"/>
              <a:t>Include: </a:t>
            </a:r>
            <a:r>
              <a:rPr lang="en-US" sz="2000" dirty="0" err="1" smtClean="0"/>
              <a:t>Cellid</a:t>
            </a:r>
            <a:r>
              <a:rPr lang="en-US" sz="2000" dirty="0" smtClean="0"/>
              <a:t>, </a:t>
            </a:r>
            <a:r>
              <a:rPr lang="en-US" sz="2000" dirty="0" err="1" smtClean="0"/>
              <a:t>Nbr_List</a:t>
            </a:r>
            <a:r>
              <a:rPr lang="en-US" sz="2000" dirty="0" smtClean="0"/>
              <a:t>, PCI value, location (?)</a:t>
            </a:r>
          </a:p>
          <a:p>
            <a:pPr marL="976313" lvl="1" indent="-173038"/>
            <a:r>
              <a:rPr lang="en-US" sz="2000" dirty="0" smtClean="0"/>
              <a:t>Initial </a:t>
            </a:r>
            <a:r>
              <a:rPr lang="en-US" sz="2000" dirty="0" err="1" smtClean="0"/>
              <a:t>Nbr_list</a:t>
            </a:r>
            <a:r>
              <a:rPr lang="en-US" sz="2000" dirty="0" smtClean="0"/>
              <a:t> and PCI value computed offline and assigned</a:t>
            </a:r>
          </a:p>
          <a:p>
            <a:pPr marL="976313" lvl="1" indent="-173038"/>
            <a:r>
              <a:rPr lang="en-US" sz="2000" dirty="0" smtClean="0"/>
              <a:t>Ability to simulate change in </a:t>
            </a:r>
            <a:r>
              <a:rPr lang="en-US" sz="2000" dirty="0" err="1" smtClean="0"/>
              <a:t>Nbr_list</a:t>
            </a:r>
            <a:r>
              <a:rPr lang="en-US" sz="2000" dirty="0" smtClean="0"/>
              <a:t> to create potential for PCI conflict/confusion</a:t>
            </a:r>
          </a:p>
          <a:p>
            <a:pPr marL="976313" lvl="1" indent="-173038"/>
            <a:r>
              <a:rPr lang="en-US" sz="2000" dirty="0" smtClean="0"/>
              <a:t>Ability to send </a:t>
            </a:r>
            <a:r>
              <a:rPr lang="en-US" sz="2000" dirty="0" err="1" smtClean="0"/>
              <a:t>Nbr_list</a:t>
            </a:r>
            <a:r>
              <a:rPr lang="en-US" sz="2000" dirty="0" smtClean="0"/>
              <a:t> </a:t>
            </a:r>
            <a:r>
              <a:rPr lang="en-US" sz="2000" dirty="0" err="1" smtClean="0"/>
              <a:t>config</a:t>
            </a:r>
            <a:r>
              <a:rPr lang="en-US" sz="2000" dirty="0" smtClean="0"/>
              <a:t> change notification to SDN-C</a:t>
            </a:r>
          </a:p>
          <a:p>
            <a:pPr marL="976313" lvl="1" indent="-173038"/>
            <a:r>
              <a:rPr lang="en-US" sz="2000" dirty="0" smtClean="0"/>
              <a:t>Ability to accept PCI value </a:t>
            </a:r>
            <a:r>
              <a:rPr lang="en-US" sz="2000" dirty="0" err="1" smtClean="0"/>
              <a:t>config</a:t>
            </a:r>
            <a:r>
              <a:rPr lang="en-US" sz="2000" dirty="0" smtClean="0"/>
              <a:t> change from SDN-C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9926243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9467</TotalTime>
  <Words>840</Words>
  <Application>Microsoft Office PowerPoint</Application>
  <PresentationFormat>Widescreen</PresentationFormat>
  <Paragraphs>148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.AppleSystemUIFont</vt:lpstr>
      <vt:lpstr>Arial</vt:lpstr>
      <vt:lpstr>Calibri</vt:lpstr>
      <vt:lpstr>DengXian</vt:lpstr>
      <vt:lpstr>Geneva</vt:lpstr>
      <vt:lpstr>Intel Clear Light</vt:lpstr>
      <vt:lpstr>Wingdings</vt:lpstr>
      <vt:lpstr>Office Theme</vt:lpstr>
      <vt:lpstr>ONAP Optimization Framework (OOF)  POC for Physical CellID (PCI) Optimization</vt:lpstr>
      <vt:lpstr>ONAP Optimization Framework (OOF) and PCI</vt:lpstr>
      <vt:lpstr>Casablanca - Optimization Framework Enhancements</vt:lpstr>
      <vt:lpstr>ONAP Casablanca plan for OOF-PCI</vt:lpstr>
      <vt:lpstr>ONAP Casablanca: PCI Optimization using OOF</vt:lpstr>
      <vt:lpstr>Flow / test case</vt:lpstr>
      <vt:lpstr>Support Needed</vt:lpstr>
      <vt:lpstr>Support Needed</vt:lpstr>
      <vt:lpstr>Support Needed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begwani</dc:creator>
  <cp:lastModifiedBy>SHANKARANARAYANAN, N K (N K)</cp:lastModifiedBy>
  <cp:revision>469</cp:revision>
  <cp:lastPrinted>2017-12-06T19:47:24Z</cp:lastPrinted>
  <dcterms:created xsi:type="dcterms:W3CDTF">2017-02-27T16:23:08Z</dcterms:created>
  <dcterms:modified xsi:type="dcterms:W3CDTF">2018-08-01T16:07:20Z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</Properties>
</file>