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313" r:id="rId2"/>
    <p:sldId id="315" r:id="rId3"/>
    <p:sldId id="314" r:id="rId4"/>
    <p:sldId id="316" r:id="rId5"/>
    <p:sldId id="317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72" autoAdjust="0"/>
    <p:restoredTop sz="96252" autoAdjust="0"/>
  </p:normalViewPr>
  <p:slideViewPr>
    <p:cSldViewPr snapToGrid="0" snapToObjects="1">
      <p:cViewPr varScale="1">
        <p:scale>
          <a:sx n="68" d="100"/>
          <a:sy n="68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3B7BFB0-01BD-407A-84E2-76644713E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51277E1-3B26-4BCB-AAD8-2AFA6D3D6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OOF-PCI items deferred to </a:t>
            </a:r>
            <a:r>
              <a:rPr lang="en-US" dirty="0"/>
              <a:t>Dublin Release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A8309F-282D-4E75-A5A5-80E28946FC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Onboard PCI Handler MS to DCAE, and include in SDC </a:t>
            </a:r>
            <a:r>
              <a:rPr lang="en-US" sz="2400" dirty="0" smtClean="0">
                <a:solidFill>
                  <a:schemeClr val="tx1"/>
                </a:solidFill>
              </a:rPr>
              <a:t>Catalog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SDN-R </a:t>
            </a:r>
            <a:r>
              <a:rPr lang="en-US" sz="2400" dirty="0">
                <a:solidFill>
                  <a:schemeClr val="tx1"/>
                </a:solidFill>
              </a:rPr>
              <a:t>use cases </a:t>
            </a:r>
            <a:r>
              <a:rPr lang="en-US" sz="2400" dirty="0" smtClean="0">
                <a:solidFill>
                  <a:schemeClr val="tx1"/>
                </a:solidFill>
              </a:rPr>
              <a:t>moved </a:t>
            </a:r>
            <a:r>
              <a:rPr lang="en-US" sz="2400" dirty="0">
                <a:solidFill>
                  <a:schemeClr val="tx1"/>
                </a:solidFill>
              </a:rPr>
              <a:t>from Casablanca to </a:t>
            </a:r>
            <a:r>
              <a:rPr lang="en-US" sz="2400" dirty="0" smtClean="0">
                <a:solidFill>
                  <a:schemeClr val="tx1"/>
                </a:solidFill>
              </a:rPr>
              <a:t>Dublin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SDNC-430: </a:t>
            </a:r>
            <a:r>
              <a:rPr lang="en-US" sz="2000" dirty="0">
                <a:solidFill>
                  <a:schemeClr val="tx1"/>
                </a:solidFill>
              </a:rPr>
              <a:t>Modify RAN informational model and yang model for </a:t>
            </a:r>
            <a:r>
              <a:rPr lang="en-US" sz="2000" dirty="0" smtClean="0">
                <a:solidFill>
                  <a:schemeClr val="tx1"/>
                </a:solidFill>
              </a:rPr>
              <a:t>RAN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SDNC-431: Implement </a:t>
            </a:r>
            <a:r>
              <a:rPr lang="en-US" sz="2000" dirty="0" err="1">
                <a:solidFill>
                  <a:schemeClr val="tx1"/>
                </a:solidFill>
              </a:rPr>
              <a:t>config</a:t>
            </a:r>
            <a:r>
              <a:rPr lang="en-US" sz="2000" dirty="0">
                <a:solidFill>
                  <a:schemeClr val="tx1"/>
                </a:solidFill>
              </a:rPr>
              <a:t> DB and REST API (SDN-R / OOF interface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SDNC-432: </a:t>
            </a:r>
            <a:r>
              <a:rPr lang="en-US" sz="2000" dirty="0">
                <a:solidFill>
                  <a:schemeClr val="tx1"/>
                </a:solidFill>
              </a:rPr>
              <a:t>Interfacing SDN-R with </a:t>
            </a:r>
            <a:r>
              <a:rPr lang="en-US" sz="2000" dirty="0" smtClean="0">
                <a:solidFill>
                  <a:schemeClr val="tx1"/>
                </a:solidFill>
              </a:rPr>
              <a:t>Policy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Receive DMaaP message in CL format from Policy (Modify </a:t>
            </a:r>
            <a:r>
              <a:rPr lang="en-US" sz="1600" dirty="0" err="1">
                <a:solidFill>
                  <a:schemeClr val="tx1"/>
                </a:solidFill>
              </a:rPr>
              <a:t>Config</a:t>
            </a:r>
            <a:r>
              <a:rPr lang="en-US" sz="1600" dirty="0">
                <a:solidFill>
                  <a:schemeClr val="tx1"/>
                </a:solidFill>
              </a:rPr>
              <a:t> message using existing LCM API), send netconf message changing PCI value to </a:t>
            </a:r>
            <a:r>
              <a:rPr lang="en-US" sz="1600" dirty="0" err="1">
                <a:solidFill>
                  <a:schemeClr val="tx1"/>
                </a:solidFill>
              </a:rPr>
              <a:t>cellID</a:t>
            </a:r>
            <a:r>
              <a:rPr lang="en-US" sz="1600" dirty="0">
                <a:solidFill>
                  <a:schemeClr val="tx1"/>
                </a:solidFill>
              </a:rPr>
              <a:t> as specified, update </a:t>
            </a:r>
            <a:r>
              <a:rPr lang="en-US" sz="1600" dirty="0" err="1">
                <a:solidFill>
                  <a:schemeClr val="tx1"/>
                </a:solidFill>
              </a:rPr>
              <a:t>config</a:t>
            </a:r>
            <a:r>
              <a:rPr lang="en-US" sz="1600" dirty="0">
                <a:solidFill>
                  <a:schemeClr val="tx1"/>
                </a:solidFill>
              </a:rPr>
              <a:t> DB, and publish change on DMaaP (DMaaP client is available and can be called)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SDNC-432: </a:t>
            </a:r>
            <a:r>
              <a:rPr lang="en-US" sz="2000" dirty="0">
                <a:solidFill>
                  <a:schemeClr val="tx1"/>
                </a:solidFill>
              </a:rPr>
              <a:t>Receive netconf notification from RAN, update </a:t>
            </a:r>
            <a:r>
              <a:rPr lang="en-US" sz="2000" dirty="0" err="1">
                <a:solidFill>
                  <a:schemeClr val="tx1"/>
                </a:solidFill>
              </a:rPr>
              <a:t>configDB</a:t>
            </a:r>
            <a:r>
              <a:rPr lang="en-US" sz="2000" dirty="0">
                <a:solidFill>
                  <a:schemeClr val="tx1"/>
                </a:solidFill>
              </a:rPr>
              <a:t>, and publish change on DMaaP</a:t>
            </a:r>
          </a:p>
        </p:txBody>
      </p:sp>
    </p:spTree>
    <p:extLst>
      <p:ext uri="{BB962C8B-B14F-4D97-AF65-F5344CB8AC3E}">
        <p14:creationId xmlns:p14="http://schemas.microsoft.com/office/powerpoint/2010/main" val="337962846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3B7BFB0-01BD-407A-84E2-76644713E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51277E1-3B26-4BCB-AAD8-2AFA6D3D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dirty="0"/>
              <a:t>OOF-PCI items deferred to Dublin Release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A8309F-282D-4E75-A5A5-80E28946FC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chemeClr val="tx1"/>
                </a:solidFill>
              </a:rPr>
              <a:t>Complete the data flows for PCI use case</a:t>
            </a:r>
            <a:endParaRPr lang="en-US" u="sng" dirty="0">
              <a:solidFill>
                <a:schemeClr val="tx1"/>
              </a:solidFill>
            </a:endParaRPr>
          </a:p>
          <a:p>
            <a:r>
              <a:rPr lang="en-US" dirty="0" smtClean="0"/>
              <a:t>Include FM/PM input for SON:</a:t>
            </a:r>
          </a:p>
          <a:p>
            <a:pPr lvl="1"/>
            <a:r>
              <a:rPr lang="en-US" dirty="0" smtClean="0"/>
              <a:t>Send FM/PM data from RAN to DCAE Collector (</a:t>
            </a:r>
            <a:r>
              <a:rPr lang="en-US" dirty="0"/>
              <a:t>e.g. PCI confusion alarm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Enhance PCI Handler MS to receive FM/PM data from DMaaP</a:t>
            </a:r>
          </a:p>
          <a:p>
            <a:r>
              <a:rPr lang="en-US" dirty="0" smtClean="0"/>
              <a:t>Include New Cell Addition as input for SON:</a:t>
            </a:r>
          </a:p>
          <a:p>
            <a:pPr lvl="1"/>
            <a:r>
              <a:rPr lang="en-US" dirty="0" smtClean="0"/>
              <a:t>Include SDC, SO, A&amp;AI flow for new cell addition</a:t>
            </a:r>
          </a:p>
          <a:p>
            <a:pPr lvl="1"/>
            <a:r>
              <a:rPr lang="en-US" dirty="0" smtClean="0"/>
              <a:t>Enhance PCI Handler MS to receive request for PCI allocation for new cell </a:t>
            </a:r>
          </a:p>
        </p:txBody>
      </p:sp>
    </p:spTree>
    <p:extLst>
      <p:ext uri="{BB962C8B-B14F-4D97-AF65-F5344CB8AC3E}">
        <p14:creationId xmlns:p14="http://schemas.microsoft.com/office/powerpoint/2010/main" val="99680997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3B7BFB0-01BD-407A-84E2-76644713E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51277E1-3B26-4BCB-AAD8-2AFA6D3D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5G Configuration Management: SDN-R Enhancements </a:t>
            </a:r>
            <a:r>
              <a:rPr lang="en-US" dirty="0"/>
              <a:t>for Dublin Release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A8309F-282D-4E75-A5A5-80E28946FC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Common RAN Information Model</a:t>
            </a:r>
          </a:p>
          <a:p>
            <a:pPr lvl="1"/>
            <a:r>
              <a:rPr lang="en-US" sz="2000" dirty="0" smtClean="0"/>
              <a:t>Build on Casablanca RAN Information Model, and target consensus among vendors for complete common RAN information model</a:t>
            </a:r>
          </a:p>
          <a:p>
            <a:r>
              <a:rPr lang="en-US" sz="2400" dirty="0" smtClean="0"/>
              <a:t>SDN-C/SDN-R </a:t>
            </a:r>
            <a:r>
              <a:rPr lang="en-US" sz="2400" dirty="0" smtClean="0">
                <a:solidFill>
                  <a:schemeClr val="tx1"/>
                </a:solidFill>
              </a:rPr>
              <a:t>Controller enhancements</a:t>
            </a:r>
          </a:p>
          <a:p>
            <a:pPr lvl="1"/>
            <a:r>
              <a:rPr lang="en-US" sz="2000" dirty="0" smtClean="0"/>
              <a:t>Implement both Configuration Database and </a:t>
            </a:r>
            <a:r>
              <a:rPr lang="en-US" sz="2000" dirty="0"/>
              <a:t>O</a:t>
            </a:r>
            <a:r>
              <a:rPr lang="en-US" sz="2000" dirty="0" smtClean="0"/>
              <a:t>perational </a:t>
            </a:r>
            <a:r>
              <a:rPr lang="en-US" sz="2000" dirty="0"/>
              <a:t>D</a:t>
            </a:r>
            <a:r>
              <a:rPr lang="en-US" sz="2000" dirty="0" smtClean="0"/>
              <a:t>atabase as per ODL industry practice, leveraging Casablanca POC work on </a:t>
            </a:r>
            <a:r>
              <a:rPr lang="en-US" sz="2000" dirty="0" err="1" smtClean="0"/>
              <a:t>ConfigDB</a:t>
            </a:r>
            <a:r>
              <a:rPr lang="en-US" sz="2000" dirty="0" smtClean="0"/>
              <a:t> database</a:t>
            </a:r>
          </a:p>
          <a:p>
            <a:pPr lvl="1"/>
            <a:r>
              <a:rPr lang="en-US" sz="2000" dirty="0" smtClean="0"/>
              <a:t>Configuration Database – values needed to perform / initiate configuration</a:t>
            </a:r>
          </a:p>
          <a:p>
            <a:pPr lvl="1"/>
            <a:r>
              <a:rPr lang="en-US" sz="2000" dirty="0" smtClean="0"/>
              <a:t>Operational Database – dynamically changing network parameters relevant to ONAP and SDN-C/SDN-R</a:t>
            </a:r>
          </a:p>
          <a:p>
            <a:pPr lvl="1"/>
            <a:r>
              <a:rPr lang="en-US" sz="2000" dirty="0" smtClean="0"/>
              <a:t>Support history </a:t>
            </a:r>
            <a:r>
              <a:rPr lang="en-US" sz="2000" dirty="0"/>
              <a:t>of </a:t>
            </a:r>
            <a:r>
              <a:rPr lang="en-US" sz="2000" dirty="0" err="1"/>
              <a:t>config</a:t>
            </a:r>
            <a:r>
              <a:rPr lang="en-US" sz="2000" dirty="0"/>
              <a:t> </a:t>
            </a:r>
            <a:r>
              <a:rPr lang="en-US" sz="2000" dirty="0" smtClean="0"/>
              <a:t>state as needed for Change Management</a:t>
            </a:r>
          </a:p>
          <a:p>
            <a:pPr lvl="1"/>
            <a:r>
              <a:rPr lang="en-US" sz="2000" dirty="0" smtClean="0"/>
              <a:t>Support both reactive </a:t>
            </a:r>
            <a:r>
              <a:rPr lang="en-US" sz="2000" dirty="0"/>
              <a:t>and predictive </a:t>
            </a:r>
            <a:r>
              <a:rPr lang="en-US" sz="2000" dirty="0" smtClean="0"/>
              <a:t>network change actions</a:t>
            </a:r>
            <a:endParaRPr lang="en-US" sz="2000" dirty="0"/>
          </a:p>
          <a:p>
            <a:r>
              <a:rPr lang="en-US" sz="2400" dirty="0" smtClean="0"/>
              <a:t>Inventory </a:t>
            </a:r>
            <a:r>
              <a:rPr lang="en-US" sz="2400" dirty="0"/>
              <a:t>&amp; Configuration Management </a:t>
            </a:r>
            <a:r>
              <a:rPr lang="en-US" sz="2400" dirty="0" smtClean="0"/>
              <a:t>synchronization</a:t>
            </a:r>
          </a:p>
          <a:p>
            <a:pPr lvl="1"/>
            <a:r>
              <a:rPr lang="en-US" sz="2000" dirty="0" smtClean="0"/>
              <a:t>Develop </a:t>
            </a:r>
            <a:r>
              <a:rPr lang="en-US" sz="2000" dirty="0"/>
              <a:t>models and relationship between A&amp;AI Database and </a:t>
            </a:r>
            <a:r>
              <a:rPr lang="en-US" sz="2000" dirty="0" smtClean="0"/>
              <a:t>SDN-C Configuration Database and Operational Database</a:t>
            </a:r>
          </a:p>
          <a:p>
            <a:pPr lvl="1"/>
            <a:r>
              <a:rPr lang="en-US" sz="2000" dirty="0" smtClean="0"/>
              <a:t>A&amp;AI is primary reference for inventory and id of VNF, PNF, elements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307921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3B7BFB0-01BD-407A-84E2-76644713E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51277E1-3B26-4BCB-AAD8-2AFA6D3D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dirty="0" smtClean="0"/>
              <a:t>Policy Enhancement for Dublin for SON Coordination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A8309F-282D-4E75-A5A5-80E28946FC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Enhance the Policy functionality </a:t>
            </a:r>
            <a:r>
              <a:rPr lang="en-US" dirty="0"/>
              <a:t>for Control Loop Coordination (CLC</a:t>
            </a:r>
            <a:r>
              <a:rPr lang="en-US" dirty="0" smtClean="0"/>
              <a:t>) – build on basic functionality in Casablanca</a:t>
            </a:r>
            <a:endParaRPr lang="en-US" dirty="0"/>
          </a:p>
          <a:p>
            <a:r>
              <a:rPr lang="en-US" dirty="0" smtClean="0"/>
              <a:t>POC to implement two Control Loops (one could be PCI-SON) and demonstrate coordination using CLC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1313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3B7BFB0-01BD-407A-84E2-76644713E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C51277E1-3B26-4BCB-AAD8-2AFA6D3D6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dirty="0" smtClean="0"/>
              <a:t>OOF Enhancement for Dublin Release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AA8309F-282D-4E75-A5A5-80E28946FC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optimization for ANR (Automated Neighbor Relations) SON functionality, which is closely couple to PCI SON</a:t>
            </a:r>
          </a:p>
          <a:p>
            <a:r>
              <a:rPr lang="en-US" dirty="0" smtClean="0"/>
              <a:t>Changes to: ANR Handler MS, Policy, SDN-R, RAN Simulator</a:t>
            </a:r>
          </a:p>
          <a:p>
            <a:r>
              <a:rPr lang="en-US" dirty="0" smtClean="0"/>
              <a:t>Add RAN Simulator functionality to provide data</a:t>
            </a:r>
          </a:p>
          <a:p>
            <a:pPr lvl="1"/>
            <a:r>
              <a:rPr lang="en-US" dirty="0" smtClean="0"/>
              <a:t>Add metrics for neighboring cell pairs needed for ANR, e.g. handover KPIs</a:t>
            </a:r>
          </a:p>
          <a:p>
            <a:pPr lvl="1"/>
            <a:r>
              <a:rPr lang="en-US" dirty="0" smtClean="0"/>
              <a:t>Implement messages between SDN-R and RAN Simulator to support ANR function (e.g. cell relationship table, neighbor add and delete actions)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4791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16470</TotalTime>
  <Words>454</Words>
  <Application>Microsoft Office PowerPoint</Application>
  <PresentationFormat>Widescreen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OOF-PCI items deferred to Dublin Release</vt:lpstr>
      <vt:lpstr>OOF-PCI items deferred to Dublin Release</vt:lpstr>
      <vt:lpstr>5G Configuration Management: SDN-R Enhancements for Dublin Release</vt:lpstr>
      <vt:lpstr>Policy Enhancement for Dublin for SON Coordination</vt:lpstr>
      <vt:lpstr>OOF Enhancement for Dublin Release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435</cp:revision>
  <cp:lastPrinted>2018-10-24T13:38:39Z</cp:lastPrinted>
  <dcterms:created xsi:type="dcterms:W3CDTF">2017-02-27T16:23:08Z</dcterms:created>
  <dcterms:modified xsi:type="dcterms:W3CDTF">2018-10-24T22:57:36Z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