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91" r:id="rId2"/>
  </p:sldMasterIdLst>
  <p:notesMasterIdLst>
    <p:notesMasterId r:id="rId10"/>
  </p:notesMasterIdLst>
  <p:sldIdLst>
    <p:sldId id="324" r:id="rId3"/>
    <p:sldId id="344" r:id="rId4"/>
    <p:sldId id="339" r:id="rId5"/>
    <p:sldId id="355" r:id="rId6"/>
    <p:sldId id="354" r:id="rId7"/>
    <p:sldId id="356" r:id="rId8"/>
    <p:sldId id="330" r:id="rId9"/>
  </p:sldIdLst>
  <p:sldSz cx="12192000" cy="6858000"/>
  <p:notesSz cx="6858000" cy="9144000"/>
  <p:embeddedFontLst>
    <p:embeddedFont>
      <p:font typeface="DengXian Light" panose="02010600030101010101" pitchFamily="2" charset="-122"/>
      <p:regular r:id="rId11"/>
    </p:embeddedFont>
    <p:embeddedFont>
      <p:font typeface="DengXian" panose="02010600030101010101" pitchFamily="2" charset="-122"/>
      <p:regular r:id="rId12"/>
      <p:bold r:id="rId13"/>
    </p:embeddedFont>
    <p:embeddedFont>
      <p:font typeface="Verdana" panose="020B060403050404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微软雅黑" panose="020B0503020204020204" pitchFamily="34" charset="-122"/>
      <p:regular r:id="rId22"/>
      <p:bold r:id="rId23"/>
    </p:embeddedFont>
    <p:embeddedFont>
      <p:font typeface="MS PGothic" panose="020B0600070205080204" pitchFamily="34" charset="-128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799" autoAdjust="0"/>
  </p:normalViewPr>
  <p:slideViewPr>
    <p:cSldViewPr snapToGrid="0">
      <p:cViewPr varScale="1">
        <p:scale>
          <a:sx n="89" d="100"/>
          <a:sy n="89" d="100"/>
        </p:scale>
        <p:origin x="50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2392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07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6183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6235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211960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913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6097842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666087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6183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9104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kern="1200" smtClean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kern="1200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9053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xmlns="" id="{A90A7C50-C026-4BB0-94DA-6B0462D49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585478D5-58DA-264D-9936-87D8066F3C5A}" type="datetime1">
              <a:rPr lang="en-US" smtClean="0">
                <a:solidFill>
                  <a:prstClr val="black">
                    <a:lumMod val="75000"/>
                  </a:prstClr>
                </a:solidFill>
              </a:rPr>
              <a:pPr/>
              <a:t>4/13/2018</a:t>
            </a:fld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xmlns="" id="{3D37AB6C-45F7-434D-B632-29E3ABFD3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>
                <a:solidFill>
                  <a:prstClr val="black">
                    <a:lumMod val="75000"/>
                  </a:prstClr>
                </a:solidFill>
              </a:rPr>
              <a:t>The Linux Foundation Internal Use Only</a:t>
            </a:r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xmlns="" id="{BF3C40A9-69A5-4C1C-95D0-1E8277E7F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>
                <a:solidFill>
                  <a:prstClr val="black">
                    <a:lumMod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1612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 rot="-2370553">
            <a:off x="2837122" y="2475215"/>
            <a:ext cx="6257759" cy="202710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" sz="12800" kern="1200">
                <a:solidFill>
                  <a:srgbClr val="EFEFEF"/>
                </a:solidFill>
                <a:latin typeface="Verdana"/>
                <a:ea typeface="Verdana"/>
                <a:cs typeface="Verdana"/>
                <a:sym typeface="Verdana"/>
              </a:rPr>
              <a:t>AARNA</a:t>
            </a: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123863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rgbClr val="C00000">
              <a:alpha val="41920"/>
            </a:srgbClr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endParaRPr sz="24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10800" y="186967"/>
            <a:ext cx="11360800" cy="817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spcBef>
                <a:spcPts val="0"/>
              </a:spcBef>
              <a:buClr>
                <a:srgbClr val="F3F3F3"/>
              </a:buClr>
              <a:buFont typeface="PT Sans"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15600" y="1562133"/>
            <a:ext cx="11360800" cy="4529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1pPr>
            <a:lvl2pPr lvl="1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2pPr>
            <a:lvl3pPr lvl="2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3pPr>
            <a:lvl4pPr lvl="3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4pPr>
            <a:lvl5pPr lvl="4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5pPr>
            <a:lvl6pPr lvl="5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6pPr>
            <a:lvl7pPr lvl="6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7pPr>
            <a:lvl8pPr lvl="7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8pPr>
            <a:lvl9pPr lvl="8" rtl="0">
              <a:spcBef>
                <a:spcPts val="0"/>
              </a:spcBef>
              <a:buFont typeface="Droid Sans"/>
              <a:defRPr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71" name="Shape 71" descr="AARNA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500" y="304801"/>
            <a:ext cx="1537299" cy="65753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4571533" y="6283433"/>
            <a:ext cx="3949200" cy="5248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" sz="1600" kern="1200">
                <a:solidFill>
                  <a:srgbClr val="B7B7B7"/>
                </a:solidFill>
                <a:latin typeface="Droid Sans"/>
                <a:ea typeface="Droid Sans"/>
                <a:cs typeface="Droid Sans"/>
                <a:sym typeface="Droid Sans"/>
              </a:rPr>
              <a:t>© 2017 Aarna Networks, Inc.</a:t>
            </a:r>
          </a:p>
        </p:txBody>
      </p:sp>
    </p:spTree>
    <p:extLst>
      <p:ext uri="{BB962C8B-B14F-4D97-AF65-F5344CB8AC3E}">
        <p14:creationId xmlns:p14="http://schemas.microsoft.com/office/powerpoint/2010/main" val="199656797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6404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09000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188952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kern="1200" smtClean="0">
                <a:solidFill>
                  <a:prstClr val="black">
                    <a:alpha val="50000"/>
                  </a:prstClr>
                </a:solidFill>
                <a:ea typeface="+mn-ea"/>
              </a:rPr>
              <a:pPr/>
              <a:t>‹#›</a:t>
            </a:fld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kern="1200" dirty="0">
                <a:ea typeface="+mn-ea"/>
              </a:rPr>
              <a:t>Under embargo Nov 20, 9 AM PST</a:t>
            </a:r>
          </a:p>
        </p:txBody>
      </p:sp>
    </p:spTree>
    <p:extLst>
      <p:ext uri="{BB962C8B-B14F-4D97-AF65-F5344CB8AC3E}">
        <p14:creationId xmlns:p14="http://schemas.microsoft.com/office/powerpoint/2010/main" val="418756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kern="12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kern="1200" smtClean="0">
                <a:solidFill>
                  <a:prstClr val="black">
                    <a:alpha val="50000"/>
                  </a:prstClr>
                </a:solidFill>
                <a:ea typeface="+mn-ea"/>
              </a:rPr>
              <a:pPr/>
              <a:t>‹#›</a:t>
            </a:fld>
            <a:endParaRPr lang="en-US" kern="1200" dirty="0">
              <a:solidFill>
                <a:prstClr val="black">
                  <a:alpha val="50000"/>
                </a:prstClr>
              </a:solidFill>
              <a:ea typeface="+mn-ea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kern="1200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795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 IM </a:t>
            </a:r>
            <a:r>
              <a:rPr lang="en-US" altLang="zh-CN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3122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10988" y="1281953"/>
            <a:ext cx="11187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“Class” vs “Data type”</a:t>
            </a:r>
            <a:endParaRPr lang="en-US" altLang="zh-CN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R3 Plan</a:t>
            </a:r>
            <a:endParaRPr lang="en-US" sz="18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4761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“Class” vs “Data type”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10988" y="1281953"/>
            <a:ext cx="11187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Current wiki page has all objects categorized as “Class”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Comments received state that some of them should be “Data type” instead of “Class”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According to IFA015 v2.4.1: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171094"/>
              </p:ext>
            </p:extLst>
          </p:nvPr>
        </p:nvGraphicFramePr>
        <p:xfrm>
          <a:off x="586933" y="2205283"/>
          <a:ext cx="4851400" cy="420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5700"/>
                <a:gridCol w="2425700"/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Class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Data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VirtualCpuData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Vdu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VirtualMemoryData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SwImageDesc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LogicalNodeData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VirtualComputeDesc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LinkBitrateRequirements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VirtualStorageDesc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ScaleInfo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Cpd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QoS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VduCpd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LocalAffinityOrAntiAffinityRule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VnfExtCpd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AddressData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</a:rPr>
                        <a:t>VduProfile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L2AddressData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VirtualNetworkInterfaceRequirements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L3AddressData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VnfVirtualLinkDesc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CpProtocolData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VnfDf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ConnectivityType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VirtualLinkProfile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VirtualCpuPinningData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VirtualLinkDescFlavour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RequestedAdditionalCapabilityData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InstantiationLevel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VnfConfigurableProperties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VduLevel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VnfcConfigurableProperties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AffinityOrAntiAffinityGroup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LifecycleManagementScript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VnfIndicator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MonitoringParameter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VnfdElementGroup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VnfInfoModifiableAttributes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PlacementGroup (Experimental)？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BaseConfigGroup (Experimental)？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DeploymentGroup (Experimental)？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104964" y="1835951"/>
            <a:ext cx="5298245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/>
              <a:t>According to </a:t>
            </a:r>
            <a:r>
              <a:rPr lang="en-US" altLang="zh-CN" sz="1800" dirty="0" smtClean="0"/>
              <a:t>SOL001 v0.6.1: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The following objects are “data type” instead of </a:t>
            </a:r>
            <a:r>
              <a:rPr lang="en-US" altLang="zh-CN" smtClean="0"/>
              <a:t>“class”:</a:t>
            </a:r>
            <a:endParaRPr lang="en-US" altLang="zh-CN" dirty="0" smtClean="0"/>
          </a:p>
          <a:p>
            <a:pPr marL="504000" lvl="5"/>
            <a:r>
              <a:rPr lang="en-US" altLang="zh-CN" dirty="0" err="1" smtClean="0"/>
              <a:t>VduProfile</a:t>
            </a:r>
            <a:endParaRPr lang="en-US" altLang="zh-CN" dirty="0" smtClean="0"/>
          </a:p>
          <a:p>
            <a:pPr marL="504000" lvl="6"/>
            <a:r>
              <a:rPr lang="en-US" altLang="zh-CN" dirty="0" err="1" smtClean="0"/>
              <a:t>VirtualNetworkInterfaceRequirements</a:t>
            </a:r>
            <a:endParaRPr lang="en-US" altLang="zh-CN" dirty="0" smtClean="0"/>
          </a:p>
          <a:p>
            <a:pPr marL="504000" lvl="6"/>
            <a:r>
              <a:rPr lang="en-US" altLang="zh-CN" dirty="0" err="1" smtClean="0"/>
              <a:t>VirtualLinkProfile</a:t>
            </a:r>
            <a:endParaRPr lang="en-US" altLang="zh-CN" dirty="0" smtClean="0"/>
          </a:p>
          <a:p>
            <a:pPr marL="504000" lvl="6"/>
            <a:r>
              <a:rPr lang="en-US" altLang="zh-CN" dirty="0" err="1" smtClean="0"/>
              <a:t>InstantiationLevel</a:t>
            </a:r>
            <a:endParaRPr lang="en-US" altLang="zh-CN" dirty="0" smtClean="0"/>
          </a:p>
          <a:p>
            <a:pPr marL="504000" lvl="6"/>
            <a:r>
              <a:rPr lang="en-US" altLang="zh-CN" dirty="0" err="1" smtClean="0"/>
              <a:t>VduLevel</a:t>
            </a:r>
            <a:endParaRPr lang="en-US" altLang="zh-CN" dirty="0" smtClean="0"/>
          </a:p>
          <a:p>
            <a:pPr marL="285750" lvl="6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LifecycleManagementScript</a:t>
            </a:r>
            <a:r>
              <a:rPr lang="en-US" altLang="zh-CN" dirty="0" smtClean="0"/>
              <a:t> is supported using interface type</a:t>
            </a:r>
          </a:p>
          <a:p>
            <a:pPr marL="285750" lvl="6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MonitoringParameter</a:t>
            </a:r>
            <a:r>
              <a:rPr lang="en-US" altLang="zh-CN" dirty="0" smtClean="0"/>
              <a:t> is modeled as capability type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630220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R3 Plan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Time schedule (from wiki, not approved yet)</a:t>
            </a:r>
            <a:endParaRPr lang="zh-CN" altLang="en-US" dirty="0"/>
          </a:p>
        </p:txBody>
      </p:sp>
      <p:pic>
        <p:nvPicPr>
          <p:cNvPr id="2050" name="Picture 2" descr="ONAPCasablancaTimelineV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" t="6224" b="32745"/>
          <a:stretch/>
        </p:blipFill>
        <p:spPr bwMode="auto">
          <a:xfrm>
            <a:off x="844156" y="1682435"/>
            <a:ext cx="10446538" cy="367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2405537" y="4925682"/>
            <a:ext cx="7548114" cy="4313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56300" y="5531868"/>
            <a:ext cx="5401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Before M0: R2 model clean up and requirements collection</a:t>
            </a:r>
          </a:p>
          <a:p>
            <a:r>
              <a:rPr lang="en-US" altLang="zh-CN" dirty="0" smtClean="0"/>
              <a:t>M0~M2: requirement frozen, build up R3 model</a:t>
            </a:r>
          </a:p>
          <a:p>
            <a:r>
              <a:rPr lang="en-US" altLang="zh-CN" dirty="0" smtClean="0"/>
              <a:t>M2~M3: model review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527663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R3 Plan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6868" y="1187062"/>
            <a:ext cx="111879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Topics collected in the last call: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Initiation parameters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Deprecate HPA related legacy attributes</a:t>
            </a:r>
            <a:endParaRPr lang="en-US" altLang="zh-CN" sz="1800" dirty="0" smtClean="0"/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KVP definition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err="1" smtClean="0"/>
              <a:t>MonitoringParameter</a:t>
            </a:r>
            <a:r>
              <a:rPr lang="en-US" altLang="zh-CN" sz="1800" dirty="0" smtClean="0"/>
              <a:t>/Events </a:t>
            </a:r>
            <a:r>
              <a:rPr lang="en-US" altLang="zh-CN" sz="1800" dirty="0" smtClean="0"/>
              <a:t>(DCAE</a:t>
            </a:r>
            <a:r>
              <a:rPr lang="en-US" altLang="zh-CN" sz="1800" dirty="0" smtClean="0"/>
              <a:t>)</a:t>
            </a:r>
            <a:endParaRPr lang="en-US" altLang="zh-CN" sz="1800" dirty="0" smtClean="0"/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err="1" smtClean="0"/>
              <a:t>ElementGroup</a:t>
            </a:r>
            <a:r>
              <a:rPr lang="en-US" altLang="zh-CN" sz="1800" dirty="0" smtClean="0"/>
              <a:t> enhancement</a:t>
            </a:r>
            <a:endParaRPr lang="en-US" altLang="zh-CN" sz="1800" dirty="0" smtClean="0"/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Indicator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Scaling </a:t>
            </a:r>
            <a:r>
              <a:rPr lang="en-US" altLang="zh-CN" sz="1800" dirty="0" smtClean="0"/>
              <a:t>details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sz="1800" dirty="0" smtClean="0"/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Off-line feedback:</a:t>
            </a:r>
            <a:endParaRPr lang="en-US" altLang="zh-CN" sz="1800" dirty="0"/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Run-time model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Package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container</a:t>
            </a:r>
          </a:p>
        </p:txBody>
      </p:sp>
    </p:spTree>
    <p:extLst>
      <p:ext uri="{BB962C8B-B14F-4D97-AF65-F5344CB8AC3E}">
        <p14:creationId xmlns:p14="http://schemas.microsoft.com/office/powerpoint/2010/main" val="439312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R3 Plan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Next call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8446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33540" y="2986896"/>
            <a:ext cx="28216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/>
              <a:t>Thank you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5110648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5172</TotalTime>
  <Words>223</Words>
  <Application>Microsoft Office PowerPoint</Application>
  <PresentationFormat>宽屏</PresentationFormat>
  <Paragraphs>86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Droid Sans</vt:lpstr>
      <vt:lpstr>DengXian Light</vt:lpstr>
      <vt:lpstr>DengXian</vt:lpstr>
      <vt:lpstr>PT Sans</vt:lpstr>
      <vt:lpstr>.AppleSystemUIFont</vt:lpstr>
      <vt:lpstr>Arial</vt:lpstr>
      <vt:lpstr>Verdana</vt:lpstr>
      <vt:lpstr>Calibri</vt:lpstr>
      <vt:lpstr>微软雅黑</vt:lpstr>
      <vt:lpstr>MS PGothic</vt:lpstr>
      <vt:lpstr>宋体</vt:lpstr>
      <vt:lpstr>1_Office Theme</vt:lpstr>
      <vt:lpstr>Office Theme</vt:lpstr>
      <vt:lpstr>Resource IM Discussion</vt:lpstr>
      <vt:lpstr>Agenda</vt:lpstr>
      <vt:lpstr>“Class” vs “Data type” </vt:lpstr>
      <vt:lpstr>R3 Plan</vt:lpstr>
      <vt:lpstr>R3 Plan</vt:lpstr>
      <vt:lpstr>R3 Plan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 Guidelines &amp; SDK … enabling the multivendor environment for VNFs</dc:title>
  <dc:creator>Lingli Deng</dc:creator>
  <cp:lastModifiedBy>hw</cp:lastModifiedBy>
  <cp:revision>238</cp:revision>
  <dcterms:modified xsi:type="dcterms:W3CDTF">2018-04-13T09:24:29Z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(3)dwa0qKGoywep4UISwaPuoJovQ8uMrKX7nOQuvX2mJL2l+Sn3Qm5r/QyQ5xGn2b69SyDWf9Ep
obMmcIAV7diZR3BNmPED9SJ6LFV8kXjUZDvu4V2AIcDbwp+togt+PgjwiDmt3a1V2xAxyXfX
aR2Bl4S9d1XuUw3D+H0RzS8yXEbcCi2YJd1TiSd9+FmBlcyQkVRJTa72gJXj9gvkrRAOIdQx
CfM886mUPbBa0laffg</vt:lpwstr>
  </property>
  <property fmtid="{D5CDD505-2E9C-101B-9397-08002B2CF9AE}" pid="3" name="_2015_ms_pID_7253431">
    <vt:lpwstr>siI+/ICjSxeJ5aeFGjN0DTt/oe9CD4tFcR58ZJZ/Mm3iCHZEO3WhPu
1J03V594JIIOEItmUyWI1cVRfUS2Jepx8JkA8miDf5g++oUX3M/41X8TJaqKQOeoXJ3B4mC/
KDQr7eLVaSZ0vjqgIFogjsRUM+u/BWUoeHBhrkKMWlGlfVHUjSD1WCFzPxa561p72hhW2isK
uGkIFMpsdoH6uGmiKG6Z4oSH8CrypC+Y/eJA</vt:lpwstr>
  </property>
  <property fmtid="{D5CDD505-2E9C-101B-9397-08002B2CF9AE}" pid="4" name="_2015_ms_pID_7253432">
    <vt:lpwstr>xg==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1513097410</vt:lpwstr>
  </property>
</Properties>
</file>