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75" r:id="rId2"/>
    <p:sldId id="276" r:id="rId3"/>
    <p:sldId id="319" r:id="rId4"/>
    <p:sldId id="320" r:id="rId5"/>
    <p:sldId id="292" r:id="rId6"/>
    <p:sldId id="314" r:id="rId7"/>
    <p:sldId id="315" r:id="rId8"/>
    <p:sldId id="316" r:id="rId9"/>
    <p:sldId id="313" r:id="rId10"/>
    <p:sldId id="321" r:id="rId11"/>
    <p:sldId id="322" r:id="rId12"/>
    <p:sldId id="305" r:id="rId1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E7E6E6"/>
    <a:srgbClr val="FF7C80"/>
    <a:srgbClr val="92D050"/>
    <a:srgbClr val="FF9900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679" autoAdjust="0"/>
    <p:restoredTop sz="96252" autoAdjust="0"/>
  </p:normalViewPr>
  <p:slideViewPr>
    <p:cSldViewPr snapToGrid="0" snapToObjects="1">
      <p:cViewPr varScale="1">
        <p:scale>
          <a:sx n="105" d="100"/>
          <a:sy n="105" d="100"/>
        </p:scale>
        <p:origin x="43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12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1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71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50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683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265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11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714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f"/><Relationship Id="rId3" Type="http://schemas.openxmlformats.org/officeDocument/2006/relationships/image" Target="../media/image16.tiff"/><Relationship Id="rId7" Type="http://schemas.openxmlformats.org/officeDocument/2006/relationships/image" Target="../media/image20.tiff"/><Relationship Id="rId12" Type="http://schemas.openxmlformats.org/officeDocument/2006/relationships/image" Target="../media/image2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11" Type="http://schemas.openxmlformats.org/officeDocument/2006/relationships/image" Target="../media/image24.tiff"/><Relationship Id="rId5" Type="http://schemas.openxmlformats.org/officeDocument/2006/relationships/image" Target="../media/image18.tiff"/><Relationship Id="rId10" Type="http://schemas.openxmlformats.org/officeDocument/2006/relationships/image" Target="../media/image23.tiff"/><Relationship Id="rId4" Type="http://schemas.openxmlformats.org/officeDocument/2006/relationships/image" Target="../media/image17.tiff"/><Relationship Id="rId9" Type="http://schemas.openxmlformats.org/officeDocument/2006/relationships/image" Target="../media/image2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Casablanca Platform Enhancements to Support</a:t>
            </a:r>
            <a:br>
              <a:rPr lang="en-US" dirty="0"/>
            </a:br>
            <a:r>
              <a:rPr lang="en-US" dirty="0"/>
              <a:t>5G Use Case</a:t>
            </a:r>
            <a:br>
              <a:rPr lang="en-US" dirty="0"/>
            </a:br>
            <a:r>
              <a:rPr lang="en-US" sz="2700" dirty="0"/>
              <a:t>Architecture Review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7056254" cy="1191011"/>
          </a:xfrm>
        </p:spPr>
        <p:txBody>
          <a:bodyPr>
            <a:normAutofit/>
          </a:bodyPr>
          <a:lstStyle/>
          <a:p>
            <a:r>
              <a:rPr lang="en-US" dirty="0"/>
              <a:t>5G Use Case Team</a:t>
            </a:r>
          </a:p>
          <a:p>
            <a:r>
              <a:rPr lang="en-US" sz="1400" dirty="0"/>
              <a:t>June 26, 2018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 of SDN-R work: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04281" y="1138238"/>
            <a:ext cx="11887200" cy="5170487"/>
          </a:xfrm>
        </p:spPr>
        <p:txBody>
          <a:bodyPr>
            <a:normAutofit/>
          </a:bodyPr>
          <a:lstStyle/>
          <a:p>
            <a:r>
              <a:rPr lang="en-US" sz="2000" dirty="0"/>
              <a:t>Goal of SDN-R team is to develop extensions/models for </a:t>
            </a:r>
            <a:r>
              <a:rPr lang="en-US" sz="2000" dirty="0" err="1"/>
              <a:t>OpenDaylight</a:t>
            </a:r>
            <a:r>
              <a:rPr lang="en-US" sz="2000" dirty="0"/>
              <a:t> based SDN-C controller to support wireless </a:t>
            </a:r>
            <a:r>
              <a:rPr lang="en-US" sz="2000" i="1" dirty="0"/>
              <a:t>transport</a:t>
            </a:r>
            <a:r>
              <a:rPr lang="en-US" sz="2000" dirty="0"/>
              <a:t> network</a:t>
            </a:r>
          </a:p>
          <a:p>
            <a:r>
              <a:rPr lang="en-US" sz="2000" dirty="0"/>
              <a:t>Team is focused on contributing code in SDN-C in the following areas:</a:t>
            </a:r>
          </a:p>
          <a:p>
            <a:pPr lvl="1"/>
            <a:r>
              <a:rPr lang="en-US" sz="1800" dirty="0"/>
              <a:t>License &amp; Spectrum Management Logic</a:t>
            </a:r>
          </a:p>
          <a:p>
            <a:pPr lvl="1"/>
            <a:r>
              <a:rPr lang="en-US" sz="1800" dirty="0"/>
              <a:t>RAN and Wireless Management Logic</a:t>
            </a:r>
          </a:p>
          <a:p>
            <a:r>
              <a:rPr lang="en-US" sz="2000" dirty="0"/>
              <a:t>SDN-R team is also defining a shared data model for wireless transport</a:t>
            </a:r>
          </a:p>
          <a:p>
            <a:r>
              <a:rPr lang="en-US" sz="2000" dirty="0"/>
              <a:t>In addition to wireless transport, 5G use case requires application level (L4-7) parameter management for disaggregated 5G elements like DU, CU-UP, CU-CP, etc.</a:t>
            </a:r>
          </a:p>
          <a:p>
            <a:r>
              <a:rPr lang="en-US" sz="2000" dirty="0"/>
              <a:t>Key Architecture Guiding Principle for 5G Controller Design Are:</a:t>
            </a:r>
          </a:p>
          <a:p>
            <a:pPr lvl="1"/>
            <a:r>
              <a:rPr lang="en-US" sz="1800" dirty="0"/>
              <a:t>There should be only one ONAP controller persona for all Mobility functions (e.g. LTE, 5G, RAN, Wireless, Core)</a:t>
            </a:r>
          </a:p>
          <a:p>
            <a:pPr lvl="1"/>
            <a:r>
              <a:rPr lang="en-US" sz="1800" dirty="0"/>
              <a:t>All 5G RAN and Core elements (e.g. DU, CU, UPF) should be controlled by the same ONAP controller persona, due to cross-dependencies (e.g. CU-UP and UPF can be combined into one NE)</a:t>
            </a:r>
          </a:p>
          <a:p>
            <a:pPr lvl="1"/>
            <a:r>
              <a:rPr lang="en-US" sz="1800" dirty="0"/>
              <a:t>The same ONAP controller persona should support OA&amp;M lifecycle management (config, change, reset, suspend, resume etc.), and include all interfaces needed (e.g. </a:t>
            </a:r>
            <a:r>
              <a:rPr lang="en-US" sz="1800" dirty="0" err="1"/>
              <a:t>Netconf</a:t>
            </a:r>
            <a:r>
              <a:rPr lang="en-US" sz="1800" dirty="0"/>
              <a:t>, Chef, Ansible)</a:t>
            </a:r>
          </a:p>
        </p:txBody>
      </p:sp>
    </p:spTree>
    <p:extLst>
      <p:ext uri="{BB962C8B-B14F-4D97-AF65-F5344CB8AC3E}">
        <p14:creationId xmlns:p14="http://schemas.microsoft.com/office/powerpoint/2010/main" val="335274031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490485" y="6190079"/>
            <a:ext cx="294066" cy="224790"/>
          </a:xfrm>
        </p:spPr>
        <p:txBody>
          <a:bodyPr/>
          <a:lstStyle/>
          <a:p>
            <a:fld id="{12CB907E-C602-C34B-93F7-CA9E40714286}" type="slidenum">
              <a:rPr lang="en-US" smtClean="0"/>
              <a:pPr/>
              <a:t>11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Project Repos &amp; Executables: Casablanca</a:t>
            </a:r>
          </a:p>
        </p:txBody>
      </p:sp>
      <p:sp>
        <p:nvSpPr>
          <p:cNvPr id="96" name="Rectangle 95"/>
          <p:cNvSpPr/>
          <p:nvPr/>
        </p:nvSpPr>
        <p:spPr>
          <a:xfrm>
            <a:off x="2105024" y="3931838"/>
            <a:ext cx="6733627" cy="23902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Executable Images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819400" y="4924425"/>
            <a:ext cx="1743075" cy="885825"/>
          </a:xfrm>
          <a:prstGeom prst="round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ounded Rectangle 97"/>
          <p:cNvSpPr/>
          <p:nvPr/>
        </p:nvSpPr>
        <p:spPr>
          <a:xfrm>
            <a:off x="6142962" y="4924424"/>
            <a:ext cx="1743075" cy="885825"/>
          </a:xfrm>
          <a:prstGeom prst="round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233737" y="518267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SDN-C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557299" y="518267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App-C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FF341C4-6E6A-44E5-A8D0-E25FE5A1CD47}"/>
              </a:ext>
            </a:extLst>
          </p:cNvPr>
          <p:cNvSpPr/>
          <p:nvPr/>
        </p:nvSpPr>
        <p:spPr>
          <a:xfrm>
            <a:off x="0" y="1209368"/>
            <a:ext cx="12192000" cy="23902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Repos</a:t>
            </a:r>
          </a:p>
        </p:txBody>
      </p:sp>
      <p:sp>
        <p:nvSpPr>
          <p:cNvPr id="50" name="Rounded Rectangle 35">
            <a:extLst>
              <a:ext uri="{FF2B5EF4-FFF2-40B4-BE49-F238E27FC236}">
                <a16:creationId xmlns:a16="http://schemas.microsoft.com/office/drawing/2014/main" id="{22C2EC7D-1177-4757-8B81-1FBAF854290C}"/>
              </a:ext>
            </a:extLst>
          </p:cNvPr>
          <p:cNvSpPr/>
          <p:nvPr/>
        </p:nvSpPr>
        <p:spPr>
          <a:xfrm>
            <a:off x="54728" y="1573336"/>
            <a:ext cx="2316034" cy="1734422"/>
          </a:xfrm>
          <a:prstGeom prst="roundRect">
            <a:avLst/>
          </a:prstGeom>
          <a:solidFill>
            <a:srgbClr val="BDE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B418CA-69F2-43E8-8649-6C9549982916}"/>
              </a:ext>
            </a:extLst>
          </p:cNvPr>
          <p:cNvSpPr txBox="1"/>
          <p:nvPr/>
        </p:nvSpPr>
        <p:spPr>
          <a:xfrm>
            <a:off x="1303765" y="1611803"/>
            <a:ext cx="565648" cy="21650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SDN-C</a:t>
            </a:r>
          </a:p>
        </p:txBody>
      </p:sp>
      <p:sp>
        <p:nvSpPr>
          <p:cNvPr id="52" name="Rounded Rectangle 80">
            <a:extLst>
              <a:ext uri="{FF2B5EF4-FFF2-40B4-BE49-F238E27FC236}">
                <a16:creationId xmlns:a16="http://schemas.microsoft.com/office/drawing/2014/main" id="{04029F10-B19F-4A83-9EAA-6CD824EBBD83}"/>
              </a:ext>
            </a:extLst>
          </p:cNvPr>
          <p:cNvSpPr/>
          <p:nvPr/>
        </p:nvSpPr>
        <p:spPr>
          <a:xfrm>
            <a:off x="2494010" y="1573283"/>
            <a:ext cx="6091688" cy="174041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2830E45-0DB7-41BC-9E4A-CAF11C94D22B}"/>
              </a:ext>
            </a:extLst>
          </p:cNvPr>
          <p:cNvSpPr txBox="1"/>
          <p:nvPr/>
        </p:nvSpPr>
        <p:spPr>
          <a:xfrm>
            <a:off x="5238141" y="1551131"/>
            <a:ext cx="565648" cy="21650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CCSDK</a:t>
            </a:r>
          </a:p>
        </p:txBody>
      </p:sp>
      <p:sp>
        <p:nvSpPr>
          <p:cNvPr id="54" name="Flowchart: Document 53">
            <a:extLst>
              <a:ext uri="{FF2B5EF4-FFF2-40B4-BE49-F238E27FC236}">
                <a16:creationId xmlns:a16="http://schemas.microsoft.com/office/drawing/2014/main" id="{36C94011-E86F-420A-B58E-A7593FDEA174}"/>
              </a:ext>
            </a:extLst>
          </p:cNvPr>
          <p:cNvSpPr/>
          <p:nvPr/>
        </p:nvSpPr>
        <p:spPr>
          <a:xfrm>
            <a:off x="4414982" y="1865323"/>
            <a:ext cx="1448932" cy="131195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1B21816-D0D0-468B-B8CD-C96AF36C33E4}"/>
              </a:ext>
            </a:extLst>
          </p:cNvPr>
          <p:cNvSpPr txBox="1"/>
          <p:nvPr/>
        </p:nvSpPr>
        <p:spPr>
          <a:xfrm>
            <a:off x="4561213" y="1904230"/>
            <a:ext cx="1250668" cy="97479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-parent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</a:t>
            </a:r>
            <a:r>
              <a:rPr lang="en-US" sz="1200" dirty="0" err="1">
                <a:solidFill>
                  <a:schemeClr val="tx2"/>
                </a:solidFill>
              </a:rPr>
              <a:t>sli</a:t>
            </a:r>
            <a:r>
              <a:rPr lang="en-US" sz="1200" dirty="0">
                <a:solidFill>
                  <a:schemeClr val="tx2"/>
                </a:solidFill>
              </a:rPr>
              <a:t>-core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</a:t>
            </a:r>
            <a:r>
              <a:rPr lang="en-US" sz="1200" dirty="0" err="1">
                <a:solidFill>
                  <a:schemeClr val="tx2"/>
                </a:solidFill>
              </a:rPr>
              <a:t>sli</a:t>
            </a:r>
            <a:r>
              <a:rPr lang="en-US" sz="1200" dirty="0">
                <a:solidFill>
                  <a:schemeClr val="tx2"/>
                </a:solidFill>
              </a:rPr>
              <a:t>-plugins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</a:t>
            </a:r>
            <a:r>
              <a:rPr lang="en-US" sz="1200" dirty="0" err="1">
                <a:solidFill>
                  <a:schemeClr val="tx2"/>
                </a:solidFill>
              </a:rPr>
              <a:t>sli</a:t>
            </a:r>
            <a:r>
              <a:rPr lang="en-US" sz="1200" dirty="0">
                <a:solidFill>
                  <a:schemeClr val="tx2"/>
                </a:solidFill>
              </a:rPr>
              <a:t>-adapters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ccsdk</a:t>
            </a:r>
            <a:r>
              <a:rPr lang="en-US" sz="1200" dirty="0">
                <a:solidFill>
                  <a:schemeClr val="tx2"/>
                </a:solidFill>
              </a:rPr>
              <a:t>-distribution</a:t>
            </a:r>
          </a:p>
        </p:txBody>
      </p:sp>
      <p:sp>
        <p:nvSpPr>
          <p:cNvPr id="59" name="Flowchart: Document 58">
            <a:extLst>
              <a:ext uri="{FF2B5EF4-FFF2-40B4-BE49-F238E27FC236}">
                <a16:creationId xmlns:a16="http://schemas.microsoft.com/office/drawing/2014/main" id="{86527699-DFF1-4359-BEDB-B99F16FA01AF}"/>
              </a:ext>
            </a:extLst>
          </p:cNvPr>
          <p:cNvSpPr/>
          <p:nvPr/>
        </p:nvSpPr>
        <p:spPr>
          <a:xfrm>
            <a:off x="6013293" y="1865323"/>
            <a:ext cx="2506395" cy="1382516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Document 60">
            <a:extLst>
              <a:ext uri="{FF2B5EF4-FFF2-40B4-BE49-F238E27FC236}">
                <a16:creationId xmlns:a16="http://schemas.microsoft.com/office/drawing/2014/main" id="{2BC27969-D289-4531-AD89-0E974846EDAC}"/>
              </a:ext>
            </a:extLst>
          </p:cNvPr>
          <p:cNvSpPr/>
          <p:nvPr/>
        </p:nvSpPr>
        <p:spPr>
          <a:xfrm>
            <a:off x="6142962" y="1928611"/>
            <a:ext cx="2519084" cy="1311955"/>
          </a:xfrm>
          <a:prstGeom prst="flowChartDocumen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</a:t>
            </a:r>
            <a:r>
              <a:rPr lang="en-US" sz="1200" dirty="0" err="1">
                <a:solidFill>
                  <a:schemeClr val="tx2"/>
                </a:solidFill>
              </a:rPr>
              <a:t>microservices</a:t>
            </a:r>
            <a:endParaRPr lang="en-US" sz="1200" dirty="0">
              <a:solidFill>
                <a:schemeClr val="tx2"/>
              </a:solidFill>
            </a:endParaRP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health checks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APIs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logging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model management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Common resource management</a:t>
            </a:r>
          </a:p>
        </p:txBody>
      </p:sp>
      <p:sp>
        <p:nvSpPr>
          <p:cNvPr id="63" name="Flowchart: Document 62">
            <a:extLst>
              <a:ext uri="{FF2B5EF4-FFF2-40B4-BE49-F238E27FC236}">
                <a16:creationId xmlns:a16="http://schemas.microsoft.com/office/drawing/2014/main" id="{16CF0C00-1075-42A0-9861-E2CF3F0F1470}"/>
              </a:ext>
            </a:extLst>
          </p:cNvPr>
          <p:cNvSpPr/>
          <p:nvPr/>
        </p:nvSpPr>
        <p:spPr>
          <a:xfrm>
            <a:off x="262076" y="1828067"/>
            <a:ext cx="1787975" cy="137937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D962D27-DD22-4F8C-A526-44D65CFB6A2C}"/>
              </a:ext>
            </a:extLst>
          </p:cNvPr>
          <p:cNvSpPr/>
          <p:nvPr/>
        </p:nvSpPr>
        <p:spPr>
          <a:xfrm>
            <a:off x="352719" y="1896384"/>
            <a:ext cx="1102186" cy="199304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 err="1">
                <a:solidFill>
                  <a:schemeClr val="tx2"/>
                </a:solidFill>
              </a:rPr>
              <a:t>sdnc</a:t>
            </a:r>
            <a:r>
              <a:rPr lang="en-US" sz="1100" dirty="0">
                <a:solidFill>
                  <a:schemeClr val="tx2"/>
                </a:solidFill>
              </a:rPr>
              <a:t>-logic</a:t>
            </a:r>
          </a:p>
        </p:txBody>
      </p:sp>
      <p:sp>
        <p:nvSpPr>
          <p:cNvPr id="66" name="Rounded Rectangle 61">
            <a:extLst>
              <a:ext uri="{FF2B5EF4-FFF2-40B4-BE49-F238E27FC236}">
                <a16:creationId xmlns:a16="http://schemas.microsoft.com/office/drawing/2014/main" id="{DE593680-E8C7-4ACC-9D86-B9D398FC8FAF}"/>
              </a:ext>
            </a:extLst>
          </p:cNvPr>
          <p:cNvSpPr/>
          <p:nvPr/>
        </p:nvSpPr>
        <p:spPr>
          <a:xfrm>
            <a:off x="9236815" y="1573283"/>
            <a:ext cx="2737933" cy="1734422"/>
          </a:xfrm>
          <a:prstGeom prst="roundRect">
            <a:avLst/>
          </a:prstGeom>
          <a:solidFill>
            <a:srgbClr val="BDE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231ADDE-B427-47A9-8ADC-6CD973EDD162}"/>
              </a:ext>
            </a:extLst>
          </p:cNvPr>
          <p:cNvSpPr txBox="1"/>
          <p:nvPr/>
        </p:nvSpPr>
        <p:spPr>
          <a:xfrm>
            <a:off x="9902444" y="1611802"/>
            <a:ext cx="565648" cy="21650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App-C</a:t>
            </a:r>
          </a:p>
        </p:txBody>
      </p:sp>
      <p:sp>
        <p:nvSpPr>
          <p:cNvPr id="68" name="Flowchart: Document 67">
            <a:extLst>
              <a:ext uri="{FF2B5EF4-FFF2-40B4-BE49-F238E27FC236}">
                <a16:creationId xmlns:a16="http://schemas.microsoft.com/office/drawing/2014/main" id="{D40CAB04-CBDD-4C34-9ED2-2115A4915626}"/>
              </a:ext>
            </a:extLst>
          </p:cNvPr>
          <p:cNvSpPr/>
          <p:nvPr/>
        </p:nvSpPr>
        <p:spPr>
          <a:xfrm>
            <a:off x="9429852" y="1911051"/>
            <a:ext cx="2422680" cy="131195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E276624-AE11-4439-A1AD-EEA5A07217E1}"/>
              </a:ext>
            </a:extLst>
          </p:cNvPr>
          <p:cNvSpPr/>
          <p:nvPr/>
        </p:nvSpPr>
        <p:spPr>
          <a:xfrm>
            <a:off x="9570413" y="1944744"/>
            <a:ext cx="1077944" cy="234078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38078C8-0CDA-4677-9AFC-1D4441B3355F}"/>
              </a:ext>
            </a:extLst>
          </p:cNvPr>
          <p:cNvSpPr txBox="1"/>
          <p:nvPr/>
        </p:nvSpPr>
        <p:spPr>
          <a:xfrm>
            <a:off x="9607227" y="1977691"/>
            <a:ext cx="908227" cy="18385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appc</a:t>
            </a:r>
            <a:r>
              <a:rPr lang="en-US" sz="1100" dirty="0">
                <a:solidFill>
                  <a:schemeClr val="tx2"/>
                </a:solidFill>
              </a:rPr>
              <a:t>-northbound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E49ED7D-F690-4EAE-B14F-63A558D79729}"/>
              </a:ext>
            </a:extLst>
          </p:cNvPr>
          <p:cNvSpPr/>
          <p:nvPr/>
        </p:nvSpPr>
        <p:spPr>
          <a:xfrm>
            <a:off x="9728610" y="2894251"/>
            <a:ext cx="919747" cy="187436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1CA3AEB-74D5-4C09-8879-6262EB57AD00}"/>
              </a:ext>
            </a:extLst>
          </p:cNvPr>
          <p:cNvSpPr txBox="1"/>
          <p:nvPr/>
        </p:nvSpPr>
        <p:spPr>
          <a:xfrm>
            <a:off x="9874632" y="2904560"/>
            <a:ext cx="680679" cy="16519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100" dirty="0" err="1">
                <a:solidFill>
                  <a:schemeClr val="tx2"/>
                </a:solidFill>
              </a:rPr>
              <a:t>appc</a:t>
            </a:r>
            <a:r>
              <a:rPr lang="en-US" sz="1100" dirty="0">
                <a:solidFill>
                  <a:schemeClr val="tx2"/>
                </a:solidFill>
              </a:rPr>
              <a:t>-logic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24DFB18-D6A6-4F44-BE4F-2EEF5FEAF32B}"/>
              </a:ext>
            </a:extLst>
          </p:cNvPr>
          <p:cNvSpPr/>
          <p:nvPr/>
        </p:nvSpPr>
        <p:spPr>
          <a:xfrm>
            <a:off x="9534565" y="2252335"/>
            <a:ext cx="919747" cy="217329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3D6BC04-81D8-4339-AB3B-E95514D1B28B}"/>
              </a:ext>
            </a:extLst>
          </p:cNvPr>
          <p:cNvSpPr/>
          <p:nvPr/>
        </p:nvSpPr>
        <p:spPr>
          <a:xfrm>
            <a:off x="9595361" y="2329451"/>
            <a:ext cx="919747" cy="217329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AE6E181-85C2-4419-A2FB-E348FAB09DC5}"/>
              </a:ext>
            </a:extLst>
          </p:cNvPr>
          <p:cNvSpPr/>
          <p:nvPr/>
        </p:nvSpPr>
        <p:spPr>
          <a:xfrm>
            <a:off x="9666670" y="2423266"/>
            <a:ext cx="919747" cy="217329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D10D0F6-43C7-4146-8672-53DE13ED349F}"/>
              </a:ext>
            </a:extLst>
          </p:cNvPr>
          <p:cNvSpPr/>
          <p:nvPr/>
        </p:nvSpPr>
        <p:spPr>
          <a:xfrm>
            <a:off x="9728610" y="2526031"/>
            <a:ext cx="919747" cy="217329"/>
          </a:xfrm>
          <a:prstGeom prst="rect">
            <a:avLst/>
          </a:prstGeom>
          <a:solidFill>
            <a:srgbClr val="C4F484"/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C99F813-A507-423A-B101-3A8EFF330645}"/>
              </a:ext>
            </a:extLst>
          </p:cNvPr>
          <p:cNvSpPr txBox="1"/>
          <p:nvPr/>
        </p:nvSpPr>
        <p:spPr>
          <a:xfrm>
            <a:off x="9723863" y="2563478"/>
            <a:ext cx="1013233" cy="2092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" dirty="0" err="1">
                <a:solidFill>
                  <a:schemeClr val="tx2"/>
                </a:solidFill>
              </a:rPr>
              <a:t>appc</a:t>
            </a:r>
            <a:r>
              <a:rPr lang="en-US" sz="1100" dirty="0">
                <a:solidFill>
                  <a:schemeClr val="tx2"/>
                </a:solidFill>
              </a:rPr>
              <a:t>-adapters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2EC235EA-F482-4BF1-AAE5-A5F5EB349C75}"/>
              </a:ext>
            </a:extLst>
          </p:cNvPr>
          <p:cNvSpPr/>
          <p:nvPr/>
        </p:nvSpPr>
        <p:spPr>
          <a:xfrm>
            <a:off x="4574391" y="2879331"/>
            <a:ext cx="1229398" cy="2588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5G element adapters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701160F-6859-421C-B4FF-0D8A7B28D0A4}"/>
              </a:ext>
            </a:extLst>
          </p:cNvPr>
          <p:cNvSpPr txBox="1"/>
          <p:nvPr/>
        </p:nvSpPr>
        <p:spPr>
          <a:xfrm>
            <a:off x="1436934" y="2625213"/>
            <a:ext cx="61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  <p:sp>
        <p:nvSpPr>
          <p:cNvPr id="85" name="Flowchart: Document 84">
            <a:extLst>
              <a:ext uri="{FF2B5EF4-FFF2-40B4-BE49-F238E27FC236}">
                <a16:creationId xmlns:a16="http://schemas.microsoft.com/office/drawing/2014/main" id="{B5715550-DEE7-4580-BCB2-09A7F9D6C3B2}"/>
              </a:ext>
            </a:extLst>
          </p:cNvPr>
          <p:cNvSpPr/>
          <p:nvPr/>
        </p:nvSpPr>
        <p:spPr>
          <a:xfrm>
            <a:off x="2730030" y="1875952"/>
            <a:ext cx="1448932" cy="1371887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9F6712F1-9A38-46C1-B8C4-50281114B9B7}"/>
              </a:ext>
            </a:extLst>
          </p:cNvPr>
          <p:cNvSpPr/>
          <p:nvPr/>
        </p:nvSpPr>
        <p:spPr>
          <a:xfrm>
            <a:off x="2875547" y="2795200"/>
            <a:ext cx="1191127" cy="1676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9028721-F443-4C17-AB4F-B5E3C6255C3D}"/>
              </a:ext>
            </a:extLst>
          </p:cNvPr>
          <p:cNvSpPr txBox="1"/>
          <p:nvPr/>
        </p:nvSpPr>
        <p:spPr>
          <a:xfrm>
            <a:off x="2819400" y="1959883"/>
            <a:ext cx="1314221" cy="97479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Northbound APIs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 VNF-API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GEN-RESOURCE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DMaaP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LCM</a:t>
            </a:r>
          </a:p>
          <a:p>
            <a:pPr marL="230188" lvl="1" indent="-119063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</a:rPr>
              <a:t>Wireless Services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0D46CFB-44AB-4228-91FB-E9A1217814BA}"/>
              </a:ext>
            </a:extLst>
          </p:cNvPr>
          <p:cNvSpPr txBox="1"/>
          <p:nvPr/>
        </p:nvSpPr>
        <p:spPr>
          <a:xfrm>
            <a:off x="3815252" y="2888166"/>
            <a:ext cx="61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105024" y="3335846"/>
            <a:ext cx="1285876" cy="1588578"/>
          </a:xfrm>
          <a:prstGeom prst="straightConnector1">
            <a:avLst/>
          </a:prstGeom>
          <a:ln w="28575">
            <a:solidFill>
              <a:srgbClr val="005E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3754877" y="3307705"/>
            <a:ext cx="156480" cy="1616720"/>
          </a:xfrm>
          <a:prstGeom prst="straightConnector1">
            <a:avLst/>
          </a:prstGeom>
          <a:ln w="28575">
            <a:solidFill>
              <a:srgbClr val="005E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cxnSpLocks/>
          </p:cNvCxnSpPr>
          <p:nvPr/>
        </p:nvCxnSpPr>
        <p:spPr>
          <a:xfrm>
            <a:off x="6491020" y="3307705"/>
            <a:ext cx="13291" cy="1616719"/>
          </a:xfrm>
          <a:prstGeom prst="straightConnector1">
            <a:avLst/>
          </a:prstGeom>
          <a:ln w="28575">
            <a:solidFill>
              <a:srgbClr val="005E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cxnSpLocks/>
          </p:cNvCxnSpPr>
          <p:nvPr/>
        </p:nvCxnSpPr>
        <p:spPr>
          <a:xfrm flipH="1">
            <a:off x="7666234" y="3317231"/>
            <a:ext cx="2122921" cy="1607194"/>
          </a:xfrm>
          <a:prstGeom prst="straightConnector1">
            <a:avLst/>
          </a:prstGeom>
          <a:ln w="28575">
            <a:solidFill>
              <a:srgbClr val="005E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2FC260CE-D22A-4FB7-9D0D-C994A23C7794}"/>
              </a:ext>
            </a:extLst>
          </p:cNvPr>
          <p:cNvSpPr/>
          <p:nvPr/>
        </p:nvSpPr>
        <p:spPr>
          <a:xfrm>
            <a:off x="357147" y="2143772"/>
            <a:ext cx="1097758" cy="5639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spectrum-logic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wireless-logic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ran-logic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7A99E0C-AF8A-416B-AB70-40E1CD29C5EF}"/>
              </a:ext>
            </a:extLst>
          </p:cNvPr>
          <p:cNvCxnSpPr>
            <a:cxnSpLocks/>
          </p:cNvCxnSpPr>
          <p:nvPr/>
        </p:nvCxnSpPr>
        <p:spPr>
          <a:xfrm flipH="1">
            <a:off x="4139728" y="3257498"/>
            <a:ext cx="5202378" cy="1676453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312238E9-A71C-4FE1-8704-762915E88521}"/>
              </a:ext>
            </a:extLst>
          </p:cNvPr>
          <p:cNvSpPr/>
          <p:nvPr/>
        </p:nvSpPr>
        <p:spPr>
          <a:xfrm>
            <a:off x="316784" y="5931185"/>
            <a:ext cx="1586586" cy="2588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SDN-R Team Contribution</a:t>
            </a:r>
          </a:p>
        </p:txBody>
      </p:sp>
    </p:spTree>
    <p:extLst>
      <p:ext uri="{BB962C8B-B14F-4D97-AF65-F5344CB8AC3E}">
        <p14:creationId xmlns:p14="http://schemas.microsoft.com/office/powerpoint/2010/main" val="100766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9560" y="1005840"/>
            <a:ext cx="11292840" cy="5288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Supporting Companies</a:t>
            </a:r>
            <a:endParaRPr lang="en-US" dirty="0"/>
          </a:p>
          <a:p>
            <a:pPr marL="0" indent="0">
              <a:buNone/>
            </a:pPr>
            <a:endParaRPr lang="en-US" sz="3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Contributors: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87" y="1478696"/>
            <a:ext cx="1347488" cy="75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562" y="1564420"/>
            <a:ext cx="1102818" cy="55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562" y="2608271"/>
            <a:ext cx="1032906" cy="54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06145"/>
            <a:ext cx="1493425" cy="59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913" y="2521424"/>
            <a:ext cx="724156" cy="63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271" y="3762890"/>
            <a:ext cx="1635677" cy="8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12" y="5171730"/>
            <a:ext cx="1638999" cy="331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736" y="5031246"/>
            <a:ext cx="1490469" cy="61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21292" y="1478696"/>
            <a:ext cx="1323185" cy="9085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3725" y="3969222"/>
            <a:ext cx="903903" cy="5543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4F2BF0-9FC4-450B-AD3C-C33E184DC2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95077" y="3762890"/>
            <a:ext cx="1027751" cy="6294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848DA2-5C98-475C-AA66-D6D95DEBD223}"/>
              </a:ext>
            </a:extLst>
          </p:cNvPr>
          <p:cNvSpPr txBox="1"/>
          <p:nvPr/>
        </p:nvSpPr>
        <p:spPr>
          <a:xfrm>
            <a:off x="5276540" y="5072134"/>
            <a:ext cx="1393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Others</a:t>
            </a:r>
          </a:p>
        </p:txBody>
      </p:sp>
    </p:spTree>
    <p:extLst>
      <p:ext uri="{BB962C8B-B14F-4D97-AF65-F5344CB8AC3E}">
        <p14:creationId xmlns:p14="http://schemas.microsoft.com/office/powerpoint/2010/main" val="104086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F185149-12AF-4530-9094-421E682FA2BA}"/>
              </a:ext>
            </a:extLst>
          </p:cNvPr>
          <p:cNvSpPr/>
          <p:nvPr/>
        </p:nvSpPr>
        <p:spPr>
          <a:xfrm>
            <a:off x="3173078" y="3058496"/>
            <a:ext cx="4772329" cy="16256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5G Network Architecture &amp; Casablanca Scope</a:t>
            </a:r>
          </a:p>
        </p:txBody>
      </p:sp>
      <p:sp>
        <p:nvSpPr>
          <p:cNvPr id="69" name="Rectangle 68"/>
          <p:cNvSpPr/>
          <p:nvPr/>
        </p:nvSpPr>
        <p:spPr>
          <a:xfrm>
            <a:off x="5662405" y="3670083"/>
            <a:ext cx="1999225" cy="667771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>
            <a:cxnSpLocks/>
            <a:stCxn id="100" idx="3"/>
          </p:cNvCxnSpPr>
          <p:nvPr/>
        </p:nvCxnSpPr>
        <p:spPr>
          <a:xfrm flipV="1">
            <a:off x="7605481" y="3919869"/>
            <a:ext cx="3378160" cy="1599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1028522" y="2442809"/>
            <a:ext cx="929241" cy="929241"/>
            <a:chOff x="998426" y="3207230"/>
            <a:chExt cx="929241" cy="929241"/>
          </a:xfrm>
        </p:grpSpPr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8426" y="3207230"/>
              <a:ext cx="929241" cy="929241"/>
            </a:xfrm>
            <a:prstGeom prst="rect">
              <a:avLst/>
            </a:prstGeom>
          </p:spPr>
        </p:pic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8602" y="3352371"/>
              <a:ext cx="168453" cy="168453"/>
            </a:xfrm>
            <a:prstGeom prst="rect">
              <a:avLst/>
            </a:prstGeom>
          </p:spPr>
        </p:pic>
      </p:grpSp>
      <p:grpSp>
        <p:nvGrpSpPr>
          <p:cNvPr id="74" name="Group 73"/>
          <p:cNvGrpSpPr/>
          <p:nvPr/>
        </p:nvGrpSpPr>
        <p:grpSpPr>
          <a:xfrm>
            <a:off x="1279483" y="3518101"/>
            <a:ext cx="667581" cy="692362"/>
            <a:chOff x="1444860" y="4116196"/>
            <a:chExt cx="965603" cy="1001447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1521" y="4116196"/>
              <a:ext cx="258763" cy="258763"/>
            </a:xfrm>
            <a:prstGeom prst="rect">
              <a:avLst/>
            </a:prstGeom>
          </p:spPr>
        </p:pic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4860" y="4343961"/>
              <a:ext cx="965603" cy="773682"/>
            </a:xfrm>
            <a:prstGeom prst="rect">
              <a:avLst/>
            </a:prstGeom>
          </p:spPr>
        </p:pic>
      </p:grpSp>
      <p:grpSp>
        <p:nvGrpSpPr>
          <p:cNvPr id="77" name="Group 76"/>
          <p:cNvGrpSpPr/>
          <p:nvPr/>
        </p:nvGrpSpPr>
        <p:grpSpPr>
          <a:xfrm>
            <a:off x="309536" y="2945932"/>
            <a:ext cx="694722" cy="807286"/>
            <a:chOff x="1262514" y="4763419"/>
            <a:chExt cx="798512" cy="927894"/>
          </a:xfrm>
        </p:grpSpPr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262514" y="4892801"/>
              <a:ext cx="798512" cy="798512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2263" y="4763419"/>
              <a:ext cx="258763" cy="258763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>
            <a:off x="109743" y="2451631"/>
            <a:ext cx="533072" cy="719641"/>
            <a:chOff x="1001231" y="2255102"/>
            <a:chExt cx="533072" cy="719641"/>
          </a:xfrm>
        </p:grpSpPr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231" y="2441671"/>
              <a:ext cx="533072" cy="533072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8526" y="2255102"/>
              <a:ext cx="168453" cy="168453"/>
            </a:xfrm>
            <a:prstGeom prst="rect">
              <a:avLst/>
            </a:prstGeom>
          </p:spPr>
        </p:pic>
      </p:grpSp>
      <p:sp>
        <p:nvSpPr>
          <p:cNvPr id="83" name="TextBox 82"/>
          <p:cNvSpPr txBox="1"/>
          <p:nvPr/>
        </p:nvSpPr>
        <p:spPr>
          <a:xfrm>
            <a:off x="542057" y="1825284"/>
            <a:ext cx="890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5G</a:t>
            </a:r>
          </a:p>
          <a:p>
            <a:pPr algn="ctr"/>
            <a:r>
              <a:rPr lang="en-US" sz="1200" dirty="0"/>
              <a:t>Application</a:t>
            </a:r>
          </a:p>
          <a:p>
            <a:pPr algn="ctr"/>
            <a:r>
              <a:rPr lang="en-US" sz="1200" dirty="0"/>
              <a:t>Ecosystem</a:t>
            </a: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095" y="2972521"/>
            <a:ext cx="578678" cy="710845"/>
          </a:xfrm>
          <a:prstGeom prst="rect">
            <a:avLst/>
          </a:prstGeom>
        </p:spPr>
      </p:pic>
      <p:sp>
        <p:nvSpPr>
          <p:cNvPr id="86" name="Rounded Rectangle 23"/>
          <p:cNvSpPr/>
          <p:nvPr/>
        </p:nvSpPr>
        <p:spPr>
          <a:xfrm>
            <a:off x="722503" y="4413027"/>
            <a:ext cx="712831" cy="31777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UE/CPE</a:t>
            </a:r>
          </a:p>
        </p:txBody>
      </p:sp>
      <p:sp>
        <p:nvSpPr>
          <p:cNvPr id="87" name="Rounded Rectangle 27"/>
          <p:cNvSpPr/>
          <p:nvPr/>
        </p:nvSpPr>
        <p:spPr>
          <a:xfrm>
            <a:off x="2204523" y="3745312"/>
            <a:ext cx="841726" cy="478411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RU</a:t>
            </a:r>
          </a:p>
        </p:txBody>
      </p:sp>
      <p:sp>
        <p:nvSpPr>
          <p:cNvPr id="88" name="Rounded Rectangle 28"/>
          <p:cNvSpPr/>
          <p:nvPr/>
        </p:nvSpPr>
        <p:spPr>
          <a:xfrm>
            <a:off x="3904044" y="3745312"/>
            <a:ext cx="749431" cy="478411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DU</a:t>
            </a:r>
            <a:endParaRPr lang="en-US" sz="1200" dirty="0"/>
          </a:p>
        </p:txBody>
      </p:sp>
      <p:sp>
        <p:nvSpPr>
          <p:cNvPr id="89" name="Rounded Rectangle 29"/>
          <p:cNvSpPr/>
          <p:nvPr/>
        </p:nvSpPr>
        <p:spPr>
          <a:xfrm>
            <a:off x="5737768" y="3745312"/>
            <a:ext cx="712831" cy="45850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CU-UP</a:t>
            </a:r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11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2739" y="3345823"/>
            <a:ext cx="1301128" cy="1301128"/>
          </a:xfrm>
          <a:prstGeom prst="rect">
            <a:avLst/>
          </a:prstGeom>
          <a:noFill/>
        </p:spPr>
      </p:pic>
      <p:sp>
        <p:nvSpPr>
          <p:cNvPr id="91" name="TextBox 90"/>
          <p:cNvSpPr txBox="1"/>
          <p:nvPr/>
        </p:nvSpPr>
        <p:spPr>
          <a:xfrm>
            <a:off x="10994816" y="3683366"/>
            <a:ext cx="689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Internet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883983" y="4363657"/>
            <a:ext cx="14603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Edge Cloud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176996" y="2340499"/>
            <a:ext cx="977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Macro Radio</a:t>
            </a:r>
          </a:p>
          <a:p>
            <a:pPr algn="ctr"/>
            <a:r>
              <a:rPr lang="en-US" sz="1200" dirty="0"/>
              <a:t>&amp; Small Cell</a:t>
            </a:r>
          </a:p>
          <a:p>
            <a:pPr algn="ctr"/>
            <a:r>
              <a:rPr lang="en-US" sz="1200" dirty="0"/>
              <a:t>Antennas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0784498" y="4162216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 Content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157888" y="3697000"/>
            <a:ext cx="582617" cy="774934"/>
            <a:chOff x="1099376" y="4194209"/>
            <a:chExt cx="582617" cy="774934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9376" y="4386526"/>
              <a:ext cx="582617" cy="582617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7987" y="4194209"/>
              <a:ext cx="178899" cy="178899"/>
            </a:xfrm>
            <a:prstGeom prst="rect">
              <a:avLst/>
            </a:prstGeom>
          </p:spPr>
        </p:pic>
      </p:grpSp>
      <p:sp>
        <p:nvSpPr>
          <p:cNvPr id="100" name="Rounded Rectangle 73"/>
          <p:cNvSpPr/>
          <p:nvPr/>
        </p:nvSpPr>
        <p:spPr>
          <a:xfrm>
            <a:off x="6745358" y="3717751"/>
            <a:ext cx="860123" cy="436220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CU-CP</a:t>
            </a:r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11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465" y="3372050"/>
            <a:ext cx="1301128" cy="1154454"/>
          </a:xfrm>
          <a:prstGeom prst="rect">
            <a:avLst/>
          </a:prstGeom>
          <a:noFill/>
        </p:spPr>
      </p:pic>
      <p:cxnSp>
        <p:nvCxnSpPr>
          <p:cNvPr id="103" name="Straight Connector 102"/>
          <p:cNvCxnSpPr>
            <a:stCxn id="87" idx="3"/>
            <a:endCxn id="88" idx="1"/>
          </p:cNvCxnSpPr>
          <p:nvPr/>
        </p:nvCxnSpPr>
        <p:spPr>
          <a:xfrm>
            <a:off x="3046249" y="3984518"/>
            <a:ext cx="857795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cxnSpLocks/>
          </p:cNvCxnSpPr>
          <p:nvPr/>
        </p:nvCxnSpPr>
        <p:spPr>
          <a:xfrm>
            <a:off x="4653475" y="3975749"/>
            <a:ext cx="1084293" cy="15151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cxnSpLocks/>
          </p:cNvCxnSpPr>
          <p:nvPr/>
        </p:nvCxnSpPr>
        <p:spPr>
          <a:xfrm>
            <a:off x="6450599" y="3944283"/>
            <a:ext cx="294759" cy="0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2132703" y="1980779"/>
            <a:ext cx="0" cy="356766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2410095" y="5379311"/>
            <a:ext cx="9398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RU – Remote Radio Unit			DU – Distributed Unit (5G Base Unit)</a:t>
            </a:r>
          </a:p>
          <a:p>
            <a:r>
              <a:rPr lang="en-US" sz="1400" dirty="0"/>
              <a:t>CU-UP – Centralized User Plane		CU-CP – Centralized Control Plane</a:t>
            </a:r>
          </a:p>
          <a:p>
            <a:r>
              <a:rPr lang="en-US" sz="1400" dirty="0"/>
              <a:t>UPF – User Plane Function		SMF – Session Management Function</a:t>
            </a:r>
          </a:p>
          <a:p>
            <a:r>
              <a:rPr lang="en-US" sz="1400" dirty="0"/>
              <a:t>UDM – Unified Data Management Function	AUSF – Authentication Service Function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696049" y="4006820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Mid Haul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874475" y="3894647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Back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Haul</a:t>
            </a:r>
          </a:p>
        </p:txBody>
      </p:sp>
      <p:grpSp>
        <p:nvGrpSpPr>
          <p:cNvPr id="111" name="Group 110"/>
          <p:cNvGrpSpPr/>
          <p:nvPr/>
        </p:nvGrpSpPr>
        <p:grpSpPr>
          <a:xfrm>
            <a:off x="8697122" y="3176073"/>
            <a:ext cx="1301128" cy="1301128"/>
            <a:chOff x="8158690" y="3756726"/>
            <a:chExt cx="1301128" cy="1301128"/>
          </a:xfrm>
          <a:solidFill>
            <a:schemeClr val="bg1"/>
          </a:solidFill>
        </p:grpSpPr>
        <p:sp>
          <p:nvSpPr>
            <p:cNvPr id="112" name="Freeform 81"/>
            <p:cNvSpPr/>
            <p:nvPr/>
          </p:nvSpPr>
          <p:spPr>
            <a:xfrm>
              <a:off x="9101818" y="4255408"/>
              <a:ext cx="303439" cy="738868"/>
            </a:xfrm>
            <a:custGeom>
              <a:avLst/>
              <a:gdLst>
                <a:gd name="connsiteX0" fmla="*/ 32657 w 348343"/>
                <a:gd name="connsiteY0" fmla="*/ 0 h 653143"/>
                <a:gd name="connsiteX1" fmla="*/ 152400 w 348343"/>
                <a:gd name="connsiteY1" fmla="*/ 217714 h 653143"/>
                <a:gd name="connsiteX2" fmla="*/ 348343 w 348343"/>
                <a:gd name="connsiteY2" fmla="*/ 326572 h 653143"/>
                <a:gd name="connsiteX3" fmla="*/ 326571 w 348343"/>
                <a:gd name="connsiteY3" fmla="*/ 478972 h 653143"/>
                <a:gd name="connsiteX4" fmla="*/ 228600 w 348343"/>
                <a:gd name="connsiteY4" fmla="*/ 620486 h 653143"/>
                <a:gd name="connsiteX5" fmla="*/ 0 w 348343"/>
                <a:gd name="connsiteY5" fmla="*/ 653143 h 653143"/>
                <a:gd name="connsiteX6" fmla="*/ 32657 w 348343"/>
                <a:gd name="connsiteY6" fmla="*/ 0 h 653143"/>
                <a:gd name="connsiteX0" fmla="*/ 7257 w 322943"/>
                <a:gd name="connsiteY0" fmla="*/ 0 h 694418"/>
                <a:gd name="connsiteX1" fmla="*/ 127000 w 322943"/>
                <a:gd name="connsiteY1" fmla="*/ 217714 h 694418"/>
                <a:gd name="connsiteX2" fmla="*/ 322943 w 322943"/>
                <a:gd name="connsiteY2" fmla="*/ 326572 h 694418"/>
                <a:gd name="connsiteX3" fmla="*/ 301171 w 322943"/>
                <a:gd name="connsiteY3" fmla="*/ 478972 h 694418"/>
                <a:gd name="connsiteX4" fmla="*/ 203200 w 322943"/>
                <a:gd name="connsiteY4" fmla="*/ 620486 h 694418"/>
                <a:gd name="connsiteX5" fmla="*/ 0 w 322943"/>
                <a:gd name="connsiteY5" fmla="*/ 694418 h 694418"/>
                <a:gd name="connsiteX6" fmla="*/ 7257 w 322943"/>
                <a:gd name="connsiteY6" fmla="*/ 0 h 694418"/>
                <a:gd name="connsiteX0" fmla="*/ 7257 w 322943"/>
                <a:gd name="connsiteY0" fmla="*/ 0 h 694418"/>
                <a:gd name="connsiteX1" fmla="*/ 127000 w 322943"/>
                <a:gd name="connsiteY1" fmla="*/ 217714 h 694418"/>
                <a:gd name="connsiteX2" fmla="*/ 322943 w 322943"/>
                <a:gd name="connsiteY2" fmla="*/ 326572 h 694418"/>
                <a:gd name="connsiteX3" fmla="*/ 301171 w 322943"/>
                <a:gd name="connsiteY3" fmla="*/ 478972 h 694418"/>
                <a:gd name="connsiteX4" fmla="*/ 149225 w 322943"/>
                <a:gd name="connsiteY4" fmla="*/ 690336 h 694418"/>
                <a:gd name="connsiteX5" fmla="*/ 0 w 322943"/>
                <a:gd name="connsiteY5" fmla="*/ 694418 h 694418"/>
                <a:gd name="connsiteX6" fmla="*/ 7257 w 322943"/>
                <a:gd name="connsiteY6" fmla="*/ 0 h 694418"/>
                <a:gd name="connsiteX0" fmla="*/ 0 w 325211"/>
                <a:gd name="connsiteY0" fmla="*/ 0 h 738868"/>
                <a:gd name="connsiteX1" fmla="*/ 129268 w 325211"/>
                <a:gd name="connsiteY1" fmla="*/ 262164 h 738868"/>
                <a:gd name="connsiteX2" fmla="*/ 325211 w 325211"/>
                <a:gd name="connsiteY2" fmla="*/ 371022 h 738868"/>
                <a:gd name="connsiteX3" fmla="*/ 303439 w 325211"/>
                <a:gd name="connsiteY3" fmla="*/ 523422 h 738868"/>
                <a:gd name="connsiteX4" fmla="*/ 151493 w 325211"/>
                <a:gd name="connsiteY4" fmla="*/ 734786 h 738868"/>
                <a:gd name="connsiteX5" fmla="*/ 2268 w 325211"/>
                <a:gd name="connsiteY5" fmla="*/ 738868 h 738868"/>
                <a:gd name="connsiteX6" fmla="*/ 0 w 325211"/>
                <a:gd name="connsiteY6" fmla="*/ 0 h 738868"/>
                <a:gd name="connsiteX0" fmla="*/ 0 w 325211"/>
                <a:gd name="connsiteY0" fmla="*/ 0 h 738868"/>
                <a:gd name="connsiteX1" fmla="*/ 81643 w 325211"/>
                <a:gd name="connsiteY1" fmla="*/ 71664 h 738868"/>
                <a:gd name="connsiteX2" fmla="*/ 325211 w 325211"/>
                <a:gd name="connsiteY2" fmla="*/ 371022 h 738868"/>
                <a:gd name="connsiteX3" fmla="*/ 303439 w 325211"/>
                <a:gd name="connsiteY3" fmla="*/ 523422 h 738868"/>
                <a:gd name="connsiteX4" fmla="*/ 151493 w 325211"/>
                <a:gd name="connsiteY4" fmla="*/ 734786 h 738868"/>
                <a:gd name="connsiteX5" fmla="*/ 2268 w 325211"/>
                <a:gd name="connsiteY5" fmla="*/ 738868 h 738868"/>
                <a:gd name="connsiteX6" fmla="*/ 0 w 325211"/>
                <a:gd name="connsiteY6" fmla="*/ 0 h 738868"/>
                <a:gd name="connsiteX0" fmla="*/ 0 w 325211"/>
                <a:gd name="connsiteY0" fmla="*/ 0 h 738868"/>
                <a:gd name="connsiteX1" fmla="*/ 81643 w 325211"/>
                <a:gd name="connsiteY1" fmla="*/ 71664 h 738868"/>
                <a:gd name="connsiteX2" fmla="*/ 325211 w 325211"/>
                <a:gd name="connsiteY2" fmla="*/ 371022 h 738868"/>
                <a:gd name="connsiteX3" fmla="*/ 303439 w 325211"/>
                <a:gd name="connsiteY3" fmla="*/ 523422 h 738868"/>
                <a:gd name="connsiteX4" fmla="*/ 151493 w 325211"/>
                <a:gd name="connsiteY4" fmla="*/ 734786 h 738868"/>
                <a:gd name="connsiteX5" fmla="*/ 2268 w 325211"/>
                <a:gd name="connsiteY5" fmla="*/ 738868 h 738868"/>
                <a:gd name="connsiteX6" fmla="*/ 0 w 325211"/>
                <a:gd name="connsiteY6" fmla="*/ 0 h 738868"/>
                <a:gd name="connsiteX0" fmla="*/ 0 w 325211"/>
                <a:gd name="connsiteY0" fmla="*/ 0 h 738868"/>
                <a:gd name="connsiteX1" fmla="*/ 81643 w 325211"/>
                <a:gd name="connsiteY1" fmla="*/ 71664 h 738868"/>
                <a:gd name="connsiteX2" fmla="*/ 325211 w 325211"/>
                <a:gd name="connsiteY2" fmla="*/ 371022 h 738868"/>
                <a:gd name="connsiteX3" fmla="*/ 303439 w 325211"/>
                <a:gd name="connsiteY3" fmla="*/ 523422 h 738868"/>
                <a:gd name="connsiteX4" fmla="*/ 151493 w 325211"/>
                <a:gd name="connsiteY4" fmla="*/ 734786 h 738868"/>
                <a:gd name="connsiteX5" fmla="*/ 2268 w 325211"/>
                <a:gd name="connsiteY5" fmla="*/ 738868 h 738868"/>
                <a:gd name="connsiteX6" fmla="*/ 0 w 325211"/>
                <a:gd name="connsiteY6" fmla="*/ 0 h 738868"/>
                <a:gd name="connsiteX0" fmla="*/ 0 w 303439"/>
                <a:gd name="connsiteY0" fmla="*/ 0 h 738868"/>
                <a:gd name="connsiteX1" fmla="*/ 81643 w 303439"/>
                <a:gd name="connsiteY1" fmla="*/ 71664 h 738868"/>
                <a:gd name="connsiteX2" fmla="*/ 299811 w 303439"/>
                <a:gd name="connsiteY2" fmla="*/ 374197 h 738868"/>
                <a:gd name="connsiteX3" fmla="*/ 303439 w 303439"/>
                <a:gd name="connsiteY3" fmla="*/ 523422 h 738868"/>
                <a:gd name="connsiteX4" fmla="*/ 151493 w 303439"/>
                <a:gd name="connsiteY4" fmla="*/ 734786 h 738868"/>
                <a:gd name="connsiteX5" fmla="*/ 2268 w 303439"/>
                <a:gd name="connsiteY5" fmla="*/ 738868 h 738868"/>
                <a:gd name="connsiteX6" fmla="*/ 0 w 303439"/>
                <a:gd name="connsiteY6" fmla="*/ 0 h 738868"/>
                <a:gd name="connsiteX0" fmla="*/ 0 w 303439"/>
                <a:gd name="connsiteY0" fmla="*/ 0 h 738868"/>
                <a:gd name="connsiteX1" fmla="*/ 81643 w 303439"/>
                <a:gd name="connsiteY1" fmla="*/ 71664 h 738868"/>
                <a:gd name="connsiteX2" fmla="*/ 299811 w 303439"/>
                <a:gd name="connsiteY2" fmla="*/ 374197 h 738868"/>
                <a:gd name="connsiteX3" fmla="*/ 303439 w 303439"/>
                <a:gd name="connsiteY3" fmla="*/ 523422 h 738868"/>
                <a:gd name="connsiteX4" fmla="*/ 151493 w 303439"/>
                <a:gd name="connsiteY4" fmla="*/ 734786 h 738868"/>
                <a:gd name="connsiteX5" fmla="*/ 2268 w 303439"/>
                <a:gd name="connsiteY5" fmla="*/ 738868 h 738868"/>
                <a:gd name="connsiteX6" fmla="*/ 0 w 303439"/>
                <a:gd name="connsiteY6" fmla="*/ 0 h 73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439" h="738868">
                  <a:moveTo>
                    <a:pt x="0" y="0"/>
                  </a:moveTo>
                  <a:lnTo>
                    <a:pt x="81643" y="71664"/>
                  </a:lnTo>
                  <a:cubicBezTo>
                    <a:pt x="89807" y="219075"/>
                    <a:pt x="218622" y="274411"/>
                    <a:pt x="299811" y="374197"/>
                  </a:cubicBezTo>
                  <a:cubicBezTo>
                    <a:pt x="301020" y="423939"/>
                    <a:pt x="302230" y="473680"/>
                    <a:pt x="303439" y="523422"/>
                  </a:cubicBezTo>
                  <a:lnTo>
                    <a:pt x="151493" y="734786"/>
                  </a:lnTo>
                  <a:lnTo>
                    <a:pt x="2268" y="7388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11" cstate="screen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8690" y="3756726"/>
              <a:ext cx="1301128" cy="1301128"/>
            </a:xfrm>
            <a:prstGeom prst="rect">
              <a:avLst/>
            </a:prstGeom>
            <a:grpFill/>
          </p:spPr>
        </p:pic>
      </p:grpSp>
      <p:sp>
        <p:nvSpPr>
          <p:cNvPr id="114" name="TextBox 113"/>
          <p:cNvSpPr txBox="1"/>
          <p:nvPr/>
        </p:nvSpPr>
        <p:spPr>
          <a:xfrm>
            <a:off x="8952368" y="3714225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Centralized</a:t>
            </a:r>
          </a:p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Cloud</a:t>
            </a:r>
          </a:p>
        </p:txBody>
      </p:sp>
      <p:sp>
        <p:nvSpPr>
          <p:cNvPr id="115" name="Rectangle: Rounded Corners 36"/>
          <p:cNvSpPr/>
          <p:nvPr/>
        </p:nvSpPr>
        <p:spPr>
          <a:xfrm>
            <a:off x="7985110" y="2634030"/>
            <a:ext cx="3038232" cy="85619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5E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Disaggregated Core</a:t>
            </a:r>
          </a:p>
        </p:txBody>
      </p:sp>
      <p:sp>
        <p:nvSpPr>
          <p:cNvPr id="116" name="Rounded Rectangle 30"/>
          <p:cNvSpPr/>
          <p:nvPr/>
        </p:nvSpPr>
        <p:spPr>
          <a:xfrm>
            <a:off x="8076657" y="2963263"/>
            <a:ext cx="712831" cy="417721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UPF</a:t>
            </a:r>
          </a:p>
        </p:txBody>
      </p:sp>
      <p:sp>
        <p:nvSpPr>
          <p:cNvPr id="117" name="Rounded Rectangle 30"/>
          <p:cNvSpPr/>
          <p:nvPr/>
        </p:nvSpPr>
        <p:spPr>
          <a:xfrm>
            <a:off x="8808041" y="2963263"/>
            <a:ext cx="712831" cy="417721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SMF</a:t>
            </a:r>
          </a:p>
        </p:txBody>
      </p:sp>
      <p:sp>
        <p:nvSpPr>
          <p:cNvPr id="118" name="Rounded Rectangle 30"/>
          <p:cNvSpPr/>
          <p:nvPr/>
        </p:nvSpPr>
        <p:spPr>
          <a:xfrm>
            <a:off x="9539425" y="2963263"/>
            <a:ext cx="712831" cy="417721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UDM</a:t>
            </a:r>
          </a:p>
        </p:txBody>
      </p:sp>
      <p:sp>
        <p:nvSpPr>
          <p:cNvPr id="119" name="Rounded Rectangle 30"/>
          <p:cNvSpPr/>
          <p:nvPr/>
        </p:nvSpPr>
        <p:spPr>
          <a:xfrm>
            <a:off x="10270810" y="2963263"/>
            <a:ext cx="712831" cy="417721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AUSF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4A576A-F531-4D4A-8E91-215F6C959B08}"/>
              </a:ext>
            </a:extLst>
          </p:cNvPr>
          <p:cNvSpPr txBox="1"/>
          <p:nvPr/>
        </p:nvSpPr>
        <p:spPr>
          <a:xfrm>
            <a:off x="4605051" y="3012910"/>
            <a:ext cx="1846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Casablanca Scope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E70747-1A0A-40C4-B094-A645AD5E2D77}"/>
              </a:ext>
            </a:extLst>
          </p:cNvPr>
          <p:cNvSpPr/>
          <p:nvPr/>
        </p:nvSpPr>
        <p:spPr>
          <a:xfrm>
            <a:off x="64642" y="1739148"/>
            <a:ext cx="3065931" cy="3242260"/>
          </a:xfrm>
          <a:prstGeom prst="rect">
            <a:avLst/>
          </a:prstGeom>
          <a:solidFill>
            <a:srgbClr val="B2B2B2">
              <a:alpha val="4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BB851D19-4DA8-4503-BAFA-61DB179F6754}"/>
              </a:ext>
            </a:extLst>
          </p:cNvPr>
          <p:cNvSpPr/>
          <p:nvPr/>
        </p:nvSpPr>
        <p:spPr>
          <a:xfrm>
            <a:off x="7971260" y="1736035"/>
            <a:ext cx="3588439" cy="3245372"/>
          </a:xfrm>
          <a:prstGeom prst="rect">
            <a:avLst/>
          </a:prstGeom>
          <a:solidFill>
            <a:srgbClr val="B2B2B2">
              <a:alpha val="4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2887755" y="4105018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Front Haul</a:t>
            </a:r>
          </a:p>
        </p:txBody>
      </p:sp>
    </p:spTree>
    <p:extLst>
      <p:ext uri="{BB962C8B-B14F-4D97-AF65-F5344CB8AC3E}">
        <p14:creationId xmlns:p14="http://schemas.microsoft.com/office/powerpoint/2010/main" val="335789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F185149-12AF-4530-9094-421E682FA2BA}"/>
              </a:ext>
            </a:extLst>
          </p:cNvPr>
          <p:cNvSpPr/>
          <p:nvPr/>
        </p:nvSpPr>
        <p:spPr>
          <a:xfrm>
            <a:off x="4336722" y="5025667"/>
            <a:ext cx="5057652" cy="12432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2815" y="93913"/>
            <a:ext cx="10972800" cy="640080"/>
          </a:xfrm>
        </p:spPr>
        <p:txBody>
          <a:bodyPr>
            <a:normAutofit/>
          </a:bodyPr>
          <a:lstStyle/>
          <a:p>
            <a:r>
              <a:rPr lang="en-US" dirty="0"/>
              <a:t>5G Network Architecture &amp; Casablanca Scope</a:t>
            </a:r>
          </a:p>
        </p:txBody>
      </p:sp>
      <p:sp>
        <p:nvSpPr>
          <p:cNvPr id="69" name="Rectangle 68"/>
          <p:cNvSpPr/>
          <p:nvPr/>
        </p:nvSpPr>
        <p:spPr>
          <a:xfrm>
            <a:off x="7111371" y="5254846"/>
            <a:ext cx="1999225" cy="667771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ounded Rectangle 28"/>
          <p:cNvSpPr/>
          <p:nvPr/>
        </p:nvSpPr>
        <p:spPr>
          <a:xfrm>
            <a:off x="5353010" y="5330075"/>
            <a:ext cx="749431" cy="478411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DU</a:t>
            </a:r>
            <a:endParaRPr lang="en-US" sz="1200" dirty="0"/>
          </a:p>
        </p:txBody>
      </p:sp>
      <p:sp>
        <p:nvSpPr>
          <p:cNvPr id="89" name="Rounded Rectangle 29"/>
          <p:cNvSpPr/>
          <p:nvPr/>
        </p:nvSpPr>
        <p:spPr>
          <a:xfrm>
            <a:off x="7186734" y="5330075"/>
            <a:ext cx="712831" cy="45850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CU-UP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332949" y="5948420"/>
            <a:ext cx="14603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Edge Cloud</a:t>
            </a:r>
          </a:p>
        </p:txBody>
      </p:sp>
      <p:sp>
        <p:nvSpPr>
          <p:cNvPr id="100" name="Rounded Rectangle 73"/>
          <p:cNvSpPr/>
          <p:nvPr/>
        </p:nvSpPr>
        <p:spPr>
          <a:xfrm>
            <a:off x="8194324" y="5302514"/>
            <a:ext cx="860123" cy="436220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CU-CP</a:t>
            </a:r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3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431" y="4956813"/>
            <a:ext cx="1301128" cy="1154454"/>
          </a:xfrm>
          <a:prstGeom prst="rect">
            <a:avLst/>
          </a:prstGeom>
          <a:noFill/>
        </p:spPr>
      </p:pic>
      <p:cxnSp>
        <p:nvCxnSpPr>
          <p:cNvPr id="103" name="Straight Connector 102"/>
          <p:cNvCxnSpPr>
            <a:cxnSpLocks/>
            <a:endCxn id="88" idx="1"/>
          </p:cNvCxnSpPr>
          <p:nvPr/>
        </p:nvCxnSpPr>
        <p:spPr>
          <a:xfrm>
            <a:off x="4495215" y="5569281"/>
            <a:ext cx="857795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cxnSpLocks/>
          </p:cNvCxnSpPr>
          <p:nvPr/>
        </p:nvCxnSpPr>
        <p:spPr>
          <a:xfrm>
            <a:off x="6102441" y="5560512"/>
            <a:ext cx="1084293" cy="15151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cxnSpLocks/>
          </p:cNvCxnSpPr>
          <p:nvPr/>
        </p:nvCxnSpPr>
        <p:spPr>
          <a:xfrm>
            <a:off x="7899565" y="5529046"/>
            <a:ext cx="294759" cy="0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6145015" y="5591583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Mid Haul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336721" y="5689781"/>
            <a:ext cx="1200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Front Haul</a:t>
            </a:r>
          </a:p>
        </p:txBody>
      </p:sp>
      <p:sp>
        <p:nvSpPr>
          <p:cNvPr id="55" name="Arrow: U-Turn 54">
            <a:extLst>
              <a:ext uri="{FF2B5EF4-FFF2-40B4-BE49-F238E27FC236}">
                <a16:creationId xmlns:a16="http://schemas.microsoft.com/office/drawing/2014/main" id="{229AC115-39BA-4227-A814-1938B481BF68}"/>
              </a:ext>
            </a:extLst>
          </p:cNvPr>
          <p:cNvSpPr/>
          <p:nvPr/>
        </p:nvSpPr>
        <p:spPr>
          <a:xfrm flipV="1">
            <a:off x="1695406" y="4755518"/>
            <a:ext cx="1950807" cy="702023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defTabSz="914674" hangingPunct="0">
              <a:defRPr/>
            </a:pPr>
            <a:endParaRPr lang="en-US" sz="1801" kern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56" name="圆角矩形 28">
            <a:extLst>
              <a:ext uri="{FF2B5EF4-FFF2-40B4-BE49-F238E27FC236}">
                <a16:creationId xmlns:a16="http://schemas.microsoft.com/office/drawing/2014/main" id="{7EFE7CEF-73A2-46CB-A5FF-CB5311788C27}"/>
              </a:ext>
            </a:extLst>
          </p:cNvPr>
          <p:cNvSpPr/>
          <p:nvPr/>
        </p:nvSpPr>
        <p:spPr>
          <a:xfrm>
            <a:off x="482440" y="1242281"/>
            <a:ext cx="2641315" cy="3836304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64" tIns="45732" rIns="91464" bIns="45732" numCol="1" rtlCol="0" anchor="t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endParaRPr lang="en-US" altLang="zh-CN" sz="1801" b="1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57" name="矩形 192">
            <a:extLst>
              <a:ext uri="{FF2B5EF4-FFF2-40B4-BE49-F238E27FC236}">
                <a16:creationId xmlns:a16="http://schemas.microsoft.com/office/drawing/2014/main" id="{66957BCB-A4FB-4C95-B850-347F69410B24}"/>
              </a:ext>
            </a:extLst>
          </p:cNvPr>
          <p:cNvSpPr/>
          <p:nvPr/>
        </p:nvSpPr>
        <p:spPr bwMode="auto">
          <a:xfrm>
            <a:off x="1002853" y="1250425"/>
            <a:ext cx="1615671" cy="405771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1" b="1" kern="0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58" name="圆角矩形 25">
            <a:extLst>
              <a:ext uri="{FF2B5EF4-FFF2-40B4-BE49-F238E27FC236}">
                <a16:creationId xmlns:a16="http://schemas.microsoft.com/office/drawing/2014/main" id="{A62C5382-5B87-4670-A40B-EB84E636A8F5}"/>
              </a:ext>
            </a:extLst>
          </p:cNvPr>
          <p:cNvSpPr/>
          <p:nvPr/>
        </p:nvSpPr>
        <p:spPr>
          <a:xfrm>
            <a:off x="537716" y="2420020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59" name="圆角矩形 26">
            <a:extLst>
              <a:ext uri="{FF2B5EF4-FFF2-40B4-BE49-F238E27FC236}">
                <a16:creationId xmlns:a16="http://schemas.microsoft.com/office/drawing/2014/main" id="{334CFCED-38A5-48D3-9498-948043030243}"/>
              </a:ext>
            </a:extLst>
          </p:cNvPr>
          <p:cNvSpPr/>
          <p:nvPr/>
        </p:nvSpPr>
        <p:spPr>
          <a:xfrm>
            <a:off x="537716" y="2774197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60" name="圆角矩形 29">
            <a:extLst>
              <a:ext uri="{FF2B5EF4-FFF2-40B4-BE49-F238E27FC236}">
                <a16:creationId xmlns:a16="http://schemas.microsoft.com/office/drawing/2014/main" id="{FE82A837-B318-4196-98EE-693455034018}"/>
              </a:ext>
            </a:extLst>
          </p:cNvPr>
          <p:cNvSpPr/>
          <p:nvPr/>
        </p:nvSpPr>
        <p:spPr>
          <a:xfrm rot="16200000">
            <a:off x="-1688990" y="3034098"/>
            <a:ext cx="3892282" cy="326360"/>
          </a:xfrm>
          <a:prstGeom prst="roundRect">
            <a:avLst/>
          </a:prstGeom>
          <a:solidFill>
            <a:srgbClr val="00978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/ PNF Certification &amp; Onboarding</a:t>
            </a:r>
          </a:p>
        </p:txBody>
      </p:sp>
      <p:sp>
        <p:nvSpPr>
          <p:cNvPr id="61" name="圆角矩形 25">
            <a:extLst>
              <a:ext uri="{FF2B5EF4-FFF2-40B4-BE49-F238E27FC236}">
                <a16:creationId xmlns:a16="http://schemas.microsoft.com/office/drawing/2014/main" id="{7179B9C8-2880-4AD9-B460-926FCD8DD5CD}"/>
              </a:ext>
            </a:extLst>
          </p:cNvPr>
          <p:cNvSpPr/>
          <p:nvPr/>
        </p:nvSpPr>
        <p:spPr>
          <a:xfrm>
            <a:off x="537716" y="1711667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62" name="圆角矩形 20">
            <a:extLst>
              <a:ext uri="{FF2B5EF4-FFF2-40B4-BE49-F238E27FC236}">
                <a16:creationId xmlns:a16="http://schemas.microsoft.com/office/drawing/2014/main" id="{BC0F2D65-6A36-423A-B851-072FEE26D7E6}"/>
              </a:ext>
            </a:extLst>
          </p:cNvPr>
          <p:cNvSpPr/>
          <p:nvPr/>
        </p:nvSpPr>
        <p:spPr>
          <a:xfrm>
            <a:off x="537716" y="2065843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kern="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3" name="Flowchart: Magnetic Disk 62">
            <a:extLst>
              <a:ext uri="{FF2B5EF4-FFF2-40B4-BE49-F238E27FC236}">
                <a16:creationId xmlns:a16="http://schemas.microsoft.com/office/drawing/2014/main" id="{EC681BAF-7A5F-412C-970C-2008D7691BEB}"/>
              </a:ext>
            </a:extLst>
          </p:cNvPr>
          <p:cNvSpPr/>
          <p:nvPr/>
        </p:nvSpPr>
        <p:spPr>
          <a:xfrm>
            <a:off x="552767" y="4159122"/>
            <a:ext cx="2487953" cy="887124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rgbClr val="5B9BD5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defTabSz="914674" hangingPunct="0">
              <a:defRPr/>
            </a:pPr>
            <a:endParaRPr lang="en-US" sz="1801" kern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3B427D5-F745-4CA3-A0FB-4E4D34A06066}"/>
              </a:ext>
            </a:extLst>
          </p:cNvPr>
          <p:cNvSpPr/>
          <p:nvPr/>
        </p:nvSpPr>
        <p:spPr>
          <a:xfrm>
            <a:off x="537716" y="4535823"/>
            <a:ext cx="2503003" cy="343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sz="1801" b="1" kern="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5">
            <a:extLst>
              <a:ext uri="{FF2B5EF4-FFF2-40B4-BE49-F238E27FC236}">
                <a16:creationId xmlns:a16="http://schemas.microsoft.com/office/drawing/2014/main" id="{DA61F1E6-63D7-4257-A000-CE6A744A52F4}"/>
              </a:ext>
            </a:extLst>
          </p:cNvPr>
          <p:cNvSpPr/>
          <p:nvPr/>
        </p:nvSpPr>
        <p:spPr>
          <a:xfrm rot="16200000">
            <a:off x="10555322" y="2278821"/>
            <a:ext cx="2455097" cy="402796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66" name="矩形 54">
            <a:extLst>
              <a:ext uri="{FF2B5EF4-FFF2-40B4-BE49-F238E27FC236}">
                <a16:creationId xmlns:a16="http://schemas.microsoft.com/office/drawing/2014/main" id="{35264A7F-C351-4905-BE3B-95BCEBEA756E}"/>
              </a:ext>
            </a:extLst>
          </p:cNvPr>
          <p:cNvSpPr/>
          <p:nvPr/>
        </p:nvSpPr>
        <p:spPr bwMode="auto">
          <a:xfrm>
            <a:off x="3240956" y="1231269"/>
            <a:ext cx="8304220" cy="3604570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64" tIns="45732" rIns="91464" bIns="45732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9349" indent="-222317" algn="r" defTabSz="914674">
              <a:buClr>
                <a:srgbClr val="CC9900"/>
              </a:buClr>
              <a:defRPr/>
            </a:pPr>
            <a:r>
              <a:rPr lang="en-US" altLang="zh-CN" sz="2001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1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7" name="圆角矩形 30">
            <a:extLst>
              <a:ext uri="{FF2B5EF4-FFF2-40B4-BE49-F238E27FC236}">
                <a16:creationId xmlns:a16="http://schemas.microsoft.com/office/drawing/2014/main" id="{9DD01442-480D-41C6-8790-C346B83E1C8E}"/>
              </a:ext>
            </a:extLst>
          </p:cNvPr>
          <p:cNvSpPr/>
          <p:nvPr/>
        </p:nvSpPr>
        <p:spPr>
          <a:xfrm>
            <a:off x="3429780" y="1251138"/>
            <a:ext cx="1921036" cy="327737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68" name="圆角矩形 31">
            <a:extLst>
              <a:ext uri="{FF2B5EF4-FFF2-40B4-BE49-F238E27FC236}">
                <a16:creationId xmlns:a16="http://schemas.microsoft.com/office/drawing/2014/main" id="{C2FF36B8-405D-4396-95A8-24B93EB95294}"/>
              </a:ext>
            </a:extLst>
          </p:cNvPr>
          <p:cNvSpPr/>
          <p:nvPr/>
        </p:nvSpPr>
        <p:spPr>
          <a:xfrm>
            <a:off x="5143829" y="1616627"/>
            <a:ext cx="1609225" cy="102178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hangingPunct="0">
              <a:defRPr/>
            </a:pPr>
            <a:endParaRPr lang="en-US" altLang="zh-CN" sz="1400" kern="0" dirty="0">
              <a:solidFill>
                <a:prstClr val="white"/>
              </a:solidFill>
            </a:endParaRPr>
          </a:p>
        </p:txBody>
      </p:sp>
      <p:sp>
        <p:nvSpPr>
          <p:cNvPr id="85" name="圆角矩形 48">
            <a:extLst>
              <a:ext uri="{FF2B5EF4-FFF2-40B4-BE49-F238E27FC236}">
                <a16:creationId xmlns:a16="http://schemas.microsoft.com/office/drawing/2014/main" id="{315D7756-EC15-44E5-940A-EAA658C2C8CC}"/>
              </a:ext>
            </a:extLst>
          </p:cNvPr>
          <p:cNvSpPr/>
          <p:nvPr/>
        </p:nvSpPr>
        <p:spPr>
          <a:xfrm>
            <a:off x="10214107" y="1638036"/>
            <a:ext cx="1284219" cy="2986839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300" b="1" kern="0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defTabSz="914674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300" b="1" kern="0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94" name="圆角矩形 51">
            <a:extLst>
              <a:ext uri="{FF2B5EF4-FFF2-40B4-BE49-F238E27FC236}">
                <a16:creationId xmlns:a16="http://schemas.microsoft.com/office/drawing/2014/main" id="{91AFEB5E-D690-473C-8A7C-3A03BBD481F4}"/>
              </a:ext>
            </a:extLst>
          </p:cNvPr>
          <p:cNvSpPr/>
          <p:nvPr/>
        </p:nvSpPr>
        <p:spPr>
          <a:xfrm>
            <a:off x="10243505" y="2283035"/>
            <a:ext cx="1234762" cy="51889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9" name="圆角矩形 31">
            <a:extLst>
              <a:ext uri="{FF2B5EF4-FFF2-40B4-BE49-F238E27FC236}">
                <a16:creationId xmlns:a16="http://schemas.microsoft.com/office/drawing/2014/main" id="{5B46F99E-0F88-47B2-B156-ACB7BADCBDA9}"/>
              </a:ext>
            </a:extLst>
          </p:cNvPr>
          <p:cNvSpPr/>
          <p:nvPr/>
        </p:nvSpPr>
        <p:spPr>
          <a:xfrm>
            <a:off x="6937154" y="1606414"/>
            <a:ext cx="1656311" cy="1041949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hangingPunct="0">
              <a:defRPr/>
            </a:pPr>
            <a:endParaRPr lang="en-US" altLang="zh-CN" sz="1400" b="1" kern="0" dirty="0">
              <a:solidFill>
                <a:prstClr val="white"/>
              </a:solidFill>
            </a:endParaRPr>
          </a:p>
        </p:txBody>
      </p:sp>
      <p:sp>
        <p:nvSpPr>
          <p:cNvPr id="101" name="圆角矩形 51">
            <a:extLst>
              <a:ext uri="{FF2B5EF4-FFF2-40B4-BE49-F238E27FC236}">
                <a16:creationId xmlns:a16="http://schemas.microsoft.com/office/drawing/2014/main" id="{D780DDC4-B1FB-4051-B710-B9FEA64F3925}"/>
              </a:ext>
            </a:extLst>
          </p:cNvPr>
          <p:cNvSpPr/>
          <p:nvPr/>
        </p:nvSpPr>
        <p:spPr>
          <a:xfrm>
            <a:off x="10243505" y="3362017"/>
            <a:ext cx="1234762" cy="305897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20" name="圆角矩形 31">
            <a:extLst>
              <a:ext uri="{FF2B5EF4-FFF2-40B4-BE49-F238E27FC236}">
                <a16:creationId xmlns:a16="http://schemas.microsoft.com/office/drawing/2014/main" id="{853B5ECC-2DB6-4599-B782-EF52ACC5E4A4}"/>
              </a:ext>
            </a:extLst>
          </p:cNvPr>
          <p:cNvSpPr/>
          <p:nvPr/>
        </p:nvSpPr>
        <p:spPr>
          <a:xfrm>
            <a:off x="8712993" y="1626566"/>
            <a:ext cx="1371188" cy="1011849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hangingPunct="0">
              <a:defRPr/>
            </a:pPr>
            <a:endParaRPr lang="en-US" altLang="zh-CN" sz="1400" b="1" kern="0" dirty="0">
              <a:solidFill>
                <a:prstClr val="white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0992E6C-A194-4A67-A8DA-8C758E20E5D2}"/>
              </a:ext>
            </a:extLst>
          </p:cNvPr>
          <p:cNvSpPr txBox="1"/>
          <p:nvPr/>
        </p:nvSpPr>
        <p:spPr>
          <a:xfrm flipH="1">
            <a:off x="8756363" y="1862078"/>
            <a:ext cx="1256533" cy="5306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79D6103-A20D-433C-8CA1-ACC7AA8B5228}"/>
              </a:ext>
            </a:extLst>
          </p:cNvPr>
          <p:cNvSpPr txBox="1"/>
          <p:nvPr/>
        </p:nvSpPr>
        <p:spPr>
          <a:xfrm flipH="1">
            <a:off x="5142005" y="1791334"/>
            <a:ext cx="1625152" cy="7491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kern="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914674" hangingPunct="0">
              <a:defRPr/>
            </a:pP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23" name="圆角矩形 32">
            <a:extLst>
              <a:ext uri="{FF2B5EF4-FFF2-40B4-BE49-F238E27FC236}">
                <a16:creationId xmlns:a16="http://schemas.microsoft.com/office/drawing/2014/main" id="{01848BC0-AEC8-42EF-81AE-24DDAB1C77FD}"/>
              </a:ext>
            </a:extLst>
          </p:cNvPr>
          <p:cNvSpPr/>
          <p:nvPr/>
        </p:nvSpPr>
        <p:spPr>
          <a:xfrm>
            <a:off x="7597299" y="3379706"/>
            <a:ext cx="2551845" cy="1253927"/>
          </a:xfrm>
          <a:prstGeom prst="roundRect">
            <a:avLst/>
          </a:prstGeom>
          <a:solidFill>
            <a:srgbClr val="E7E6E6">
              <a:lumMod val="90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ot="0" spcFirstLastPara="1" vertOverflow="overflow" horzOverflow="overflow" vert="horz" wrap="square" lIns="45731" tIns="45731" rIns="45731" bIns="45731" numCol="1" spcCol="38100" rtlCol="0" anchor="t">
            <a:noAutofit/>
          </a:bodyPr>
          <a:lstStyle/>
          <a:p>
            <a:pPr algn="ctr" defTabSz="914674"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App-C</a:t>
            </a:r>
            <a:endParaRPr lang="en-US" altLang="zh-CN" sz="1400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" name="圆角矩形 32">
            <a:extLst>
              <a:ext uri="{FF2B5EF4-FFF2-40B4-BE49-F238E27FC236}">
                <a16:creationId xmlns:a16="http://schemas.microsoft.com/office/drawing/2014/main" id="{03AADEE2-E5F9-4CE6-A943-699BAB600114}"/>
              </a:ext>
            </a:extLst>
          </p:cNvPr>
          <p:cNvSpPr/>
          <p:nvPr/>
        </p:nvSpPr>
        <p:spPr>
          <a:xfrm>
            <a:off x="5124219" y="3391321"/>
            <a:ext cx="2335141" cy="1249820"/>
          </a:xfrm>
          <a:prstGeom prst="roundRect">
            <a:avLst/>
          </a:prstGeom>
          <a:solidFill>
            <a:srgbClr val="E7E6E6">
              <a:lumMod val="90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ot="0" spcFirstLastPara="1" vertOverflow="overflow" horzOverflow="overflow" vert="horz" wrap="square" lIns="45731" tIns="45731" rIns="45731" bIns="45731" numCol="1" spcCol="38100" rtlCol="0" anchor="t">
            <a:noAutofit/>
          </a:bodyPr>
          <a:lstStyle/>
          <a:p>
            <a:pPr defTabSz="914674">
              <a:defRPr/>
            </a:pPr>
            <a:endParaRPr lang="en-US" altLang="zh-CN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5" name="圆角矩形 32">
            <a:extLst>
              <a:ext uri="{FF2B5EF4-FFF2-40B4-BE49-F238E27FC236}">
                <a16:creationId xmlns:a16="http://schemas.microsoft.com/office/drawing/2014/main" id="{19C962DA-B903-4338-B214-D70EF32E59A7}"/>
              </a:ext>
            </a:extLst>
          </p:cNvPr>
          <p:cNvSpPr/>
          <p:nvPr/>
        </p:nvSpPr>
        <p:spPr>
          <a:xfrm>
            <a:off x="3289779" y="3348868"/>
            <a:ext cx="1709253" cy="1253928"/>
          </a:xfrm>
          <a:prstGeom prst="roundRect">
            <a:avLst/>
          </a:prstGeom>
          <a:solidFill>
            <a:srgbClr val="E7E6E6">
              <a:lumMod val="90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ot="0" spcFirstLastPara="1" vertOverflow="overflow" horzOverflow="overflow" vert="horz" wrap="square" lIns="45731" tIns="45731" rIns="45731" bIns="45731" numCol="1" spcCol="38100" rtlCol="0" anchor="t">
            <a:noAutofit/>
          </a:bodyPr>
          <a:lstStyle/>
          <a:p>
            <a:pPr defTabSz="914674">
              <a:defRPr/>
            </a:pPr>
            <a:endParaRPr lang="en-US" altLang="zh-CN" sz="14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DB59D44-CDF2-4A93-A711-E88286F71B67}"/>
              </a:ext>
            </a:extLst>
          </p:cNvPr>
          <p:cNvSpPr txBox="1"/>
          <p:nvPr/>
        </p:nvSpPr>
        <p:spPr>
          <a:xfrm flipH="1">
            <a:off x="6948225" y="1744936"/>
            <a:ext cx="1664100" cy="7491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914674" hangingPunct="0">
              <a:defRPr/>
            </a:pPr>
            <a:r>
              <a:rPr lang="en-US" sz="1400" b="1" kern="0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kern="0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7" name="圆角矩形 51">
            <a:extLst>
              <a:ext uri="{FF2B5EF4-FFF2-40B4-BE49-F238E27FC236}">
                <a16:creationId xmlns:a16="http://schemas.microsoft.com/office/drawing/2014/main" id="{25EB5441-F75F-4DDB-80B1-663900A4064F}"/>
              </a:ext>
            </a:extLst>
          </p:cNvPr>
          <p:cNvSpPr/>
          <p:nvPr/>
        </p:nvSpPr>
        <p:spPr>
          <a:xfrm>
            <a:off x="10243505" y="2833984"/>
            <a:ext cx="1234762" cy="47958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kern="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EA3391F-E10F-43E6-AA45-1943E943ACA8}"/>
              </a:ext>
            </a:extLst>
          </p:cNvPr>
          <p:cNvSpPr txBox="1"/>
          <p:nvPr/>
        </p:nvSpPr>
        <p:spPr>
          <a:xfrm flipH="1">
            <a:off x="5232936" y="3452654"/>
            <a:ext cx="1859970" cy="3120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b="1" kern="0" dirty="0">
                <a:solidFill>
                  <a:prstClr val="black"/>
                </a:solidFill>
                <a:sym typeface="Calibri"/>
              </a:rPr>
              <a:t>SDN Controller (SDN-C)</a:t>
            </a:r>
          </a:p>
        </p:txBody>
      </p:sp>
      <p:sp>
        <p:nvSpPr>
          <p:cNvPr id="130" name="圆角矩形 31">
            <a:extLst>
              <a:ext uri="{FF2B5EF4-FFF2-40B4-BE49-F238E27FC236}">
                <a16:creationId xmlns:a16="http://schemas.microsoft.com/office/drawing/2014/main" id="{3342750C-43BA-40D8-9B34-B84C16132A9C}"/>
              </a:ext>
            </a:extLst>
          </p:cNvPr>
          <p:cNvSpPr/>
          <p:nvPr/>
        </p:nvSpPr>
        <p:spPr>
          <a:xfrm>
            <a:off x="3483506" y="1692844"/>
            <a:ext cx="1551314" cy="93817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endParaRPr lang="en-US" altLang="zh-CN" sz="1400" b="1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8BC8DD6-0EDC-4F34-9C49-914D1BC1BA81}"/>
              </a:ext>
            </a:extLst>
          </p:cNvPr>
          <p:cNvSpPr txBox="1"/>
          <p:nvPr/>
        </p:nvSpPr>
        <p:spPr>
          <a:xfrm>
            <a:off x="3468936" y="1976596"/>
            <a:ext cx="1569408" cy="343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674">
              <a:defRPr/>
            </a:pPr>
            <a:r>
              <a:rPr lang="en-US" sz="1600" b="1" kern="0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132" name="圆角矩形 47">
            <a:extLst>
              <a:ext uri="{FF2B5EF4-FFF2-40B4-BE49-F238E27FC236}">
                <a16:creationId xmlns:a16="http://schemas.microsoft.com/office/drawing/2014/main" id="{E848212A-B9DA-4AE4-AA0E-DD17FFCA1A39}"/>
              </a:ext>
            </a:extLst>
          </p:cNvPr>
          <p:cNvSpPr/>
          <p:nvPr/>
        </p:nvSpPr>
        <p:spPr>
          <a:xfrm>
            <a:off x="3383379" y="2814643"/>
            <a:ext cx="6661126" cy="41354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kern="0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</a:t>
            </a:r>
          </a:p>
        </p:txBody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73724D80-819B-4799-88E0-E962A26191E8}"/>
              </a:ext>
            </a:extLst>
          </p:cNvPr>
          <p:cNvCxnSpPr/>
          <p:nvPr/>
        </p:nvCxnSpPr>
        <p:spPr>
          <a:xfrm>
            <a:off x="4253640" y="2631020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6F43E7B-66E8-4C18-8B31-A6B2667346AE}"/>
              </a:ext>
            </a:extLst>
          </p:cNvPr>
          <p:cNvCxnSpPr/>
          <p:nvPr/>
        </p:nvCxnSpPr>
        <p:spPr>
          <a:xfrm>
            <a:off x="5885069" y="2638414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AE5BBD99-4DD6-42C7-98F4-0DA4C580D864}"/>
              </a:ext>
            </a:extLst>
          </p:cNvPr>
          <p:cNvCxnSpPr/>
          <p:nvPr/>
        </p:nvCxnSpPr>
        <p:spPr>
          <a:xfrm>
            <a:off x="7782457" y="2648363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A0716BF4-0BD6-48D6-86EE-8F791D993543}"/>
              </a:ext>
            </a:extLst>
          </p:cNvPr>
          <p:cNvCxnSpPr/>
          <p:nvPr/>
        </p:nvCxnSpPr>
        <p:spPr>
          <a:xfrm>
            <a:off x="9486741" y="2648363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8F80FECB-A12C-4614-AC70-7067F3212B6B}"/>
              </a:ext>
            </a:extLst>
          </p:cNvPr>
          <p:cNvCxnSpPr/>
          <p:nvPr/>
        </p:nvCxnSpPr>
        <p:spPr>
          <a:xfrm>
            <a:off x="4245220" y="3206370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0E82686-3682-4E02-8A49-716C6E3D391D}"/>
              </a:ext>
            </a:extLst>
          </p:cNvPr>
          <p:cNvCxnSpPr/>
          <p:nvPr/>
        </p:nvCxnSpPr>
        <p:spPr>
          <a:xfrm>
            <a:off x="6292600" y="3257057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4A6B67B1-8159-4BE6-9507-4F86E7C82E10}"/>
              </a:ext>
            </a:extLst>
          </p:cNvPr>
          <p:cNvCxnSpPr/>
          <p:nvPr/>
        </p:nvCxnSpPr>
        <p:spPr>
          <a:xfrm>
            <a:off x="8704231" y="3228192"/>
            <a:ext cx="0" cy="183622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0425E0BD-DB24-4636-AC78-C5F93B859F2B}"/>
              </a:ext>
            </a:extLst>
          </p:cNvPr>
          <p:cNvCxnSpPr/>
          <p:nvPr/>
        </p:nvCxnSpPr>
        <p:spPr>
          <a:xfrm rot="5400000">
            <a:off x="10135058" y="2935387"/>
            <a:ext cx="0" cy="181107"/>
          </a:xfrm>
          <a:prstGeom prst="line">
            <a:avLst/>
          </a:prstGeom>
          <a:noFill/>
          <a:ln w="190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41" name="圆角矩形 51">
            <a:extLst>
              <a:ext uri="{FF2B5EF4-FFF2-40B4-BE49-F238E27FC236}">
                <a16:creationId xmlns:a16="http://schemas.microsoft.com/office/drawing/2014/main" id="{901DF650-F791-44D7-BFDE-08F305A634DA}"/>
              </a:ext>
            </a:extLst>
          </p:cNvPr>
          <p:cNvSpPr/>
          <p:nvPr/>
        </p:nvSpPr>
        <p:spPr>
          <a:xfrm>
            <a:off x="10243505" y="4093796"/>
            <a:ext cx="1234762" cy="228376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Others</a:t>
            </a:r>
          </a:p>
        </p:txBody>
      </p:sp>
      <p:sp>
        <p:nvSpPr>
          <p:cNvPr id="142" name="圆角矩形 26">
            <a:extLst>
              <a:ext uri="{FF2B5EF4-FFF2-40B4-BE49-F238E27FC236}">
                <a16:creationId xmlns:a16="http://schemas.microsoft.com/office/drawing/2014/main" id="{31C36474-C3FA-48F5-9AF8-4B4D714E7869}"/>
              </a:ext>
            </a:extLst>
          </p:cNvPr>
          <p:cNvSpPr/>
          <p:nvPr/>
        </p:nvSpPr>
        <p:spPr>
          <a:xfrm>
            <a:off x="537716" y="3128373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143" name="圆角矩形 26">
            <a:extLst>
              <a:ext uri="{FF2B5EF4-FFF2-40B4-BE49-F238E27FC236}">
                <a16:creationId xmlns:a16="http://schemas.microsoft.com/office/drawing/2014/main" id="{0DD74C9A-15CF-48AE-8969-F456562F6479}"/>
              </a:ext>
            </a:extLst>
          </p:cNvPr>
          <p:cNvSpPr/>
          <p:nvPr/>
        </p:nvSpPr>
        <p:spPr>
          <a:xfrm>
            <a:off x="537716" y="3482550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B87DF86-EC4A-49F7-A462-14FD75BE5FBE}"/>
              </a:ext>
            </a:extLst>
          </p:cNvPr>
          <p:cNvSpPr/>
          <p:nvPr/>
        </p:nvSpPr>
        <p:spPr>
          <a:xfrm>
            <a:off x="7782456" y="4156466"/>
            <a:ext cx="2245607" cy="31123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674">
              <a:defRPr/>
            </a:pPr>
            <a:endParaRPr lang="en-US" sz="180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15343774-76E7-4004-97B9-1ECB1FD463EA}"/>
              </a:ext>
            </a:extLst>
          </p:cNvPr>
          <p:cNvSpPr txBox="1"/>
          <p:nvPr/>
        </p:nvSpPr>
        <p:spPr>
          <a:xfrm>
            <a:off x="7933772" y="4176188"/>
            <a:ext cx="2084512" cy="254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algn="ctr" defTabSz="914674" hangingPunct="0"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400" b="1" kern="0" dirty="0">
                <a:solidFill>
                  <a:srgbClr val="000000"/>
                </a:solidFill>
                <a:sym typeface="Calibri"/>
              </a:rPr>
              <a:t>Adaptation Layer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D75BA32-75F3-495E-8DD6-3B4F88C9E131}"/>
              </a:ext>
            </a:extLst>
          </p:cNvPr>
          <p:cNvSpPr/>
          <p:nvPr/>
        </p:nvSpPr>
        <p:spPr>
          <a:xfrm>
            <a:off x="7782456" y="3764727"/>
            <a:ext cx="2255407" cy="36593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674">
              <a:defRPr/>
            </a:pPr>
            <a:endParaRPr lang="en-US" sz="180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8" name="圆角矩形 26">
            <a:extLst>
              <a:ext uri="{FF2B5EF4-FFF2-40B4-BE49-F238E27FC236}">
                <a16:creationId xmlns:a16="http://schemas.microsoft.com/office/drawing/2014/main" id="{1011C2D9-3274-419E-ADAD-FE997EF5974C}"/>
              </a:ext>
            </a:extLst>
          </p:cNvPr>
          <p:cNvSpPr/>
          <p:nvPr/>
        </p:nvSpPr>
        <p:spPr>
          <a:xfrm>
            <a:off x="537716" y="3836730"/>
            <a:ext cx="2515255" cy="30602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674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49" name="圆角矩形 51">
            <a:extLst>
              <a:ext uri="{FF2B5EF4-FFF2-40B4-BE49-F238E27FC236}">
                <a16:creationId xmlns:a16="http://schemas.microsoft.com/office/drawing/2014/main" id="{12781179-47E5-47DB-893A-34CC096D0D33}"/>
              </a:ext>
            </a:extLst>
          </p:cNvPr>
          <p:cNvSpPr/>
          <p:nvPr/>
        </p:nvSpPr>
        <p:spPr>
          <a:xfrm>
            <a:off x="10243505" y="3697935"/>
            <a:ext cx="1234762" cy="36400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64" tIns="45732" rIns="91464" bIns="45732" numCol="1" rtlCol="0" anchor="ctr" anchorCtr="0" compatLnSpc="1"/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100" b="1" kern="0" dirty="0">
                <a:solidFill>
                  <a:prstClr val="black"/>
                </a:solidFill>
                <a:ea typeface="微软雅黑" panose="020B0503020204020204" pitchFamily="34" charset="-122"/>
              </a:rPr>
              <a:t>Common Controller SDK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6BAF7DD6-1B4B-4249-BECD-C98FDBCC097F}"/>
              </a:ext>
            </a:extLst>
          </p:cNvPr>
          <p:cNvSpPr/>
          <p:nvPr/>
        </p:nvSpPr>
        <p:spPr>
          <a:xfrm>
            <a:off x="6942463" y="1214676"/>
            <a:ext cx="1288945" cy="405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67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1" b="1" kern="0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8D2FECB2-4500-4D63-AF9C-E74E18A0C20B}"/>
              </a:ext>
            </a:extLst>
          </p:cNvPr>
          <p:cNvSpPr txBox="1"/>
          <p:nvPr/>
        </p:nvSpPr>
        <p:spPr>
          <a:xfrm>
            <a:off x="10373895" y="1722586"/>
            <a:ext cx="1059054" cy="593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674">
              <a:defRPr/>
            </a:pPr>
            <a:r>
              <a:rPr lang="en-US" sz="1600" b="1" kern="0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1D0F9E4B-012A-4132-AE53-025E1A3E9A16}"/>
              </a:ext>
            </a:extLst>
          </p:cNvPr>
          <p:cNvSpPr txBox="1"/>
          <p:nvPr/>
        </p:nvSpPr>
        <p:spPr>
          <a:xfrm flipH="1">
            <a:off x="3361224" y="3429799"/>
            <a:ext cx="1647838" cy="11695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t">
            <a:spAutoFit/>
          </a:bodyPr>
          <a:lstStyle/>
          <a:p>
            <a:pPr algn="ctr" defTabSz="914674" hangingPunct="0">
              <a:defRPr/>
            </a:pPr>
            <a:r>
              <a:rPr lang="en-US" sz="1400" b="1" kern="0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914674" hangingPunct="0">
              <a:defRPr/>
            </a:pPr>
            <a:r>
              <a:rPr lang="en-US" sz="1400" b="1" kern="0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914674" hangingPunct="0">
              <a:defRPr/>
            </a:pPr>
            <a:endParaRPr lang="en-US" sz="1400" b="1" kern="0" dirty="0">
              <a:solidFill>
                <a:prstClr val="black"/>
              </a:solidFill>
              <a:sym typeface="Calibri"/>
            </a:endParaRPr>
          </a:p>
          <a:p>
            <a:pPr algn="ctr" defTabSz="914674" hangingPunct="0">
              <a:defRPr/>
            </a:pPr>
            <a:r>
              <a:rPr lang="en-US" sz="1400" b="1" kern="0" dirty="0">
                <a:solidFill>
                  <a:prstClr val="black"/>
                </a:solidFill>
                <a:sym typeface="Calibri"/>
              </a:rPr>
              <a:t>(Data Center &amp; Edge Cloud)</a:t>
            </a:r>
            <a:endParaRPr lang="en-US" sz="1600" b="1" kern="0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92F97A47-A197-4A11-A08F-8B68ADF52E36}"/>
              </a:ext>
            </a:extLst>
          </p:cNvPr>
          <p:cNvSpPr/>
          <p:nvPr/>
        </p:nvSpPr>
        <p:spPr>
          <a:xfrm>
            <a:off x="5194219" y="4178075"/>
            <a:ext cx="2150931" cy="31123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674">
              <a:defRPr/>
            </a:pPr>
            <a:endParaRPr lang="en-US" sz="180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1776A734-6C77-41EC-9CD9-9DC30119EB93}"/>
              </a:ext>
            </a:extLst>
          </p:cNvPr>
          <p:cNvSpPr txBox="1"/>
          <p:nvPr/>
        </p:nvSpPr>
        <p:spPr>
          <a:xfrm>
            <a:off x="5250859" y="4197797"/>
            <a:ext cx="2084512" cy="254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algn="ctr" defTabSz="914674" hangingPunct="0"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400" b="1" kern="0" dirty="0">
                <a:solidFill>
                  <a:srgbClr val="000000"/>
                </a:solidFill>
                <a:sym typeface="Calibri"/>
              </a:rPr>
              <a:t>Adaptation Layer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6ACD559B-D37A-4692-9022-7C9AC7829428}"/>
              </a:ext>
            </a:extLst>
          </p:cNvPr>
          <p:cNvSpPr/>
          <p:nvPr/>
        </p:nvSpPr>
        <p:spPr>
          <a:xfrm>
            <a:off x="5168634" y="3832290"/>
            <a:ext cx="2186316" cy="31046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674">
              <a:defRPr/>
            </a:pPr>
            <a:endParaRPr lang="en-US" sz="180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47E607D1-0385-42D0-85A4-0A59FB33A59F}"/>
              </a:ext>
            </a:extLst>
          </p:cNvPr>
          <p:cNvSpPr txBox="1"/>
          <p:nvPr/>
        </p:nvSpPr>
        <p:spPr>
          <a:xfrm>
            <a:off x="5194219" y="3819941"/>
            <a:ext cx="2054953" cy="3112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algn="ctr" defTabSz="914674" hangingPunct="0">
              <a:defRPr/>
            </a:pPr>
            <a:r>
              <a:rPr lang="en-US" sz="1200" b="1" kern="0" dirty="0">
                <a:solidFill>
                  <a:srgbClr val="000000"/>
                </a:solidFill>
                <a:sym typeface="Calibri"/>
              </a:rPr>
              <a:t>Configuration &amp;  Life Cycle Management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1F5D27B0-EE51-4D9E-9B65-5EBC1D708F4C}"/>
              </a:ext>
            </a:extLst>
          </p:cNvPr>
          <p:cNvCxnSpPr>
            <a:cxnSpLocks/>
          </p:cNvCxnSpPr>
          <p:nvPr/>
        </p:nvCxnSpPr>
        <p:spPr>
          <a:xfrm>
            <a:off x="4495215" y="4564701"/>
            <a:ext cx="0" cy="513884"/>
          </a:xfrm>
          <a:prstGeom prst="line">
            <a:avLst/>
          </a:prstGeom>
          <a:noFill/>
          <a:ln w="19050" cap="flat" cmpd="sng" algn="ctr">
            <a:solidFill>
              <a:schemeClr val="tx2">
                <a:lumMod val="95000"/>
                <a:lumOff val="5000"/>
              </a:scheme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B101A42F-580F-426A-A9CC-91DC05016BE1}"/>
              </a:ext>
            </a:extLst>
          </p:cNvPr>
          <p:cNvCxnSpPr>
            <a:cxnSpLocks/>
          </p:cNvCxnSpPr>
          <p:nvPr/>
        </p:nvCxnSpPr>
        <p:spPr>
          <a:xfrm>
            <a:off x="6145015" y="4556395"/>
            <a:ext cx="0" cy="533218"/>
          </a:xfrm>
          <a:prstGeom prst="line">
            <a:avLst/>
          </a:prstGeom>
          <a:noFill/>
          <a:ln w="19050" cap="flat" cmpd="sng" algn="ctr">
            <a:solidFill>
              <a:schemeClr val="tx2">
                <a:lumMod val="95000"/>
                <a:lumOff val="5000"/>
              </a:scheme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43960CCC-0C39-43C7-AC82-442EFBCE1EF3}"/>
              </a:ext>
            </a:extLst>
          </p:cNvPr>
          <p:cNvSpPr txBox="1"/>
          <p:nvPr/>
        </p:nvSpPr>
        <p:spPr>
          <a:xfrm>
            <a:off x="7952099" y="3833940"/>
            <a:ext cx="2075964" cy="2473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45731" tIns="45731" rIns="45731" bIns="45731" numCol="1" spcCol="38100" rtlCol="0" anchor="ctr">
            <a:noAutofit/>
          </a:bodyPr>
          <a:lstStyle/>
          <a:p>
            <a:pPr algn="ctr" defTabSz="914674" hangingPunct="0">
              <a:defRPr/>
            </a:pPr>
            <a:r>
              <a:rPr lang="en-US" sz="1200" b="1" kern="0" dirty="0">
                <a:solidFill>
                  <a:srgbClr val="000000"/>
                </a:solidFill>
                <a:sym typeface="Calibri"/>
              </a:rPr>
              <a:t>Configuration &amp;  Life Cycle Management</a:t>
            </a:r>
          </a:p>
        </p:txBody>
      </p:sp>
    </p:spTree>
    <p:extLst>
      <p:ext uri="{BB962C8B-B14F-4D97-AF65-F5344CB8AC3E}">
        <p14:creationId xmlns:p14="http://schemas.microsoft.com/office/powerpoint/2010/main" val="378777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 fontScale="77500" lnSpcReduction="20000"/>
          </a:bodyPr>
          <a:lstStyle/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Enhance ONAP Platform to deploy hybrid 5G Radio Network (PNFs &amp; VNFs)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Expand Packaging standards to include PNFs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Enhance VNFDSK to support PNF packages as well (depends on 1)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Enhance SDC to support PNF onboarding and hybrid network design (using PNF / VNF)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Need a way to model in SDC the “Service Instantiation” sequencing relationships that SO must enforce for PNF service instantiation.  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Add PNF Plug-n-Play to auto register newly installed PNF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Enhance SO to support decomposition of Services that include VNFs and PNFs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Support for Edge deployment (e.g. CUs) – Edge Cloud Automation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Expand ONAP controllers by adding wireless service yang models, network yang models and service logic to ONAP.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Add common reusable logic to CCSDK to support wireless 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Support a single controller persona (SDN-C) to support L1-7 network configuration and lifecycle management for 5G network elements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Integrated controller configuration design tool to capture L1-7 configuration data for radio network elements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Enhance DCAE for near real-time (order of seconds) streaming performance data collection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Enhance DCAE for Bulk performance data collection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Introduce Real-time streaming analytic platform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OOF enhancements for optimal placement of edge resources &amp; Framework Enhancements to implement selected network optimization (e.g. PCI assignment)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1604" y="123465"/>
            <a:ext cx="10972800" cy="640080"/>
          </a:xfrm>
        </p:spPr>
        <p:txBody>
          <a:bodyPr>
            <a:normAutofit/>
          </a:bodyPr>
          <a:lstStyle/>
          <a:p>
            <a:r>
              <a:rPr lang="en-US" dirty="0"/>
              <a:t>Casablanca Enhancement Summary:</a:t>
            </a:r>
          </a:p>
        </p:txBody>
      </p:sp>
    </p:spTree>
    <p:extLst>
      <p:ext uri="{BB962C8B-B14F-4D97-AF65-F5344CB8AC3E}">
        <p14:creationId xmlns:p14="http://schemas.microsoft.com/office/powerpoint/2010/main" val="3916166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PNF PnP Enhancements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A42047-230E-4913-91C3-3DBD4F7CB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31271"/>
              </p:ext>
            </p:extLst>
          </p:nvPr>
        </p:nvGraphicFramePr>
        <p:xfrm>
          <a:off x="267128" y="1515678"/>
          <a:ext cx="11137187" cy="4412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5121">
                  <a:extLst>
                    <a:ext uri="{9D8B030D-6E8A-4147-A177-3AD203B41FA5}">
                      <a16:colId xmlns:a16="http://schemas.microsoft.com/office/drawing/2014/main" val="3496891749"/>
                    </a:ext>
                  </a:extLst>
                </a:gridCol>
                <a:gridCol w="7932066">
                  <a:extLst>
                    <a:ext uri="{9D8B030D-6E8A-4147-A177-3AD203B41FA5}">
                      <a16:colId xmlns:a16="http://schemas.microsoft.com/office/drawing/2014/main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717065"/>
                  </a:ext>
                </a:extLst>
              </a:tr>
              <a:tr h="850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PNF Registration Handler (PRH) enhancements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Define a New VES Event Domain for PNF registration with the corresponding support in DCAE VES Collector, DMaaP and PRH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99462"/>
                  </a:ext>
                </a:extLst>
              </a:tr>
              <a:tr h="29756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SDC Enhancements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dirty="0"/>
                        <a:t>Enhance SDC to support PNF onboarding and hybrid network design (using PNF / VNF) with generic workflow to instantiate PNF (i.e. put it in service)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986519"/>
                  </a:ext>
                </a:extLst>
              </a:tr>
              <a:tr h="29756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SO Workflow enhancements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SO to support model driven dedicated workflow for PNF elements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970682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Service Configuration Enhancements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 needed artifacts in CCSDK to support Radio / Microwave configuration, PNF discovery and registration support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847314"/>
                  </a:ext>
                </a:extLst>
              </a:tr>
              <a:tr h="217374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>
                        <a:tabLst>
                          <a:tab pos="61913" algn="l"/>
                        </a:tabLst>
                      </a:pP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Security enhancements</a:t>
                      </a:r>
                    </a:p>
                    <a:p>
                      <a:pPr marL="0" algn="l" defTabSz="914400" rtl="0" eaLnBrk="1" fontAlgn="ctr" latinLnBrk="0" hangingPunct="1"/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Authentication and Certificate support for PNF, including registration event and data collection  (fault and performance)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792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Modeling enhancements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ONAP information and data model to fully support 5G PNF elements, including inheritance and PNF sharing characteristic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877688"/>
                  </a:ext>
                </a:extLst>
              </a:tr>
              <a:tr h="434748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PNF onboarding and packaging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Define PNF Package, PNF package validation and onboarding enhancements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765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994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Service Configuration Enhancements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A42047-230E-4913-91C3-3DBD4F7CB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423063"/>
              </p:ext>
            </p:extLst>
          </p:nvPr>
        </p:nvGraphicFramePr>
        <p:xfrm>
          <a:off x="267128" y="1515678"/>
          <a:ext cx="11096090" cy="3328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7672">
                  <a:extLst>
                    <a:ext uri="{9D8B030D-6E8A-4147-A177-3AD203B41FA5}">
                      <a16:colId xmlns:a16="http://schemas.microsoft.com/office/drawing/2014/main" val="3496891749"/>
                    </a:ext>
                  </a:extLst>
                </a:gridCol>
                <a:gridCol w="7778418">
                  <a:extLst>
                    <a:ext uri="{9D8B030D-6E8A-4147-A177-3AD203B41FA5}">
                      <a16:colId xmlns:a16="http://schemas.microsoft.com/office/drawing/2014/main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717065"/>
                  </a:ext>
                </a:extLst>
              </a:tr>
              <a:tr h="850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Enhance CDT tool to support 5G and integrate into SDC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Integrate App-C focused CDT tool into SDC and enhance it to support 5G network elements configuration design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99462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Capture and Verify PNF Software version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Enhance ONAP controller (SDN-C) to capture and verify PNF software version, Enhance A&amp;AI to store PNF Software version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986519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PNF &amp; CU Application Level Configuration (</a:t>
                      </a:r>
                      <a:r>
                        <a:rPr lang="en-US" sz="1800" b="1" kern="120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Controller Enhancements)</a:t>
                      </a:r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Generate a single ONAP controller persona (SDN-C) from CCSDK to support various 5G network elements (Layer 1 through 7 configuration and management)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847314"/>
                  </a:ext>
                </a:extLst>
              </a:tr>
              <a:tr h="21737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Lifecycle management Support</a:t>
                      </a:r>
                    </a:p>
                    <a:p>
                      <a:pPr marL="0" algn="l" defTabSz="914400" rtl="0" eaLnBrk="1" fontAlgn="ctr" latinLnBrk="0" hangingPunct="1"/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change management support 5G PNF / VNFs (e.g. software upgrade)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6813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dirty="0">
                <a:solidFill>
                  <a:schemeClr val="bg1"/>
                </a:solidFill>
              </a:rPr>
              <a:t>PERFORMANCE ANALYSIS &amp; OPTIMIZATION</a:t>
            </a:r>
            <a:endParaRPr lang="en-US" sz="3600" kern="12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A42047-230E-4913-91C3-3DBD4F7CB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221423"/>
              </p:ext>
            </p:extLst>
          </p:nvPr>
        </p:nvGraphicFramePr>
        <p:xfrm>
          <a:off x="267128" y="1515678"/>
          <a:ext cx="1109609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9261">
                  <a:extLst>
                    <a:ext uri="{9D8B030D-6E8A-4147-A177-3AD203B41FA5}">
                      <a16:colId xmlns:a16="http://schemas.microsoft.com/office/drawing/2014/main" val="3496891749"/>
                    </a:ext>
                  </a:extLst>
                </a:gridCol>
                <a:gridCol w="7816829">
                  <a:extLst>
                    <a:ext uri="{9D8B030D-6E8A-4147-A177-3AD203B41FA5}">
                      <a16:colId xmlns:a16="http://schemas.microsoft.com/office/drawing/2014/main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7170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Bulk performance measurement (PM) data collection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Enhance DCAE VES collection layer to support periodic (e.g. every 5 to 15 minutes) bulk data collection from VNFs and PNFs. Support both file-based collection and mapping to VES Events for chosen file content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9946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High Volume and Near Real-time streamed data collection of Performance measurements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Enhance DCAE performance measurement (PM) data collection to support near real-time (order of seconds) data.  Introduce a high-volume VES collector using a persistent connection (TCP socket), support a new data encoding (GPB).  Distribute DCAE collection at the cloud edge (for scalability)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3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8023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Optimization Framework Enhancements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A42047-230E-4913-91C3-3DBD4F7CB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880283"/>
              </p:ext>
            </p:extLst>
          </p:nvPr>
        </p:nvGraphicFramePr>
        <p:xfrm>
          <a:off x="486310" y="1166356"/>
          <a:ext cx="9817947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5514">
                  <a:extLst>
                    <a:ext uri="{9D8B030D-6E8A-4147-A177-3AD203B41FA5}">
                      <a16:colId xmlns:a16="http://schemas.microsoft.com/office/drawing/2014/main" val="3496891749"/>
                    </a:ext>
                  </a:extLst>
                </a:gridCol>
                <a:gridCol w="6882433">
                  <a:extLst>
                    <a:ext uri="{9D8B030D-6E8A-4147-A177-3AD203B41FA5}">
                      <a16:colId xmlns:a16="http://schemas.microsoft.com/office/drawing/2014/main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717065"/>
                  </a:ext>
                </a:extLst>
              </a:tr>
              <a:tr h="850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Optimal placement of vNF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Placement of Mobility Virtual Network Elements (CUs) across the highly distributed edge clouds is a fundamental requirement. Service Providers must also optimize the performance of the 5G RAN in real-time.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99462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</a:t>
                      </a: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problem formulation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model the problem as a constrained optimization problem, that is driven by policies – Potential</a:t>
                      </a:r>
                      <a:r>
                        <a:rPr lang="en-US" baseline="0" dirty="0"/>
                        <a:t> use case examples: formulation of optimization problems at various levels: Customer (e.g. provisioning), Service (e.g</a:t>
                      </a:r>
                      <a:r>
                        <a:rPr lang="en-US" baseline="0"/>
                        <a:t>. slice optimization </a:t>
                      </a:r>
                      <a:r>
                        <a:rPr lang="en-US" baseline="0" dirty="0"/>
                        <a:t>), Network (e.g. Routing, problems at the network planning level), Infrastructure (e.g. Placement) &amp; Resource (e.g. License)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986519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problem solving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use and deploy appropriate analytics, algorithms and solvers to solve the problem in acceptable time frames</a:t>
                      </a:r>
                      <a:r>
                        <a:rPr lang="en-US" baseline="0" dirty="0"/>
                        <a:t> at various levels: Customer, Service (e.g. Slice Optimization Analytics), Network (e.g. SON network planning analytics), Infrastructure (e.g. Placement) &amp; Resource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847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299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9524</TotalTime>
  <Words>1125</Words>
  <Application>Microsoft Office PowerPoint</Application>
  <PresentationFormat>Widescreen</PresentationFormat>
  <Paragraphs>203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DengXian</vt:lpstr>
      <vt:lpstr>微软雅黑</vt:lpstr>
      <vt:lpstr>.AppleSystemUIFont</vt:lpstr>
      <vt:lpstr>Arial</vt:lpstr>
      <vt:lpstr>Calibri</vt:lpstr>
      <vt:lpstr>Geneva</vt:lpstr>
      <vt:lpstr>Intel Clear Light</vt:lpstr>
      <vt:lpstr>Wingdings</vt:lpstr>
      <vt:lpstr>Office Theme</vt:lpstr>
      <vt:lpstr>Casablanca Platform Enhancements to Support 5G Use Case Architecture Review</vt:lpstr>
      <vt:lpstr>Contributors:</vt:lpstr>
      <vt:lpstr>5G Network Architecture &amp; Casablanca Scope</vt:lpstr>
      <vt:lpstr>5G Network Architecture &amp; Casablanca Scope</vt:lpstr>
      <vt:lpstr>Casablanca Enhancement Summary:</vt:lpstr>
      <vt:lpstr>PNF PnP Enhancements</vt:lpstr>
      <vt:lpstr>Service Configuration Enhancements</vt:lpstr>
      <vt:lpstr>PERFORMANCE ANALYSIS &amp; OPTIMIZATION</vt:lpstr>
      <vt:lpstr>Optimization Framework Enhancements</vt:lpstr>
      <vt:lpstr>Overview of SDN-R work:</vt:lpstr>
      <vt:lpstr>ONAP Project Repos &amp; Executables: Casablanca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BEGWANI, VIMAL</cp:lastModifiedBy>
  <cp:revision>412</cp:revision>
  <cp:lastPrinted>2018-06-11T20:10:55Z</cp:lastPrinted>
  <dcterms:created xsi:type="dcterms:W3CDTF">2017-02-27T16:23:08Z</dcterms:created>
  <dcterms:modified xsi:type="dcterms:W3CDTF">2018-07-13T17:27:40Z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</Properties>
</file>