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sldIdLst>
    <p:sldId id="321" r:id="rId2"/>
    <p:sldId id="323" r:id="rId3"/>
    <p:sldId id="331" r:id="rId4"/>
    <p:sldId id="338" r:id="rId5"/>
    <p:sldId id="364" r:id="rId6"/>
    <p:sldId id="365" r:id="rId7"/>
    <p:sldId id="368" r:id="rId8"/>
    <p:sldId id="343" r:id="rId9"/>
    <p:sldId id="376" r:id="rId10"/>
    <p:sldId id="347" r:id="rId11"/>
    <p:sldId id="346" r:id="rId12"/>
    <p:sldId id="363" r:id="rId13"/>
    <p:sldId id="369" r:id="rId14"/>
    <p:sldId id="374" r:id="rId15"/>
    <p:sldId id="375" r:id="rId16"/>
    <p:sldId id="350" r:id="rId17"/>
    <p:sldId id="345" r:id="rId18"/>
    <p:sldId id="367" r:id="rId19"/>
    <p:sldId id="348" r:id="rId20"/>
    <p:sldId id="355" r:id="rId21"/>
    <p:sldId id="373" r:id="rId22"/>
    <p:sldId id="356" r:id="rId23"/>
    <p:sldId id="370" r:id="rId24"/>
    <p:sldId id="360" r:id="rId25"/>
    <p:sldId id="361" r:id="rId26"/>
    <p:sldId id="372" r:id="rId27"/>
    <p:sldId id="362" r:id="rId28"/>
    <p:sldId id="305" r:id="rId29"/>
    <p:sldId id="337" r:id="rId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6600CC"/>
    <a:srgbClr val="9900CC"/>
    <a:srgbClr val="080808"/>
    <a:srgbClr val="E7E6E6"/>
    <a:srgbClr val="FF7C80"/>
    <a:srgbClr val="FF9900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45" autoAdjust="0"/>
    <p:restoredTop sz="93957" autoAdjust="0"/>
  </p:normalViewPr>
  <p:slideViewPr>
    <p:cSldViewPr snapToGrid="0" snapToObjects="1">
      <p:cViewPr varScale="1">
        <p:scale>
          <a:sx n="80" d="100"/>
          <a:sy n="80" d="100"/>
        </p:scale>
        <p:origin x="96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8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04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DB path only in notification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837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DB path only in notification</a:t>
            </a:r>
          </a:p>
          <a:p>
            <a:r>
              <a:rPr lang="en-US" u="sng" dirty="0"/>
              <a:t>To discuss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Agree on Producer &amp; Consumer id, and owner/registration – OOF or PCI-MS.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UEB Key generation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u="sng" dirty="0"/>
              <a:t>Note</a:t>
            </a:r>
            <a:r>
              <a:rPr lang="en-US" dirty="0"/>
              <a:t>: Notification contents will be in </a:t>
            </a:r>
            <a:r>
              <a:rPr lang="en-US" dirty="0" err="1"/>
              <a:t>json</a:t>
            </a:r>
            <a:r>
              <a:rPr lang="en-US" dirty="0"/>
              <a:t> format, with fields as AVPs.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81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DB path only in notification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25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DB path only in notification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734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8/22/2018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5e744fb8a3c4d07ebb638fc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xmlns="" id="{FB9E9995-9B00-4802-A960-4660B508DAEB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licktime.symantec.com/a/1/vpjfRRn-cJ-qBcK7-podt4qSbnNHzOXf1eBLw31Fx7k=?d=v1g3MUAcBpSM_dcsCYGemRsQstUiNxAtY7UffWNHo-rRprUQrkVCaB1hX-XTW2OtJKR7ElnS9t1RBw3KcstV0VkIAWDXw4wzj3dKjCiunA41TWPKBZ9SuEnCJ_nl-OP6R0tZoiuoIPAcNTi5ryvKhXmBuqW_vE_dTuNCoGpJdSZf8l2dnGwA8LhSauHoz-I41Vfyzd2TieXr2fudl_7VhrZ7IX04VvT0WOVg6hN4-5Cg0j24uDb8fUgkjMgphvehRGRbtLdi1IRRqKdq_p2HFaIp3qjV1l0lFWvePsOtfeZMuhy160DMQkrWOsTwEN2rD722IXjvbPjP8MI_zkniEsTZpV-VmPzN4dL8B1yaO6hDgKM90BtUP6ST0O6RT5sQ-iHk&amp;u=https://urldefense.proofpoint.com/v2/url?u%3Dhttps-3A__clicktime.symantec.com_a_1_5h2oEU9Kn3lsMm2iywBo1QRZwlPNKgp9yA4jLF28v9A-3D-3Fd-3DzJfS64OZlHPJ46BxwoBK28e9liwrGoQi0n84ovaRfGF-2DWrQqK-2DWR68aG28h2huwOZjcGhDGTRYpZ5xajiCz-2DUdEgN5Jxod7vD97fx7CmTI-2DRcPpbEfWbjakvtp5lrCzY-5FQop-2DScvATxE9Gs1bnuNGF3aOtSbtToFxfolYbTWx-5Fvx-2DgGkJoFdbMamBqVQeuTgqeKZX0hwUtlPR6bMDCLFeHlNStLuS-5FtOLWltZ1a8becqI4tmc8EZtAuZh5lm8G6S13-2DijFA4aJm0AF4YK6-2DG67x0P26kf3SvqU2nF-5F7BXdu0Cwiy9gOViQEmheqev-5FEPSibH94ifXmLObZYFBYYP-5FsAWJG9Z-5FdmK94qSN-5F2a4z7QQNoWMAv7npHhsNGeNm04Eow-253D-26u-3Dhttps-253A-252F-252Fwiki.onap.org-252Fdisplay-252FDW-252FPCI-25252BOptimization-25252BAPI%26d%3DDwMGaQ%26c%3DLFYZ-o9_HUMeMTSQicvjIg%26r%3D3F6B_OfdEFaZplwZX72F9ItZySDTzOU-cPey8nzXnHA%26m%3DyY3QkoogzaYIKM1TGKoKVm9vsGQUzQzlRPU9szIflwI%26s%3D0wnSS0gGOO5rXN6iUqx3ia6qfvlKCGfuBJiq-XL0E-E%26e%3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5G+-+OOF+(ONAP+Optimization+Framework)+and+PCI+(Physical+Cell+ID)+Optimiz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ONAP Optimization Framework (OOF) </a:t>
            </a:r>
            <a:br>
              <a:rPr lang="en-US" dirty="0"/>
            </a:br>
            <a:r>
              <a:rPr lang="en-US" dirty="0"/>
              <a:t>POC for Physical </a:t>
            </a:r>
            <a:r>
              <a:rPr lang="en-US" dirty="0" err="1"/>
              <a:t>CellID</a:t>
            </a:r>
            <a:r>
              <a:rPr lang="en-US" dirty="0"/>
              <a:t> (PCI) Optimization:</a:t>
            </a:r>
            <a:br>
              <a:rPr lang="en-US" dirty="0"/>
            </a:br>
            <a:r>
              <a:rPr lang="en-US" dirty="0"/>
              <a:t>PCI Microservice, Policy &amp; RAN simulator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sz="1400" dirty="0"/>
              <a:t>August 21, 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6" y="1121080"/>
            <a:ext cx="11208774" cy="520597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Setup and initialization, fetch policy via REST interface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Fetch </a:t>
            </a:r>
            <a:r>
              <a:rPr lang="en-US" sz="2400" dirty="0" err="1"/>
              <a:t>config</a:t>
            </a:r>
            <a:r>
              <a:rPr lang="en-US" sz="2400" dirty="0"/>
              <a:t> policy upon </a:t>
            </a:r>
            <a:r>
              <a:rPr lang="en-US" sz="2400" dirty="0" err="1"/>
              <a:t>DMaaP</a:t>
            </a:r>
            <a:r>
              <a:rPr lang="en-US" sz="2400" dirty="0"/>
              <a:t> message (notification) from Policy (do this whenever notification is received)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notification from SDN-R</a:t>
            </a:r>
          </a:p>
          <a:p>
            <a:pPr marL="968375" lvl="1" indent="-457200">
              <a:lnSpc>
                <a:spcPct val="120000"/>
              </a:lnSpc>
              <a:tabLst>
                <a:tab pos="5486400" algn="l"/>
              </a:tabLst>
            </a:pPr>
            <a:r>
              <a:rPr lang="en-US" sz="2000" dirty="0"/>
              <a:t>Fetch additional info (via REST)</a:t>
            </a:r>
          </a:p>
          <a:p>
            <a:pPr marL="968375" lvl="1" indent="-457200">
              <a:lnSpc>
                <a:spcPct val="120000"/>
              </a:lnSpc>
              <a:tabLst>
                <a:tab pos="5486400" algn="l"/>
              </a:tabLst>
            </a:pPr>
            <a:r>
              <a:rPr lang="en-US" sz="2000" dirty="0"/>
              <a:t>Pre-processing logic: determine if OOF has to be triggered, wait for more notifications in a given time period, temporary storage of notifications in database, wait for new results to get assimilated, etc.</a:t>
            </a:r>
          </a:p>
          <a:p>
            <a:pPr marL="968375" lvl="1" indent="-457200">
              <a:lnSpc>
                <a:spcPct val="120000"/>
              </a:lnSpc>
              <a:tabLst>
                <a:tab pos="5486400" algn="l"/>
              </a:tabLst>
            </a:pPr>
            <a:r>
              <a:rPr lang="en-US" sz="2000" dirty="0"/>
              <a:t>If OOF has to be triggered, invoke a REST API call to OOF to trigger PCI optimization, along with relevant details (algorithm name, impacted cells, etc.).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While waiting for response from OOF</a:t>
            </a:r>
          </a:p>
          <a:p>
            <a:pPr marL="968375" lvl="1" indent="-457200">
              <a:lnSpc>
                <a:spcPct val="120000"/>
              </a:lnSpc>
              <a:tabLst>
                <a:tab pos="5486400" algn="l"/>
              </a:tabLst>
            </a:pPr>
            <a:r>
              <a:rPr lang="en-US" sz="2000" dirty="0"/>
              <a:t>Buffer/queue any new notifications from SDN-R for the same cluster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receipt of response from OOF, prepare </a:t>
            </a:r>
            <a:r>
              <a:rPr lang="en-US" sz="2400" dirty="0" err="1"/>
              <a:t>DMaaP</a:t>
            </a:r>
            <a:r>
              <a:rPr lang="en-US" sz="2400" dirty="0"/>
              <a:t> notification for Policy and send it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After sending </a:t>
            </a:r>
            <a:r>
              <a:rPr lang="en-US" sz="2400" dirty="0" err="1"/>
              <a:t>DMaaP</a:t>
            </a:r>
            <a:r>
              <a:rPr lang="en-US" sz="2400" dirty="0"/>
              <a:t> message to Policy, check for any pending notifications in the buffer/queue, if present, go to Step 3, else wait for next notification/policy fetch action</a:t>
            </a:r>
            <a:r>
              <a:rPr lang="en-US" sz="2800" dirty="0"/>
              <a:t>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F7116A5-DF75-402C-9239-BE2011DC6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- Functions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AD6F95C-123A-40A0-9AB7-7BA7436DB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06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63B4807-DC16-46B6-AD13-1687ED19B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SDN-R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message topic and </a:t>
            </a:r>
            <a:r>
              <a:rPr lang="en-US" sz="2000" dirty="0" err="1"/>
              <a:t>json</a:t>
            </a:r>
            <a:r>
              <a:rPr lang="en-US" sz="2000" dirty="0"/>
              <a:t> contents (PCI, </a:t>
            </a:r>
            <a:r>
              <a:rPr lang="en-US" sz="2000" dirty="0" err="1"/>
              <a:t>anr</a:t>
            </a:r>
            <a:r>
              <a:rPr lang="en-US" sz="2000" dirty="0"/>
              <a:t> list, cell id) for notification from RAN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REST call to fetch additional info</a:t>
            </a:r>
          </a:p>
          <a:p>
            <a:pPr marL="968375" lvl="1" indent="-457200">
              <a:tabLst>
                <a:tab pos="5486400" algn="l"/>
              </a:tabLst>
            </a:pPr>
            <a:endParaRPr lang="en-US" sz="2000" dirty="0"/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OOF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REST API contents for PCI optimization trigger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REST API contents for PCI optimization response</a:t>
            </a:r>
          </a:p>
          <a:p>
            <a:pPr marL="968375" lvl="1" indent="-457200">
              <a:tabLst>
                <a:tab pos="5486400" algn="l"/>
              </a:tabLst>
            </a:pPr>
            <a:endParaRPr lang="en-US" sz="2400" dirty="0"/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Policy Module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Config policy input format and contents (REST)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</a:t>
            </a:r>
            <a:r>
              <a:rPr lang="en-US" sz="2000" dirty="0" err="1"/>
              <a:t>json</a:t>
            </a:r>
            <a:r>
              <a:rPr lang="en-US" sz="2000" dirty="0"/>
              <a:t> contents for PCI </a:t>
            </a:r>
            <a:r>
              <a:rPr lang="en-US" sz="2000" dirty="0" err="1"/>
              <a:t>config</a:t>
            </a:r>
            <a:r>
              <a:rPr lang="en-US" sz="2000" dirty="0"/>
              <a:t> policy update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message and CL format for </a:t>
            </a:r>
            <a:r>
              <a:rPr lang="en-US" sz="2000" dirty="0" err="1"/>
              <a:t>config</a:t>
            </a:r>
            <a:r>
              <a:rPr lang="en-US" sz="2000" dirty="0"/>
              <a:t> changes recommendation by PCI-MS to Policy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2F95955-CF3A-4C97-BAF9-FEE772AEE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– Interfaces &amp; Dependencies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ADFCD09-F560-492E-8E77-76AD9BD491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931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F5C7187-401C-43E7-89D7-1453425EF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interface to SDN-R: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0008FD-FE84-45F4-A104-E54C449B9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2DE824D-88BB-430F-8A16-E9CD4AF5A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199179"/>
              </p:ext>
            </p:extLst>
          </p:nvPr>
        </p:nvGraphicFramePr>
        <p:xfrm>
          <a:off x="131379" y="1176865"/>
          <a:ext cx="11929242" cy="51206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65406">
                  <a:extLst>
                    <a:ext uri="{9D8B030D-6E8A-4147-A177-3AD203B41FA5}">
                      <a16:colId xmlns:a16="http://schemas.microsoft.com/office/drawing/2014/main" xmlns="" val="2356683340"/>
                    </a:ext>
                  </a:extLst>
                </a:gridCol>
                <a:gridCol w="1479666">
                  <a:extLst>
                    <a:ext uri="{9D8B030D-6E8A-4147-A177-3AD203B41FA5}">
                      <a16:colId xmlns:a16="http://schemas.microsoft.com/office/drawing/2014/main" xmlns="" val="3622399938"/>
                    </a:ext>
                  </a:extLst>
                </a:gridCol>
                <a:gridCol w="2235837">
                  <a:extLst>
                    <a:ext uri="{9D8B030D-6E8A-4147-A177-3AD203B41FA5}">
                      <a16:colId xmlns:a16="http://schemas.microsoft.com/office/drawing/2014/main" xmlns="" val="121460023"/>
                    </a:ext>
                  </a:extLst>
                </a:gridCol>
                <a:gridCol w="935245">
                  <a:extLst>
                    <a:ext uri="{9D8B030D-6E8A-4147-A177-3AD203B41FA5}">
                      <a16:colId xmlns:a16="http://schemas.microsoft.com/office/drawing/2014/main" xmlns="" val="1511223358"/>
                    </a:ext>
                  </a:extLst>
                </a:gridCol>
                <a:gridCol w="3056544">
                  <a:extLst>
                    <a:ext uri="{9D8B030D-6E8A-4147-A177-3AD203B41FA5}">
                      <a16:colId xmlns:a16="http://schemas.microsoft.com/office/drawing/2014/main" xmlns="" val="1053978101"/>
                    </a:ext>
                  </a:extLst>
                </a:gridCol>
                <a:gridCol w="3056544">
                  <a:extLst>
                    <a:ext uri="{9D8B030D-6E8A-4147-A177-3AD203B41FA5}">
                      <a16:colId xmlns:a16="http://schemas.microsoft.com/office/drawing/2014/main" xmlns="" val="3487465954"/>
                    </a:ext>
                  </a:extLst>
                </a:gridCol>
              </a:tblGrid>
              <a:tr h="997490">
                <a:tc>
                  <a:txBody>
                    <a:bodyPr/>
                    <a:lstStyle/>
                    <a:p>
                      <a:r>
                        <a:rPr lang="en-US" sz="2000" dirty="0"/>
                        <a:t>Message Source/</a:t>
                      </a:r>
                    </a:p>
                    <a:p>
                      <a:r>
                        <a:rPr lang="en-US" sz="2000" dirty="0"/>
                        <a:t>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Message Destination/Consumer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Topic/REST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8940893"/>
                  </a:ext>
                </a:extLst>
              </a:tr>
              <a:tr h="997490">
                <a:tc>
                  <a:txBody>
                    <a:bodyPr/>
                    <a:lstStyle/>
                    <a:p>
                      <a:r>
                        <a:rPr lang="en-US" dirty="0"/>
                        <a:t>SDN-R</a:t>
                      </a:r>
                    </a:p>
                    <a:p>
                      <a:r>
                        <a:rPr lang="en-US" dirty="0"/>
                        <a:t>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 4a: Pass notification received from RAN on neighbor list change(s)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r>
                        <a:rPr lang="en-US" dirty="0"/>
                        <a:t> message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TOPIC-NGHBR-LIST-CHANGE-INFO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Network id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Cell id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Physical cell id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dirty="0" err="1"/>
                        <a:t>NeighborList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8026990"/>
                  </a:ext>
                </a:extLst>
              </a:tr>
              <a:tr h="997490">
                <a:tc>
                  <a:txBody>
                    <a:bodyPr/>
                    <a:lstStyle/>
                    <a:p>
                      <a:r>
                        <a:rPr lang="en-US" dirty="0"/>
                        <a:t>PCI-MS</a:t>
                      </a:r>
                    </a:p>
                    <a:p>
                      <a:r>
                        <a:rPr lang="en-US" dirty="0"/>
                        <a:t>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Acknowledge receipt of notification and fetching of additional info (using REST)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r>
                        <a:rPr lang="en-US" dirty="0"/>
                        <a:t> message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STATUS-NGHBR-LIST-CHANGE-INFO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7430814"/>
                  </a:ext>
                </a:extLst>
              </a:tr>
              <a:tr h="997490">
                <a:tc>
                  <a:txBody>
                    <a:bodyPr/>
                    <a:lstStyle/>
                    <a:p>
                      <a:r>
                        <a:rPr lang="en-US" dirty="0"/>
                        <a:t>PCI-MS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Fetch required data for pre-processing the notification, and determining if OOF has to be triggered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 API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List of cells (response contains neighbor list info of each of the cells in the input list)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7695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018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F5C7187-401C-43E7-89D7-1453425EF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interface to OOF: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0008FD-FE84-45F4-A104-E54C449B9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2DE824D-88BB-430F-8A16-E9CD4AF5A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546507"/>
              </p:ext>
            </p:extLst>
          </p:nvPr>
        </p:nvGraphicFramePr>
        <p:xfrm>
          <a:off x="131379" y="1436972"/>
          <a:ext cx="11929242" cy="31920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65406">
                  <a:extLst>
                    <a:ext uri="{9D8B030D-6E8A-4147-A177-3AD203B41FA5}">
                      <a16:colId xmlns:a16="http://schemas.microsoft.com/office/drawing/2014/main" xmlns="" val="2356683340"/>
                    </a:ext>
                  </a:extLst>
                </a:gridCol>
                <a:gridCol w="1430649">
                  <a:extLst>
                    <a:ext uri="{9D8B030D-6E8A-4147-A177-3AD203B41FA5}">
                      <a16:colId xmlns:a16="http://schemas.microsoft.com/office/drawing/2014/main" xmlns="" val="3622399938"/>
                    </a:ext>
                  </a:extLst>
                </a:gridCol>
                <a:gridCol w="2177075">
                  <a:extLst>
                    <a:ext uri="{9D8B030D-6E8A-4147-A177-3AD203B41FA5}">
                      <a16:colId xmlns:a16="http://schemas.microsoft.com/office/drawing/2014/main" xmlns="" val="121460023"/>
                    </a:ext>
                  </a:extLst>
                </a:gridCol>
                <a:gridCol w="960263">
                  <a:extLst>
                    <a:ext uri="{9D8B030D-6E8A-4147-A177-3AD203B41FA5}">
                      <a16:colId xmlns:a16="http://schemas.microsoft.com/office/drawing/2014/main" xmlns="" val="1511223358"/>
                    </a:ext>
                  </a:extLst>
                </a:gridCol>
                <a:gridCol w="2522483">
                  <a:extLst>
                    <a:ext uri="{9D8B030D-6E8A-4147-A177-3AD203B41FA5}">
                      <a16:colId xmlns:a16="http://schemas.microsoft.com/office/drawing/2014/main" xmlns="" val="1053978101"/>
                    </a:ext>
                  </a:extLst>
                </a:gridCol>
                <a:gridCol w="3673366">
                  <a:extLst>
                    <a:ext uri="{9D8B030D-6E8A-4147-A177-3AD203B41FA5}">
                      <a16:colId xmlns:a16="http://schemas.microsoft.com/office/drawing/2014/main" xmlns="" val="3487465954"/>
                    </a:ext>
                  </a:extLst>
                </a:gridCol>
              </a:tblGrid>
              <a:tr h="9974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Message Source/</a:t>
                      </a:r>
                    </a:p>
                    <a:p>
                      <a:pPr algn="ctr"/>
                      <a:r>
                        <a:rPr lang="en-US" sz="2000" dirty="0"/>
                        <a:t>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Message Destination/Consumer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REST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8940893"/>
                  </a:ext>
                </a:extLst>
              </a:tr>
              <a:tr h="997490"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 5: Request for PCI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PCI optimization algorithm name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Set of cells requiring PCI optimization - {Cell id,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Physical cell id, NR list, trigger</a:t>
                      </a:r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8026990"/>
                  </a:ext>
                </a:extLst>
              </a:tr>
              <a:tr h="997490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 8: PCI optimization result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REST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 optimization algorithm result – set of cells requiring PCI change {Cell id, new PCI}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298125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6231952-3A1F-4F31-84FF-A0E344A8A016}"/>
              </a:ext>
            </a:extLst>
          </p:cNvPr>
          <p:cNvSpPr txBox="1"/>
          <p:nvPr/>
        </p:nvSpPr>
        <p:spPr>
          <a:xfrm>
            <a:off x="131379" y="5685814"/>
            <a:ext cx="1044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The API details are </a:t>
            </a:r>
            <a:r>
              <a:rPr lang="en-US"/>
              <a:t>available on the </a:t>
            </a:r>
            <a:r>
              <a:rPr lang="en-US" dirty="0"/>
              <a:t>ONAP wiki </a:t>
            </a:r>
            <a:r>
              <a:rPr lang="en-US" u="sng" dirty="0">
                <a:hlinkClick r:id="rId3"/>
              </a:rPr>
              <a:t>https://wiki.onap.org/display/DW/PCI+Optimization+API</a:t>
            </a:r>
            <a:r>
              <a:rPr lang="en-US" u="sng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964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751FF086-DBDF-4653-A2CC-090E68B98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73" y="1100705"/>
            <a:ext cx="11968854" cy="5192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Logic to determine actions upon receipt of a notification from SDN-R with neighbor list</a:t>
            </a:r>
          </a:p>
          <a:p>
            <a:pPr lvl="0"/>
            <a:r>
              <a:rPr lang="en-US" sz="2400" dirty="0"/>
              <a:t>Upon receipt of a </a:t>
            </a:r>
            <a:r>
              <a:rPr lang="en-US" sz="2400" dirty="0" err="1"/>
              <a:t>CellConfigChange</a:t>
            </a:r>
            <a:r>
              <a:rPr lang="en-US" sz="2400" dirty="0"/>
              <a:t> message from SDN-R with </a:t>
            </a:r>
            <a:r>
              <a:rPr lang="en-US" sz="2400" dirty="0" err="1"/>
              <a:t>NbrList</a:t>
            </a:r>
            <a:r>
              <a:rPr lang="en-US" sz="2400" dirty="0"/>
              <a:t> change for cells in </a:t>
            </a:r>
            <a:r>
              <a:rPr lang="en-US" sz="2400" dirty="0" err="1"/>
              <a:t>CellList</a:t>
            </a:r>
            <a:endParaRPr lang="en-US" sz="2400" dirty="0"/>
          </a:p>
          <a:p>
            <a:pPr lvl="2"/>
            <a:r>
              <a:rPr lang="en-US" sz="1800" dirty="0"/>
              <a:t>For each cell Ci in </a:t>
            </a:r>
            <a:r>
              <a:rPr lang="en-US" sz="1800" dirty="0" err="1"/>
              <a:t>CellList</a:t>
            </a:r>
            <a:r>
              <a:rPr lang="en-US" sz="1800" dirty="0"/>
              <a:t>, check whether the info has to be processed or buffered.</a:t>
            </a:r>
          </a:p>
          <a:p>
            <a:pPr lvl="2"/>
            <a:r>
              <a:rPr lang="en-US" sz="1800" dirty="0"/>
              <a:t>If it has to be processed:</a:t>
            </a:r>
          </a:p>
          <a:p>
            <a:pPr lvl="3"/>
            <a:r>
              <a:rPr lang="en-US" sz="1600" dirty="0"/>
              <a:t>For each cell Ci in </a:t>
            </a:r>
            <a:r>
              <a:rPr lang="en-US" sz="1600" dirty="0" err="1"/>
              <a:t>CellList</a:t>
            </a:r>
            <a:r>
              <a:rPr lang="en-US" sz="1600" dirty="0"/>
              <a:t> that has a new/changed cell in </a:t>
            </a:r>
            <a:r>
              <a:rPr lang="en-US" sz="1600" dirty="0" err="1"/>
              <a:t>NbrList</a:t>
            </a:r>
            <a:r>
              <a:rPr lang="en-US" sz="1600" dirty="0"/>
              <a:t>, check for potential collision/confusion.</a:t>
            </a:r>
          </a:p>
          <a:p>
            <a:pPr lvl="3"/>
            <a:r>
              <a:rPr lang="en-US" sz="1600" dirty="0"/>
              <a:t>Store all the </a:t>
            </a:r>
            <a:r>
              <a:rPr lang="en-US" sz="1600" dirty="0" err="1"/>
              <a:t>Nbr</a:t>
            </a:r>
            <a:r>
              <a:rPr lang="en-US" sz="1600" dirty="0"/>
              <a:t> list info obtained from SDN-R (i.e., ‘cluster’ info).</a:t>
            </a:r>
          </a:p>
          <a:p>
            <a:pPr lvl="3"/>
            <a:r>
              <a:rPr lang="en-US" sz="1600" dirty="0"/>
              <a:t>Determine if PCI-MS has to wait or immediately trigger OOF</a:t>
            </a:r>
          </a:p>
          <a:p>
            <a:pPr lvl="2">
              <a:lnSpc>
                <a:spcPct val="100000"/>
              </a:lnSpc>
            </a:pPr>
            <a:r>
              <a:rPr lang="en-US" sz="1800" dirty="0"/>
              <a:t>If it has to be buffered, simply store it in the DB (buffer).</a:t>
            </a:r>
          </a:p>
          <a:p>
            <a:pPr marL="0" lvl="1" indent="0">
              <a:buNone/>
            </a:pPr>
            <a:endParaRPr lang="en-US" sz="2000" dirty="0"/>
          </a:p>
          <a:p>
            <a:pPr marL="0" lvl="1" indent="0">
              <a:buNone/>
            </a:pPr>
            <a:r>
              <a:rPr lang="en-US" sz="2000" b="1" u="sng" dirty="0"/>
              <a:t>Determining whether to process the notification or buffer it (for Cell Ci in </a:t>
            </a:r>
            <a:r>
              <a:rPr lang="en-US" sz="2000" b="1" u="sng" dirty="0" err="1"/>
              <a:t>CellList</a:t>
            </a:r>
            <a:r>
              <a:rPr lang="en-US" sz="2000" b="1" u="sng" dirty="0"/>
              <a:t>)</a:t>
            </a:r>
          </a:p>
          <a:p>
            <a:pPr lvl="1"/>
            <a:r>
              <a:rPr lang="en-US" sz="2000" dirty="0"/>
              <a:t>Fetch the </a:t>
            </a:r>
            <a:r>
              <a:rPr lang="en-US" sz="2000" dirty="0" err="1"/>
              <a:t>PCI_opt</a:t>
            </a:r>
            <a:r>
              <a:rPr lang="en-US" sz="2000" dirty="0"/>
              <a:t> requests for which OOF has been triggered, and corresponding ‘cluster’ details</a:t>
            </a:r>
          </a:p>
          <a:p>
            <a:pPr lvl="1"/>
            <a:r>
              <a:rPr lang="en-US" sz="1800" dirty="0"/>
              <a:t>For each ‘cluster’ for which OOF has been triggered, check if the </a:t>
            </a:r>
            <a:r>
              <a:rPr lang="en-US" sz="1800" dirty="0" err="1"/>
              <a:t>Nodeid</a:t>
            </a:r>
            <a:r>
              <a:rPr lang="en-US" dirty="0"/>
              <a:t> of the Cell Ci or at least one cell in its </a:t>
            </a:r>
            <a:r>
              <a:rPr lang="en-US" dirty="0" err="1"/>
              <a:t>NbrList</a:t>
            </a:r>
            <a:r>
              <a:rPr lang="en-US" dirty="0"/>
              <a:t> matches with any cell in the ‘cluster’</a:t>
            </a:r>
            <a:endParaRPr lang="en-US" sz="1800" dirty="0"/>
          </a:p>
          <a:p>
            <a:pPr lvl="1"/>
            <a:r>
              <a:rPr lang="en-US" sz="2000" dirty="0"/>
              <a:t>If there is a match, then the request has to be buffered, along with the cluster indication</a:t>
            </a:r>
          </a:p>
          <a:p>
            <a:pPr lvl="1"/>
            <a:r>
              <a:rPr lang="en-US" sz="2000" dirty="0"/>
              <a:t>Else it has to be processed.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2041350-6C2D-4314-B7BA-92AC1F1AD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PCI-MS: Functional logic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6FBFDBA-DB6D-4D18-95D9-DD48A60DD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7A90CB3-7506-4488-AF3C-05CC8AE10AD8}"/>
              </a:ext>
            </a:extLst>
          </p:cNvPr>
          <p:cNvSpPr txBox="1"/>
          <p:nvPr/>
        </p:nvSpPr>
        <p:spPr>
          <a:xfrm>
            <a:off x="9759855" y="5924051"/>
            <a:ext cx="232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</a:t>
            </a:r>
            <a:r>
              <a:rPr lang="en-US" dirty="0" err="1"/>
              <a:t>Nbr</a:t>
            </a:r>
            <a:r>
              <a:rPr lang="en-US" dirty="0"/>
              <a:t> =&gt; Neighbor</a:t>
            </a:r>
          </a:p>
        </p:txBody>
      </p:sp>
    </p:spTree>
    <p:extLst>
      <p:ext uri="{BB962C8B-B14F-4D97-AF65-F5344CB8AC3E}">
        <p14:creationId xmlns:p14="http://schemas.microsoft.com/office/powerpoint/2010/main" val="1677281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2C7EE813-2121-4319-A48D-28320320D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1900" b="1" u="sng" dirty="0"/>
          </a:p>
          <a:p>
            <a:pPr marL="0" lvl="1" indent="0">
              <a:buNone/>
            </a:pPr>
            <a:r>
              <a:rPr lang="en-US" sz="2000" b="1" u="sng" dirty="0"/>
              <a:t>Detection of collision/confusion</a:t>
            </a:r>
          </a:p>
          <a:p>
            <a:pPr lvl="1"/>
            <a:r>
              <a:rPr lang="en-US" sz="2000" dirty="0"/>
              <a:t>Get NbrList_0 = set of K cells Nbr_1i to </a:t>
            </a:r>
            <a:r>
              <a:rPr lang="en-US" sz="2000" dirty="0" err="1"/>
              <a:t>Nbr_ki</a:t>
            </a:r>
            <a:r>
              <a:rPr lang="en-US" sz="2000" dirty="0"/>
              <a:t> which are </a:t>
            </a:r>
            <a:r>
              <a:rPr lang="en-US" sz="2000" dirty="0" err="1"/>
              <a:t>Nbr</a:t>
            </a:r>
            <a:r>
              <a:rPr lang="en-US" sz="2000" dirty="0"/>
              <a:t> of Ci (immediate neighbors)</a:t>
            </a:r>
          </a:p>
          <a:p>
            <a:pPr lvl="1"/>
            <a:r>
              <a:rPr lang="en-US" sz="2000" dirty="0"/>
              <a:t>Get NbrList_2 = set of cells which are </a:t>
            </a:r>
            <a:r>
              <a:rPr lang="en-US" sz="2000" dirty="0" err="1"/>
              <a:t>Nbr</a:t>
            </a:r>
            <a:r>
              <a:rPr lang="en-US" sz="2000" dirty="0"/>
              <a:t> of Nbr_1i,…</a:t>
            </a:r>
            <a:br>
              <a:rPr lang="en-US" sz="2000" dirty="0"/>
            </a:br>
            <a:r>
              <a:rPr lang="en-US" sz="2000" dirty="0"/>
              <a:t>up to </a:t>
            </a:r>
            <a:r>
              <a:rPr lang="en-US" sz="2000" dirty="0" err="1"/>
              <a:t>NbList_K</a:t>
            </a:r>
            <a:r>
              <a:rPr lang="en-US" sz="2000" dirty="0"/>
              <a:t> = set of cells which are </a:t>
            </a:r>
            <a:r>
              <a:rPr lang="en-US" sz="2000" dirty="0" err="1"/>
              <a:t>Nbr</a:t>
            </a:r>
            <a:r>
              <a:rPr lang="en-US" sz="2000" dirty="0"/>
              <a:t> of </a:t>
            </a:r>
            <a:r>
              <a:rPr lang="en-US" sz="2000" dirty="0" err="1"/>
              <a:t>Nbr_Ki</a:t>
            </a:r>
            <a:endParaRPr lang="en-US" sz="2000" dirty="0"/>
          </a:p>
          <a:p>
            <a:pPr marL="0" lvl="1" indent="0">
              <a:buNone/>
            </a:pPr>
            <a:r>
              <a:rPr lang="en-US" sz="2000" dirty="0"/>
              <a:t>   (Cell Ci, Cells in NbrList_0, NbrList_1i … </a:t>
            </a:r>
            <a:r>
              <a:rPr lang="en-US" sz="2000" dirty="0" err="1"/>
              <a:t>NbrList_ki</a:t>
            </a:r>
            <a:r>
              <a:rPr lang="en-US" sz="2000" dirty="0"/>
              <a:t> form a cluster)</a:t>
            </a:r>
          </a:p>
          <a:p>
            <a:pPr lvl="1"/>
            <a:r>
              <a:rPr lang="en-US" sz="2000" dirty="0"/>
              <a:t>Get PCI values for all the cells above</a:t>
            </a:r>
          </a:p>
          <a:p>
            <a:pPr lvl="1"/>
            <a:r>
              <a:rPr lang="en-US" sz="2000" dirty="0"/>
              <a:t>If a cell and its </a:t>
            </a:r>
            <a:r>
              <a:rPr lang="en-US" sz="2000" dirty="0" err="1"/>
              <a:t>Nbr</a:t>
            </a:r>
            <a:r>
              <a:rPr lang="en-US" sz="2000" dirty="0"/>
              <a:t> have same PCI, flag a collision</a:t>
            </a:r>
          </a:p>
          <a:p>
            <a:pPr lvl="1"/>
            <a:r>
              <a:rPr lang="en-US" sz="2000" dirty="0"/>
              <a:t>If two </a:t>
            </a:r>
            <a:r>
              <a:rPr lang="en-US" sz="2000" dirty="0" err="1"/>
              <a:t>Nbrs</a:t>
            </a:r>
            <a:r>
              <a:rPr lang="en-US" sz="2000" dirty="0"/>
              <a:t> of a cell have same PCI, flag a confusion</a:t>
            </a:r>
          </a:p>
          <a:p>
            <a:pPr marL="0" indent="0">
              <a:buNone/>
            </a:pPr>
            <a:endParaRPr lang="en-US" sz="1900" b="1" u="sng" dirty="0"/>
          </a:p>
          <a:p>
            <a:pPr marL="0" indent="0">
              <a:buNone/>
            </a:pPr>
            <a:r>
              <a:rPr lang="en-US" sz="1900" b="1" u="sng" dirty="0"/>
              <a:t>Points to discuss</a:t>
            </a:r>
          </a:p>
          <a:p>
            <a:r>
              <a:rPr lang="en-US" dirty="0"/>
              <a:t>For each cell Ci in </a:t>
            </a:r>
            <a:r>
              <a:rPr lang="en-US" dirty="0" err="1"/>
              <a:t>CellList</a:t>
            </a:r>
            <a:r>
              <a:rPr lang="en-US" dirty="0"/>
              <a:t> that has a decrease/increase/change in neighbors (no collision/confusion), ???</a:t>
            </a:r>
          </a:p>
          <a:p>
            <a:r>
              <a:rPr lang="en-US" dirty="0"/>
              <a:t>Decision to wait for notifications or trigger OOF immediately – based on collision/confusion detected, and for the Cells which haven’t yet reported the neighbor list change (i.e., compare collision/confusion list with list of cells in notification in SDN-R) (threshold), ???</a:t>
            </a:r>
          </a:p>
          <a:p>
            <a:r>
              <a:rPr lang="en-US" dirty="0"/>
              <a:t>Buffering of notification – should we consider only 1</a:t>
            </a:r>
            <a:r>
              <a:rPr lang="en-US" baseline="30000" dirty="0"/>
              <a:t>st</a:t>
            </a:r>
            <a:r>
              <a:rPr lang="en-US" dirty="0"/>
              <a:t> level neighbors or 2</a:t>
            </a:r>
            <a:r>
              <a:rPr lang="en-US" baseline="30000" dirty="0"/>
              <a:t>nd</a:t>
            </a:r>
            <a:r>
              <a:rPr lang="en-US" dirty="0"/>
              <a:t> level neighbors also</a:t>
            </a:r>
          </a:p>
          <a:p>
            <a:r>
              <a:rPr lang="en-US" dirty="0"/>
              <a:t>Attaching a cell to an existing cluster (when waiting for more notifications before triggering OOF)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9B414A0-F7FB-4F37-ADEA-DC458B88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PCI-MS: Functional logic (continued)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D0F6D5F-D328-4FE0-9D0A-D2BF6A11F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40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C85EF0C-4A01-4F97-9145-55A6C049E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as part of DCAE (</a:t>
            </a:r>
            <a:r>
              <a:rPr lang="en-US" i="1" dirty="0"/>
              <a:t>based on ONAP R2</a:t>
            </a:r>
            <a:r>
              <a:rPr lang="en-US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021DB1C-7BB5-4333-941D-98649BFBC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69ECE4-18EF-4033-A2D6-0A2F28B5C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18" y="1217912"/>
            <a:ext cx="8860830" cy="4480036"/>
          </a:xfrm>
          <a:prstGeom prst="rect">
            <a:avLst/>
          </a:prstGeom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95966B1D-6176-4566-B78A-CAF8A3285327}"/>
              </a:ext>
            </a:extLst>
          </p:cNvPr>
          <p:cNvSpPr/>
          <p:nvPr/>
        </p:nvSpPr>
        <p:spPr>
          <a:xfrm>
            <a:off x="2433485" y="4672289"/>
            <a:ext cx="609568" cy="486697"/>
          </a:xfrm>
          <a:prstGeom prst="hexagon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PCI</a:t>
            </a:r>
            <a:endParaRPr lang="en-US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03853AA-43AC-4D15-AD02-42393F81A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782" y="4596949"/>
            <a:ext cx="2706945" cy="1082778"/>
          </a:xfrm>
          <a:prstGeom prst="rect">
            <a:avLst/>
          </a:prstGeom>
        </p:spPr>
      </p:pic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117B3310-921C-4751-B94D-7E35944A595E}"/>
              </a:ext>
            </a:extLst>
          </p:cNvPr>
          <p:cNvSpPr/>
          <p:nvPr/>
        </p:nvSpPr>
        <p:spPr>
          <a:xfrm>
            <a:off x="9457524" y="5587765"/>
            <a:ext cx="374271" cy="31939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79D55B1-E907-4CD7-8280-865FEFDCFDE4}"/>
              </a:ext>
            </a:extLst>
          </p:cNvPr>
          <p:cNvSpPr txBox="1"/>
          <p:nvPr/>
        </p:nvSpPr>
        <p:spPr>
          <a:xfrm>
            <a:off x="9807191" y="5599382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K8s pod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BC917292-B405-4C8D-8DEF-C9077999F3A8}"/>
              </a:ext>
            </a:extLst>
          </p:cNvPr>
          <p:cNvSpPr/>
          <p:nvPr/>
        </p:nvSpPr>
        <p:spPr>
          <a:xfrm>
            <a:off x="9457524" y="5970724"/>
            <a:ext cx="374271" cy="319394"/>
          </a:xfrm>
          <a:prstGeom prst="hexagon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435A795-4EFB-4810-BAB9-032D3655AAA9}"/>
              </a:ext>
            </a:extLst>
          </p:cNvPr>
          <p:cNvSpPr/>
          <p:nvPr/>
        </p:nvSpPr>
        <p:spPr>
          <a:xfrm>
            <a:off x="9807190" y="5949964"/>
            <a:ext cx="1758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New PCI </a:t>
            </a:r>
            <a:r>
              <a:rPr lang="en-US" sz="1400" dirty="0" err="1"/>
              <a:t>microservice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5059250-B790-48F3-AC8F-0E1EC6EDDBEA}"/>
              </a:ext>
            </a:extLst>
          </p:cNvPr>
          <p:cNvSpPr/>
          <p:nvPr/>
        </p:nvSpPr>
        <p:spPr>
          <a:xfrm>
            <a:off x="9383782" y="4454013"/>
            <a:ext cx="2808218" cy="19910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xmlns="" id="{FDCB79BF-6FA4-4423-92F4-338D4EE5A09B}"/>
              </a:ext>
            </a:extLst>
          </p:cNvPr>
          <p:cNvSpPr/>
          <p:nvPr/>
        </p:nvSpPr>
        <p:spPr>
          <a:xfrm>
            <a:off x="8434268" y="2464526"/>
            <a:ext cx="949514" cy="486697"/>
          </a:xfrm>
          <a:prstGeom prst="hexago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SDN-C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62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EAEC50CA-5C24-4DBA-9EB3-64F706DF1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as part of DCAE – initial actions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E784EDF-E2C8-444C-A08C-9F040ADF2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7C34454-AC73-4A4D-B9B9-2F16A009E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58" y="1186790"/>
            <a:ext cx="9404555" cy="64008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Ref</a:t>
            </a:r>
            <a:r>
              <a:rPr lang="en-US" dirty="0"/>
              <a:t>: https://wiki.onap.org/pages/viewpage.action?pageId=36963506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3D75CF6-599B-41C7-8B42-53134E000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52671"/>
              </p:ext>
            </p:extLst>
          </p:nvPr>
        </p:nvGraphicFramePr>
        <p:xfrm>
          <a:off x="535858" y="1873568"/>
          <a:ext cx="11336593" cy="29993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526430">
                  <a:extLst>
                    <a:ext uri="{9D8B030D-6E8A-4147-A177-3AD203B41FA5}">
                      <a16:colId xmlns:a16="http://schemas.microsoft.com/office/drawing/2014/main" xmlns="" val="3397146088"/>
                    </a:ext>
                  </a:extLst>
                </a:gridCol>
                <a:gridCol w="2031299">
                  <a:extLst>
                    <a:ext uri="{9D8B030D-6E8A-4147-A177-3AD203B41FA5}">
                      <a16:colId xmlns:a16="http://schemas.microsoft.com/office/drawing/2014/main" xmlns="" val="3230857888"/>
                    </a:ext>
                  </a:extLst>
                </a:gridCol>
                <a:gridCol w="3778864">
                  <a:extLst>
                    <a:ext uri="{9D8B030D-6E8A-4147-A177-3AD203B41FA5}">
                      <a16:colId xmlns:a16="http://schemas.microsoft.com/office/drawing/2014/main" xmlns="" val="686160186"/>
                    </a:ext>
                  </a:extLst>
                </a:gridCol>
              </a:tblGrid>
              <a:tr h="43902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4273811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 new service proposal with architecture team and project team.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4218134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 use case this service will be targeted under (optional).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case identified as SON PCI optimization.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7425690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Capture external and internal dependencies and API consumed/provided.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Interface impacts identified and being discussed.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546308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Repository creation (PTL will submit request to RM, who will coordinate with TSC/LF support)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9315558"/>
                  </a:ext>
                </a:extLst>
              </a:tr>
            </a:tbl>
          </a:graphicData>
        </a:graphic>
      </p:graphicFrame>
      <p:sp>
        <p:nvSpPr>
          <p:cNvPr id="9" name="Content Placeholder 5">
            <a:extLst>
              <a:ext uri="{FF2B5EF4-FFF2-40B4-BE49-F238E27FC236}">
                <a16:creationId xmlns:a16="http://schemas.microsoft.com/office/drawing/2014/main" xmlns="" id="{0672A25C-6689-4C5E-AED0-AB58ABCB7DFB}"/>
              </a:ext>
            </a:extLst>
          </p:cNvPr>
          <p:cNvSpPr txBox="1">
            <a:spLocks/>
          </p:cNvSpPr>
          <p:nvPr/>
        </p:nvSpPr>
        <p:spPr>
          <a:xfrm>
            <a:off x="427703" y="5031130"/>
            <a:ext cx="11336593" cy="64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After completion of above actions, subsequent implementation and integration actions as described in the ONAP wiki page to be carried out.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9BA44E4-36FF-4FEB-8651-CB8E596E514D}"/>
              </a:ext>
            </a:extLst>
          </p:cNvPr>
          <p:cNvSpPr txBox="1"/>
          <p:nvPr/>
        </p:nvSpPr>
        <p:spPr>
          <a:xfrm>
            <a:off x="427703" y="5899355"/>
            <a:ext cx="961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Database for storing state and other data (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redis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??? – any recommendations?)</a:t>
            </a:r>
          </a:p>
        </p:txBody>
      </p:sp>
    </p:spTree>
    <p:extLst>
      <p:ext uri="{BB962C8B-B14F-4D97-AF65-F5344CB8AC3E}">
        <p14:creationId xmlns:p14="http://schemas.microsoft.com/office/powerpoint/2010/main" val="3929554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10FE015-3EAF-4CBE-8881-EEEA559822A0}"/>
              </a:ext>
            </a:extLst>
          </p:cNvPr>
          <p:cNvSpPr txBox="1"/>
          <p:nvPr/>
        </p:nvSpPr>
        <p:spPr>
          <a:xfrm>
            <a:off x="349777" y="3429000"/>
            <a:ext cx="5209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Policy component</a:t>
            </a:r>
          </a:p>
        </p:txBody>
      </p:sp>
    </p:spTree>
    <p:extLst>
      <p:ext uri="{BB962C8B-B14F-4D97-AF65-F5344CB8AC3E}">
        <p14:creationId xmlns:p14="http://schemas.microsoft.com/office/powerpoint/2010/main" val="123209844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C26DF92-ED8E-4815-9CF9-00ACDA807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A706896-4FEB-4BC8-B268-23F846A61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Component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7BC35C4-D144-4532-993B-A0BBE0C97D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Provision new </a:t>
            </a:r>
            <a:r>
              <a:rPr lang="en-US" sz="2400" dirty="0" err="1"/>
              <a:t>config</a:t>
            </a:r>
            <a:r>
              <a:rPr lang="en-US" sz="2400" dirty="0"/>
              <a:t> policies for PCI-MS operation (PCI opt. </a:t>
            </a:r>
            <a:r>
              <a:rPr lang="en-US" sz="2400" dirty="0" err="1"/>
              <a:t>algo</a:t>
            </a:r>
            <a:r>
              <a:rPr lang="en-US" sz="2400" dirty="0"/>
              <a:t> name, conditions for triggering OOF) via REST; condition for approving PCI changes, etc.) as Drools policy via REST/GUI, and store it in DB (</a:t>
            </a:r>
            <a:r>
              <a:rPr lang="en-US" sz="2400" i="1" dirty="0"/>
              <a:t>no code change foreseen</a:t>
            </a:r>
            <a:r>
              <a:rPr lang="en-US" sz="2400" dirty="0"/>
              <a:t>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new PCI </a:t>
            </a:r>
            <a:r>
              <a:rPr lang="en-US" sz="2400" dirty="0" err="1"/>
              <a:t>config</a:t>
            </a:r>
            <a:r>
              <a:rPr lang="en-US" sz="2400" dirty="0"/>
              <a:t> policy, send a </a:t>
            </a:r>
            <a:r>
              <a:rPr lang="en-US" sz="2400" dirty="0" err="1"/>
              <a:t>DMaaP</a:t>
            </a:r>
            <a:r>
              <a:rPr lang="en-US" sz="2400" dirty="0"/>
              <a:t> notification to PCI-MS.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Subscription to new </a:t>
            </a:r>
            <a:r>
              <a:rPr lang="en-US" sz="2400" dirty="0" err="1"/>
              <a:t>DMaaP</a:t>
            </a:r>
            <a:r>
              <a:rPr lang="en-US" sz="2400" dirty="0"/>
              <a:t> topic for ‘PCI change action trigger’ (PCI-MS notification).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information from PCI-MS on ‘PCI change action trigger’ (via </a:t>
            </a:r>
            <a:r>
              <a:rPr lang="en-US" sz="2400" dirty="0" err="1"/>
              <a:t>DMaaP</a:t>
            </a:r>
            <a:r>
              <a:rPr lang="en-US" sz="2400" dirty="0"/>
              <a:t>), check if SDN-R needs to be triggered for PCI changes (based on </a:t>
            </a:r>
            <a:r>
              <a:rPr lang="en-US" sz="2400" dirty="0" err="1"/>
              <a:t>config</a:t>
            </a:r>
            <a:r>
              <a:rPr lang="en-US" sz="2400" dirty="0"/>
              <a:t> policies).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If SDN-R has to be triggered for PCI change, invoke relevant SDN-R recipes.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709736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Optimization Framework (OOF) provides a policy-driven and model-driven framework for creating optimization applications for a broad range of 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Casablanca, OOF enhancements include formulation and solving of optimization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propose an OOF enhancement and Proof of Concept (POC) for Casablanca for </a:t>
            </a:r>
            <a:br>
              <a:rPr lang="en-US" dirty="0"/>
            </a:br>
            <a:r>
              <a:rPr lang="en-US" dirty="0"/>
              <a:t>Physical Cell ID (PCI) Optimization</a:t>
            </a:r>
          </a:p>
          <a:p>
            <a:pPr marL="628650" lvl="1" indent="-342900"/>
            <a:r>
              <a:rPr lang="en-US" dirty="0"/>
              <a:t>PCI Optimization is a well-understood problem</a:t>
            </a:r>
          </a:p>
          <a:p>
            <a:pPr marL="628650" lvl="1" indent="-342900"/>
            <a:r>
              <a:rPr lang="en-US" dirty="0"/>
              <a:t>The reading/writing of the Physical Cell ID (PCI) configuration parameter has been included in SDN-R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Objective of the POC is to demonstrate disaggregation of the PCI SON functionality, and the data flows needed to implement this in ONAP using OOF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envision a new PCI-Handler Microservice to facilitate the data flow and trigger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focus is on data flow and interfaces, and the role of OOF, PCI-Handler-MS, SDN-C and Policy etc</a:t>
            </a:r>
          </a:p>
          <a:p>
            <a:pPr marL="568325" lvl="1" indent="-222250"/>
            <a:r>
              <a:rPr lang="en-US" dirty="0"/>
              <a:t>Objective is to incorporate an algorithm in ONAP using OOF, not to develop an algorithm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ONAP Optimization Framework (OOF) and PCI</a:t>
            </a:r>
          </a:p>
        </p:txBody>
      </p:sp>
    </p:spTree>
    <p:extLst>
      <p:ext uri="{BB962C8B-B14F-4D97-AF65-F5344CB8AC3E}">
        <p14:creationId xmlns:p14="http://schemas.microsoft.com/office/powerpoint/2010/main" val="4122610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A36ED91-B84F-43DE-A134-07E52F031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D8DDA45-60F8-438D-9F1D-DE774B36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Policy: Inputs (</a:t>
            </a:r>
            <a:r>
              <a:rPr lang="en-US" i="1" dirty="0"/>
              <a:t>Proposal</a:t>
            </a:r>
            <a:r>
              <a:rPr lang="en-US" dirty="0"/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9419E20-D2EE-4A59-AAC6-9EDCA7EF925D}"/>
              </a:ext>
            </a:extLst>
          </p:cNvPr>
          <p:cNvSpPr/>
          <p:nvPr/>
        </p:nvSpPr>
        <p:spPr>
          <a:xfrm>
            <a:off x="317998" y="2218766"/>
            <a:ext cx="1048871" cy="3590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VNFs, NW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72ED093-4895-4348-A634-4C027E90943A}"/>
              </a:ext>
            </a:extLst>
          </p:cNvPr>
          <p:cNvSpPr/>
          <p:nvPr/>
        </p:nvSpPr>
        <p:spPr>
          <a:xfrm>
            <a:off x="2547840" y="4464425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00199DF-F6B6-43BC-94F9-1470BB6269BF}"/>
              </a:ext>
            </a:extLst>
          </p:cNvPr>
          <p:cNvCxnSpPr>
            <a:endCxn id="6" idx="1"/>
          </p:cNvCxnSpPr>
          <p:nvPr/>
        </p:nvCxnSpPr>
        <p:spPr>
          <a:xfrm>
            <a:off x="1382430" y="5123330"/>
            <a:ext cx="116541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81319F1-FCCA-4563-B1AF-12424C2D2739}"/>
              </a:ext>
            </a:extLst>
          </p:cNvPr>
          <p:cNvSpPr/>
          <p:nvPr/>
        </p:nvSpPr>
        <p:spPr>
          <a:xfrm>
            <a:off x="4425476" y="4464425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</a:t>
            </a:r>
            <a:r>
              <a:rPr lang="en-US" dirty="0" err="1"/>
              <a:t>HandlerMS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739F242-A657-40F0-BE15-5593EA74239C}"/>
              </a:ext>
            </a:extLst>
          </p:cNvPr>
          <p:cNvSpPr/>
          <p:nvPr/>
        </p:nvSpPr>
        <p:spPr>
          <a:xfrm>
            <a:off x="6527015" y="4011933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1949540B-037E-4B44-90D1-02039F150051}"/>
              </a:ext>
            </a:extLst>
          </p:cNvPr>
          <p:cNvCxnSpPr>
            <a:cxnSpLocks/>
          </p:cNvCxnSpPr>
          <p:nvPr/>
        </p:nvCxnSpPr>
        <p:spPr>
          <a:xfrm>
            <a:off x="5474347" y="4877252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F18D5AF6-01C5-4BFD-8989-A932D2A0332B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3596711" y="5123331"/>
            <a:ext cx="828765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F2E005C-99D9-433C-80EC-595F8035E743}"/>
              </a:ext>
            </a:extLst>
          </p:cNvPr>
          <p:cNvSpPr/>
          <p:nvPr/>
        </p:nvSpPr>
        <p:spPr>
          <a:xfrm>
            <a:off x="7801085" y="1048868"/>
            <a:ext cx="3767619" cy="4760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Policy (Drools)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BED70D7A-9ACF-4CCB-96FF-3B5FADD11625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5474347" y="5123331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Elbow Connector 10">
            <a:extLst>
              <a:ext uri="{FF2B5EF4-FFF2-40B4-BE49-F238E27FC236}">
                <a16:creationId xmlns:a16="http://schemas.microsoft.com/office/drawing/2014/main" xmlns="" id="{D4E6BB93-676E-4519-BA23-5F58DFBB2F5A}"/>
              </a:ext>
            </a:extLst>
          </p:cNvPr>
          <p:cNvCxnSpPr>
            <a:stCxn id="21" idx="2"/>
            <a:endCxn id="6" idx="2"/>
          </p:cNvCxnSpPr>
          <p:nvPr/>
        </p:nvCxnSpPr>
        <p:spPr>
          <a:xfrm rot="5400000" flipH="1">
            <a:off x="6814791" y="2039722"/>
            <a:ext cx="29403" cy="7514433"/>
          </a:xfrm>
          <a:prstGeom prst="bentConnector3">
            <a:avLst>
              <a:gd name="adj1" fmla="val -777472"/>
            </a:avLst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71237EA1-D112-41D0-B307-47DF5FE0DAA3}"/>
              </a:ext>
            </a:extLst>
          </p:cNvPr>
          <p:cNvCxnSpPr>
            <a:cxnSpLocks/>
          </p:cNvCxnSpPr>
          <p:nvPr/>
        </p:nvCxnSpPr>
        <p:spPr>
          <a:xfrm flipH="1" flipV="1">
            <a:off x="1355850" y="5432610"/>
            <a:ext cx="1191990" cy="839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Rounded Rectangular Callout 50">
            <a:extLst>
              <a:ext uri="{FF2B5EF4-FFF2-40B4-BE49-F238E27FC236}">
                <a16:creationId xmlns:a16="http://schemas.microsoft.com/office/drawing/2014/main" xmlns="" id="{F3091C16-EE29-488F-9F3C-5A4E4F302B09}"/>
              </a:ext>
            </a:extLst>
          </p:cNvPr>
          <p:cNvSpPr/>
          <p:nvPr/>
        </p:nvSpPr>
        <p:spPr>
          <a:xfrm>
            <a:off x="1418603" y="3922898"/>
            <a:ext cx="1064559" cy="800096"/>
          </a:xfrm>
          <a:prstGeom prst="wedgeRoundRectCallout">
            <a:avLst>
              <a:gd name="adj1" fmla="val -1051"/>
              <a:gd name="adj2" fmla="val 9626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 Change </a:t>
            </a:r>
            <a:r>
              <a:rPr lang="en-US" dirty="0" err="1"/>
              <a:t>Notif</a:t>
            </a:r>
            <a:endParaRPr lang="en-US" dirty="0"/>
          </a:p>
        </p:txBody>
      </p:sp>
      <p:sp>
        <p:nvSpPr>
          <p:cNvPr id="19" name="Rounded Rectangular Callout 32">
            <a:extLst>
              <a:ext uri="{FF2B5EF4-FFF2-40B4-BE49-F238E27FC236}">
                <a16:creationId xmlns:a16="http://schemas.microsoft.com/office/drawing/2014/main" xmlns="" id="{2801AB4C-C558-42CA-B925-89AAE8C4D8A7}"/>
              </a:ext>
            </a:extLst>
          </p:cNvPr>
          <p:cNvSpPr/>
          <p:nvPr/>
        </p:nvSpPr>
        <p:spPr>
          <a:xfrm>
            <a:off x="4994673" y="6170680"/>
            <a:ext cx="2806412" cy="338960"/>
          </a:xfrm>
          <a:prstGeom prst="wedgeRoundRectCallout">
            <a:avLst>
              <a:gd name="adj1" fmla="val 14340"/>
              <a:gd name="adj2" fmla="val -10257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Call Recipes of SDN-R</a:t>
            </a:r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xmlns="" id="{FD699A75-D175-4771-B980-875001831063}"/>
              </a:ext>
            </a:extLst>
          </p:cNvPr>
          <p:cNvSpPr/>
          <p:nvPr/>
        </p:nvSpPr>
        <p:spPr>
          <a:xfrm>
            <a:off x="10281638" y="3035944"/>
            <a:ext cx="1246102" cy="685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Template</a:t>
            </a:r>
          </a:p>
        </p:txBody>
      </p:sp>
      <p:sp>
        <p:nvSpPr>
          <p:cNvPr id="21" name="Rounded Rectangle 39">
            <a:extLst>
              <a:ext uri="{FF2B5EF4-FFF2-40B4-BE49-F238E27FC236}">
                <a16:creationId xmlns:a16="http://schemas.microsoft.com/office/drawing/2014/main" xmlns="" id="{25FACB9A-450D-4ADA-B102-24B30A44B6FE}"/>
              </a:ext>
            </a:extLst>
          </p:cNvPr>
          <p:cNvSpPr/>
          <p:nvPr/>
        </p:nvSpPr>
        <p:spPr>
          <a:xfrm>
            <a:off x="9599145" y="3550021"/>
            <a:ext cx="1975127" cy="22616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PCIAction</a:t>
            </a:r>
            <a:r>
              <a:rPr lang="en-US" sz="1200" dirty="0"/>
              <a:t>:</a:t>
            </a:r>
          </a:p>
          <a:p>
            <a:r>
              <a:rPr lang="en-US" sz="1200" dirty="0"/>
              <a:t>{</a:t>
            </a:r>
          </a:p>
          <a:p>
            <a:r>
              <a:rPr lang="en-US" sz="1200" dirty="0"/>
              <a:t>Type: Action</a:t>
            </a:r>
          </a:p>
          <a:p>
            <a:r>
              <a:rPr lang="en-US" sz="1200" dirty="0" err="1"/>
              <a:t>RuleAlgo</a:t>
            </a:r>
            <a:r>
              <a:rPr lang="en-US" sz="1200" dirty="0"/>
              <a:t>: {</a:t>
            </a:r>
          </a:p>
          <a:p>
            <a:r>
              <a:rPr lang="en-US" sz="1200" dirty="0"/>
              <a:t>  Source: </a:t>
            </a:r>
            <a:r>
              <a:rPr lang="en-US" sz="1200" dirty="0" err="1"/>
              <a:t>PCIHandler</a:t>
            </a:r>
            <a:r>
              <a:rPr lang="en-US" sz="1200" dirty="0"/>
              <a:t>,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Target:SDNR</a:t>
            </a:r>
            <a:r>
              <a:rPr lang="en-US" sz="1200" dirty="0"/>
              <a:t>,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Action:updateConfig</a:t>
            </a:r>
            <a:r>
              <a:rPr lang="en-US" sz="1200" dirty="0"/>
              <a:t>}</a:t>
            </a:r>
          </a:p>
          <a:p>
            <a:r>
              <a:rPr lang="en-US" sz="1200" dirty="0" err="1"/>
              <a:t>actionPerformer</a:t>
            </a:r>
            <a:r>
              <a:rPr lang="en-US" sz="1200" dirty="0"/>
              <a:t>:{</a:t>
            </a:r>
          </a:p>
          <a:p>
            <a:r>
              <a:rPr lang="en-US" sz="1200" dirty="0"/>
              <a:t>  Actor: SDNR,</a:t>
            </a:r>
          </a:p>
          <a:p>
            <a:r>
              <a:rPr lang="en-US" sz="1200" dirty="0"/>
              <a:t>  Action: </a:t>
            </a:r>
            <a:r>
              <a:rPr lang="en-US" sz="1200" dirty="0" err="1"/>
              <a:t>updateConfig</a:t>
            </a:r>
            <a:endParaRPr lang="en-US" sz="1200" dirty="0"/>
          </a:p>
          <a:p>
            <a:r>
              <a:rPr lang="en-US" sz="1200" dirty="0"/>
              <a:t>}</a:t>
            </a:r>
          </a:p>
        </p:txBody>
      </p:sp>
      <p:sp>
        <p:nvSpPr>
          <p:cNvPr id="22" name="Rounded Rectangle 42">
            <a:extLst>
              <a:ext uri="{FF2B5EF4-FFF2-40B4-BE49-F238E27FC236}">
                <a16:creationId xmlns:a16="http://schemas.microsoft.com/office/drawing/2014/main" xmlns="" id="{6FADA450-CEE2-4239-A77F-86C65D7E0F2E}"/>
              </a:ext>
            </a:extLst>
          </p:cNvPr>
          <p:cNvSpPr/>
          <p:nvPr/>
        </p:nvSpPr>
        <p:spPr>
          <a:xfrm>
            <a:off x="7887583" y="2350144"/>
            <a:ext cx="1246102" cy="685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Template</a:t>
            </a:r>
          </a:p>
        </p:txBody>
      </p:sp>
      <p:sp>
        <p:nvSpPr>
          <p:cNvPr id="23" name="Rounded Rectangle 43">
            <a:extLst>
              <a:ext uri="{FF2B5EF4-FFF2-40B4-BE49-F238E27FC236}">
                <a16:creationId xmlns:a16="http://schemas.microsoft.com/office/drawing/2014/main" xmlns="" id="{7BF93863-10D4-469A-9853-992B66549516}"/>
              </a:ext>
            </a:extLst>
          </p:cNvPr>
          <p:cNvSpPr/>
          <p:nvPr/>
        </p:nvSpPr>
        <p:spPr>
          <a:xfrm>
            <a:off x="7893151" y="2875739"/>
            <a:ext cx="1607192" cy="16155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PolicyConfig</a:t>
            </a:r>
            <a:r>
              <a:rPr lang="en-US" sz="1200" dirty="0"/>
              <a:t> :</a:t>
            </a:r>
          </a:p>
          <a:p>
            <a:r>
              <a:rPr lang="en-US" sz="1200" dirty="0"/>
              <a:t>{ </a:t>
            </a:r>
          </a:p>
          <a:p>
            <a:r>
              <a:rPr lang="en-US" sz="1200" dirty="0" err="1"/>
              <a:t>Type:Config</a:t>
            </a:r>
            <a:r>
              <a:rPr lang="en-US" sz="1200" dirty="0"/>
              <a:t>, </a:t>
            </a:r>
          </a:p>
          <a:p>
            <a:r>
              <a:rPr lang="en-US" sz="1200" dirty="0" err="1"/>
              <a:t>ConfigPolicyType</a:t>
            </a:r>
            <a:r>
              <a:rPr lang="en-US" sz="1200" dirty="0"/>
              <a:t>: Base,</a:t>
            </a:r>
          </a:p>
          <a:p>
            <a:r>
              <a:rPr lang="en-US" sz="1200" dirty="0"/>
              <a:t>Param1: Value1,</a:t>
            </a:r>
          </a:p>
          <a:p>
            <a:r>
              <a:rPr lang="en-US" sz="1200" dirty="0"/>
              <a:t>Param2, Value2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4" name="Rounded Rectangle 51">
            <a:extLst>
              <a:ext uri="{FF2B5EF4-FFF2-40B4-BE49-F238E27FC236}">
                <a16:creationId xmlns:a16="http://schemas.microsoft.com/office/drawing/2014/main" xmlns="" id="{C5FAFE2D-D422-4FD5-B91F-1667A52B7DB7}"/>
              </a:ext>
            </a:extLst>
          </p:cNvPr>
          <p:cNvSpPr/>
          <p:nvPr/>
        </p:nvSpPr>
        <p:spPr>
          <a:xfrm>
            <a:off x="8744726" y="1449084"/>
            <a:ext cx="1880336" cy="8224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Policy GUI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257A0A32-9B93-4769-91B6-10AAEBAF77F9}"/>
              </a:ext>
            </a:extLst>
          </p:cNvPr>
          <p:cNvCxnSpPr/>
          <p:nvPr/>
        </p:nvCxnSpPr>
        <p:spPr>
          <a:xfrm>
            <a:off x="9400609" y="2265948"/>
            <a:ext cx="0" cy="607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98B1EC4C-081C-4F8B-8607-BB17DEB164E7}"/>
              </a:ext>
            </a:extLst>
          </p:cNvPr>
          <p:cNvCxnSpPr/>
          <p:nvPr/>
        </p:nvCxnSpPr>
        <p:spPr>
          <a:xfrm>
            <a:off x="9965803" y="2300404"/>
            <a:ext cx="21333" cy="12496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Elbow Connector 53">
            <a:extLst>
              <a:ext uri="{FF2B5EF4-FFF2-40B4-BE49-F238E27FC236}">
                <a16:creationId xmlns:a16="http://schemas.microsoft.com/office/drawing/2014/main" xmlns="" id="{FE7003E6-E0C2-4BAD-A2D7-46EEB5843CAE}"/>
              </a:ext>
            </a:extLst>
          </p:cNvPr>
          <p:cNvCxnSpPr>
            <a:stCxn id="23" idx="1"/>
            <a:endCxn id="9" idx="0"/>
          </p:cNvCxnSpPr>
          <p:nvPr/>
        </p:nvCxnSpPr>
        <p:spPr>
          <a:xfrm rot="10800000" flipV="1">
            <a:off x="4949913" y="3683529"/>
            <a:ext cx="2943239" cy="7808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ular Callout 54">
            <a:extLst>
              <a:ext uri="{FF2B5EF4-FFF2-40B4-BE49-F238E27FC236}">
                <a16:creationId xmlns:a16="http://schemas.microsoft.com/office/drawing/2014/main" xmlns="" id="{4FEBE2FA-E8B8-4F17-8196-7ABB2E50AFE0}"/>
              </a:ext>
            </a:extLst>
          </p:cNvPr>
          <p:cNvSpPr/>
          <p:nvPr/>
        </p:nvSpPr>
        <p:spPr>
          <a:xfrm>
            <a:off x="5385802" y="2938237"/>
            <a:ext cx="1949823" cy="472468"/>
          </a:xfrm>
          <a:prstGeom prst="wedgeRoundRectCallout">
            <a:avLst>
              <a:gd name="adj1" fmla="val -11867"/>
              <a:gd name="adj2" fmla="val 9380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Notification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AFE3615D-75CB-4A72-B8E6-E96A219E6540}"/>
              </a:ext>
            </a:extLst>
          </p:cNvPr>
          <p:cNvCxnSpPr>
            <a:cxnSpLocks/>
          </p:cNvCxnSpPr>
          <p:nvPr/>
        </p:nvCxnSpPr>
        <p:spPr>
          <a:xfrm>
            <a:off x="5474347" y="5507894"/>
            <a:ext cx="4169813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D50F9494-E093-472E-8E5C-45B05F7F88A1}"/>
              </a:ext>
            </a:extLst>
          </p:cNvPr>
          <p:cNvSpPr txBox="1"/>
          <p:nvPr/>
        </p:nvSpPr>
        <p:spPr>
          <a:xfrm>
            <a:off x="0" y="6099913"/>
            <a:ext cx="322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</a:t>
            </a:r>
            <a:r>
              <a:rPr lang="en-US" dirty="0" err="1"/>
              <a:t>DMaaP</a:t>
            </a:r>
            <a:r>
              <a:rPr lang="en-US" dirty="0"/>
              <a:t> is not shown here.</a:t>
            </a:r>
          </a:p>
        </p:txBody>
      </p:sp>
    </p:spTree>
    <p:extLst>
      <p:ext uri="{BB962C8B-B14F-4D97-AF65-F5344CB8AC3E}">
        <p14:creationId xmlns:p14="http://schemas.microsoft.com/office/powerpoint/2010/main" val="2162536656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F5C7187-401C-43E7-89D7-1453425EF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Interfaces: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0008FD-FE84-45F4-A104-E54C449B9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2DE824D-88BB-430F-8A16-E9CD4AF5A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669378"/>
              </p:ext>
            </p:extLst>
          </p:nvPr>
        </p:nvGraphicFramePr>
        <p:xfrm>
          <a:off x="116139" y="1054945"/>
          <a:ext cx="11929242" cy="5242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65406">
                  <a:extLst>
                    <a:ext uri="{9D8B030D-6E8A-4147-A177-3AD203B41FA5}">
                      <a16:colId xmlns:a16="http://schemas.microsoft.com/office/drawing/2014/main" xmlns="" val="2356683340"/>
                    </a:ext>
                  </a:extLst>
                </a:gridCol>
                <a:gridCol w="1479666">
                  <a:extLst>
                    <a:ext uri="{9D8B030D-6E8A-4147-A177-3AD203B41FA5}">
                      <a16:colId xmlns:a16="http://schemas.microsoft.com/office/drawing/2014/main" xmlns="" val="3622399938"/>
                    </a:ext>
                  </a:extLst>
                </a:gridCol>
                <a:gridCol w="3029989">
                  <a:extLst>
                    <a:ext uri="{9D8B030D-6E8A-4147-A177-3AD203B41FA5}">
                      <a16:colId xmlns:a16="http://schemas.microsoft.com/office/drawing/2014/main" xmlns="" val="121460023"/>
                    </a:ext>
                  </a:extLst>
                </a:gridCol>
                <a:gridCol w="1863213">
                  <a:extLst>
                    <a:ext uri="{9D8B030D-6E8A-4147-A177-3AD203B41FA5}">
                      <a16:colId xmlns:a16="http://schemas.microsoft.com/office/drawing/2014/main" xmlns="" val="1511223358"/>
                    </a:ext>
                  </a:extLst>
                </a:gridCol>
                <a:gridCol w="1763907">
                  <a:extLst>
                    <a:ext uri="{9D8B030D-6E8A-4147-A177-3AD203B41FA5}">
                      <a16:colId xmlns:a16="http://schemas.microsoft.com/office/drawing/2014/main" xmlns="" val="1053978101"/>
                    </a:ext>
                  </a:extLst>
                </a:gridCol>
                <a:gridCol w="2627061">
                  <a:extLst>
                    <a:ext uri="{9D8B030D-6E8A-4147-A177-3AD203B41FA5}">
                      <a16:colId xmlns:a16="http://schemas.microsoft.com/office/drawing/2014/main" xmlns="" val="34874659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Message Source/</a:t>
                      </a:r>
                    </a:p>
                    <a:p>
                      <a:pPr algn="ctr"/>
                      <a:r>
                        <a:rPr lang="en-US" sz="1800" dirty="0"/>
                        <a:t>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Message Destination/Consumer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Topic/REST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Contents/Remarks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8940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PCI-MS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Step 1b: Fetch PCI-MS configuration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REST API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getConfig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(existing API)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8026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  <a:p>
                      <a:r>
                        <a:rPr lang="en-US" sz="1800" dirty="0"/>
                        <a:t>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PCI-MS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Notify upon PCI-MS </a:t>
                      </a:r>
                      <a:r>
                        <a:rPr lang="en-US" sz="1800" dirty="0" err="1"/>
                        <a:t>config</a:t>
                      </a:r>
                      <a:r>
                        <a:rPr lang="en-US" sz="1800" dirty="0"/>
                        <a:t> policy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DMaaP</a:t>
                      </a:r>
                      <a:r>
                        <a:rPr lang="en-US" sz="1800" dirty="0"/>
                        <a:t> message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7430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PCI-MS 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Acknowledge receipt of </a:t>
                      </a:r>
                      <a:r>
                        <a:rPr lang="en-US" sz="1800" dirty="0" err="1"/>
                        <a:t>config</a:t>
                      </a:r>
                      <a:r>
                        <a:rPr lang="en-US" sz="1800" dirty="0"/>
                        <a:t> policy update notification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DMaaP</a:t>
                      </a:r>
                      <a:r>
                        <a:rPr lang="en-US" sz="1800" dirty="0"/>
                        <a:t> message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 this message after successful fetch of updated Policy via REST.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7695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PCI MS 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PCI optimization recommendation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DMaaP</a:t>
                      </a:r>
                      <a:r>
                        <a:rPr lang="en-US" sz="1800" dirty="0"/>
                        <a:t> message (CL format)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TOPIC-PCI-OPT-RECMD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Contents: PCI optimization algorithm result – set of cells requiring PCI change {cell id, new PCI}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4879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Policy 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Trigger SDN-R to implement PCI modifications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DMaaP</a:t>
                      </a:r>
                      <a:r>
                        <a:rPr lang="en-US" sz="1800" dirty="0"/>
                        <a:t> message (CL format)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SDNR-CL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Contents: List of {cell id, new PCI} for the cells whose PCIs have to be changed.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07792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/>
                        <a:t>SDN-R</a:t>
                      </a:r>
                    </a:p>
                    <a:p>
                      <a:r>
                        <a:rPr lang="en-US" sz="1800" dirty="0"/>
                        <a:t>(owner)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Acknowledge receipt of PCI modification trigger &amp; acting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DMaaP</a:t>
                      </a:r>
                      <a:r>
                        <a:rPr lang="en-US" sz="1800" dirty="0"/>
                        <a:t> message (CL format)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SDNR-CL-RSP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Send this after sending update to RAN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8300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264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7C0EA1-79BD-4C4C-9274-5C6833770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4D9AD6-F0A3-4532-870E-DE4357D2D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Component - changes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B3240A0-CEEF-49C2-B8A7-2991AC81B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335837"/>
              </p:ext>
            </p:extLst>
          </p:nvPr>
        </p:nvGraphicFramePr>
        <p:xfrm>
          <a:off x="683671" y="981294"/>
          <a:ext cx="10885033" cy="50382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11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869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96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36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policy/parent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Parent repository containing the POM and any other information required to build all the sub-projects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policy/core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Core code shared among all policy repositories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policy/common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common shared modules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policy/models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repository will hold model code agnostic to PDP engines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policy/pap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Unused in Beijing, used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Administration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policy/distribution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repository will hold the SDC Service Distribution code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Unused in Beijing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Common code shared between PDP engines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xacml-pdp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Code moved from engine repository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XACML PDP implementation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policy/drools-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 and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Drools PDP implementation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policy/apex-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 will hold the next generation Apex PDP 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policy/drools-applications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APIs and helper code for accessing other ONAP components from PDPs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policy/docker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Docker support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Beijing, will be deprecated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Contains the Policy GUI, client SDK, API's and XACML PDP 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C52CE7E-0B5D-4F0B-BFEB-572835C8D2F0}"/>
              </a:ext>
            </a:extLst>
          </p:cNvPr>
          <p:cNvSpPr txBox="1"/>
          <p:nvPr/>
        </p:nvSpPr>
        <p:spPr>
          <a:xfrm>
            <a:off x="623296" y="5837573"/>
            <a:ext cx="2232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Code changes involved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728F6C6-DEF2-4F63-A7B7-0F33EA8DC113}"/>
              </a:ext>
            </a:extLst>
          </p:cNvPr>
          <p:cNvSpPr/>
          <p:nvPr/>
        </p:nvSpPr>
        <p:spPr>
          <a:xfrm>
            <a:off x="585348" y="6060117"/>
            <a:ext cx="10983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Apart from above docker/config/pe/push-policies.sh needs to be updated to create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BRMSParamvPCI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initial default policy. This will be created and pushed when the "pap" container starts.</a:t>
            </a:r>
          </a:p>
        </p:txBody>
      </p:sp>
    </p:spTree>
    <p:extLst>
      <p:ext uri="{BB962C8B-B14F-4D97-AF65-F5344CB8AC3E}">
        <p14:creationId xmlns:p14="http://schemas.microsoft.com/office/powerpoint/2010/main" val="2424360804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23E2F19-3A00-453E-AB82-5D83C3481BFF}"/>
              </a:ext>
            </a:extLst>
          </p:cNvPr>
          <p:cNvSpPr txBox="1"/>
          <p:nvPr/>
        </p:nvSpPr>
        <p:spPr>
          <a:xfrm>
            <a:off x="356697" y="3288268"/>
            <a:ext cx="4276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RAN Simulator</a:t>
            </a:r>
          </a:p>
        </p:txBody>
      </p:sp>
    </p:spTree>
    <p:extLst>
      <p:ext uri="{BB962C8B-B14F-4D97-AF65-F5344CB8AC3E}">
        <p14:creationId xmlns:p14="http://schemas.microsoft.com/office/powerpoint/2010/main" val="2340086869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510988" y="3658880"/>
            <a:ext cx="3890682" cy="266309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Network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10988" y="1255733"/>
            <a:ext cx="3890682" cy="21274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967" y="-182735"/>
            <a:ext cx="10515600" cy="1325563"/>
          </a:xfrm>
        </p:spPr>
        <p:txBody>
          <a:bodyPr/>
          <a:lstStyle/>
          <a:p>
            <a:r>
              <a:rPr lang="en-US" dirty="0"/>
              <a:t>Approach for RAN Simulator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981198" y="279153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489049" y="3945906"/>
            <a:ext cx="1595719" cy="228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5710019" y="4878300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</p:txBody>
      </p:sp>
      <p:cxnSp>
        <p:nvCxnSpPr>
          <p:cNvPr id="55" name="Straight Arrow Connector 54"/>
          <p:cNvCxnSpPr>
            <a:cxnSpLocks/>
            <a:stCxn id="17" idx="3"/>
            <a:endCxn id="54" idx="1"/>
          </p:cNvCxnSpPr>
          <p:nvPr/>
        </p:nvCxnSpPr>
        <p:spPr>
          <a:xfrm flipV="1">
            <a:off x="3796928" y="5086643"/>
            <a:ext cx="1692121" cy="167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  <a:stCxn id="17" idx="0"/>
            <a:endCxn id="38" idx="2"/>
          </p:cNvCxnSpPr>
          <p:nvPr/>
        </p:nvCxnSpPr>
        <p:spPr>
          <a:xfrm flipV="1">
            <a:off x="2718271" y="3242026"/>
            <a:ext cx="9238" cy="76899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2243417" y="2268193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1816464" y="1868988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MS</a:t>
            </a:r>
          </a:p>
        </p:txBody>
      </p:sp>
      <p:cxnSp>
        <p:nvCxnSpPr>
          <p:cNvPr id="102" name="Straight Arrow Connector 101"/>
          <p:cNvCxnSpPr/>
          <p:nvPr/>
        </p:nvCxnSpPr>
        <p:spPr>
          <a:xfrm flipV="1">
            <a:off x="3206010" y="2261470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779057" y="1862265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7140388" y="1008418"/>
            <a:ext cx="4831976" cy="518743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Simulated Network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Yang model defined by SDN-R module will be used for simulation</a:t>
            </a:r>
          </a:p>
          <a:p>
            <a:pPr lvl="1">
              <a:lnSpc>
                <a:spcPct val="120000"/>
              </a:lnSpc>
            </a:pPr>
            <a:r>
              <a:rPr lang="en-US" sz="1400" dirty="0" err="1"/>
              <a:t>ConfD</a:t>
            </a:r>
            <a:r>
              <a:rPr lang="en-US" sz="1400" dirty="0"/>
              <a:t>* Basic </a:t>
            </a:r>
            <a:r>
              <a:rPr lang="en-US" sz="1400" dirty="0" err="1"/>
              <a:t>Netconf</a:t>
            </a:r>
            <a:r>
              <a:rPr lang="en-US" sz="1400" dirty="0"/>
              <a:t> Server will be used to simulate the RAN. C- API extension will be used to update the </a:t>
            </a:r>
            <a:r>
              <a:rPr lang="en-US" sz="1400" i="1" dirty="0" err="1"/>
              <a:t>phy</a:t>
            </a:r>
            <a:r>
              <a:rPr lang="en-US" sz="1400" i="1" dirty="0"/>
              <a:t>-cell-id</a:t>
            </a:r>
            <a:r>
              <a:rPr lang="en-US" sz="1400" dirty="0"/>
              <a:t> values , to send </a:t>
            </a:r>
            <a:r>
              <a:rPr lang="en-US" sz="1400" i="1" dirty="0"/>
              <a:t>ran-neighbor-list</a:t>
            </a:r>
            <a:r>
              <a:rPr lang="en-US" sz="1400" dirty="0"/>
              <a:t> changes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Each </a:t>
            </a:r>
            <a:r>
              <a:rPr lang="en-US" sz="1400" dirty="0" err="1"/>
              <a:t>netconf</a:t>
            </a:r>
            <a:r>
              <a:rPr lang="en-US" sz="1400" dirty="0"/>
              <a:t> server will run as standalone process or Docker container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The </a:t>
            </a:r>
            <a:r>
              <a:rPr lang="en-US" sz="1400" dirty="0" err="1"/>
              <a:t>netconf</a:t>
            </a:r>
            <a:r>
              <a:rPr lang="en-US" sz="1400" dirty="0"/>
              <a:t> servers will be spawned by </a:t>
            </a:r>
            <a:r>
              <a:rPr lang="en-US" sz="1400" dirty="0" err="1"/>
              <a:t>RANSim</a:t>
            </a:r>
            <a:r>
              <a:rPr lang="en-US" sz="1400" dirty="0"/>
              <a:t> Controller based on the topology specified.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Python scripts and client will seed the initial configuration for each Node.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Each </a:t>
            </a:r>
            <a:r>
              <a:rPr lang="en-US" sz="1400" dirty="0" err="1"/>
              <a:t>netconf</a:t>
            </a:r>
            <a:r>
              <a:rPr lang="en-US" sz="1400" dirty="0"/>
              <a:t> server can send a mount request to SDN-R when they are spawned.</a:t>
            </a:r>
          </a:p>
          <a:p>
            <a:pPr lvl="1">
              <a:lnSpc>
                <a:spcPct val="120000"/>
              </a:lnSpc>
            </a:pPr>
            <a:r>
              <a:rPr lang="en-US" sz="1400" i="1" dirty="0"/>
              <a:t>ran-neighbor-list</a:t>
            </a:r>
            <a:r>
              <a:rPr lang="en-US" sz="1400" dirty="0"/>
              <a:t> update notification will be sent by </a:t>
            </a:r>
            <a:r>
              <a:rPr lang="en-US" sz="1400" dirty="0" err="1"/>
              <a:t>netconf</a:t>
            </a:r>
            <a:r>
              <a:rPr lang="en-US" sz="1400" dirty="0"/>
              <a:t> server to SDN-R based on the trigger from </a:t>
            </a:r>
            <a:r>
              <a:rPr lang="en-US" sz="1400" dirty="0" err="1"/>
              <a:t>RANSim</a:t>
            </a:r>
            <a:r>
              <a:rPr lang="en-US" sz="1400" dirty="0"/>
              <a:t> Controller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Will be able to accept </a:t>
            </a:r>
            <a:r>
              <a:rPr lang="en-US" sz="1400" i="1" dirty="0" err="1"/>
              <a:t>phy</a:t>
            </a:r>
            <a:r>
              <a:rPr lang="en-US" sz="1400" i="1" dirty="0"/>
              <a:t>-cell-id </a:t>
            </a:r>
            <a:r>
              <a:rPr lang="en-US" sz="1400" dirty="0"/>
              <a:t>update trigger from SDN-R and forward same to </a:t>
            </a:r>
            <a:r>
              <a:rPr lang="en-US" sz="1400" dirty="0" err="1"/>
              <a:t>RANSim</a:t>
            </a:r>
            <a:r>
              <a:rPr lang="en-US" sz="1400" dirty="0"/>
              <a:t> Controller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5692996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RANSim</a:t>
            </a:r>
            <a:endParaRPr lang="en-US" dirty="0"/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08708" y="2617076"/>
            <a:ext cx="986118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32" name="Straight Arrow Connector 31"/>
          <p:cNvCxnSpPr>
            <a:cxnSpLocks/>
            <a:endCxn id="31" idx="2"/>
          </p:cNvCxnSpPr>
          <p:nvPr/>
        </p:nvCxnSpPr>
        <p:spPr>
          <a:xfrm flipH="1" flipV="1">
            <a:off x="5501767" y="3488515"/>
            <a:ext cx="493059" cy="4573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047438" y="2617076"/>
            <a:ext cx="1586007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Robot Framework/</a:t>
            </a:r>
          </a:p>
          <a:p>
            <a:pPr algn="ctr"/>
            <a:r>
              <a:rPr lang="en-US" dirty="0"/>
              <a:t>Python scripts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5B9C7941-78E4-43F8-8820-34ACF2C83409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94BA1B53-5CDC-4AAC-AC63-5BEE7F6104A0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1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F6B49487-B2AC-4827-89EC-5A1778620169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EC52A89C-526B-4361-90BB-95C89C99C27D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8BCA8737-AB16-40D8-9E25-F9020A9A4658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cxnSp>
        <p:nvCxnSpPr>
          <p:cNvPr id="34" name="Straight Arrow Connector 33"/>
          <p:cNvCxnSpPr>
            <a:cxnSpLocks/>
            <a:endCxn id="33" idx="2"/>
          </p:cNvCxnSpPr>
          <p:nvPr/>
        </p:nvCxnSpPr>
        <p:spPr>
          <a:xfrm flipV="1">
            <a:off x="6540498" y="3488515"/>
            <a:ext cx="299944" cy="43681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31AAA15-4F48-4CAF-BDD9-78BFD34F979D}"/>
              </a:ext>
            </a:extLst>
          </p:cNvPr>
          <p:cNvGrpSpPr/>
          <p:nvPr/>
        </p:nvGrpSpPr>
        <p:grpSpPr>
          <a:xfrm>
            <a:off x="1981199" y="4404614"/>
            <a:ext cx="1566042" cy="1635509"/>
            <a:chOff x="1981199" y="4404614"/>
            <a:chExt cx="1566042" cy="1635509"/>
          </a:xfrm>
        </p:grpSpPr>
        <p:sp>
          <p:nvSpPr>
            <p:cNvPr id="86" name="Rectangle 85"/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n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r>
                <a:rPr lang="en-US" dirty="0"/>
                <a:t>*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1B72BA-378B-4CEC-987F-8983C4F17818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BD4FF67-06EA-4574-8066-BDD1BEFB5B1B}"/>
              </a:ext>
            </a:extLst>
          </p:cNvPr>
          <p:cNvSpPr/>
          <p:nvPr/>
        </p:nvSpPr>
        <p:spPr>
          <a:xfrm>
            <a:off x="5711669" y="5717673"/>
            <a:ext cx="1205755" cy="4368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Python Script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A29C5F51-B9CF-4D6F-BFF1-95A4950EE2CB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3796928" y="5936080"/>
            <a:ext cx="1914741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97BF8E-2E74-4A38-A13E-36F93ADA9DF1}"/>
              </a:ext>
            </a:extLst>
          </p:cNvPr>
          <p:cNvSpPr txBox="1"/>
          <p:nvPr/>
        </p:nvSpPr>
        <p:spPr>
          <a:xfrm>
            <a:off x="3755834" y="5644782"/>
            <a:ext cx="18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Initial configuration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65451" y="6137306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err="1"/>
              <a:t>ConfD</a:t>
            </a:r>
            <a:r>
              <a:rPr lang="en-US" sz="1400" dirty="0"/>
              <a:t> alternates are being evaluated </a:t>
            </a:r>
          </a:p>
        </p:txBody>
      </p:sp>
    </p:spTree>
    <p:extLst>
      <p:ext uri="{BB962C8B-B14F-4D97-AF65-F5344CB8AC3E}">
        <p14:creationId xmlns:p14="http://schemas.microsoft.com/office/powerpoint/2010/main" val="3094571062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0515600" cy="1325563"/>
          </a:xfrm>
        </p:spPr>
        <p:txBody>
          <a:bodyPr/>
          <a:lstStyle/>
          <a:p>
            <a:r>
              <a:rPr lang="en-US" dirty="0"/>
              <a:t>Approach for RAN Simulator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7172461" y="1190438"/>
            <a:ext cx="4831976" cy="511153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1800" dirty="0" err="1"/>
              <a:t>RANSim</a:t>
            </a:r>
            <a:r>
              <a:rPr lang="en-US" sz="1800" dirty="0"/>
              <a:t> Controller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Spring Boot based micro service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RAN topology of ~2000 nodes to be simulated is defined into a Config DB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RAN Simulator spawns the Nodes based on this topology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Exposes following rest APIs to 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Retrieve the current topology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Update </a:t>
            </a:r>
            <a:r>
              <a:rPr lang="en-US" sz="1400" i="1" dirty="0" err="1"/>
              <a:t>phy</a:t>
            </a:r>
            <a:r>
              <a:rPr lang="en-US" sz="1400" i="1" dirty="0"/>
              <a:t>-cell-id</a:t>
            </a:r>
            <a:r>
              <a:rPr lang="en-US" sz="1400" dirty="0"/>
              <a:t> of a node to simulate collision or confusion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Drop a cell or create a new cell 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Retrieve the new </a:t>
            </a:r>
            <a:r>
              <a:rPr lang="en-US" sz="1400" i="1" dirty="0" err="1"/>
              <a:t>phy</a:t>
            </a:r>
            <a:r>
              <a:rPr lang="en-US" sz="1400" i="1" dirty="0"/>
              <a:t>-cell-id</a:t>
            </a:r>
            <a:r>
              <a:rPr lang="en-US" sz="1400" dirty="0"/>
              <a:t> set by SDN-R to a node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Start/Stop the network simulation</a:t>
            </a:r>
          </a:p>
          <a:p>
            <a:pPr lvl="1">
              <a:lnSpc>
                <a:spcPct val="110000"/>
              </a:lnSpc>
            </a:pPr>
            <a:r>
              <a:rPr lang="en-US" sz="1600" dirty="0" err="1"/>
              <a:t>MariaDB</a:t>
            </a:r>
            <a:r>
              <a:rPr lang="en-US" sz="1600" dirty="0"/>
              <a:t> will be used as the </a:t>
            </a:r>
            <a:r>
              <a:rPr lang="en-US" sz="1600" dirty="0" err="1"/>
              <a:t>config</a:t>
            </a:r>
            <a:r>
              <a:rPr lang="en-US" sz="1600" dirty="0"/>
              <a:t> database to store the topology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Robot scripts will drive the complete test sequences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Web GUI will show the current topology, </a:t>
            </a:r>
            <a:r>
              <a:rPr lang="en-US" sz="1600" i="1" dirty="0" err="1"/>
              <a:t>phy</a:t>
            </a:r>
            <a:r>
              <a:rPr lang="en-US" sz="1600" i="1" dirty="0"/>
              <a:t>-cell-id</a:t>
            </a:r>
            <a:r>
              <a:rPr lang="en-US" sz="1600" dirty="0"/>
              <a:t> collision/confusions, </a:t>
            </a:r>
            <a:r>
              <a:rPr lang="en-US" sz="1600" i="1" dirty="0"/>
              <a:t>ran-neighbor-list</a:t>
            </a:r>
            <a:r>
              <a:rPr lang="en-US" sz="1600" dirty="0"/>
              <a:t> changes,  updates from SDN-R, etc. Pictorial representation will be a stretch goal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338A3A11-35EA-4BC8-B0A1-DB9CA73BF166}"/>
              </a:ext>
            </a:extLst>
          </p:cNvPr>
          <p:cNvSpPr/>
          <p:nvPr/>
        </p:nvSpPr>
        <p:spPr>
          <a:xfrm>
            <a:off x="510988" y="3658880"/>
            <a:ext cx="3890682" cy="2663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Network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67CB002-11B8-4D69-91C8-19A31AE99D00}"/>
              </a:ext>
            </a:extLst>
          </p:cNvPr>
          <p:cNvSpPr/>
          <p:nvPr/>
        </p:nvSpPr>
        <p:spPr>
          <a:xfrm>
            <a:off x="510988" y="1255733"/>
            <a:ext cx="3890682" cy="21274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725999C-4658-4358-903F-3CE346E5BD28}"/>
              </a:ext>
            </a:extLst>
          </p:cNvPr>
          <p:cNvSpPr/>
          <p:nvPr/>
        </p:nvSpPr>
        <p:spPr>
          <a:xfrm>
            <a:off x="1981198" y="279153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D2F611A1-D56A-4C45-A958-66A4543CD45C}"/>
              </a:ext>
            </a:extLst>
          </p:cNvPr>
          <p:cNvSpPr/>
          <p:nvPr/>
        </p:nvSpPr>
        <p:spPr>
          <a:xfrm>
            <a:off x="5489049" y="3945906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38" name="Flowchart: Magnetic Disk 37">
            <a:extLst>
              <a:ext uri="{FF2B5EF4-FFF2-40B4-BE49-F238E27FC236}">
                <a16:creationId xmlns:a16="http://schemas.microsoft.com/office/drawing/2014/main" xmlns="" id="{98020A1D-4D3E-4540-900E-B5BD1655C1AD}"/>
              </a:ext>
            </a:extLst>
          </p:cNvPr>
          <p:cNvSpPr/>
          <p:nvPr/>
        </p:nvSpPr>
        <p:spPr>
          <a:xfrm>
            <a:off x="5710019" y="4878300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A922481B-7FB1-4291-9E36-807196056AC0}"/>
              </a:ext>
            </a:extLst>
          </p:cNvPr>
          <p:cNvCxnSpPr>
            <a:cxnSpLocks/>
            <a:stCxn id="84" idx="3"/>
            <a:endCxn id="34" idx="1"/>
          </p:cNvCxnSpPr>
          <p:nvPr/>
        </p:nvCxnSpPr>
        <p:spPr>
          <a:xfrm flipV="1">
            <a:off x="3796928" y="5086643"/>
            <a:ext cx="1692121" cy="167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56012AAA-2C9B-4241-8225-8CD4CD55D967}"/>
              </a:ext>
            </a:extLst>
          </p:cNvPr>
          <p:cNvCxnSpPr>
            <a:cxnSpLocks/>
            <a:stCxn id="84" idx="0"/>
            <a:endCxn id="33" idx="2"/>
          </p:cNvCxnSpPr>
          <p:nvPr/>
        </p:nvCxnSpPr>
        <p:spPr>
          <a:xfrm flipV="1">
            <a:off x="2718271" y="3242026"/>
            <a:ext cx="9238" cy="76899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B1F19523-DF66-4B76-99D7-0043DB44F57B}"/>
              </a:ext>
            </a:extLst>
          </p:cNvPr>
          <p:cNvCxnSpPr/>
          <p:nvPr/>
        </p:nvCxnSpPr>
        <p:spPr>
          <a:xfrm flipV="1">
            <a:off x="2243417" y="2268193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373E0929-135C-434E-8145-899F33861ACB}"/>
              </a:ext>
            </a:extLst>
          </p:cNvPr>
          <p:cNvSpPr/>
          <p:nvPr/>
        </p:nvSpPr>
        <p:spPr>
          <a:xfrm>
            <a:off x="1816464" y="1868988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MS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D70B6829-0122-487C-B16B-F1F77018CE29}"/>
              </a:ext>
            </a:extLst>
          </p:cNvPr>
          <p:cNvCxnSpPr/>
          <p:nvPr/>
        </p:nvCxnSpPr>
        <p:spPr>
          <a:xfrm flipV="1">
            <a:off x="3206010" y="2261470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69BFDC8E-8B5F-4509-8909-92AE7FB53409}"/>
              </a:ext>
            </a:extLst>
          </p:cNvPr>
          <p:cNvSpPr/>
          <p:nvPr/>
        </p:nvSpPr>
        <p:spPr>
          <a:xfrm>
            <a:off x="2779057" y="1862265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64DA9EC6-F17E-4A9D-ADCE-B3619E2058E4}"/>
              </a:ext>
            </a:extLst>
          </p:cNvPr>
          <p:cNvSpPr/>
          <p:nvPr/>
        </p:nvSpPr>
        <p:spPr>
          <a:xfrm>
            <a:off x="5692996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RANSim</a:t>
            </a:r>
            <a:endParaRPr lang="en-US" dirty="0"/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10026115-853B-470E-817C-ED20A64A0EC3}"/>
              </a:ext>
            </a:extLst>
          </p:cNvPr>
          <p:cNvSpPr/>
          <p:nvPr/>
        </p:nvSpPr>
        <p:spPr>
          <a:xfrm>
            <a:off x="5008708" y="2617076"/>
            <a:ext cx="986118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1A015A1-5A6D-48D6-9BF6-9436A1A4EA41}"/>
              </a:ext>
            </a:extLst>
          </p:cNvPr>
          <p:cNvCxnSpPr>
            <a:cxnSpLocks/>
            <a:endCxn id="55" idx="2"/>
          </p:cNvCxnSpPr>
          <p:nvPr/>
        </p:nvCxnSpPr>
        <p:spPr>
          <a:xfrm flipH="1" flipV="1">
            <a:off x="5501767" y="3488515"/>
            <a:ext cx="493059" cy="4573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83972832-A447-4F00-A3A9-0E126C417621}"/>
              </a:ext>
            </a:extLst>
          </p:cNvPr>
          <p:cNvSpPr/>
          <p:nvPr/>
        </p:nvSpPr>
        <p:spPr>
          <a:xfrm>
            <a:off x="6047438" y="2617076"/>
            <a:ext cx="1586007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Robot Framework/</a:t>
            </a:r>
          </a:p>
          <a:p>
            <a:pPr algn="ctr"/>
            <a:r>
              <a:rPr lang="en-US" dirty="0"/>
              <a:t>Python scripts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BCED1E80-01BD-4315-ABB8-3ACE66D18A2D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40AABDC2-582B-44A4-871C-9641312EC859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BC4C1CC2-3700-4296-AAC2-F7DA8B80B37F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A99E20D0-42CC-42A3-A05D-2922CD7EFD9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CD8B29D9-5FD9-4E10-9B3A-5A487D7A2AE5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ECFE6C1D-A23C-4110-A909-69B544CC6D7B}"/>
              </a:ext>
            </a:extLst>
          </p:cNvPr>
          <p:cNvCxnSpPr>
            <a:cxnSpLocks/>
            <a:endCxn id="72" idx="2"/>
          </p:cNvCxnSpPr>
          <p:nvPr/>
        </p:nvCxnSpPr>
        <p:spPr>
          <a:xfrm flipV="1">
            <a:off x="6540498" y="3488515"/>
            <a:ext cx="299944" cy="43681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51FE31A7-A773-4321-9C2E-CBBF569636C6}"/>
              </a:ext>
            </a:extLst>
          </p:cNvPr>
          <p:cNvGrpSpPr/>
          <p:nvPr/>
        </p:nvGrpSpPr>
        <p:grpSpPr>
          <a:xfrm>
            <a:off x="1981199" y="4404614"/>
            <a:ext cx="1566042" cy="1635509"/>
            <a:chOff x="1981199" y="4404614"/>
            <a:chExt cx="1566042" cy="1635509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39312574-BEB6-4779-9D1F-C0B671A03893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4B72F01A-A530-4324-9EAE-359CCB8809D0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r>
                <a:rPr lang="en-US" dirty="0"/>
                <a:t>*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028D3236-1B78-4F89-9076-D41B10BF9AC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0F3A4EE4-46CA-4236-946D-500BFACDB6B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D57F8332-2AB1-4BBE-87F3-15C19852CDD8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4182CFEA-175D-4484-92A8-61D8602B0847}"/>
              </a:ext>
            </a:extLst>
          </p:cNvPr>
          <p:cNvSpPr/>
          <p:nvPr/>
        </p:nvSpPr>
        <p:spPr>
          <a:xfrm>
            <a:off x="5711669" y="5717673"/>
            <a:ext cx="1205755" cy="4368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Python Script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00F315AE-EE11-4733-8511-958FBFD39A9E}"/>
              </a:ext>
            </a:extLst>
          </p:cNvPr>
          <p:cNvCxnSpPr>
            <a:cxnSpLocks/>
            <a:stCxn id="85" idx="1"/>
          </p:cNvCxnSpPr>
          <p:nvPr/>
        </p:nvCxnSpPr>
        <p:spPr>
          <a:xfrm flipH="1" flipV="1">
            <a:off x="3831315" y="5920444"/>
            <a:ext cx="1880354" cy="156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6C944D46-C92D-4249-BA4D-69205E6C196F}"/>
              </a:ext>
            </a:extLst>
          </p:cNvPr>
          <p:cNvSpPr txBox="1"/>
          <p:nvPr/>
        </p:nvSpPr>
        <p:spPr>
          <a:xfrm>
            <a:off x="3727460" y="5599428"/>
            <a:ext cx="18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Initial configuration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65451" y="6137306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err="1"/>
              <a:t>ConfD</a:t>
            </a:r>
            <a:r>
              <a:rPr lang="en-US" sz="1400" dirty="0"/>
              <a:t> alternates are being evaluated </a:t>
            </a:r>
          </a:p>
        </p:txBody>
      </p:sp>
    </p:spTree>
    <p:extLst>
      <p:ext uri="{BB962C8B-B14F-4D97-AF65-F5344CB8AC3E}">
        <p14:creationId xmlns:p14="http://schemas.microsoft.com/office/powerpoint/2010/main" val="1893119513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F5C7187-401C-43E7-89D7-1453425EF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 simulator interfaces (Proposal)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0008FD-FE84-45F4-A104-E54C449B9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2DE824D-88BB-430F-8A16-E9CD4AF5A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363483"/>
              </p:ext>
            </p:extLst>
          </p:nvPr>
        </p:nvGraphicFramePr>
        <p:xfrm>
          <a:off x="259653" y="1560465"/>
          <a:ext cx="11672694" cy="402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06915">
                  <a:extLst>
                    <a:ext uri="{9D8B030D-6E8A-4147-A177-3AD203B41FA5}">
                      <a16:colId xmlns:a16="http://schemas.microsoft.com/office/drawing/2014/main" xmlns="" val="2356683340"/>
                    </a:ext>
                  </a:extLst>
                </a:gridCol>
                <a:gridCol w="1578077">
                  <a:extLst>
                    <a:ext uri="{9D8B030D-6E8A-4147-A177-3AD203B41FA5}">
                      <a16:colId xmlns:a16="http://schemas.microsoft.com/office/drawing/2014/main" xmlns="" val="3622399938"/>
                    </a:ext>
                  </a:extLst>
                </a:gridCol>
                <a:gridCol w="3650189">
                  <a:extLst>
                    <a:ext uri="{9D8B030D-6E8A-4147-A177-3AD203B41FA5}">
                      <a16:colId xmlns:a16="http://schemas.microsoft.com/office/drawing/2014/main" xmlns="" val="121460023"/>
                    </a:ext>
                  </a:extLst>
                </a:gridCol>
                <a:gridCol w="2116431">
                  <a:extLst>
                    <a:ext uri="{9D8B030D-6E8A-4147-A177-3AD203B41FA5}">
                      <a16:colId xmlns:a16="http://schemas.microsoft.com/office/drawing/2014/main" xmlns="" val="1511223358"/>
                    </a:ext>
                  </a:extLst>
                </a:gridCol>
                <a:gridCol w="2921082">
                  <a:extLst>
                    <a:ext uri="{9D8B030D-6E8A-4147-A177-3AD203B41FA5}">
                      <a16:colId xmlns:a16="http://schemas.microsoft.com/office/drawing/2014/main" xmlns="" val="34874659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Message Source/</a:t>
                      </a:r>
                    </a:p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Message Destination/Consumer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8940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RAN-sim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 new </a:t>
                      </a:r>
                      <a:r>
                        <a:rPr lang="en-US" sz="200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netconf</a:t>
                      </a:r>
                      <a:r>
                        <a:rPr lang="en-US" sz="2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server</a:t>
                      </a:r>
                      <a:r>
                        <a:rPr lang="en-US" sz="200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should send mount request to SDN-R</a:t>
                      </a:r>
                      <a:endParaRPr lang="en-US" sz="20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RESTCONF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8026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RAN-sim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 change in </a:t>
                      </a:r>
                      <a:r>
                        <a:rPr lang="en-US" sz="200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ConfigDB</a:t>
                      </a:r>
                      <a:r>
                        <a:rPr lang="en-US" sz="2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(e.g., ran-neighbor-list , new PCI, cell down, </a:t>
                      </a:r>
                      <a:r>
                        <a:rPr lang="en-US" sz="200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</a:t>
                      </a:r>
                      <a:r>
                        <a:rPr lang="en-US" sz="2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to be informed</a:t>
                      </a:r>
                      <a:r>
                        <a:rPr lang="en-US" sz="200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SDN-R</a:t>
                      </a:r>
                      <a:endParaRPr lang="en-US" sz="20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Netconf</a:t>
                      </a: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Network Id, cell id,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pci</a:t>
                      </a: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(new) Neighbor 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07792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RAN-Sim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 new PCI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Netconf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request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Network id, cell id, new PCI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494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0594"/>
            <a:ext cx="10515600" cy="1325563"/>
          </a:xfrm>
        </p:spPr>
        <p:txBody>
          <a:bodyPr/>
          <a:lstStyle/>
          <a:p>
            <a:r>
              <a:rPr lang="en-US" dirty="0"/>
              <a:t>Illustrative sequence for a test scenario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884" y="731136"/>
            <a:ext cx="9229371" cy="612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8698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40243993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3</a:t>
            </a:fld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03568" y="2307648"/>
            <a:ext cx="1323589" cy="5843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PCI Handler MS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294" y="2086916"/>
            <a:ext cx="1077686" cy="808751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OOF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067" y="2068305"/>
            <a:ext cx="1447800" cy="82736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SDN-C</a:t>
            </a:r>
          </a:p>
        </p:txBody>
      </p:sp>
      <p:sp>
        <p:nvSpPr>
          <p:cNvPr id="13" name="Flowchart: Magnetic Disk 12"/>
          <p:cNvSpPr/>
          <p:nvPr/>
        </p:nvSpPr>
        <p:spPr>
          <a:xfrm>
            <a:off x="6780829" y="2412681"/>
            <a:ext cx="337457" cy="315282"/>
          </a:xfrm>
          <a:prstGeom prst="flowChartMagneticDisk">
            <a:avLst/>
          </a:prstGeom>
          <a:solidFill>
            <a:srgbClr val="F0DAEB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4367" y="2444299"/>
            <a:ext cx="567847" cy="27557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Config DB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97737" y="2068305"/>
            <a:ext cx="911932" cy="8189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521912" y="1963052"/>
            <a:ext cx="1965906" cy="7649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Nbr_list, PCI values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5909669" y="2525887"/>
            <a:ext cx="763398" cy="4227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249721" y="2760964"/>
            <a:ext cx="748016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227157" y="2506702"/>
            <a:ext cx="770580" cy="7153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4536399" y="2663489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5" name="Oval 84"/>
          <p:cNvSpPr/>
          <p:nvPr/>
        </p:nvSpPr>
        <p:spPr>
          <a:xfrm>
            <a:off x="2397635" y="274893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Oval 86"/>
          <p:cNvSpPr/>
          <p:nvPr/>
        </p:nvSpPr>
        <p:spPr>
          <a:xfrm>
            <a:off x="2370637" y="183300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90" name="Oval 89"/>
          <p:cNvSpPr/>
          <p:nvPr/>
        </p:nvSpPr>
        <p:spPr>
          <a:xfrm>
            <a:off x="3726719" y="2554859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1b</a:t>
            </a:r>
          </a:p>
        </p:txBody>
      </p:sp>
      <p:sp>
        <p:nvSpPr>
          <p:cNvPr id="91" name="Oval 90"/>
          <p:cNvSpPr/>
          <p:nvPr/>
        </p:nvSpPr>
        <p:spPr>
          <a:xfrm>
            <a:off x="1749754" y="2271430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1c</a:t>
            </a:r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278969" y="2470606"/>
            <a:ext cx="602035" cy="4206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2223544" y="2675207"/>
            <a:ext cx="680024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>
            <a:off x="8223460" y="15453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Config Value</a:t>
            </a:r>
          </a:p>
          <a:p>
            <a:r>
              <a:rPr lang="en-US" sz="1400" i="1" dirty="0" smtClean="0">
                <a:solidFill>
                  <a:schemeClr val="tx2"/>
                </a:solidFill>
              </a:rPr>
              <a:t>Change </a:t>
            </a:r>
            <a:r>
              <a:rPr lang="en-US" sz="1400" i="1" dirty="0">
                <a:solidFill>
                  <a:schemeClr val="tx2"/>
                </a:solidFill>
              </a:rPr>
              <a:t>Notifn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10291948" y="1443591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/>
              <a:t>(Netconf/Yang)</a:t>
            </a:r>
          </a:p>
        </p:txBody>
      </p:sp>
      <p:sp>
        <p:nvSpPr>
          <p:cNvPr id="99" name="Oval 98"/>
          <p:cNvSpPr/>
          <p:nvPr/>
        </p:nvSpPr>
        <p:spPr>
          <a:xfrm>
            <a:off x="4381388" y="226687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9</a:t>
            </a:r>
          </a:p>
        </p:txBody>
      </p:sp>
      <p:cxnSp>
        <p:nvCxnSpPr>
          <p:cNvPr id="105" name="Straight Arrow Connector 104"/>
          <p:cNvCxnSpPr>
            <a:cxnSpLocks/>
          </p:cNvCxnSpPr>
          <p:nvPr/>
        </p:nvCxnSpPr>
        <p:spPr>
          <a:xfrm flipV="1">
            <a:off x="7224726" y="1559920"/>
            <a:ext cx="1965" cy="487798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579862" y="2102530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1d</a:t>
            </a:r>
          </a:p>
        </p:txBody>
      </p:sp>
      <p:sp>
        <p:nvSpPr>
          <p:cNvPr id="102" name="Oval 101"/>
          <p:cNvSpPr/>
          <p:nvPr/>
        </p:nvSpPr>
        <p:spPr>
          <a:xfrm>
            <a:off x="5050146" y="2421022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Casablanca: PCI Optimization using OOF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2223544" y="2226347"/>
            <a:ext cx="2774194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365264" y="2269950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94" name="Oval 93"/>
          <p:cNvSpPr/>
          <p:nvPr/>
        </p:nvSpPr>
        <p:spPr>
          <a:xfrm>
            <a:off x="6057634" y="2093775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10</a:t>
            </a:r>
          </a:p>
        </p:txBody>
      </p:sp>
      <p:cxnSp>
        <p:nvCxnSpPr>
          <p:cNvPr id="114" name="Straight Arrow Connector 113"/>
          <p:cNvCxnSpPr>
            <a:cxnSpLocks/>
          </p:cNvCxnSpPr>
          <p:nvPr/>
        </p:nvCxnSpPr>
        <p:spPr>
          <a:xfrm flipH="1" flipV="1">
            <a:off x="7468599" y="1161464"/>
            <a:ext cx="2408" cy="906476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8135826" y="2284298"/>
            <a:ext cx="1386086" cy="14924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69"/>
              </p:ext>
            </p:extLst>
          </p:nvPr>
        </p:nvGraphicFramePr>
        <p:xfrm>
          <a:off x="989439" y="3392672"/>
          <a:ext cx="9823872" cy="3016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2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4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82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9620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7724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1a-1d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All</a:t>
                      </a:r>
                      <a:r>
                        <a:rPr lang="en-US" sz="1600" u="none" strike="noStrike" baseline="0" dirty="0">
                          <a:effectLst/>
                        </a:rPr>
                        <a:t> m</a:t>
                      </a:r>
                      <a:r>
                        <a:rPr lang="en-US" sz="1600" u="none" strike="noStrike" dirty="0">
                          <a:effectLst/>
                        </a:rPr>
                        <a:t>odules loaded to support PCI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</a:t>
                      </a:r>
                      <a:r>
                        <a:rPr lang="en-US" sz="1600" u="none" strike="noStrike" baseline="0" dirty="0">
                          <a:effectLst/>
                        </a:rPr>
                        <a:t> gets</a:t>
                      </a:r>
                      <a:r>
                        <a:rPr lang="en-US" sz="1600" u="none" strike="noStrike" dirty="0">
                          <a:effectLst/>
                        </a:rPr>
                        <a:t> PCI optimization 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fetches configuration 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queries</a:t>
                      </a:r>
                      <a:r>
                        <a:rPr lang="en-US" sz="1600" u="none" strike="noStrike" baseline="0" dirty="0">
                          <a:effectLst/>
                        </a:rPr>
                        <a:t> SDN-C database to </a:t>
                      </a:r>
                      <a:r>
                        <a:rPr lang="en-US" sz="1600" u="none" strike="noStrike" dirty="0">
                          <a:effectLst/>
                        </a:rPr>
                        <a:t>fetch data for cells in the region (REST API call)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Config change notification from RAN to SDN-C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(e.g. Nbr list change)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provides PCI Optimization result to PCI Handler MS (REST API call)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4a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SDN-C publishes config data change on DMaaP to PCI-Handler-MS.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PCI-Handler-MS provides PCI recommendation to Policy on </a:t>
                      </a:r>
                      <a:r>
                        <a:rPr lang="en-US" sz="1600" u="none" strike="noStrike" dirty="0" err="1">
                          <a:effectLst/>
                        </a:rPr>
                        <a:t>DMaaP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4b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PCI-Handler MS obtains relevant info from SDN-C (REST API call)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sends message to SDN-C with instruction for PCI configuration changes on </a:t>
                      </a:r>
                      <a:r>
                        <a:rPr lang="en-US" sz="1600" u="none" strike="noStrike">
                          <a:effectLst/>
                        </a:rPr>
                        <a:t>DMaaP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invokes OOF for pre-defined workflow for PCI Optimization (REST API call)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SDN-C applies </a:t>
                      </a:r>
                      <a:r>
                        <a:rPr lang="en-US" sz="1600" u="none" strike="noStrike" dirty="0" err="1">
                          <a:effectLst/>
                        </a:rPr>
                        <a:t>config</a:t>
                      </a:r>
                      <a:r>
                        <a:rPr lang="en-US" sz="1600" u="none" strike="noStrike" dirty="0">
                          <a:effectLst/>
                        </a:rPr>
                        <a:t> changes via </a:t>
                      </a:r>
                      <a:r>
                        <a:rPr lang="en-US" sz="1600" u="none" strike="noStrike" dirty="0" err="1">
                          <a:effectLst/>
                        </a:rPr>
                        <a:t>Netconf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09750" y="2922154"/>
            <a:ext cx="338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(SDN-C work done in SDN-R team)</a:t>
            </a:r>
          </a:p>
        </p:txBody>
      </p:sp>
      <p:cxnSp>
        <p:nvCxnSpPr>
          <p:cNvPr id="49" name="Elbow Connector 103">
            <a:extLst>
              <a:ext uri="{FF2B5EF4-FFF2-40B4-BE49-F238E27FC236}">
                <a16:creationId xmlns:a16="http://schemas.microsoft.com/office/drawing/2014/main" xmlns="" id="{E4DD0DC1-8EC1-41AC-8674-1F640893E8CB}"/>
              </a:ext>
            </a:extLst>
          </p:cNvPr>
          <p:cNvCxnSpPr>
            <a:cxnSpLocks/>
            <a:endCxn id="5" idx="0"/>
          </p:cNvCxnSpPr>
          <p:nvPr/>
        </p:nvCxnSpPr>
        <p:spPr>
          <a:xfrm rot="10800000" flipV="1">
            <a:off x="3565364" y="1583474"/>
            <a:ext cx="3646735" cy="724174"/>
          </a:xfrm>
          <a:prstGeom prst="bentConnector2">
            <a:avLst/>
          </a:prstGeom>
          <a:ln w="28575" cmpd="sng">
            <a:solidFill>
              <a:schemeClr val="tx1"/>
            </a:solidFill>
            <a:prstDash val="solid"/>
            <a:headEnd type="none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103">
            <a:extLst>
              <a:ext uri="{FF2B5EF4-FFF2-40B4-BE49-F238E27FC236}">
                <a16:creationId xmlns:a16="http://schemas.microsoft.com/office/drawing/2014/main" xmlns="" id="{832B9521-A0B7-4732-8821-A48411D755D4}"/>
              </a:ext>
            </a:extLst>
          </p:cNvPr>
          <p:cNvCxnSpPr>
            <a:cxnSpLocks/>
          </p:cNvCxnSpPr>
          <p:nvPr/>
        </p:nvCxnSpPr>
        <p:spPr>
          <a:xfrm>
            <a:off x="3997737" y="1782121"/>
            <a:ext cx="2852759" cy="278564"/>
          </a:xfrm>
          <a:prstGeom prst="bentConnector3">
            <a:avLst>
              <a:gd name="adj1" fmla="val 100610"/>
            </a:avLst>
          </a:prstGeom>
          <a:ln w="28575" cmpd="sng">
            <a:solidFill>
              <a:srgbClr val="FF0000"/>
            </a:solidFill>
            <a:prstDash val="solid"/>
            <a:headEnd type="arrow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xmlns="" id="{BE32B311-6BE5-411D-A459-B8B84389AC51}"/>
              </a:ext>
            </a:extLst>
          </p:cNvPr>
          <p:cNvCxnSpPr>
            <a:cxnSpLocks/>
          </p:cNvCxnSpPr>
          <p:nvPr/>
        </p:nvCxnSpPr>
        <p:spPr>
          <a:xfrm flipV="1">
            <a:off x="4000145" y="1756039"/>
            <a:ext cx="0" cy="55160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C0AED774-D9A4-4A8B-8642-BB3CA4C5ADEC}"/>
              </a:ext>
            </a:extLst>
          </p:cNvPr>
          <p:cNvSpPr/>
          <p:nvPr/>
        </p:nvSpPr>
        <p:spPr>
          <a:xfrm flipH="1">
            <a:off x="3318427" y="1662992"/>
            <a:ext cx="425340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4b</a:t>
            </a:r>
          </a:p>
        </p:txBody>
      </p:sp>
      <p:sp>
        <p:nvSpPr>
          <p:cNvPr id="109" name="Oval 108"/>
          <p:cNvSpPr/>
          <p:nvPr/>
        </p:nvSpPr>
        <p:spPr>
          <a:xfrm>
            <a:off x="4284960" y="1687314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4a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H="1" flipV="1">
            <a:off x="8135826" y="2550679"/>
            <a:ext cx="1386086" cy="4180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160298" y="2710128"/>
            <a:ext cx="1533063" cy="28602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Config </a:t>
            </a:r>
            <a:r>
              <a:rPr lang="en-US" sz="1400" i="1" dirty="0" smtClean="0">
                <a:solidFill>
                  <a:schemeClr val="tx2"/>
                </a:solidFill>
              </a:rPr>
              <a:t>Value Change</a:t>
            </a:r>
            <a:endParaRPr lang="en-US" sz="1400" i="1" dirty="0">
              <a:solidFill>
                <a:schemeClr val="tx2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8860346" y="2342002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11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9701721" y="1214962"/>
            <a:ext cx="489026" cy="1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9701721" y="1384428"/>
            <a:ext cx="489026" cy="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9691746" y="1553893"/>
            <a:ext cx="489026" cy="1"/>
          </a:xfrm>
          <a:prstGeom prst="straightConnector1">
            <a:avLst/>
          </a:prstGeom>
          <a:ln w="25400" cmpd="sng">
            <a:solidFill>
              <a:srgbClr val="92D050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291948" y="1225832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err="1" smtClean="0"/>
              <a:t>DMaaP</a:t>
            </a:r>
            <a:r>
              <a:rPr lang="en-US" sz="1400" dirty="0" smtClean="0"/>
              <a:t> Message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10291948" y="1021582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smtClean="0"/>
              <a:t>REST API</a:t>
            </a:r>
            <a:endParaRPr lang="en-US" sz="1400" dirty="0"/>
          </a:p>
        </p:txBody>
      </p:sp>
      <p:sp>
        <p:nvSpPr>
          <p:cNvPr id="79" name="Oval 78"/>
          <p:cNvSpPr/>
          <p:nvPr/>
        </p:nvSpPr>
        <p:spPr>
          <a:xfrm>
            <a:off x="8385345" y="2031424"/>
            <a:ext cx="339934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04" name="Elbow Connector 103"/>
          <p:cNvCxnSpPr>
            <a:cxnSpLocks/>
            <a:endCxn id="6" idx="0"/>
          </p:cNvCxnSpPr>
          <p:nvPr/>
        </p:nvCxnSpPr>
        <p:spPr>
          <a:xfrm rot="10800000" flipV="1">
            <a:off x="1662137" y="1183054"/>
            <a:ext cx="5806462" cy="903861"/>
          </a:xfrm>
          <a:prstGeom prst="bentConnector2">
            <a:avLst/>
          </a:prstGeom>
          <a:ln w="28575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1476717" y="1314906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8516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/ test case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Intel Confidential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67" y="1150877"/>
            <a:ext cx="5196733" cy="51287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11953" y="1263263"/>
            <a:ext cx="5333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latest flow and test case at:</a:t>
            </a:r>
          </a:p>
          <a:p>
            <a:r>
              <a:rPr lang="en-US" dirty="0">
                <a:hlinkClick r:id="rId3"/>
              </a:rPr>
              <a:t>ONAP OOF-based PCI wiki page</a:t>
            </a:r>
            <a:endParaRPr lang="en-US" dirty="0"/>
          </a:p>
          <a:p>
            <a:r>
              <a:rPr lang="en-US" sz="800" dirty="0">
                <a:hlinkClick r:id="rId3"/>
              </a:rPr>
              <a:t>https://wiki.onap.org/display/DW/5G+-+OOF+(ONAP+Optimization+Framework)+and+PCI+(Physical+Cell+ID)+Optimization</a:t>
            </a:r>
            <a:r>
              <a:rPr lang="en-US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17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1AD6B3A-1D9F-45F8-B5F4-06EE0100B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PCI optimization output from OOF will only be the list of cells with their modified PCI values. No additional configuration changes (e.g., power level change) are expected.</a:t>
            </a:r>
          </a:p>
          <a:p>
            <a:r>
              <a:rPr lang="en-US" dirty="0"/>
              <a:t>SDN-R will keep local </a:t>
            </a:r>
            <a:r>
              <a:rPr lang="en-US" dirty="0" err="1"/>
              <a:t>config</a:t>
            </a:r>
            <a:r>
              <a:rPr lang="en-US" dirty="0"/>
              <a:t> DB and update it based on config-change notification from RAN-Simulator.</a:t>
            </a:r>
          </a:p>
          <a:p>
            <a:r>
              <a:rPr lang="en-US" dirty="0"/>
              <a:t>For the current </a:t>
            </a:r>
            <a:r>
              <a:rPr lang="en-US" dirty="0" err="1"/>
              <a:t>PoC</a:t>
            </a:r>
            <a:r>
              <a:rPr lang="en-US" dirty="0"/>
              <a:t>, only one algorithm is exposed by OOF for PCI Optimization. This name is fetched by PCI-Handler MS from Config Policy, and passed towards OOF. Selecting PCI optimization policy based on certain criteria will be considered later.</a:t>
            </a:r>
          </a:p>
          <a:p>
            <a:r>
              <a:rPr lang="en-US" dirty="0"/>
              <a:t>SDN-R can bunch notifications and/or send info for &gt; 1 cell in a single notification to PCI-Handler MS.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A4AC5F3-376E-410D-987B-6C5E13BCE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AA67718-93B4-4B7F-BD54-3491BB635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B3766B7D-847A-4F77-97D6-E0212460C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Send only the relevant information in the notification, any additional details can be queried by the recipient.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Owner of the topic shall be the publisher.</a:t>
            </a:r>
          </a:p>
          <a:p>
            <a:pPr lvl="2">
              <a:lnSpc>
                <a:spcPct val="100000"/>
              </a:lnSpc>
            </a:pPr>
            <a:r>
              <a:rPr lang="en-US" sz="2000" dirty="0"/>
              <a:t>Option 1: Use unsecure mode (i.e., no keys)</a:t>
            </a:r>
          </a:p>
          <a:p>
            <a:pPr lvl="2">
              <a:lnSpc>
                <a:spcPct val="100000"/>
              </a:lnSpc>
            </a:pPr>
            <a:r>
              <a:rPr lang="en-US" sz="2000" b="1" u="sng" dirty="0"/>
              <a:t>Option 2</a:t>
            </a:r>
            <a:r>
              <a:rPr lang="en-US" sz="2000" dirty="0"/>
              <a:t>: Generate keys(which will be used for managing the topic in </a:t>
            </a:r>
            <a:r>
              <a:rPr lang="en-US" sz="2000" dirty="0" err="1"/>
              <a:t>DMaaP</a:t>
            </a:r>
            <a:r>
              <a:rPr lang="en-US" sz="2000" dirty="0"/>
              <a:t>) and store it in a </a:t>
            </a:r>
            <a:r>
              <a:rPr lang="en-US" sz="2000" dirty="0" err="1"/>
              <a:t>config</a:t>
            </a:r>
            <a:r>
              <a:rPr lang="en-US" sz="2000" dirty="0"/>
              <a:t> file, contents should be common for publisher and subscribers.</a:t>
            </a:r>
          </a:p>
          <a:p>
            <a:pPr lvl="2">
              <a:lnSpc>
                <a:spcPct val="100000"/>
              </a:lnSpc>
            </a:pPr>
            <a:r>
              <a:rPr lang="en-US" sz="2000" dirty="0"/>
              <a:t>Option 3 (not preferred): Publisher to expose an API for the subscriber to request subscription to be created (similar to current approach with SDC).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1975722F-4B05-4F95-8950-0BBAA8123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DMaaP</a:t>
            </a:r>
            <a:r>
              <a:rPr lang="en-US" dirty="0"/>
              <a:t> notifications: Principles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747CA2-E71A-45B2-B048-84835FC11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0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3A3E2DD-0738-4A7C-81ED-6565AC27D233}"/>
              </a:ext>
            </a:extLst>
          </p:cNvPr>
          <p:cNvSpPr txBox="1"/>
          <p:nvPr/>
        </p:nvSpPr>
        <p:spPr>
          <a:xfrm>
            <a:off x="457430" y="3478877"/>
            <a:ext cx="10113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PCI-Handler Micro-service (PCI-MS)</a:t>
            </a:r>
          </a:p>
        </p:txBody>
      </p:sp>
    </p:spTree>
    <p:extLst>
      <p:ext uri="{BB962C8B-B14F-4D97-AF65-F5344CB8AC3E}">
        <p14:creationId xmlns:p14="http://schemas.microsoft.com/office/powerpoint/2010/main" val="352719896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11AC588-D172-4B2E-996B-6DFB6B9E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PCI-MS architecture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E412C61-C3D0-4B43-97FE-7C75ED927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EAA19E48-0E50-4459-88DC-615320624658}"/>
              </a:ext>
            </a:extLst>
          </p:cNvPr>
          <p:cNvSpPr/>
          <p:nvPr/>
        </p:nvSpPr>
        <p:spPr>
          <a:xfrm>
            <a:off x="1288987" y="1128123"/>
            <a:ext cx="5758200" cy="327740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boot application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xmlns="" id="{3FE63CCA-3637-46DE-AB9A-10BB79459F00}"/>
              </a:ext>
            </a:extLst>
          </p:cNvPr>
          <p:cNvSpPr/>
          <p:nvPr/>
        </p:nvSpPr>
        <p:spPr>
          <a:xfrm>
            <a:off x="1517482" y="2060272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EFC2F1F-8CF5-46C2-8E92-8BDBE2F7A09E}"/>
              </a:ext>
            </a:extLst>
          </p:cNvPr>
          <p:cNvSpPr/>
          <p:nvPr/>
        </p:nvSpPr>
        <p:spPr>
          <a:xfrm>
            <a:off x="2605566" y="1916641"/>
            <a:ext cx="4101145" cy="767203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Core Logic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962DDD6A-44E9-4F12-937A-68D53A2B434A}"/>
              </a:ext>
            </a:extLst>
          </p:cNvPr>
          <p:cNvSpPr/>
          <p:nvPr/>
        </p:nvSpPr>
        <p:spPr>
          <a:xfrm>
            <a:off x="4161161" y="3132436"/>
            <a:ext cx="2576151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client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A0A8A15E-F24E-4765-A076-E95450549F95}"/>
              </a:ext>
            </a:extLst>
          </p:cNvPr>
          <p:cNvSpPr/>
          <p:nvPr/>
        </p:nvSpPr>
        <p:spPr>
          <a:xfrm>
            <a:off x="3574573" y="4654624"/>
            <a:ext cx="1122696" cy="51253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SDN-R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7003F0BC-C421-4631-B37F-E09C005BD7D6}"/>
              </a:ext>
            </a:extLst>
          </p:cNvPr>
          <p:cNvSpPr/>
          <p:nvPr/>
        </p:nvSpPr>
        <p:spPr>
          <a:xfrm>
            <a:off x="2314549" y="4670336"/>
            <a:ext cx="1098883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F458D183-7A20-4C95-8CED-D64C2F16C912}"/>
              </a:ext>
            </a:extLst>
          </p:cNvPr>
          <p:cNvSpPr/>
          <p:nvPr/>
        </p:nvSpPr>
        <p:spPr>
          <a:xfrm>
            <a:off x="5064004" y="4674317"/>
            <a:ext cx="1590034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Policy</a:t>
            </a:r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xmlns="" id="{4871A942-1648-4EAE-AE47-54F731454D5C}"/>
              </a:ext>
            </a:extLst>
          </p:cNvPr>
          <p:cNvSpPr/>
          <p:nvPr/>
        </p:nvSpPr>
        <p:spPr>
          <a:xfrm>
            <a:off x="2678853" y="3703831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Arrow: Up-Down 30">
            <a:extLst>
              <a:ext uri="{FF2B5EF4-FFF2-40B4-BE49-F238E27FC236}">
                <a16:creationId xmlns:a16="http://schemas.microsoft.com/office/drawing/2014/main" xmlns="" id="{9A87BDF9-19BB-474D-8E0F-2752F50038E2}"/>
              </a:ext>
            </a:extLst>
          </p:cNvPr>
          <p:cNvSpPr/>
          <p:nvPr/>
        </p:nvSpPr>
        <p:spPr>
          <a:xfrm>
            <a:off x="4308758" y="3695714"/>
            <a:ext cx="296865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A668619D-B7E4-4EAC-BC21-F527E1B0B256}"/>
              </a:ext>
            </a:extLst>
          </p:cNvPr>
          <p:cNvSpPr/>
          <p:nvPr/>
        </p:nvSpPr>
        <p:spPr>
          <a:xfrm>
            <a:off x="9129662" y="4605451"/>
            <a:ext cx="1097464" cy="33428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Other ONAP components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BE2296F-AC26-4504-BC0C-FE7FE027A343}"/>
              </a:ext>
            </a:extLst>
          </p:cNvPr>
          <p:cNvSpPr/>
          <p:nvPr/>
        </p:nvSpPr>
        <p:spPr>
          <a:xfrm>
            <a:off x="9027164" y="4450315"/>
            <a:ext cx="2133872" cy="1768248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xmlns="" id="{C412A0CC-B1DD-4503-BE1B-6B5C53569BEF}"/>
              </a:ext>
            </a:extLst>
          </p:cNvPr>
          <p:cNvSpPr/>
          <p:nvPr/>
        </p:nvSpPr>
        <p:spPr>
          <a:xfrm>
            <a:off x="9129662" y="5017792"/>
            <a:ext cx="1889201" cy="1122712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Config information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Processed notifications (but not sent to OOF)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Buffered notifications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State information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6E43C962-13DB-46EF-9E51-2AA032534BA4}"/>
              </a:ext>
            </a:extLst>
          </p:cNvPr>
          <p:cNvSpPr/>
          <p:nvPr/>
        </p:nvSpPr>
        <p:spPr>
          <a:xfrm>
            <a:off x="3812515" y="5633699"/>
            <a:ext cx="1122696" cy="361075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RAN-Sim</a:t>
            </a:r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xmlns="" id="{B7B61379-C01F-4670-A76A-D294D9AB1FBC}"/>
              </a:ext>
            </a:extLst>
          </p:cNvPr>
          <p:cNvSpPr/>
          <p:nvPr/>
        </p:nvSpPr>
        <p:spPr>
          <a:xfrm>
            <a:off x="4223845" y="5210750"/>
            <a:ext cx="288758" cy="422949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xmlns="" id="{4CCBA49B-1012-49ED-BA78-5021AF09BB4D}"/>
              </a:ext>
            </a:extLst>
          </p:cNvPr>
          <p:cNvSpPr/>
          <p:nvPr/>
        </p:nvSpPr>
        <p:spPr>
          <a:xfrm>
            <a:off x="5698724" y="3714696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C8163-ED86-4277-8DA8-8B71C569FB04}"/>
              </a:ext>
            </a:extLst>
          </p:cNvPr>
          <p:cNvSpPr txBox="1"/>
          <p:nvPr/>
        </p:nvSpPr>
        <p:spPr>
          <a:xfrm>
            <a:off x="27934" y="4756536"/>
            <a:ext cx="2662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Note</a:t>
            </a:r>
            <a:r>
              <a:rPr lang="en-US" sz="1600" dirty="0"/>
              <a:t>: This architecture depicts a standalone PCI micro-service. When this is moved to DCAE, the interfaces will be adapted appropriately.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D134FD91-E153-4F27-9F56-6428D301A71B}"/>
              </a:ext>
            </a:extLst>
          </p:cNvPr>
          <p:cNvSpPr/>
          <p:nvPr/>
        </p:nvSpPr>
        <p:spPr>
          <a:xfrm>
            <a:off x="8310102" y="1278852"/>
            <a:ext cx="3703221" cy="28832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Logic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Upon notification from SDN-R, process it appropriately, including:</a:t>
            </a:r>
          </a:p>
          <a:p>
            <a:pPr marL="520700" lvl="1" indent="-284163">
              <a:buAutoNum type="alphaLcParenBoth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Waiting for more notifications</a:t>
            </a:r>
          </a:p>
          <a:p>
            <a:pPr marL="520700" lvl="1" indent="-284163">
              <a:buAutoNum type="alphaLcParenBoth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Buffering notifications if OOF has been triggered for same cluster</a:t>
            </a:r>
          </a:p>
          <a:p>
            <a:pPr marL="520700" lvl="1" indent="-284163">
              <a:buAutoNum type="alphaLcParenBoth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Checking if OOF has to be triggered, and triggering OOF</a:t>
            </a:r>
          </a:p>
          <a:p>
            <a:pPr marL="520700" lvl="1" indent="-284163">
              <a:buAutoNum type="alphaLcParenBoth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Upon receiving response from OOF, trigger policy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Fetch and store policy updates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885768B-3C08-4494-81CD-1B3DC5480155}"/>
              </a:ext>
            </a:extLst>
          </p:cNvPr>
          <p:cNvSpPr/>
          <p:nvPr/>
        </p:nvSpPr>
        <p:spPr>
          <a:xfrm>
            <a:off x="1770424" y="3121216"/>
            <a:ext cx="2125427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REST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Interface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Arrow: Up-Down 31">
            <a:extLst>
              <a:ext uri="{FF2B5EF4-FFF2-40B4-BE49-F238E27FC236}">
                <a16:creationId xmlns:a16="http://schemas.microsoft.com/office/drawing/2014/main" xmlns="" id="{027F0B75-52E4-495F-ACD6-020499BA3E7C}"/>
              </a:ext>
            </a:extLst>
          </p:cNvPr>
          <p:cNvSpPr/>
          <p:nvPr/>
        </p:nvSpPr>
        <p:spPr>
          <a:xfrm rot="20103959">
            <a:off x="3390856" y="3723733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Arrow: Up-Down 34">
            <a:extLst>
              <a:ext uri="{FF2B5EF4-FFF2-40B4-BE49-F238E27FC236}">
                <a16:creationId xmlns:a16="http://schemas.microsoft.com/office/drawing/2014/main" xmlns="" id="{3EB2329E-CF43-4506-B8D5-5D2497A0167D}"/>
              </a:ext>
            </a:extLst>
          </p:cNvPr>
          <p:cNvSpPr/>
          <p:nvPr/>
        </p:nvSpPr>
        <p:spPr>
          <a:xfrm rot="17944345">
            <a:off x="4364689" y="3323771"/>
            <a:ext cx="258847" cy="1776209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774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E3B7F7E-FEAD-4C9F-9815-4BE57A266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9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BCAFBE30-FEC4-4769-ACC4-0FE6A64AC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PCI: Workflow overview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25D90B1B-4027-4947-83F4-41B9EEB3E8D6}"/>
              </a:ext>
            </a:extLst>
          </p:cNvPr>
          <p:cNvSpPr/>
          <p:nvPr/>
        </p:nvSpPr>
        <p:spPr>
          <a:xfrm>
            <a:off x="4120533" y="1378777"/>
            <a:ext cx="2442411" cy="67376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Wait state (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Note 1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48" name="Parallelogram 47">
            <a:extLst>
              <a:ext uri="{FF2B5EF4-FFF2-40B4-BE49-F238E27FC236}">
                <a16:creationId xmlns:a16="http://schemas.microsoft.com/office/drawing/2014/main" xmlns="" id="{8CF1393A-FC29-4620-8F9C-02624697DBDE}"/>
              </a:ext>
            </a:extLst>
          </p:cNvPr>
          <p:cNvSpPr/>
          <p:nvPr/>
        </p:nvSpPr>
        <p:spPr>
          <a:xfrm>
            <a:off x="179321" y="2441573"/>
            <a:ext cx="2213829" cy="589547"/>
          </a:xfrm>
          <a:prstGeom prst="parallelogram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SDN-R notification for an ‘existing’ cluster (over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(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Note 2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49" name="Parallelogram 48">
            <a:extLst>
              <a:ext uri="{FF2B5EF4-FFF2-40B4-BE49-F238E27FC236}">
                <a16:creationId xmlns:a16="http://schemas.microsoft.com/office/drawing/2014/main" xmlns="" id="{00CA2786-124F-423F-AF2D-46E7A6C2422A}"/>
              </a:ext>
            </a:extLst>
          </p:cNvPr>
          <p:cNvSpPr/>
          <p:nvPr/>
        </p:nvSpPr>
        <p:spPr>
          <a:xfrm>
            <a:off x="2738837" y="2443493"/>
            <a:ext cx="2324503" cy="589546"/>
          </a:xfrm>
          <a:prstGeom prst="parallelogram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SDN-R notification for a ‘new’ cluster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(over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(Note 2)</a:t>
            </a:r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xmlns="" id="{D0FCDD60-F736-4D62-BBFB-6467D516949D}"/>
              </a:ext>
            </a:extLst>
          </p:cNvPr>
          <p:cNvSpPr/>
          <p:nvPr/>
        </p:nvSpPr>
        <p:spPr>
          <a:xfrm>
            <a:off x="325213" y="3671892"/>
            <a:ext cx="1774658" cy="1215190"/>
          </a:xfrm>
          <a:prstGeom prst="diamond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 triggered for this cluster?</a:t>
            </a:r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xmlns="" id="{78D65F58-31FD-4AC1-9D02-D60F55874F03}"/>
              </a:ext>
            </a:extLst>
          </p:cNvPr>
          <p:cNvSpPr/>
          <p:nvPr/>
        </p:nvSpPr>
        <p:spPr>
          <a:xfrm>
            <a:off x="4662471" y="5220497"/>
            <a:ext cx="1798218" cy="1215190"/>
          </a:xfrm>
          <a:prstGeom prst="diamond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 can be triggered?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C99BF404-5B48-4F81-80DF-4C4138342EFE}"/>
              </a:ext>
            </a:extLst>
          </p:cNvPr>
          <p:cNvSpPr/>
          <p:nvPr/>
        </p:nvSpPr>
        <p:spPr>
          <a:xfrm>
            <a:off x="335001" y="5166926"/>
            <a:ext cx="1774658" cy="49931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Queue notification</a:t>
            </a:r>
          </a:p>
        </p:txBody>
      </p:sp>
      <p:sp>
        <p:nvSpPr>
          <p:cNvPr id="53" name="Parallelogram 52">
            <a:extLst>
              <a:ext uri="{FF2B5EF4-FFF2-40B4-BE49-F238E27FC236}">
                <a16:creationId xmlns:a16="http://schemas.microsoft.com/office/drawing/2014/main" xmlns="" id="{624FB90D-5655-490B-8D20-D910627EF79F}"/>
              </a:ext>
            </a:extLst>
          </p:cNvPr>
          <p:cNvSpPr/>
          <p:nvPr/>
        </p:nvSpPr>
        <p:spPr>
          <a:xfrm>
            <a:off x="5348953" y="2423402"/>
            <a:ext cx="2112566" cy="589547"/>
          </a:xfrm>
          <a:prstGeom prst="parallelogram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Policy update notification received (over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52E3FC07-76D7-4A00-A19D-402BE71946A7}"/>
              </a:ext>
            </a:extLst>
          </p:cNvPr>
          <p:cNvCxnSpPr>
            <a:cxnSpLocks/>
            <a:stCxn id="48" idx="3"/>
            <a:endCxn id="50" idx="0"/>
          </p:cNvCxnSpPr>
          <p:nvPr/>
        </p:nvCxnSpPr>
        <p:spPr>
          <a:xfrm>
            <a:off x="1212542" y="3031120"/>
            <a:ext cx="0" cy="640772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9163143C-E92D-4879-9A2B-20922CFBF079}"/>
              </a:ext>
            </a:extLst>
          </p:cNvPr>
          <p:cNvCxnSpPr>
            <a:stCxn id="50" idx="2"/>
            <a:endCxn id="52" idx="0"/>
          </p:cNvCxnSpPr>
          <p:nvPr/>
        </p:nvCxnSpPr>
        <p:spPr>
          <a:xfrm>
            <a:off x="1212542" y="4887082"/>
            <a:ext cx="9788" cy="279844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B18C4326-3658-434E-A123-DC1DB9E7CD82}"/>
              </a:ext>
            </a:extLst>
          </p:cNvPr>
          <p:cNvSpPr/>
          <p:nvPr/>
        </p:nvSpPr>
        <p:spPr>
          <a:xfrm>
            <a:off x="2793610" y="3500311"/>
            <a:ext cx="2214960" cy="77335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Fetch additional info as required from SDN-R (e.g., neighbor’s neighbor) (REST)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latin typeface="Arial"/>
              </a:rPr>
              <a:t>(Note 3)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76439EF6-E2ED-48AA-8682-C5B8C5DF0F7B}"/>
              </a:ext>
            </a:extLst>
          </p:cNvPr>
          <p:cNvCxnSpPr>
            <a:cxnSpLocks/>
            <a:stCxn id="49" idx="4"/>
            <a:endCxn id="56" idx="0"/>
          </p:cNvCxnSpPr>
          <p:nvPr/>
        </p:nvCxnSpPr>
        <p:spPr>
          <a:xfrm>
            <a:off x="3901089" y="3033039"/>
            <a:ext cx="1" cy="467272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9B5DEA1B-175D-4832-96FF-FF8F734B1800}"/>
              </a:ext>
            </a:extLst>
          </p:cNvPr>
          <p:cNvSpPr/>
          <p:nvPr/>
        </p:nvSpPr>
        <p:spPr>
          <a:xfrm>
            <a:off x="5517907" y="3549879"/>
            <a:ext cx="1774658" cy="49931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Fetch policy (REST)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1C4EF846-5CE2-4F8C-9F07-A255FAD844F8}"/>
              </a:ext>
            </a:extLst>
          </p:cNvPr>
          <p:cNvSpPr/>
          <p:nvPr/>
        </p:nvSpPr>
        <p:spPr>
          <a:xfrm>
            <a:off x="6128017" y="4318207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402E99A2-8593-421B-BC6E-D3F1280D6207}"/>
              </a:ext>
            </a:extLst>
          </p:cNvPr>
          <p:cNvSpPr/>
          <p:nvPr/>
        </p:nvSpPr>
        <p:spPr>
          <a:xfrm>
            <a:off x="7121402" y="1312038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xmlns="" id="{47D3C339-09BC-453A-A888-6800E7CF19E9}"/>
              </a:ext>
            </a:extLst>
          </p:cNvPr>
          <p:cNvCxnSpPr>
            <a:cxnSpLocks/>
            <a:stCxn id="53" idx="4"/>
            <a:endCxn id="58" idx="0"/>
          </p:cNvCxnSpPr>
          <p:nvPr/>
        </p:nvCxnSpPr>
        <p:spPr>
          <a:xfrm>
            <a:off x="6405236" y="3012949"/>
            <a:ext cx="0" cy="536930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xmlns="" id="{71EF40D5-B014-4F32-8A9D-0A7B073EB875}"/>
              </a:ext>
            </a:extLst>
          </p:cNvPr>
          <p:cNvCxnSpPr>
            <a:cxnSpLocks/>
            <a:stCxn id="58" idx="2"/>
            <a:endCxn id="59" idx="0"/>
          </p:cNvCxnSpPr>
          <p:nvPr/>
        </p:nvCxnSpPr>
        <p:spPr>
          <a:xfrm flipH="1">
            <a:off x="6400727" y="4049190"/>
            <a:ext cx="4509" cy="269017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xmlns="" id="{D75E6C7A-BBBB-4E3D-BEE8-1F751BFD64BD}"/>
              </a:ext>
            </a:extLst>
          </p:cNvPr>
          <p:cNvCxnSpPr>
            <a:stCxn id="60" idx="2"/>
          </p:cNvCxnSpPr>
          <p:nvPr/>
        </p:nvCxnSpPr>
        <p:spPr>
          <a:xfrm flipH="1" flipV="1">
            <a:off x="6562943" y="1547219"/>
            <a:ext cx="558459" cy="1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98284E16-0B7D-41B8-9F02-757CCD3559B8}"/>
              </a:ext>
            </a:extLst>
          </p:cNvPr>
          <p:cNvSpPr txBox="1"/>
          <p:nvPr/>
        </p:nvSpPr>
        <p:spPr>
          <a:xfrm>
            <a:off x="6408619" y="5527951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Yes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xmlns="" id="{2C586285-EE4F-43F3-8134-6D9817D89492}"/>
              </a:ext>
            </a:extLst>
          </p:cNvPr>
          <p:cNvCxnSpPr>
            <a:cxnSpLocks/>
            <a:stCxn id="50" idx="3"/>
            <a:endCxn id="56" idx="1"/>
          </p:cNvCxnSpPr>
          <p:nvPr/>
        </p:nvCxnSpPr>
        <p:spPr>
          <a:xfrm flipV="1">
            <a:off x="2099871" y="3886986"/>
            <a:ext cx="693739" cy="39250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0EF68DFD-87EB-4CCD-9EEB-12D03988220A}"/>
              </a:ext>
            </a:extLst>
          </p:cNvPr>
          <p:cNvSpPr/>
          <p:nvPr/>
        </p:nvSpPr>
        <p:spPr>
          <a:xfrm>
            <a:off x="939832" y="5901420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E1404E4A-A833-4441-BEB2-CFB314728094}"/>
              </a:ext>
            </a:extLst>
          </p:cNvPr>
          <p:cNvCxnSpPr>
            <a:stCxn id="52" idx="2"/>
            <a:endCxn id="68" idx="0"/>
          </p:cNvCxnSpPr>
          <p:nvPr/>
        </p:nvCxnSpPr>
        <p:spPr>
          <a:xfrm flipH="1">
            <a:off x="1212542" y="5666237"/>
            <a:ext cx="9788" cy="235183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3F6CB3E-20EF-433C-AE12-6A5811B8C263}"/>
              </a:ext>
            </a:extLst>
          </p:cNvPr>
          <p:cNvSpPr txBox="1"/>
          <p:nvPr/>
        </p:nvSpPr>
        <p:spPr>
          <a:xfrm>
            <a:off x="1187282" y="4846666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Yes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B8A2479-C7A1-45E3-A6E6-64493B16F6B5}"/>
              </a:ext>
            </a:extLst>
          </p:cNvPr>
          <p:cNvSpPr txBox="1"/>
          <p:nvPr/>
        </p:nvSpPr>
        <p:spPr>
          <a:xfrm>
            <a:off x="2037635" y="397793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No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6529AC7D-7821-4BD4-AE41-FF0AE94FB0E4}"/>
              </a:ext>
            </a:extLst>
          </p:cNvPr>
          <p:cNvSpPr/>
          <p:nvPr/>
        </p:nvSpPr>
        <p:spPr>
          <a:xfrm>
            <a:off x="6856868" y="5578435"/>
            <a:ext cx="1774658" cy="49931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 OOF (REST) for PCI optimization</a:t>
            </a:r>
          </a:p>
        </p:txBody>
      </p:sp>
      <p:sp>
        <p:nvSpPr>
          <p:cNvPr id="76" name="Parallelogram 75">
            <a:extLst>
              <a:ext uri="{FF2B5EF4-FFF2-40B4-BE49-F238E27FC236}">
                <a16:creationId xmlns:a16="http://schemas.microsoft.com/office/drawing/2014/main" xmlns="" id="{5E47DFD5-0950-4DDC-8F4C-777AF078A0E4}"/>
              </a:ext>
            </a:extLst>
          </p:cNvPr>
          <p:cNvSpPr/>
          <p:nvPr/>
        </p:nvSpPr>
        <p:spPr>
          <a:xfrm>
            <a:off x="7701275" y="2431946"/>
            <a:ext cx="2112566" cy="589547"/>
          </a:xfrm>
          <a:prstGeom prst="parallelogram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 defTabSz="457200"/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 response </a:t>
            </a:r>
            <a:r>
              <a:rPr lang="en-US" sz="1200" kern="0" dirty="0">
                <a:solidFill>
                  <a:srgbClr val="000000"/>
                </a:solidFill>
                <a:latin typeface="Arial"/>
              </a:rPr>
              <a:t>received (REST)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9A6C89D5-B385-4D0A-A5AC-ECAD7803C7F2}"/>
              </a:ext>
            </a:extLst>
          </p:cNvPr>
          <p:cNvSpPr/>
          <p:nvPr/>
        </p:nvSpPr>
        <p:spPr>
          <a:xfrm>
            <a:off x="7870229" y="3492871"/>
            <a:ext cx="1774658" cy="49931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 policy module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9D3810BC-D2B5-47FA-8991-92655CDF5406}"/>
              </a:ext>
            </a:extLst>
          </p:cNvPr>
          <p:cNvCxnSpPr>
            <a:stCxn id="76" idx="4"/>
            <a:endCxn id="77" idx="0"/>
          </p:cNvCxnSpPr>
          <p:nvPr/>
        </p:nvCxnSpPr>
        <p:spPr>
          <a:xfrm>
            <a:off x="8757558" y="3021493"/>
            <a:ext cx="0" cy="471378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xmlns="" id="{3DE95F8B-8D5B-4F5B-A60D-CA0951657673}"/>
              </a:ext>
            </a:extLst>
          </p:cNvPr>
          <p:cNvCxnSpPr>
            <a:cxnSpLocks/>
            <a:stCxn id="77" idx="2"/>
          </p:cNvCxnSpPr>
          <p:nvPr/>
        </p:nvCxnSpPr>
        <p:spPr>
          <a:xfrm flipH="1">
            <a:off x="8757557" y="3992182"/>
            <a:ext cx="1" cy="289670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338F9957-0BBA-4E0D-AB53-CC19149C5C22}"/>
              </a:ext>
            </a:extLst>
          </p:cNvPr>
          <p:cNvSpPr/>
          <p:nvPr/>
        </p:nvSpPr>
        <p:spPr>
          <a:xfrm>
            <a:off x="1768744" y="991008"/>
            <a:ext cx="1576646" cy="467523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Initialization and policy fetch</a:t>
            </a:r>
          </a:p>
        </p:txBody>
      </p: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xmlns="" id="{AD99AF88-2748-4C58-8BA2-D4F9A2AAC576}"/>
              </a:ext>
            </a:extLst>
          </p:cNvPr>
          <p:cNvCxnSpPr>
            <a:cxnSpLocks/>
            <a:stCxn id="140" idx="3"/>
            <a:endCxn id="51" idx="0"/>
          </p:cNvCxnSpPr>
          <p:nvPr/>
        </p:nvCxnSpPr>
        <p:spPr>
          <a:xfrm>
            <a:off x="5016114" y="4862983"/>
            <a:ext cx="545466" cy="357514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xmlns="" id="{3252ED3C-82C2-4F9D-BAA7-A43AD49A66ED}"/>
              </a:ext>
            </a:extLst>
          </p:cNvPr>
          <p:cNvCxnSpPr>
            <a:cxnSpLocks/>
            <a:stCxn id="47" idx="2"/>
            <a:endCxn id="49" idx="0"/>
          </p:cNvCxnSpPr>
          <p:nvPr/>
        </p:nvCxnSpPr>
        <p:spPr>
          <a:xfrm rot="5400000">
            <a:off x="4425941" y="1527694"/>
            <a:ext cx="390947" cy="144065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xmlns="" id="{E3DC398E-6FBB-4353-877F-1E59576B5409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62944" y="1949926"/>
            <a:ext cx="2194614" cy="482020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xmlns="" id="{27CA364E-7702-48F4-B0FA-504F049AF3F5}"/>
              </a:ext>
            </a:extLst>
          </p:cNvPr>
          <p:cNvCxnSpPr>
            <a:cxnSpLocks/>
            <a:stCxn id="47" idx="1"/>
            <a:endCxn id="48" idx="1"/>
          </p:cNvCxnSpPr>
          <p:nvPr/>
        </p:nvCxnSpPr>
        <p:spPr>
          <a:xfrm rot="10800000" flipV="1">
            <a:off x="1359929" y="1715661"/>
            <a:ext cx="2760604" cy="725911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724326D4-38D8-4D57-B152-06AA90735142}"/>
              </a:ext>
            </a:extLst>
          </p:cNvPr>
          <p:cNvSpPr txBox="1"/>
          <p:nvPr/>
        </p:nvSpPr>
        <p:spPr>
          <a:xfrm>
            <a:off x="9978762" y="948460"/>
            <a:ext cx="2171400" cy="35394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time when coming to this state, the queue is checked for any buffered SDN-R notifications.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‘Existing’ – a cluster for which a notification has already been received &amp; under processing.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fetching additional data if a new notification is received, it will be buffered.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647C59B0-4A0C-4484-8E49-20AE62890D0E}"/>
              </a:ext>
            </a:extLst>
          </p:cNvPr>
          <p:cNvSpPr/>
          <p:nvPr/>
        </p:nvSpPr>
        <p:spPr>
          <a:xfrm>
            <a:off x="2801154" y="4566290"/>
            <a:ext cx="2214960" cy="59338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 notification, determine collision/ confusion and next action</a:t>
            </a: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xmlns="" id="{159EB07D-52BF-4D55-84B3-4CF610A45F79}"/>
              </a:ext>
            </a:extLst>
          </p:cNvPr>
          <p:cNvCxnSpPr>
            <a:cxnSpLocks/>
            <a:stCxn id="56" idx="2"/>
            <a:endCxn id="140" idx="0"/>
          </p:cNvCxnSpPr>
          <p:nvPr/>
        </p:nvCxnSpPr>
        <p:spPr>
          <a:xfrm>
            <a:off x="3901090" y="4273661"/>
            <a:ext cx="7544" cy="292629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158" name="Connector: Elbow 157">
            <a:extLst>
              <a:ext uri="{FF2B5EF4-FFF2-40B4-BE49-F238E27FC236}">
                <a16:creationId xmlns:a16="http://schemas.microsoft.com/office/drawing/2014/main" xmlns="" id="{386B506E-3E56-428C-8C62-A28E0993A6F4}"/>
              </a:ext>
            </a:extLst>
          </p:cNvPr>
          <p:cNvCxnSpPr>
            <a:cxnSpLocks/>
            <a:stCxn id="81" idx="3"/>
            <a:endCxn id="47" idx="0"/>
          </p:cNvCxnSpPr>
          <p:nvPr/>
        </p:nvCxnSpPr>
        <p:spPr>
          <a:xfrm>
            <a:off x="3345390" y="1224770"/>
            <a:ext cx="1996349" cy="154007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164" name="Rectangle 163">
            <a:extLst>
              <a:ext uri="{FF2B5EF4-FFF2-40B4-BE49-F238E27FC236}">
                <a16:creationId xmlns:a16="http://schemas.microsoft.com/office/drawing/2014/main" xmlns="" id="{E04674CD-A17F-4B41-B5C8-DE90E231D572}"/>
              </a:ext>
            </a:extLst>
          </p:cNvPr>
          <p:cNvSpPr/>
          <p:nvPr/>
        </p:nvSpPr>
        <p:spPr>
          <a:xfrm>
            <a:off x="2342393" y="5535463"/>
            <a:ext cx="1774658" cy="59338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 relevant data and wait; (re)start relevant timer</a:t>
            </a:r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xmlns="" id="{B94AB6A0-7889-4C0B-8BE1-03DD6DB9F50E}"/>
              </a:ext>
            </a:extLst>
          </p:cNvPr>
          <p:cNvCxnSpPr>
            <a:cxnSpLocks/>
            <a:stCxn id="51" idx="1"/>
            <a:endCxn id="164" idx="3"/>
          </p:cNvCxnSpPr>
          <p:nvPr/>
        </p:nvCxnSpPr>
        <p:spPr>
          <a:xfrm flipH="1">
            <a:off x="4117051" y="5828092"/>
            <a:ext cx="545420" cy="4064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174" name="TextBox 173">
            <a:extLst>
              <a:ext uri="{FF2B5EF4-FFF2-40B4-BE49-F238E27FC236}">
                <a16:creationId xmlns:a16="http://schemas.microsoft.com/office/drawing/2014/main" xmlns="" id="{07B71454-144F-4EF5-8E58-67B94B80CBDD}"/>
              </a:ext>
            </a:extLst>
          </p:cNvPr>
          <p:cNvSpPr txBox="1"/>
          <p:nvPr/>
        </p:nvSpPr>
        <p:spPr>
          <a:xfrm>
            <a:off x="4249383" y="554593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No</a:t>
            </a:r>
          </a:p>
        </p:txBody>
      </p:sp>
      <p:cxnSp>
        <p:nvCxnSpPr>
          <p:cNvPr id="184" name="Connector: Elbow 183">
            <a:extLst>
              <a:ext uri="{FF2B5EF4-FFF2-40B4-BE49-F238E27FC236}">
                <a16:creationId xmlns:a16="http://schemas.microsoft.com/office/drawing/2014/main" xmlns="" id="{D1F03643-AB48-4C6B-9724-57623D9570CE}"/>
              </a:ext>
            </a:extLst>
          </p:cNvPr>
          <p:cNvCxnSpPr>
            <a:cxnSpLocks/>
            <a:stCxn id="164" idx="1"/>
            <a:endCxn id="68" idx="6"/>
          </p:cNvCxnSpPr>
          <p:nvPr/>
        </p:nvCxnSpPr>
        <p:spPr>
          <a:xfrm rot="10800000" flipV="1">
            <a:off x="1485253" y="5832156"/>
            <a:ext cx="857141" cy="304446"/>
          </a:xfrm>
          <a:prstGeom prst="bentConnector3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xmlns="" id="{D7CD571E-0BEE-4372-B7F9-24866BD857A2}"/>
              </a:ext>
            </a:extLst>
          </p:cNvPr>
          <p:cNvCxnSpPr>
            <a:cxnSpLocks/>
            <a:stCxn id="51" idx="3"/>
            <a:endCxn id="72" idx="1"/>
          </p:cNvCxnSpPr>
          <p:nvPr/>
        </p:nvCxnSpPr>
        <p:spPr>
          <a:xfrm flipV="1">
            <a:off x="6460689" y="5828091"/>
            <a:ext cx="396179" cy="1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199" name="Diamond 198">
            <a:extLst>
              <a:ext uri="{FF2B5EF4-FFF2-40B4-BE49-F238E27FC236}">
                <a16:creationId xmlns:a16="http://schemas.microsoft.com/office/drawing/2014/main" xmlns="" id="{9EF2C153-1B41-4DB1-9F63-43D4F7D20F5D}"/>
              </a:ext>
            </a:extLst>
          </p:cNvPr>
          <p:cNvSpPr/>
          <p:nvPr/>
        </p:nvSpPr>
        <p:spPr>
          <a:xfrm>
            <a:off x="7853676" y="4296082"/>
            <a:ext cx="1798218" cy="924231"/>
          </a:xfrm>
          <a:prstGeom prst="diamond">
            <a:avLst/>
          </a:prstGeom>
          <a:solidFill>
            <a:srgbClr val="FFFFFF"/>
          </a:soli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Any queued notifications?</a:t>
            </a:r>
          </a:p>
        </p:txBody>
      </p:sp>
      <p:cxnSp>
        <p:nvCxnSpPr>
          <p:cNvPr id="215" name="Connector: Elbow 214">
            <a:extLst>
              <a:ext uri="{FF2B5EF4-FFF2-40B4-BE49-F238E27FC236}">
                <a16:creationId xmlns:a16="http://schemas.microsoft.com/office/drawing/2014/main" xmlns="" id="{1EE42D49-2612-482E-91E9-24C9862C11A2}"/>
              </a:ext>
            </a:extLst>
          </p:cNvPr>
          <p:cNvCxnSpPr>
            <a:cxnSpLocks/>
            <a:stCxn id="47" idx="2"/>
            <a:endCxn id="53" idx="1"/>
          </p:cNvCxnSpPr>
          <p:nvPr/>
        </p:nvCxnSpPr>
        <p:spPr>
          <a:xfrm rot="16200000" flipH="1">
            <a:off x="5724906" y="1669379"/>
            <a:ext cx="370856" cy="1137190"/>
          </a:xfrm>
          <a:prstGeom prst="bentConnector3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245" name="Oval 244">
            <a:extLst>
              <a:ext uri="{FF2B5EF4-FFF2-40B4-BE49-F238E27FC236}">
                <a16:creationId xmlns:a16="http://schemas.microsoft.com/office/drawing/2014/main" xmlns="" id="{CBA4C56E-0DB7-4844-AC3C-ED6AED095715}"/>
              </a:ext>
            </a:extLst>
          </p:cNvPr>
          <p:cNvSpPr/>
          <p:nvPr/>
        </p:nvSpPr>
        <p:spPr>
          <a:xfrm>
            <a:off x="10036340" y="4523015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xmlns="" id="{E23B6AE0-6812-4840-9975-F4C158DD330D}"/>
              </a:ext>
            </a:extLst>
          </p:cNvPr>
          <p:cNvSpPr/>
          <p:nvPr/>
        </p:nvSpPr>
        <p:spPr>
          <a:xfrm>
            <a:off x="62291" y="3207307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xmlns="" id="{13AF6F13-47CF-4322-AF52-A01011296D28}"/>
              </a:ext>
            </a:extLst>
          </p:cNvPr>
          <p:cNvCxnSpPr>
            <a:stCxn id="246" idx="4"/>
            <a:endCxn id="50" idx="1"/>
          </p:cNvCxnSpPr>
          <p:nvPr/>
        </p:nvCxnSpPr>
        <p:spPr>
          <a:xfrm flipH="1">
            <a:off x="325213" y="3677670"/>
            <a:ext cx="9788" cy="601817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xmlns="" id="{BDE2BA97-04BB-4A30-B193-A337C92847EF}"/>
              </a:ext>
            </a:extLst>
          </p:cNvPr>
          <p:cNvCxnSpPr>
            <a:cxnSpLocks/>
            <a:stCxn id="199" idx="3"/>
            <a:endCxn id="245" idx="2"/>
          </p:cNvCxnSpPr>
          <p:nvPr/>
        </p:nvCxnSpPr>
        <p:spPr>
          <a:xfrm flipV="1">
            <a:off x="9651894" y="4758197"/>
            <a:ext cx="384446" cy="1"/>
          </a:xfrm>
          <a:prstGeom prst="straightConnector1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xmlns="" id="{0FA64103-26CA-437F-9179-38DF355A3F49}"/>
              </a:ext>
            </a:extLst>
          </p:cNvPr>
          <p:cNvCxnSpPr>
            <a:stCxn id="72" idx="0"/>
            <a:endCxn id="199" idx="1"/>
          </p:cNvCxnSpPr>
          <p:nvPr/>
        </p:nvCxnSpPr>
        <p:spPr>
          <a:xfrm rot="5400000" flipH="1" flipV="1">
            <a:off x="7388818" y="5113578"/>
            <a:ext cx="820237" cy="109479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272" name="Oval 271">
            <a:extLst>
              <a:ext uri="{FF2B5EF4-FFF2-40B4-BE49-F238E27FC236}">
                <a16:creationId xmlns:a16="http://schemas.microsoft.com/office/drawing/2014/main" xmlns="" id="{A02FBD92-2450-43B9-8A2F-0C2FD9517A92}"/>
              </a:ext>
            </a:extLst>
          </p:cNvPr>
          <p:cNvSpPr/>
          <p:nvPr/>
        </p:nvSpPr>
        <p:spPr>
          <a:xfrm>
            <a:off x="10036340" y="5262838"/>
            <a:ext cx="545420" cy="470363"/>
          </a:xfrm>
          <a:prstGeom prst="ellipse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cxnSp>
        <p:nvCxnSpPr>
          <p:cNvPr id="274" name="Connector: Elbow 273">
            <a:extLst>
              <a:ext uri="{FF2B5EF4-FFF2-40B4-BE49-F238E27FC236}">
                <a16:creationId xmlns:a16="http://schemas.microsoft.com/office/drawing/2014/main" xmlns="" id="{170A5A62-1CD9-4FDB-A68A-BEC95A093764}"/>
              </a:ext>
            </a:extLst>
          </p:cNvPr>
          <p:cNvCxnSpPr>
            <a:stCxn id="199" idx="2"/>
            <a:endCxn id="272" idx="2"/>
          </p:cNvCxnSpPr>
          <p:nvPr/>
        </p:nvCxnSpPr>
        <p:spPr>
          <a:xfrm rot="16200000" flipH="1">
            <a:off x="9255709" y="4717388"/>
            <a:ext cx="277707" cy="1283555"/>
          </a:xfrm>
          <a:prstGeom prst="bentConnector2">
            <a:avLst/>
          </a:prstGeom>
          <a:noFill/>
          <a:ln w="12700" cap="flat" cmpd="sng" algn="ctr">
            <a:solidFill>
              <a:srgbClr val="646363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275" name="TextBox 274">
            <a:extLst>
              <a:ext uri="{FF2B5EF4-FFF2-40B4-BE49-F238E27FC236}">
                <a16:creationId xmlns:a16="http://schemas.microsoft.com/office/drawing/2014/main" xmlns="" id="{ECA7D23C-2E4A-4964-9AB7-8B608E676EC6}"/>
              </a:ext>
            </a:extLst>
          </p:cNvPr>
          <p:cNvSpPr txBox="1"/>
          <p:nvPr/>
        </p:nvSpPr>
        <p:spPr>
          <a:xfrm>
            <a:off x="9606893" y="4480420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No</a:t>
            </a: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xmlns="" id="{B9696890-3CE6-4CA1-9B92-D27E9AADE415}"/>
              </a:ext>
            </a:extLst>
          </p:cNvPr>
          <p:cNvSpPr txBox="1"/>
          <p:nvPr/>
        </p:nvSpPr>
        <p:spPr>
          <a:xfrm>
            <a:off x="8722457" y="5205277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Arial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21120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24291</TotalTime>
  <Words>2812</Words>
  <Application>Microsoft Office PowerPoint</Application>
  <PresentationFormat>Widescreen</PresentationFormat>
  <Paragraphs>537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.AppleSystemUIFont</vt:lpstr>
      <vt:lpstr>Arial</vt:lpstr>
      <vt:lpstr>Calibri</vt:lpstr>
      <vt:lpstr>DengXian</vt:lpstr>
      <vt:lpstr>Geneva</vt:lpstr>
      <vt:lpstr>Intel Clear Light</vt:lpstr>
      <vt:lpstr>Latha</vt:lpstr>
      <vt:lpstr>Wingdings</vt:lpstr>
      <vt:lpstr>Office Theme</vt:lpstr>
      <vt:lpstr>ONAP Optimization Framework (OOF)  POC for Physical CellID (PCI) Optimization: PCI Microservice, Policy &amp; RAN simulator</vt:lpstr>
      <vt:lpstr>ONAP Optimization Framework (OOF) and PCI</vt:lpstr>
      <vt:lpstr>ONAP Casablanca: PCI Optimization using OOF</vt:lpstr>
      <vt:lpstr>Flow / test case</vt:lpstr>
      <vt:lpstr>Assumptions</vt:lpstr>
      <vt:lpstr>DMaaP notifications: Principles</vt:lpstr>
      <vt:lpstr>PowerPoint Presentation</vt:lpstr>
      <vt:lpstr>PCI-MS architecture</vt:lpstr>
      <vt:lpstr>PCI: Workflow overview</vt:lpstr>
      <vt:lpstr>PCI-MS - Functions</vt:lpstr>
      <vt:lpstr>PCI-MS – Interfaces &amp; Dependencies</vt:lpstr>
      <vt:lpstr>PCI-MS interface to SDN-R: Proposal</vt:lpstr>
      <vt:lpstr>PCI-MS interface to OOF: Proposal</vt:lpstr>
      <vt:lpstr>PCI-MS: Functional logic</vt:lpstr>
      <vt:lpstr>PCI-MS: Functional logic (continued)</vt:lpstr>
      <vt:lpstr>PCI-MS as part of DCAE (based on ONAP R2)</vt:lpstr>
      <vt:lpstr>PCI-MS as part of DCAE – initial actions</vt:lpstr>
      <vt:lpstr>PowerPoint Presentation</vt:lpstr>
      <vt:lpstr>Policy Component</vt:lpstr>
      <vt:lpstr>Policy: Inputs (Proposal)</vt:lpstr>
      <vt:lpstr>Policy Interfaces: Proposal</vt:lpstr>
      <vt:lpstr>Policy Component - changes</vt:lpstr>
      <vt:lpstr>PowerPoint Presentation</vt:lpstr>
      <vt:lpstr>Approach for RAN Simulator</vt:lpstr>
      <vt:lpstr>Approach for RAN Simulator</vt:lpstr>
      <vt:lpstr>RAN simulator interfaces (Proposal)</vt:lpstr>
      <vt:lpstr>Illustrative sequence for a test scenario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685</cp:revision>
  <cp:lastPrinted>2017-12-06T19:47:24Z</cp:lastPrinted>
  <dcterms:created xsi:type="dcterms:W3CDTF">2017-02-27T16:23:08Z</dcterms:created>
  <dcterms:modified xsi:type="dcterms:W3CDTF">2018-08-22T14:57:49Z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2018-08-03T10:03:09.7574871+05:30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