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1" r:id="rId3"/>
    <p:sldId id="332" r:id="rId4"/>
    <p:sldId id="333" r:id="rId5"/>
    <p:sldId id="334" r:id="rId6"/>
    <p:sldId id="335" r:id="rId7"/>
    <p:sldId id="336" r:id="rId8"/>
    <p:sldId id="337" r:id="rId9"/>
    <p:sldId id="338" r:id="rId10"/>
    <p:sldId id="33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DB"/>
    <a:srgbClr val="70AD47"/>
    <a:srgbClr val="EE7D31"/>
    <a:srgbClr val="EAEAEA"/>
    <a:srgbClr val="AC3E67"/>
    <a:srgbClr val="DF437D"/>
    <a:srgbClr val="FFFFFF"/>
    <a:srgbClr val="201A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9" autoAdjust="0"/>
    <p:restoredTop sz="95758" autoAdjust="0"/>
  </p:normalViewPr>
  <p:slideViewPr>
    <p:cSldViewPr snapToGrid="0">
      <p:cViewPr varScale="1">
        <p:scale>
          <a:sx n="46" d="100"/>
          <a:sy n="46" d="100"/>
        </p:scale>
        <p:origin x="1003" y="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082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9EEB20-78D2-48A3-AF95-4AE9B30D2C83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57BBC-EA41-4A30-9B7C-86EE17D9E4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362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2AADA-F28E-42CB-9D49-75A26E8739DD}" type="datetimeFigureOut">
              <a:rPr lang="en-US" smtClean="0"/>
              <a:t>9/6/2017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4EBB5-F729-477E-BA99-D40B1A047B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388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4EBB5-F729-477E-BA99-D40B1A047BB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775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p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black">
          <a:xfrm>
            <a:off x="11278526" y="6061077"/>
            <a:ext cx="511307" cy="5111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9195" y="6329845"/>
            <a:ext cx="6630401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</a:rPr>
              <a:t>© 2016 AT&amp;T Intellectual</a:t>
            </a:r>
            <a:r>
              <a:rPr lang="en-US" sz="600" baseline="0" dirty="0">
                <a:solidFill>
                  <a:schemeClr val="tx1"/>
                </a:solidFill>
              </a:rPr>
              <a:t> Property. All rights reserved.</a:t>
            </a:r>
            <a:r>
              <a:rPr lang="en-US" sz="600" dirty="0">
                <a:solidFill>
                  <a:schemeClr val="tx1"/>
                </a:solidFill>
              </a:rPr>
              <a:t> AT&amp;T, Globe logo, Mobilizing Your World and DIRECTV are registered trademarks and service marks of AT&amp;T Intellectual Property and/or AT&amp;T affiliated companies. 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98930" y="594859"/>
            <a:ext cx="5611284" cy="244486"/>
          </a:xfrm>
        </p:spPr>
        <p:txBody>
          <a:bodyPr/>
          <a:lstStyle>
            <a:lvl1pPr marL="0" indent="0">
              <a:spcAft>
                <a:spcPts val="400"/>
              </a:spcAft>
              <a:buFontTx/>
              <a:buNone/>
              <a:defRPr sz="1400" b="0" i="0">
                <a:solidFill>
                  <a:schemeClr val="bg2"/>
                </a:solidFill>
              </a:defRPr>
            </a:lvl1pPr>
            <a:lvl2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2pPr>
            <a:lvl3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3pPr>
            <a:lvl4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4pPr>
            <a:lvl5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928" y="927100"/>
            <a:ext cx="11211984" cy="1523098"/>
          </a:xfrm>
          <a:effectLst/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98928" y="2459736"/>
            <a:ext cx="11216640" cy="914400"/>
          </a:xfrm>
          <a:effectLst/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930" y="3474722"/>
            <a:ext cx="5611284" cy="2335211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49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774701"/>
            <a:ext cx="12192000" cy="6083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503161" y="1642534"/>
            <a:ext cx="11211984" cy="1512147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930" y="3608391"/>
            <a:ext cx="5611284" cy="224631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1pPr>
            <a:lvl2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black">
          <a:xfrm>
            <a:off x="11278526" y="6061077"/>
            <a:ext cx="511307" cy="51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3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1" cy="7747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067" y="335118"/>
            <a:ext cx="11211984" cy="3422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49626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629"/>
            <a:ext cx="11211984" cy="4800600"/>
          </a:xfrm>
        </p:spPr>
        <p:txBody>
          <a:bodyPr/>
          <a:lstStyle>
            <a:lvl1pPr>
              <a:lnSpc>
                <a:spcPct val="90000"/>
              </a:lnSpc>
              <a:spcAft>
                <a:spcPts val="600"/>
              </a:spcAft>
              <a:defRPr sz="2400" baseline="0"/>
            </a:lvl1pPr>
            <a:lvl2pPr>
              <a:defRPr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1" cy="7747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91067" y="430500"/>
            <a:ext cx="11211984" cy="342206"/>
          </a:xfrm>
        </p:spPr>
        <p:txBody>
          <a:bodyPr/>
          <a:lstStyle>
            <a:lvl1pPr>
              <a:defRPr lang="en-US" sz="18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63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Col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168465" y="2690652"/>
            <a:ext cx="0" cy="3173575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94942" y="2690652"/>
            <a:ext cx="0" cy="3173575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021420" y="2690652"/>
            <a:ext cx="0" cy="3173575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491067" y="1117981"/>
            <a:ext cx="11211984" cy="1344168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1000"/>
              </a:spcAft>
              <a:buFontTx/>
              <a:buNone/>
              <a:defRPr sz="3200" baseline="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2pPr>
            <a:lvl3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3pPr>
            <a:lvl4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4pPr>
            <a:lvl5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5"/>
          </p:nvPr>
        </p:nvSpPr>
        <p:spPr>
          <a:xfrm>
            <a:off x="486834" y="2623098"/>
            <a:ext cx="2436787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6"/>
          </p:nvPr>
        </p:nvSpPr>
        <p:spPr>
          <a:xfrm>
            <a:off x="3413311" y="2623098"/>
            <a:ext cx="2436787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6339788" y="2623098"/>
            <a:ext cx="2436787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9266264" y="2623098"/>
            <a:ext cx="2436787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1" cy="7747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35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1" cy="7747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008" y="287887"/>
            <a:ext cx="11211984" cy="3422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525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r="1749" b="3497"/>
          <a:stretch/>
        </p:blipFill>
        <p:spPr>
          <a:xfrm>
            <a:off x="1" y="143"/>
            <a:ext cx="12192255" cy="685785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2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182880" tIns="91440" rIns="182880" bIns="18288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18" y="517525"/>
            <a:ext cx="10672233" cy="768476"/>
          </a:xfrm>
          <a:noFill/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0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3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75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black">
          <a:xfrm>
            <a:off x="11293238" y="6075785"/>
            <a:ext cx="496596" cy="49646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9024" y="6398261"/>
            <a:ext cx="294143" cy="22479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lnSpc>
                <a:spcPts val="1000"/>
              </a:lnSpc>
              <a:defRPr sz="800" b="0">
                <a:solidFill>
                  <a:schemeClr val="tx2"/>
                </a:solidFill>
              </a:defRPr>
            </a:lvl1pPr>
          </a:lstStyle>
          <a:p>
            <a:fld id="{9B44E2AB-9870-493C-8F94-2350621F64C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067" y="522779"/>
            <a:ext cx="11211984" cy="34220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067" y="1139001"/>
            <a:ext cx="11211984" cy="4803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3107" y="6400805"/>
            <a:ext cx="5903498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608722">
              <a:lnSpc>
                <a:spcPts val="999"/>
              </a:lnSpc>
              <a:defRPr/>
            </a:pPr>
            <a:r>
              <a:rPr lang="en-US" sz="799" dirty="0">
                <a:solidFill>
                  <a:srgbClr val="000000"/>
                </a:solidFill>
                <a:ea typeface="ＭＳ Ｐゴシック" charset="0"/>
              </a:rPr>
              <a:t>© 2016 AT&amp;T Intellectual Property. All rights reserved. AT&amp;T, Globe logo, Mobilizing Your World &amp; DIRECTV are registered trademarks &amp; service marks of AT&amp;T Intellectual Property and/or AT&amp;T affiliated companies. All other marks are the property of their respective owners.</a:t>
            </a:r>
          </a:p>
        </p:txBody>
      </p:sp>
    </p:spTree>
    <p:extLst>
      <p:ext uri="{BB962C8B-B14F-4D97-AF65-F5344CB8AC3E}">
        <p14:creationId xmlns:p14="http://schemas.microsoft.com/office/powerpoint/2010/main" val="50623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4" r:id="rId3"/>
    <p:sldLayoutId id="2147483675" r:id="rId4"/>
    <p:sldLayoutId id="2147483693" r:id="rId5"/>
    <p:sldLayoutId id="2147483700" r:id="rId6"/>
    <p:sldLayoutId id="2147483702" r:id="rId7"/>
  </p:sldLayoutIdLst>
  <p:hf hdr="0" ftr="0" dt="0"/>
  <p:txStyles>
    <p:titleStyle>
      <a:lvl1pPr algn="l" defTabSz="457200" rtl="0" eaLnBrk="1" latinLnBrk="0" hangingPunct="1">
        <a:lnSpc>
          <a:spcPct val="110000"/>
        </a:lnSpc>
        <a:spcBef>
          <a:spcPct val="0"/>
        </a:spcBef>
        <a:spcAft>
          <a:spcPts val="1000"/>
        </a:spcAft>
        <a:buNone/>
        <a:defRPr sz="1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1"/>
        </a:buClr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Tx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2286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Lucida Grande"/>
        <a:buChar char="–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457200" indent="-231775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6858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Lucida Grande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917575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Lucida Grande"/>
        <a:buChar char="»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1143000" indent="-225425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25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73">
          <p15:clr>
            <a:srgbClr val="F26B43"/>
          </p15:clr>
        </p15:guide>
        <p15:guide id="4" orient="horz" pos="743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091">
          <p15:clr>
            <a:srgbClr val="F26B43"/>
          </p15:clr>
        </p15:guide>
        <p15:guide id="7" pos="231">
          <p15:clr>
            <a:srgbClr val="F26B43"/>
          </p15:clr>
        </p15:guide>
        <p15:guide id="8" pos="55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ECOMP Information Model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98930" y="3474722"/>
            <a:ext cx="5812418" cy="2335211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A Quick Look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Kevin Scaggs</a:t>
            </a:r>
          </a:p>
          <a:p>
            <a:r>
              <a:rPr lang="en-US" sz="1800" dirty="0">
                <a:solidFill>
                  <a:schemeClr val="tx1"/>
                </a:solidFill>
              </a:rPr>
              <a:t>AT&amp;T</a:t>
            </a:r>
          </a:p>
        </p:txBody>
      </p:sp>
    </p:spTree>
    <p:extLst>
      <p:ext uri="{BB962C8B-B14F-4D97-AF65-F5344CB8AC3E}">
        <p14:creationId xmlns:p14="http://schemas.microsoft.com/office/powerpoint/2010/main" val="2222000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Gaps Between Information Model and Component Data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Component Development Started at Different Times Without Common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SDC Development Started Later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Integration &amp; Quality Issues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Customized for </a:t>
            </a:r>
            <a:r>
              <a:rPr lang="en-US" sz="2000" dirty="0" err="1"/>
              <a:t>Openstack</a:t>
            </a:r>
            <a:r>
              <a:rPr lang="en-US" sz="2000" dirty="0"/>
              <a:t> Using Heat</a:t>
            </a:r>
          </a:p>
          <a:p>
            <a:r>
              <a:rPr lang="en-US" dirty="0"/>
              <a:t>Plans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Reduce Gap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Drive Toward Common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Make Appropriate Use of ETSI, OSM, TMF, MEF, …</a:t>
            </a:r>
          </a:p>
          <a:p>
            <a:r>
              <a:rPr lang="en-US" dirty="0"/>
              <a:t>Using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Appropriate Tools &amp; Governance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 Hybrid Top-Down / Bottom Up Approach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and Plans</a:t>
            </a:r>
          </a:p>
        </p:txBody>
      </p:sp>
    </p:spTree>
    <p:extLst>
      <p:ext uri="{BB962C8B-B14F-4D97-AF65-F5344CB8AC3E}">
        <p14:creationId xmlns:p14="http://schemas.microsoft.com/office/powerpoint/2010/main" val="237274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Information Model Scope</a:t>
            </a:r>
          </a:p>
          <a:p>
            <a:endParaRPr lang="en-US" dirty="0"/>
          </a:p>
          <a:p>
            <a:r>
              <a:rPr lang="en-US" dirty="0"/>
              <a:t>Mission &amp; Objectives</a:t>
            </a:r>
          </a:p>
          <a:p>
            <a:endParaRPr lang="en-US" dirty="0"/>
          </a:p>
          <a:p>
            <a:r>
              <a:rPr lang="en-US" dirty="0"/>
              <a:t>Model Sampling</a:t>
            </a:r>
          </a:p>
          <a:p>
            <a:endParaRPr lang="en-US" dirty="0"/>
          </a:p>
          <a:p>
            <a:r>
              <a:rPr lang="en-US" dirty="0"/>
              <a:t>Patterns</a:t>
            </a:r>
          </a:p>
          <a:p>
            <a:endParaRPr lang="en-US" dirty="0"/>
          </a:p>
          <a:p>
            <a:r>
              <a:rPr lang="en-US" dirty="0"/>
              <a:t>Issues and Plans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36199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52687070"/>
              </p:ext>
            </p:extLst>
          </p:nvPr>
        </p:nvGraphicFramePr>
        <p:xfrm>
          <a:off x="490803" y="1643164"/>
          <a:ext cx="112125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3128">
                  <a:extLst>
                    <a:ext uri="{9D8B030D-6E8A-4147-A177-3AD203B41FA5}">
                      <a16:colId xmlns:a16="http://schemas.microsoft.com/office/drawing/2014/main" val="2605145896"/>
                    </a:ext>
                  </a:extLst>
                </a:gridCol>
                <a:gridCol w="2803128">
                  <a:extLst>
                    <a:ext uri="{9D8B030D-6E8A-4147-A177-3AD203B41FA5}">
                      <a16:colId xmlns:a16="http://schemas.microsoft.com/office/drawing/2014/main" val="1188513528"/>
                    </a:ext>
                  </a:extLst>
                </a:gridCol>
                <a:gridCol w="2803128">
                  <a:extLst>
                    <a:ext uri="{9D8B030D-6E8A-4147-A177-3AD203B41FA5}">
                      <a16:colId xmlns:a16="http://schemas.microsoft.com/office/drawing/2014/main" val="4246368518"/>
                    </a:ext>
                  </a:extLst>
                </a:gridCol>
                <a:gridCol w="2803128">
                  <a:extLst>
                    <a:ext uri="{9D8B030D-6E8A-4147-A177-3AD203B41FA5}">
                      <a16:colId xmlns:a16="http://schemas.microsoft.com/office/drawing/2014/main" val="56527841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Information Model Domains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600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Catalog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Customer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Market</a:t>
                      </a:r>
                      <a:r>
                        <a:rPr lang="en-US" baseline="0" dirty="0"/>
                        <a:t> &amp; Sales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3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Network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987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Revenue Assurance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239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466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Common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052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Business 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Capability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Configuration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575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787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2793213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Model Scope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0845" y="1050301"/>
            <a:ext cx="7315200" cy="32717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000" dirty="0"/>
              <a:t>Domain:  A logical Grouping of related classes that represent a distinguishable share of the enterprise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39924" y="5623700"/>
            <a:ext cx="7657750" cy="32717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000" dirty="0"/>
              <a:t>The ECOMP Information Model has a strong correlation with the TMF SID</a:t>
            </a:r>
          </a:p>
        </p:txBody>
      </p:sp>
    </p:spTree>
    <p:extLst>
      <p:ext uri="{BB962C8B-B14F-4D97-AF65-F5344CB8AC3E}">
        <p14:creationId xmlns:p14="http://schemas.microsoft.com/office/powerpoint/2010/main" val="3760270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Mission</a:t>
            </a:r>
          </a:p>
          <a:p>
            <a:pPr lvl="1"/>
            <a:r>
              <a:rPr lang="en-US" sz="2000" b="0" dirty="0">
                <a:solidFill>
                  <a:schemeClr val="accent5">
                    <a:lumMod val="75000"/>
                  </a:schemeClr>
                </a:solidFill>
              </a:rPr>
              <a:t>Establish and evolve one </a:t>
            </a:r>
            <a:r>
              <a:rPr lang="en-US" sz="2000" b="0" dirty="0"/>
              <a:t>common</a:t>
            </a:r>
            <a:r>
              <a:rPr lang="en-US" sz="2000" b="0" dirty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n-US" sz="2000" b="0" dirty="0"/>
              <a:t>coherent</a:t>
            </a:r>
            <a:r>
              <a:rPr lang="en-US" sz="2000" b="0" dirty="0">
                <a:solidFill>
                  <a:schemeClr val="accent5">
                    <a:lumMod val="75000"/>
                  </a:schemeClr>
                </a:solidFill>
              </a:rPr>
              <a:t> Information Model for all of ECOMP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Objectives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accent5">
                    <a:lumMod val="75000"/>
                  </a:schemeClr>
                </a:solidFill>
              </a:rPr>
              <a:t>Define the required components and relationships to drive ECOMP software development, 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accent5">
                    <a:lumMod val="75000"/>
                  </a:schemeClr>
                </a:solidFill>
              </a:rPr>
              <a:t>Facilitate self-service VF onboarding to implement a rapidly changing software defined network.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418659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Sampling: Resource Types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0" y="919162"/>
            <a:ext cx="10096500" cy="501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314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Sampling:  Resource Instance Interrelationships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75" y="1608370"/>
            <a:ext cx="771525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516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Sampling:  Service &amp; Service Components / Design Time &amp; Runtime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412" y="954122"/>
            <a:ext cx="8428314" cy="531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58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Patterns:  Characteristic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78" y="983175"/>
            <a:ext cx="7650109" cy="4660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30617" y="983175"/>
            <a:ext cx="3272042" cy="4524315"/>
          </a:xfrm>
          <a:prstGeom prst="rect">
            <a:avLst/>
          </a:prstGeom>
          <a:solidFill>
            <a:srgbClr val="009FDB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CatalogItem</a:t>
            </a:r>
            <a:r>
              <a:rPr lang="en-US" dirty="0"/>
              <a:t> Class Contains Characteristics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Fixed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Dynamic (0 - *)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Characteristics Can Have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(Dynamic) Characteristics Have Possible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When Instantiated, Actual Value Selected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Allows for catalog items and related attributes to be added/modified without model being changed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32496" y="5867097"/>
            <a:ext cx="2230072" cy="30731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000" dirty="0"/>
              <a:t>Based on TMF SID</a:t>
            </a:r>
          </a:p>
        </p:txBody>
      </p:sp>
    </p:spTree>
    <p:extLst>
      <p:ext uri="{BB962C8B-B14F-4D97-AF65-F5344CB8AC3E}">
        <p14:creationId xmlns:p14="http://schemas.microsoft.com/office/powerpoint/2010/main" val="214737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44E2AB-9870-493C-8F94-2350621F64CF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Pattern:  Specification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22" y="964692"/>
            <a:ext cx="6775665" cy="51676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99378" y="949412"/>
            <a:ext cx="3992336" cy="5078313"/>
          </a:xfrm>
          <a:prstGeom prst="rect">
            <a:avLst/>
          </a:prstGeom>
          <a:solidFill>
            <a:srgbClr val="009FDB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</a:lvl1pPr>
            <a:lvl2pPr marL="742950" lvl="1" indent="-285750">
              <a:buFont typeface="Arial" panose="020B0604020202020204" pitchFamily="34" charset="0"/>
              <a:buChar char="•"/>
            </a:lvl2pPr>
          </a:lstStyle>
          <a:p>
            <a:pPr marL="0" indent="0">
              <a:buNone/>
            </a:pPr>
            <a:r>
              <a:rPr lang="en-US" dirty="0"/>
              <a:t>Problem</a:t>
            </a:r>
          </a:p>
          <a:p>
            <a:r>
              <a:rPr lang="en-US" dirty="0"/>
              <a:t>Could Have Large Number Of Specializations</a:t>
            </a:r>
          </a:p>
          <a:p>
            <a:r>
              <a:rPr lang="en-US" dirty="0"/>
              <a:t>Each Time A New Specialization Is Added Requires A Model Change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Solution</a:t>
            </a:r>
            <a:br>
              <a:rPr lang="en-US" dirty="0"/>
            </a:br>
            <a:r>
              <a:rPr lang="en-US" dirty="0"/>
              <a:t>Specification Concept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 Specification is an abstract class used to dynamically define characteristics of an object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New Party Roles can be added without model updates.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Specification can have dynamic characteristics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16893" y="6315734"/>
            <a:ext cx="2230072" cy="30731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000" dirty="0"/>
              <a:t>Based on TMF SID</a:t>
            </a:r>
          </a:p>
        </p:txBody>
      </p:sp>
    </p:spTree>
    <p:extLst>
      <p:ext uri="{BB962C8B-B14F-4D97-AF65-F5344CB8AC3E}">
        <p14:creationId xmlns:p14="http://schemas.microsoft.com/office/powerpoint/2010/main" val="248452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T&amp;T 2">
  <a:themeElements>
    <a:clrScheme name="ATT 3">
      <a:dk1>
        <a:srgbClr val="009FDB"/>
      </a:dk1>
      <a:lt1>
        <a:sysClr val="window" lastClr="FFFFFF"/>
      </a:lt1>
      <a:dk2>
        <a:srgbClr val="000000"/>
      </a:dk2>
      <a:lt2>
        <a:srgbClr val="D2D2D2"/>
      </a:lt2>
      <a:accent1>
        <a:srgbClr val="009FDB"/>
      </a:accent1>
      <a:accent2>
        <a:srgbClr val="EA7400"/>
      </a:accent2>
      <a:accent3>
        <a:srgbClr val="71C5E8"/>
      </a:accent3>
      <a:accent4>
        <a:srgbClr val="0568AE"/>
      </a:accent4>
      <a:accent5>
        <a:srgbClr val="959595"/>
      </a:accent5>
      <a:accent6>
        <a:srgbClr val="5A5A5A"/>
      </a:accent6>
      <a:hlink>
        <a:srgbClr val="0B1763"/>
      </a:hlink>
      <a:folHlink>
        <a:srgbClr val="0568A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lIns="0" tIns="0" rIns="0" bIns="0"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accent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no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T&amp;T 2" id="{C3716FD7-6CA8-470C-B428-6BB02DB57305}" vid="{379F64CF-C2D0-4711-99C9-06106C9FEF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AT&amp;T 2</Template>
  <TotalTime>20567</TotalTime>
  <Words>301</Words>
  <Application>Microsoft Office PowerPoint</Application>
  <PresentationFormat>Widescreen</PresentationFormat>
  <Paragraphs>99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Lucida Grande</vt:lpstr>
      <vt:lpstr>AT&amp;T 2</vt:lpstr>
      <vt:lpstr>ECOMP Information Model</vt:lpstr>
      <vt:lpstr>Agenda</vt:lpstr>
      <vt:lpstr>Information Model Scope</vt:lpstr>
      <vt:lpstr>Mission &amp; Objectives</vt:lpstr>
      <vt:lpstr>Model Sampling: Resource Types</vt:lpstr>
      <vt:lpstr>Model Sampling:  Resource Instance Interrelationships</vt:lpstr>
      <vt:lpstr>Model Sampling:  Service &amp; Service Components / Design Time &amp; Runtime</vt:lpstr>
      <vt:lpstr>Patterns:  Characteristic</vt:lpstr>
      <vt:lpstr>Pattern:  Specification</vt:lpstr>
      <vt:lpstr>Gaps and Plans</vt:lpstr>
    </vt:vector>
  </TitlesOfParts>
  <Company>Accenture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Continuous Deployment Platform (CDP)</dc:title>
  <dc:creator>Burk, Natalie</dc:creator>
  <cp:lastModifiedBy>POLSTON, STEVE</cp:lastModifiedBy>
  <cp:revision>802</cp:revision>
  <dcterms:created xsi:type="dcterms:W3CDTF">2016-09-27T21:30:23Z</dcterms:created>
  <dcterms:modified xsi:type="dcterms:W3CDTF">2017-09-06T20:56:06Z</dcterms:modified>
</cp:coreProperties>
</file>