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sldIdLst>
    <p:sldId id="265" r:id="rId3"/>
    <p:sldId id="260" r:id="rId4"/>
    <p:sldId id="262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3" d="100"/>
          <a:sy n="43" d="100"/>
        </p:scale>
        <p:origin x="-1032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455-1FF8-4F5F-ACC3-ECA590EE99A2}" type="datetimeFigureOut">
              <a:rPr lang="en-US" smtClean="0"/>
              <a:pPr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B200-0D7C-4EED-AD39-A1F9DF7BA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5870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455-1FF8-4F5F-ACC3-ECA590EE99A2}" type="datetimeFigureOut">
              <a:rPr lang="en-US" smtClean="0"/>
              <a:pPr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B200-0D7C-4EED-AD39-A1F9DF7BA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228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455-1FF8-4F5F-ACC3-ECA590EE99A2}" type="datetimeFigureOut">
              <a:rPr lang="en-US" smtClean="0"/>
              <a:pPr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B200-0D7C-4EED-AD39-A1F9DF7BA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5211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4000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0735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0735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1537309"/>
      </p:ext>
    </p:extLst>
  </p:cSld>
  <p:clrMapOvr>
    <a:masterClrMapping/>
  </p:clrMapOvr>
  <p:transition spd="med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over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50275" marR="0" lvl="0" indent="-1819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12" marR="0" lvl="1" indent="777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25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29" marR="0" lvl="3" indent="-87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767" marR="0" lvl="4" indent="-110823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14" marR="0" lvl="5" indent="-1320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03" marR="0" lvl="6" indent="-1320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491" marR="0" lvl="7" indent="-1320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680" marR="0" lvl="8" indent="-1320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5892800" y="6172208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>
              <a:buClr>
                <a:srgbClr val="898989"/>
              </a:buClr>
              <a:buSzPct val="25000"/>
            </a:pPr>
            <a:fld id="{00000000-1234-1234-1234-123412341234}" type="slidenum">
              <a:rPr lang="en-US" smtClean="0">
                <a:solidFill>
                  <a:srgbClr val="898989"/>
                </a:solidFill>
              </a:rPr>
              <a:pPr>
                <a:buClr>
                  <a:srgbClr val="898989"/>
                </a:buClr>
                <a:buSzPct val="25000"/>
              </a:pPr>
              <a:t>‹#›</a:t>
            </a:fld>
            <a:endParaRPr lang="en-US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5428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455-1FF8-4F5F-ACC3-ECA590EE99A2}" type="datetimeFigureOut">
              <a:rPr lang="en-US" smtClean="0"/>
              <a:pPr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B200-0D7C-4EED-AD39-A1F9DF7BA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8990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kern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Calibri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kern="0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0123507"/>
      </p:ext>
    </p:extLst>
  </p:cSld>
  <p:clrMapOvr>
    <a:masterClrMapping/>
  </p:clrMapOvr>
  <p:transition spd="med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3780009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455-1FF8-4F5F-ACC3-ECA590EE99A2}" type="datetimeFigureOut">
              <a:rPr lang="en-US" smtClean="0"/>
              <a:pPr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B200-0D7C-4EED-AD39-A1F9DF7BA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554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455-1FF8-4F5F-ACC3-ECA590EE99A2}" type="datetimeFigureOut">
              <a:rPr lang="en-US" smtClean="0"/>
              <a:pPr/>
              <a:t>8/3/2017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B200-0D7C-4EED-AD39-A1F9DF7BA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73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455-1FF8-4F5F-ACC3-ECA590EE99A2}" type="datetimeFigureOut">
              <a:rPr lang="en-US" smtClean="0"/>
              <a:pPr/>
              <a:t>8/3/2017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B200-0D7C-4EED-AD39-A1F9DF7BA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925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455-1FF8-4F5F-ACC3-ECA590EE99A2}" type="datetimeFigureOut">
              <a:rPr lang="en-US" smtClean="0"/>
              <a:pPr/>
              <a:t>8/3/2017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B200-0D7C-4EED-AD39-A1F9DF7BA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9657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455-1FF8-4F5F-ACC3-ECA590EE99A2}" type="datetimeFigureOut">
              <a:rPr lang="en-US" smtClean="0"/>
              <a:pPr/>
              <a:t>8/3/2017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B200-0D7C-4EED-AD39-A1F9DF7BA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4175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455-1FF8-4F5F-ACC3-ECA590EE99A2}" type="datetimeFigureOut">
              <a:rPr lang="en-US" smtClean="0"/>
              <a:pPr/>
              <a:t>8/3/2017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B200-0D7C-4EED-AD39-A1F9DF7BA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254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455-1FF8-4F5F-ACC3-ECA590EE99A2}" type="datetimeFigureOut">
              <a:rPr lang="en-US" smtClean="0"/>
              <a:pPr/>
              <a:t>8/3/2017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B200-0D7C-4EED-AD39-A1F9DF7BA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3251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89455-1FF8-4F5F-ACC3-ECA590EE99A2}" type="datetimeFigureOut">
              <a:rPr lang="en-US" smtClean="0"/>
              <a:pPr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4B200-0D7C-4EED-AD39-A1F9DF7BAA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730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4" cstate="print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457200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457200" hangingPunct="0"/>
            <a:fld id="{86CB4B4D-7CA3-9044-876B-883B54F8677D}" type="slidenum">
              <a:rPr kern="0"/>
              <a:pPr defTabSz="457200" hangingPunct="0"/>
              <a:t>‹#›</a:t>
            </a:fld>
            <a:endParaRPr ker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defTabSz="457200" hangingPunct="0"/>
              <a:endParaRPr lang="en-US" kern="0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  <p:sp>
        <p:nvSpPr>
          <p:cNvPr id="8" name="Shape 242"/>
          <p:cNvSpPr txBox="1">
            <a:spLocks/>
          </p:cNvSpPr>
          <p:nvPr/>
        </p:nvSpPr>
        <p:spPr>
          <a:xfrm>
            <a:off x="805543" y="4342289"/>
            <a:ext cx="11318033" cy="1399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tIns="45719" rIns="45719" bIns="45719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VoLTE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Use Case Proposal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noProof="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Amsterdam Release – Alternate proposal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/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/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lang="en-US" sz="1600" kern="0" dirty="0" err="1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Seshu</a:t>
            </a:r>
            <a:r>
              <a:rPr lang="en-US" sz="1600" kern="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Kumar M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Huawei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327464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701" y="6939"/>
            <a:ext cx="10844563" cy="615553"/>
          </a:xfrm>
        </p:spPr>
        <p:txBody>
          <a:bodyPr>
            <a:normAutofit/>
          </a:bodyPr>
          <a:lstStyle/>
          <a:p>
            <a:r>
              <a:rPr lang="en-US" altLang="en-US" sz="2800" dirty="0" smtClean="0">
                <a:latin typeface="Arial" panose="020B0604020202020204"/>
              </a:rPr>
              <a:t>Draft for the detailed </a:t>
            </a:r>
            <a:r>
              <a:rPr lang="en-US" altLang="en-US" sz="2800" dirty="0">
                <a:latin typeface="Arial" panose="020B0604020202020204"/>
              </a:rPr>
              <a:t>SO Flows for </a:t>
            </a:r>
            <a:r>
              <a:rPr lang="en-US" altLang="en-US" sz="2800" dirty="0" smtClean="0">
                <a:latin typeface="Arial" panose="020B0604020202020204"/>
              </a:rPr>
              <a:t>R1</a:t>
            </a:r>
            <a:endParaRPr lang="en-US" altLang="en-US" sz="2800" dirty="0">
              <a:latin typeface="Arial" panose="020B0604020202020204"/>
            </a:endParaRPr>
          </a:p>
        </p:txBody>
      </p:sp>
      <p:sp>
        <p:nvSpPr>
          <p:cNvPr id="4" name="圆角矩形 32"/>
          <p:cNvSpPr/>
          <p:nvPr/>
        </p:nvSpPr>
        <p:spPr>
          <a:xfrm>
            <a:off x="1522802" y="1004553"/>
            <a:ext cx="8806054" cy="2627541"/>
          </a:xfrm>
          <a:prstGeom prst="roundRect">
            <a:avLst>
              <a:gd name="adj" fmla="val 5393"/>
            </a:avLst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</a:t>
            </a:r>
          </a:p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245982" y="1275964"/>
            <a:ext cx="3451810" cy="51515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Declarative TOSCA </a:t>
            </a:r>
            <a:r>
              <a:rPr lang="en-US" sz="1600" dirty="0" smtClean="0">
                <a:solidFill>
                  <a:prstClr val="black"/>
                </a:solidFill>
              </a:rPr>
              <a:t>Flow (VCPE)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2675423">
            <a:off x="5032836" y="2141806"/>
            <a:ext cx="307059" cy="3530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9" name="Straight Arrow Connector 8"/>
          <p:cNvCxnSpPr>
            <a:stCxn id="22" idx="3"/>
          </p:cNvCxnSpPr>
          <p:nvPr/>
        </p:nvCxnSpPr>
        <p:spPr>
          <a:xfrm>
            <a:off x="4307009" y="2323811"/>
            <a:ext cx="6560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5838812" y="2066233"/>
            <a:ext cx="3374265" cy="51515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Imperative BPMN Flow (</a:t>
            </a:r>
            <a:r>
              <a:rPr lang="en-US" sz="1600" dirty="0" err="1" smtClean="0">
                <a:solidFill>
                  <a:prstClr val="black"/>
                </a:solidFill>
              </a:rPr>
              <a:t>VoLTE</a:t>
            </a:r>
            <a:r>
              <a:rPr lang="en-US" sz="1600" dirty="0" smtClean="0">
                <a:solidFill>
                  <a:prstClr val="black"/>
                </a:solidFill>
              </a:rPr>
              <a:t>)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857872" y="2915807"/>
            <a:ext cx="3169750" cy="51515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Existing MSO BPMN </a:t>
            </a:r>
            <a:r>
              <a:rPr lang="en-US" sz="1600" dirty="0" smtClean="0">
                <a:solidFill>
                  <a:prstClr val="black"/>
                </a:solidFill>
              </a:rPr>
              <a:t>flow (</a:t>
            </a:r>
            <a:r>
              <a:rPr lang="en-US" sz="1600" dirty="0" err="1" smtClean="0">
                <a:solidFill>
                  <a:prstClr val="black"/>
                </a:solidFill>
              </a:rPr>
              <a:t>vFW</a:t>
            </a:r>
            <a:r>
              <a:rPr lang="en-US" sz="1600" dirty="0" smtClean="0">
                <a:solidFill>
                  <a:prstClr val="black"/>
                </a:solidFill>
              </a:rPr>
              <a:t>)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205407" y="2543043"/>
            <a:ext cx="0" cy="372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0" idx="1"/>
          </p:cNvCxnSpPr>
          <p:nvPr/>
        </p:nvCxnSpPr>
        <p:spPr>
          <a:xfrm flipV="1">
            <a:off x="5447764" y="2323811"/>
            <a:ext cx="391048" cy="1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547156" y="1983367"/>
            <a:ext cx="759853" cy="680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black"/>
                </a:solidFill>
              </a:rPr>
              <a:t>Initiate top level BPMN</a:t>
            </a:r>
          </a:p>
        </p:txBody>
      </p:sp>
      <p:cxnSp>
        <p:nvCxnSpPr>
          <p:cNvPr id="26" name="Elbow Connector 25"/>
          <p:cNvCxnSpPr/>
          <p:nvPr/>
        </p:nvCxnSpPr>
        <p:spPr>
          <a:xfrm flipV="1">
            <a:off x="5205407" y="1526711"/>
            <a:ext cx="1041579" cy="581189"/>
          </a:xfrm>
          <a:prstGeom prst="bentConnector3">
            <a:avLst>
              <a:gd name="adj1" fmla="val -193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圆角矩形 42"/>
          <p:cNvSpPr/>
          <p:nvPr/>
        </p:nvSpPr>
        <p:spPr>
          <a:xfrm>
            <a:off x="9637976" y="3853887"/>
            <a:ext cx="690880" cy="1233268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APP-C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52"/>
          <p:cNvSpPr/>
          <p:nvPr/>
        </p:nvSpPr>
        <p:spPr>
          <a:xfrm>
            <a:off x="6869405" y="5550460"/>
            <a:ext cx="3459451" cy="364572"/>
          </a:xfrm>
          <a:prstGeom prst="roundRect">
            <a:avLst/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Multi-VIM/</a:t>
            </a: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MultiCloud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圆角矩形 37"/>
          <p:cNvSpPr/>
          <p:nvPr/>
        </p:nvSpPr>
        <p:spPr>
          <a:xfrm>
            <a:off x="8558792" y="3864879"/>
            <a:ext cx="861442" cy="1222275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VF-C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Elbow Connector 15"/>
          <p:cNvCxnSpPr/>
          <p:nvPr/>
        </p:nvCxnSpPr>
        <p:spPr>
          <a:xfrm>
            <a:off x="9713092" y="1547639"/>
            <a:ext cx="285624" cy="2320345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9002332" y="2581388"/>
            <a:ext cx="1" cy="127249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396559" y="3430962"/>
            <a:ext cx="11656" cy="2090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923705" y="2172677"/>
            <a:ext cx="277471" cy="29129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8" name="Straight Arrow Connector 27"/>
          <p:cNvCxnSpPr>
            <a:stCxn id="25" idx="6"/>
            <a:endCxn id="22" idx="1"/>
          </p:cNvCxnSpPr>
          <p:nvPr/>
        </p:nvCxnSpPr>
        <p:spPr>
          <a:xfrm>
            <a:off x="3201176" y="2318323"/>
            <a:ext cx="345980" cy="5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2" idx="2"/>
          </p:cNvCxnSpPr>
          <p:nvPr/>
        </p:nvCxnSpPr>
        <p:spPr>
          <a:xfrm>
            <a:off x="8989513" y="5087154"/>
            <a:ext cx="12819" cy="434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3" idx="2"/>
          </p:cNvCxnSpPr>
          <p:nvPr/>
        </p:nvCxnSpPr>
        <p:spPr>
          <a:xfrm flipH="1">
            <a:off x="9981128" y="5087155"/>
            <a:ext cx="2288" cy="450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2746993" y="6178914"/>
            <a:ext cx="7251723" cy="366395"/>
            <a:chOff x="2746993" y="6462251"/>
            <a:chExt cx="7251723" cy="366395"/>
          </a:xfrm>
        </p:grpSpPr>
        <p:sp>
          <p:nvSpPr>
            <p:cNvPr id="45" name="矩形 69"/>
            <p:cNvSpPr/>
            <p:nvPr/>
          </p:nvSpPr>
          <p:spPr bwMode="auto">
            <a:xfrm>
              <a:off x="2746993" y="6462251"/>
              <a:ext cx="7251723" cy="366395"/>
            </a:xfrm>
            <a:prstGeom prst="rect">
              <a:avLst/>
            </a:prstGeom>
            <a:noFill/>
            <a:ln w="952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600" i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Cloud &amp; WAN</a:t>
              </a:r>
            </a:p>
          </p:txBody>
        </p:sp>
        <p:sp>
          <p:nvSpPr>
            <p:cNvPr id="46" name="圆角矩形 188"/>
            <p:cNvSpPr/>
            <p:nvPr/>
          </p:nvSpPr>
          <p:spPr bwMode="auto">
            <a:xfrm>
              <a:off x="4408789" y="6511779"/>
              <a:ext cx="1016943" cy="247651"/>
            </a:xfrm>
            <a:prstGeom prst="roundRect">
              <a:avLst>
                <a:gd name="adj" fmla="val 12823"/>
              </a:avLst>
            </a:prstGeom>
            <a:noFill/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4377">
                <a:buClr>
                  <a:srgbClr val="CC9900"/>
                </a:buClr>
                <a:defRPr/>
              </a:pPr>
              <a:r>
                <a:rPr lang="en-US" altLang="zh-CN" sz="1200" dirty="0" err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OpenStack</a:t>
              </a:r>
            </a:p>
          </p:txBody>
        </p:sp>
        <p:sp>
          <p:nvSpPr>
            <p:cNvPr id="47" name="圆角矩形 65"/>
            <p:cNvSpPr/>
            <p:nvPr/>
          </p:nvSpPr>
          <p:spPr bwMode="auto">
            <a:xfrm>
              <a:off x="7690190" y="6511779"/>
              <a:ext cx="670684" cy="247651"/>
            </a:xfrm>
            <a:prstGeom prst="roundRect">
              <a:avLst>
                <a:gd name="adj" fmla="val 12823"/>
              </a:avLst>
            </a:prstGeom>
            <a:noFill/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4377">
                <a:buClr>
                  <a:srgbClr val="CC9900"/>
                </a:buClr>
                <a:defRPr/>
              </a:pPr>
              <a:r>
                <a:rPr lang="en-US" altLang="zh-CN" sz="1200" dirty="0" err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Azure</a:t>
              </a:r>
            </a:p>
          </p:txBody>
        </p:sp>
        <p:sp>
          <p:nvSpPr>
            <p:cNvPr id="48" name="圆角矩形 66"/>
            <p:cNvSpPr/>
            <p:nvPr/>
          </p:nvSpPr>
          <p:spPr bwMode="auto">
            <a:xfrm>
              <a:off x="5486443" y="6511779"/>
              <a:ext cx="911332" cy="247651"/>
            </a:xfrm>
            <a:prstGeom prst="roundRect">
              <a:avLst>
                <a:gd name="adj" fmla="val 12823"/>
              </a:avLst>
            </a:prstGeom>
            <a:noFill/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VMware</a:t>
              </a:r>
            </a:p>
          </p:txBody>
        </p:sp>
        <p:sp>
          <p:nvSpPr>
            <p:cNvPr id="49" name="圆角矩形 67"/>
            <p:cNvSpPr/>
            <p:nvPr/>
          </p:nvSpPr>
          <p:spPr bwMode="auto">
            <a:xfrm>
              <a:off x="6586031" y="6511779"/>
              <a:ext cx="1016943" cy="247651"/>
            </a:xfrm>
            <a:prstGeom prst="roundRect">
              <a:avLst>
                <a:gd name="adj" fmla="val 12823"/>
              </a:avLst>
            </a:prstGeom>
            <a:noFill/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4377">
                <a:buClr>
                  <a:srgbClr val="CC9900"/>
                </a:buClr>
                <a:defRPr/>
              </a:pPr>
              <a:r>
                <a:rPr lang="en-US" altLang="zh-CN" sz="1200" dirty="0" err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RackSpace</a:t>
              </a:r>
            </a:p>
          </p:txBody>
        </p:sp>
        <p:sp>
          <p:nvSpPr>
            <p:cNvPr id="50" name="圆角矩形 68"/>
            <p:cNvSpPr/>
            <p:nvPr/>
          </p:nvSpPr>
          <p:spPr bwMode="auto">
            <a:xfrm>
              <a:off x="8537781" y="6511779"/>
              <a:ext cx="583363" cy="247651"/>
            </a:xfrm>
            <a:prstGeom prst="roundRect">
              <a:avLst>
                <a:gd name="adj" fmla="val 12823"/>
              </a:avLst>
            </a:prstGeom>
            <a:noFill/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4377">
                <a:buClr>
                  <a:srgbClr val="CC9900"/>
                </a:buClr>
                <a:defRPr/>
              </a:pPr>
              <a:r>
                <a:rPr lang="en-US" altLang="zh-CN" sz="1200" dirty="0" err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......</a:t>
              </a:r>
            </a:p>
          </p:txBody>
        </p:sp>
        <p:pic>
          <p:nvPicPr>
            <p:cNvPr id="51" name="Picture 50" descr="图片23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181012" y="6531466"/>
              <a:ext cx="339725" cy="267335"/>
            </a:xfrm>
            <a:prstGeom prst="rect">
              <a:avLst/>
            </a:prstGeom>
            <a:noFill/>
          </p:spPr>
        </p:pic>
      </p:grpSp>
      <p:sp>
        <p:nvSpPr>
          <p:cNvPr id="63" name="Rectangular Callout 62"/>
          <p:cNvSpPr/>
          <p:nvPr/>
        </p:nvSpPr>
        <p:spPr>
          <a:xfrm>
            <a:off x="1208683" y="738681"/>
            <a:ext cx="2526190" cy="904242"/>
          </a:xfrm>
          <a:prstGeom prst="wedgeRectCallout">
            <a:avLst>
              <a:gd name="adj1" fmla="val -19813"/>
              <a:gd name="adj2" fmla="val 8244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>
                <a:solidFill>
                  <a:prstClr val="black"/>
                </a:solidFill>
              </a:rPr>
              <a:t>Performs Service Orchestration functions:</a:t>
            </a:r>
          </a:p>
          <a:p>
            <a:r>
              <a:rPr lang="en-US" sz="1200" dirty="0">
                <a:solidFill>
                  <a:prstClr val="black"/>
                </a:solidFill>
              </a:rPr>
              <a:t>Decomposes services</a:t>
            </a:r>
          </a:p>
          <a:p>
            <a:r>
              <a:rPr lang="en-US" sz="1200" dirty="0">
                <a:solidFill>
                  <a:prstClr val="black"/>
                </a:solidFill>
              </a:rPr>
              <a:t>Hands off to controllers for service/application instantiation</a:t>
            </a:r>
          </a:p>
        </p:txBody>
      </p:sp>
      <p:sp>
        <p:nvSpPr>
          <p:cNvPr id="64" name="Rectangular Callout 63"/>
          <p:cNvSpPr/>
          <p:nvPr/>
        </p:nvSpPr>
        <p:spPr>
          <a:xfrm>
            <a:off x="10182507" y="677433"/>
            <a:ext cx="1820603" cy="904242"/>
          </a:xfrm>
          <a:prstGeom prst="wedgeRectCallout">
            <a:avLst>
              <a:gd name="adj1" fmla="val -75319"/>
              <a:gd name="adj2" fmla="val 3259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>
                <a:solidFill>
                  <a:prstClr val="black"/>
                </a:solidFill>
              </a:rPr>
              <a:t>Initiates ARIA orchestration engine and calls VFC/APPC as a plugin</a:t>
            </a:r>
          </a:p>
        </p:txBody>
      </p:sp>
      <p:sp>
        <p:nvSpPr>
          <p:cNvPr id="65" name="Rectangular Callout 64"/>
          <p:cNvSpPr/>
          <p:nvPr/>
        </p:nvSpPr>
        <p:spPr>
          <a:xfrm>
            <a:off x="10182507" y="2250068"/>
            <a:ext cx="1820603" cy="959183"/>
          </a:xfrm>
          <a:prstGeom prst="wedgeRectCallout">
            <a:avLst>
              <a:gd name="adj1" fmla="val -102200"/>
              <a:gd name="adj2" fmla="val -42895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prstClr val="black"/>
                </a:solidFill>
              </a:rPr>
              <a:t>Initiates specific BPMN calls adapting the controller through rest calls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66" name="Rectangular Callout 65"/>
          <p:cNvSpPr/>
          <p:nvPr/>
        </p:nvSpPr>
        <p:spPr>
          <a:xfrm>
            <a:off x="3705050" y="3728026"/>
            <a:ext cx="2376153" cy="989999"/>
          </a:xfrm>
          <a:prstGeom prst="wedgeRectCallout">
            <a:avLst>
              <a:gd name="adj1" fmla="val -2046"/>
              <a:gd name="adj2" fmla="val -108917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>
                <a:solidFill>
                  <a:prstClr val="black"/>
                </a:solidFill>
              </a:rPr>
              <a:t>Retain the existing open-</a:t>
            </a:r>
            <a:r>
              <a:rPr lang="en-US" sz="1200" dirty="0" err="1">
                <a:solidFill>
                  <a:prstClr val="black"/>
                </a:solidFill>
              </a:rPr>
              <a:t>Ecomp</a:t>
            </a:r>
            <a:r>
              <a:rPr lang="en-US" sz="1200" dirty="0">
                <a:solidFill>
                  <a:prstClr val="black"/>
                </a:solidFill>
              </a:rPr>
              <a:t> code </a:t>
            </a:r>
          </a:p>
          <a:p>
            <a:r>
              <a:rPr lang="en-US" sz="1200" dirty="0">
                <a:solidFill>
                  <a:prstClr val="black"/>
                </a:solidFill>
              </a:rPr>
              <a:t>Some change to adapt the </a:t>
            </a:r>
            <a:r>
              <a:rPr lang="en-US" sz="1200" dirty="0" err="1">
                <a:solidFill>
                  <a:prstClr val="black"/>
                </a:solidFill>
              </a:rPr>
              <a:t>MultiVim</a:t>
            </a:r>
            <a:r>
              <a:rPr lang="en-US" sz="1200" dirty="0">
                <a:solidFill>
                  <a:prstClr val="black"/>
                </a:solidFill>
              </a:rPr>
              <a:t> Call</a:t>
            </a:r>
          </a:p>
          <a:p>
            <a:endParaRPr lang="en-US" sz="1200" dirty="0">
              <a:solidFill>
                <a:prstClr val="black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9002330" y="3173384"/>
            <a:ext cx="99638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9571805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6744072" y="1484784"/>
            <a:ext cx="3240360" cy="576064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520235" y="332658"/>
            <a:ext cx="1511300" cy="50482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altLang="zh-CN" sz="1600" b="1" kern="0" dirty="0">
                <a:solidFill>
                  <a:sysClr val="windowText" lastClr="000000"/>
                </a:solidFill>
                <a:latin typeface="Calibri"/>
                <a:ea typeface="宋体"/>
              </a:rPr>
              <a:t>SD</a:t>
            </a:r>
            <a:endParaRPr lang="zh-CN" altLang="en-US" sz="1600" b="1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648153" y="1619286"/>
            <a:ext cx="792163" cy="28892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  <a:latin typeface="Calibri"/>
                <a:ea typeface="宋体"/>
              </a:rPr>
              <a:t>VL</a:t>
            </a:r>
            <a:endParaRPr lang="zh-CN" altLang="en-US" sz="1200" b="1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800277" y="1619286"/>
            <a:ext cx="539750" cy="28892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  <a:latin typeface="Calibri"/>
                <a:ea typeface="宋体"/>
              </a:rPr>
              <a:t>VF</a:t>
            </a:r>
            <a:endParaRPr lang="zh-CN" altLang="en-US" sz="1200" b="1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888884" y="1619513"/>
            <a:ext cx="1151335" cy="28892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  <a:latin typeface="Calibri"/>
                <a:ea typeface="宋体"/>
              </a:rPr>
              <a:t>NSD</a:t>
            </a:r>
            <a:endParaRPr lang="zh-CN" altLang="en-US" sz="1200" b="1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400260" y="1628803"/>
            <a:ext cx="1439863" cy="28733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altLang="zh-CN" sz="1200" b="1" kern="0">
                <a:solidFill>
                  <a:sysClr val="windowText" lastClr="000000"/>
                </a:solidFill>
                <a:latin typeface="Calibri"/>
                <a:ea typeface="宋体"/>
              </a:rPr>
              <a:t>WAN Descriptor</a:t>
            </a:r>
            <a:endParaRPr lang="zh-CN" altLang="en-US" sz="1200" b="1" ker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cxnSp>
        <p:nvCxnSpPr>
          <p:cNvPr id="59" name="直接箭头连接符 58"/>
          <p:cNvCxnSpPr>
            <a:stCxn id="54" idx="2"/>
            <a:endCxn id="55" idx="0"/>
          </p:cNvCxnSpPr>
          <p:nvPr/>
        </p:nvCxnSpPr>
        <p:spPr>
          <a:xfrm flipH="1">
            <a:off x="4044231" y="837483"/>
            <a:ext cx="2231652" cy="781803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0" name="直接箭头连接符 59"/>
          <p:cNvCxnSpPr>
            <a:cxnSpLocks noChangeShapeType="1"/>
            <a:stCxn id="54" idx="2"/>
            <a:endCxn id="56" idx="0"/>
          </p:cNvCxnSpPr>
          <p:nvPr/>
        </p:nvCxnSpPr>
        <p:spPr bwMode="auto">
          <a:xfrm flipH="1">
            <a:off x="5070156" y="837483"/>
            <a:ext cx="1205731" cy="781803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</p:spPr>
      </p:cxnSp>
      <p:cxnSp>
        <p:nvCxnSpPr>
          <p:cNvPr id="61" name="直接箭头连接符 60"/>
          <p:cNvCxnSpPr>
            <a:cxnSpLocks noChangeShapeType="1"/>
            <a:stCxn id="54" idx="2"/>
            <a:endCxn id="57" idx="0"/>
          </p:cNvCxnSpPr>
          <p:nvPr/>
        </p:nvCxnSpPr>
        <p:spPr bwMode="auto">
          <a:xfrm>
            <a:off x="6275887" y="837482"/>
            <a:ext cx="1188665" cy="782027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</p:spPr>
      </p:cxnSp>
      <p:cxnSp>
        <p:nvCxnSpPr>
          <p:cNvPr id="62" name="直接箭头连接符 61"/>
          <p:cNvCxnSpPr>
            <a:stCxn id="54" idx="2"/>
            <a:endCxn id="58" idx="0"/>
          </p:cNvCxnSpPr>
          <p:nvPr/>
        </p:nvCxnSpPr>
        <p:spPr>
          <a:xfrm>
            <a:off x="6275887" y="837485"/>
            <a:ext cx="2844305" cy="791319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63" name="矩形 62"/>
          <p:cNvSpPr/>
          <p:nvPr/>
        </p:nvSpPr>
        <p:spPr>
          <a:xfrm>
            <a:off x="5880820" y="1619513"/>
            <a:ext cx="539750" cy="28892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  <a:latin typeface="Calibri"/>
                <a:ea typeface="宋体"/>
              </a:rPr>
              <a:t>…</a:t>
            </a:r>
            <a:endParaRPr lang="zh-CN" altLang="en-US" sz="1200" b="1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cxnSp>
        <p:nvCxnSpPr>
          <p:cNvPr id="64" name="直接箭头连接符 63"/>
          <p:cNvCxnSpPr>
            <a:stCxn id="54" idx="2"/>
            <a:endCxn id="63" idx="0"/>
          </p:cNvCxnSpPr>
          <p:nvPr/>
        </p:nvCxnSpPr>
        <p:spPr>
          <a:xfrm flipH="1">
            <a:off x="6150698" y="837482"/>
            <a:ext cx="125189" cy="782027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1703512" y="33265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b="1" kern="0" dirty="0">
                <a:solidFill>
                  <a:sysClr val="windowText" lastClr="000000"/>
                </a:solidFill>
              </a:rPr>
              <a:t>Service Descriptor Profile</a:t>
            </a:r>
            <a:endParaRPr lang="zh-CN" altLang="en-US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19536" y="155679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kern="0" dirty="0">
                <a:solidFill>
                  <a:sysClr val="windowText" lastClr="000000"/>
                </a:solidFill>
              </a:rPr>
              <a:t>resource</a:t>
            </a: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67" name="表格 66"/>
          <p:cNvGraphicFramePr>
            <a:graphicFrameLocks noGrp="1"/>
          </p:cNvGraphicFramePr>
          <p:nvPr/>
        </p:nvGraphicFramePr>
        <p:xfrm>
          <a:off x="6096000" y="3861048"/>
          <a:ext cx="4427984" cy="2331720"/>
        </p:xfrm>
        <a:graphic>
          <a:graphicData uri="http://schemas.openxmlformats.org/drawingml/2006/table">
            <a:tbl>
              <a:tblPr/>
              <a:tblGrid>
                <a:gridCol w="1207632"/>
                <a:gridCol w="3220352"/>
              </a:tblGrid>
              <a:tr h="2322286">
                <a:tc>
                  <a:txBody>
                    <a:bodyPr/>
                    <a:lstStyle>
                      <a:lvl1pPr marL="0" marR="0" indent="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1pPr>
                      <a:lvl2pPr marL="0" marR="0" indent="4572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2pPr>
                      <a:lvl3pPr marL="0" marR="0" indent="9144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3pPr>
                      <a:lvl4pPr marL="0" marR="0" indent="13716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4pPr>
                      <a:lvl5pPr marL="0" marR="0" indent="18288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5pPr>
                      <a:lvl6pPr marL="0" marR="0" indent="22860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6pPr>
                      <a:lvl7pPr marL="0" marR="0" indent="27432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7pPr>
                      <a:lvl8pPr marL="0" marR="0" indent="32004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8pPr>
                      <a:lvl9pPr marL="0" marR="0" indent="36576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resourceType</a:t>
                      </a:r>
                      <a:endParaRPr lang="zh-CN" sz="900" dirty="0">
                        <a:solidFill>
                          <a:srgbClr val="00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1472" marR="61472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1pPr>
                      <a:lvl2pPr marL="0" marR="0" indent="4572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2pPr>
                      <a:lvl3pPr marL="0" marR="0" indent="9144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3pPr>
                      <a:lvl4pPr marL="0" marR="0" indent="13716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4pPr>
                      <a:lvl5pPr marL="0" marR="0" indent="18288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5pPr>
                      <a:lvl6pPr marL="0" marR="0" indent="22860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6pPr>
                      <a:lvl7pPr marL="0" marR="0" indent="27432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7pPr>
                      <a:lvl8pPr marL="0" marR="0" indent="32004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8pPr>
                      <a:lvl9pPr marL="0" marR="0" indent="3657600" algn="r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2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Calibri"/>
                          <a:sym typeface="Arial" panose="020B0604020202020204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The type of resource. </a:t>
                      </a:r>
                      <a:endParaRPr lang="zh-CN" sz="900" dirty="0">
                        <a:solidFill>
                          <a:srgbClr val="000000"/>
                        </a:solidFill>
                        <a:latin typeface="Times New Roman"/>
                        <a:ea typeface="宋体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Resource Types  :</a:t>
                      </a:r>
                      <a:endParaRPr lang="zh-CN" sz="900" dirty="0">
                        <a:solidFill>
                          <a:srgbClr val="000000"/>
                        </a:solidFill>
                        <a:latin typeface="Times New Roman"/>
                        <a:ea typeface="宋体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VF (Virtual Function) - A subsystem in a service, it can include one or more VFCs. This is what NFV spec refers as VNF.</a:t>
                      </a:r>
                      <a:endParaRPr lang="zh-CN" sz="900" dirty="0">
                        <a:solidFill>
                          <a:srgbClr val="000000"/>
                        </a:solidFill>
                        <a:latin typeface="Times New Roman"/>
                        <a:ea typeface="宋体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VL (Virtual Link) - Describes the basic topology of the connectivity between one or more VFs (or VFCs in a VF).</a:t>
                      </a:r>
                      <a:endParaRPr lang="zh-CN" sz="900" dirty="0">
                        <a:solidFill>
                          <a:srgbClr val="1F497D"/>
                        </a:solidFill>
                        <a:latin typeface="Times New Roman"/>
                        <a:ea typeface="宋体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CP (Connection Point) - Represents the virtual and/or physical interface of a VF (or VFC).</a:t>
                      </a:r>
                      <a:endParaRPr lang="zh-CN" sz="900" dirty="0">
                        <a:solidFill>
                          <a:srgbClr val="000000"/>
                        </a:solidFill>
                        <a:latin typeface="Times New Roman"/>
                        <a:ea typeface="宋体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VFC (Virtual Function Component) – A subset of the VF (sometimes </a:t>
                      </a:r>
                      <a:r>
                        <a:rPr lang="en-US" sz="900" b="1" dirty="0" err="1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refered</a:t>
                      </a:r>
                      <a:r>
                        <a:rPr lang="en-US" sz="900" b="1" dirty="0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 to as “building-block” of the VF). </a:t>
                      </a:r>
                      <a:endParaRPr lang="zh-CN" sz="900" dirty="0">
                        <a:solidFill>
                          <a:srgbClr val="000000"/>
                        </a:solidFill>
                        <a:latin typeface="Times New Roman"/>
                        <a:ea typeface="宋体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VFCMT – new </a:t>
                      </a:r>
                      <a:r>
                        <a:rPr lang="en-US" sz="900" b="1" dirty="0" err="1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resourceType</a:t>
                      </a:r>
                      <a:r>
                        <a:rPr lang="en-US" sz="900" b="1" dirty="0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 as from SDC 1702. VFCMT is a reusable monitoring template created by DCAE Designer.</a:t>
                      </a:r>
                      <a:endParaRPr lang="zh-CN" sz="900" dirty="0">
                        <a:solidFill>
                          <a:srgbClr val="000000"/>
                        </a:solidFill>
                        <a:latin typeface="Times New Roman"/>
                        <a:ea typeface="宋体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1F497D"/>
                          </a:solidFill>
                          <a:latin typeface="Calibri"/>
                          <a:ea typeface="宋体"/>
                          <a:cs typeface="Times New Roman"/>
                        </a:rPr>
                        <a:t>PNF – Physical Network Function. the PNF is modeled in SDC as a resource (similar to VF) that may or may not contain CP / VL resources.</a:t>
                      </a:r>
                      <a:endParaRPr lang="zh-CN" sz="900" dirty="0">
                        <a:solidFill>
                          <a:srgbClr val="000000"/>
                        </a:solidFill>
                        <a:latin typeface="Times New Roman"/>
                        <a:ea typeface="宋体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b="1" i="1" dirty="0">
                          <a:solidFill>
                            <a:srgbClr val="1F497D"/>
                          </a:solidFill>
                          <a:highlight>
                            <a:srgbClr val="C0C0C0"/>
                          </a:highlight>
                          <a:latin typeface="Calibri"/>
                          <a:ea typeface="宋体"/>
                          <a:cs typeface="Times New Roman"/>
                        </a:rPr>
                        <a:t>Ex. “VF”</a:t>
                      </a:r>
                      <a:endParaRPr lang="zh-CN" sz="900" dirty="0">
                        <a:solidFill>
                          <a:srgbClr val="000000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1472" marR="61472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  <p:sp>
        <p:nvSpPr>
          <p:cNvPr id="68" name="Rectangle 29"/>
          <p:cNvSpPr/>
          <p:nvPr/>
        </p:nvSpPr>
        <p:spPr>
          <a:xfrm>
            <a:off x="2063552" y="2025909"/>
            <a:ext cx="3563938" cy="4401205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metadata: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name:</a:t>
            </a:r>
            <a:r>
              <a:rPr lang="en-US" altLang="zh-CN" sz="1000" kern="0" dirty="0">
                <a:solidFill>
                  <a:sysClr val="windowText" lastClr="000000"/>
                </a:solidFill>
              </a:rPr>
              <a:t> service name</a:t>
            </a:r>
            <a:endParaRPr lang="en-US" altLang="zh-CN" sz="1000" kern="0" dirty="0">
              <a:solidFill>
                <a:sysClr val="windowText" lastClr="000000"/>
              </a:solidFill>
              <a:ea typeface="宋体"/>
            </a:endParaRP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description: template for </a:t>
            </a:r>
            <a:r>
              <a:rPr lang="en-US" altLang="zh-CN" sz="1000" kern="0" dirty="0" err="1">
                <a:solidFill>
                  <a:sysClr val="windowText" lastClr="000000"/>
                </a:solidFill>
                <a:ea typeface="宋体"/>
              </a:rPr>
              <a:t>voLTE</a:t>
            </a:r>
            <a:endParaRPr lang="en-US" altLang="zh-CN" sz="1000" kern="0" dirty="0">
              <a:solidFill>
                <a:sysClr val="windowText" lastClr="000000"/>
              </a:solidFill>
              <a:ea typeface="宋体"/>
            </a:endParaRP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version</a:t>
            </a:r>
            <a:r>
              <a:rPr lang="zh-CN" altLang="en-US" sz="1000" kern="0" dirty="0">
                <a:solidFill>
                  <a:sysClr val="windowText" lastClr="000000"/>
                </a:solidFill>
                <a:ea typeface="宋体"/>
              </a:rPr>
              <a:t>：</a:t>
            </a:r>
            <a:endParaRPr lang="en-US" altLang="zh-CN" sz="1000" kern="0" dirty="0">
              <a:solidFill>
                <a:sysClr val="windowText" lastClr="000000"/>
              </a:solidFill>
              <a:ea typeface="宋体"/>
            </a:endParaRP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vendor</a:t>
            </a:r>
            <a:r>
              <a:rPr lang="zh-CN" altLang="en-US" sz="1000" kern="0" dirty="0">
                <a:solidFill>
                  <a:sysClr val="windowText" lastClr="000000"/>
                </a:solidFill>
                <a:ea typeface="宋体"/>
              </a:rPr>
              <a:t>：</a:t>
            </a:r>
            <a:endParaRPr lang="en-US" altLang="zh-CN" sz="1000" kern="0" dirty="0">
              <a:solidFill>
                <a:sysClr val="windowText" lastClr="000000"/>
              </a:solidFill>
              <a:ea typeface="宋体"/>
            </a:endParaRPr>
          </a:p>
          <a:p>
            <a:pPr>
              <a:defRPr/>
            </a:pPr>
            <a:r>
              <a:rPr lang="en-US" sz="1000" kern="0" dirty="0" err="1">
                <a:solidFill>
                  <a:sysClr val="windowText" lastClr="000000"/>
                </a:solidFill>
              </a:rPr>
              <a:t>topology_template</a:t>
            </a:r>
            <a:r>
              <a:rPr lang="en-US" sz="1000" kern="0" dirty="0">
                <a:solidFill>
                  <a:sysClr val="windowText" lastClr="000000"/>
                </a:solidFill>
              </a:rPr>
              <a:t>:   </a:t>
            </a:r>
          </a:p>
          <a:p>
            <a:pPr>
              <a:defRPr/>
            </a:pPr>
            <a:r>
              <a:rPr lang="en-US" sz="1000" kern="0" dirty="0">
                <a:solidFill>
                  <a:sysClr val="windowText" lastClr="000000"/>
                </a:solidFill>
              </a:rPr>
              <a:t>      </a:t>
            </a:r>
            <a:r>
              <a:rPr lang="en-US" sz="1000" kern="0" dirty="0" err="1">
                <a:solidFill>
                  <a:sysClr val="windowText" lastClr="000000"/>
                </a:solidFill>
              </a:rPr>
              <a:t>node_templates</a:t>
            </a:r>
            <a:r>
              <a:rPr lang="en-US" sz="1000" kern="0" dirty="0">
                <a:solidFill>
                  <a:sysClr val="windowText" lastClr="000000"/>
                </a:solidFill>
              </a:rPr>
              <a:t>: 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res1: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description:  resource 1 description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properties: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   depends: 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   id</a:t>
            </a:r>
            <a:r>
              <a:rPr lang="zh-CN" altLang="en-US" sz="1000" kern="0" dirty="0">
                <a:solidFill>
                  <a:sysClr val="windowText" lastClr="000000"/>
                </a:solidFill>
                <a:ea typeface="宋体"/>
              </a:rPr>
              <a:t>：</a:t>
            </a: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resource id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   </a:t>
            </a:r>
            <a:r>
              <a:rPr lang="en-US" altLang="zh-CN" sz="1000" kern="0" dirty="0" err="1">
                <a:solidFill>
                  <a:sysClr val="windowText" lastClr="000000"/>
                </a:solidFill>
                <a:ea typeface="宋体"/>
              </a:rPr>
              <a:t>resourceType</a:t>
            </a: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: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type: resource 1 </a:t>
            </a:r>
            <a:r>
              <a:rPr lang="en-US" altLang="zh-CN" sz="1000" kern="0" dirty="0" err="1">
                <a:solidFill>
                  <a:sysClr val="windowText" lastClr="000000"/>
                </a:solidFill>
                <a:ea typeface="宋体"/>
              </a:rPr>
              <a:t>toscatype</a:t>
            </a:r>
            <a:endParaRPr lang="en-US" altLang="zh-CN" sz="1000" kern="0" dirty="0">
              <a:solidFill>
                <a:sysClr val="windowText" lastClr="000000"/>
              </a:solidFill>
              <a:ea typeface="宋体"/>
            </a:endParaRP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</a:t>
            </a:r>
            <a:r>
              <a:rPr lang="en-US" altLang="zh-CN" sz="1000" kern="0" dirty="0">
                <a:solidFill>
                  <a:sysClr val="windowText" lastClr="000000"/>
                </a:solidFill>
              </a:rPr>
              <a:t>res2</a:t>
            </a: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:   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description: </a:t>
            </a:r>
            <a:r>
              <a:rPr lang="en-US" altLang="zh-CN" sz="1000" kern="0" dirty="0" err="1">
                <a:solidFill>
                  <a:sysClr val="windowText" lastClr="000000"/>
                </a:solidFill>
                <a:ea typeface="宋体"/>
              </a:rPr>
              <a:t>overlayVPN</a:t>
            </a:r>
            <a:endParaRPr lang="en-US" altLang="zh-CN" sz="1000" kern="0" dirty="0">
              <a:solidFill>
                <a:sysClr val="windowText" lastClr="000000"/>
              </a:solidFill>
              <a:ea typeface="宋体"/>
            </a:endParaRP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properties: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   depends: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   id:</a:t>
            </a:r>
            <a:r>
              <a:rPr lang="en-US" altLang="zh-CN" sz="1000" kern="0" dirty="0">
                <a:solidFill>
                  <a:sysClr val="windowText" lastClr="000000"/>
                </a:solidFill>
              </a:rPr>
              <a:t> resource id</a:t>
            </a:r>
            <a:endParaRPr lang="en-US" altLang="zh-CN" sz="1000" kern="0" dirty="0">
              <a:solidFill>
                <a:sysClr val="windowText" lastClr="000000"/>
              </a:solidFill>
              <a:ea typeface="宋体"/>
            </a:endParaRP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  </a:t>
            </a:r>
            <a:r>
              <a:rPr lang="en-US" altLang="zh-CN" sz="1000" kern="0" dirty="0" err="1">
                <a:solidFill>
                  <a:sysClr val="windowText" lastClr="000000"/>
                </a:solidFill>
              </a:rPr>
              <a:t>resourceType</a:t>
            </a:r>
            <a:r>
              <a:rPr lang="en-US" altLang="zh-CN" sz="1000" kern="0" dirty="0">
                <a:solidFill>
                  <a:sysClr val="windowText" lastClr="000000"/>
                </a:solidFill>
              </a:rPr>
              <a:t>:</a:t>
            </a:r>
            <a:endParaRPr lang="en-US" altLang="zh-CN" sz="1000" kern="0" dirty="0">
              <a:solidFill>
                <a:sysClr val="windowText" lastClr="000000"/>
              </a:solidFill>
              <a:ea typeface="宋体"/>
            </a:endParaRP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type: </a:t>
            </a:r>
            <a:r>
              <a:rPr lang="en-US" altLang="zh-CN" sz="1000" kern="0" dirty="0">
                <a:solidFill>
                  <a:sysClr val="windowText" lastClr="000000"/>
                </a:solidFill>
              </a:rPr>
              <a:t>resource 2 </a:t>
            </a:r>
            <a:r>
              <a:rPr lang="en-US" altLang="zh-CN" sz="1000" kern="0" dirty="0" err="1">
                <a:solidFill>
                  <a:sysClr val="windowText" lastClr="000000"/>
                </a:solidFill>
              </a:rPr>
              <a:t>toscatype</a:t>
            </a:r>
            <a:r>
              <a:rPr lang="en-US" altLang="zh-CN" sz="1000" kern="0" dirty="0">
                <a:solidFill>
                  <a:sysClr val="windowText" lastClr="000000"/>
                </a:solidFill>
              </a:rPr>
              <a:t> </a:t>
            </a:r>
            <a:endParaRPr lang="en-US" altLang="zh-CN" sz="1000" kern="0" dirty="0">
              <a:solidFill>
                <a:sysClr val="windowText" lastClr="000000"/>
              </a:solidFill>
              <a:ea typeface="宋体"/>
            </a:endParaRPr>
          </a:p>
          <a:p>
            <a:pPr>
              <a:defRPr/>
            </a:pPr>
            <a:r>
              <a:rPr lang="en-US" sz="1000" kern="0" dirty="0">
                <a:solidFill>
                  <a:sysClr val="windowText" lastClr="000000"/>
                </a:solidFill>
              </a:rPr>
              <a:t>         </a:t>
            </a: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res3</a:t>
            </a:r>
            <a:r>
              <a:rPr lang="en-US" sz="1000" kern="0" dirty="0">
                <a:solidFill>
                  <a:sysClr val="windowText" lastClr="000000"/>
                </a:solidFill>
              </a:rPr>
              <a:t>:   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description: </a:t>
            </a:r>
            <a:r>
              <a:rPr lang="en-US" altLang="zh-CN" sz="1000" kern="0" dirty="0" err="1">
                <a:solidFill>
                  <a:sysClr val="windowText" lastClr="000000"/>
                </a:solidFill>
                <a:ea typeface="宋体"/>
              </a:rPr>
              <a:t>vEPC</a:t>
            </a:r>
            <a:endParaRPr lang="en-US" altLang="zh-CN" sz="1000" kern="0" dirty="0">
              <a:solidFill>
                <a:sysClr val="windowText" lastClr="000000"/>
              </a:solidFill>
              <a:ea typeface="宋体"/>
            </a:endParaRP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properties: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   depends: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   </a:t>
            </a:r>
            <a:r>
              <a:rPr lang="en-US" altLang="zh-CN" sz="1000" kern="0" dirty="0">
                <a:solidFill>
                  <a:sysClr val="windowText" lastClr="000000"/>
                </a:solidFill>
              </a:rPr>
              <a:t>id</a:t>
            </a:r>
            <a:r>
              <a:rPr lang="zh-CN" altLang="en-US" sz="1000" kern="0" dirty="0">
                <a:solidFill>
                  <a:sysClr val="windowText" lastClr="000000"/>
                </a:solidFill>
              </a:rPr>
              <a:t>：</a:t>
            </a:r>
            <a:r>
              <a:rPr lang="en-US" altLang="zh-CN" sz="1000" kern="0" dirty="0">
                <a:solidFill>
                  <a:sysClr val="windowText" lastClr="000000"/>
                </a:solidFill>
              </a:rPr>
              <a:t> resource id</a:t>
            </a: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   </a:t>
            </a:r>
            <a:r>
              <a:rPr lang="en-US" altLang="zh-CN" sz="1000" kern="0" dirty="0" err="1">
                <a:solidFill>
                  <a:sysClr val="windowText" lastClr="000000"/>
                </a:solidFill>
              </a:rPr>
              <a:t>resourceType</a:t>
            </a:r>
            <a:r>
              <a:rPr lang="en-US" altLang="zh-CN" sz="1000" kern="0" dirty="0">
                <a:solidFill>
                  <a:sysClr val="windowText" lastClr="000000"/>
                </a:solidFill>
              </a:rPr>
              <a:t>:</a:t>
            </a:r>
            <a:endParaRPr lang="en-US" altLang="zh-CN" sz="1000" kern="0" dirty="0">
              <a:solidFill>
                <a:sysClr val="windowText" lastClr="000000"/>
              </a:solidFill>
              <a:ea typeface="宋体"/>
            </a:endParaRPr>
          </a:p>
          <a:p>
            <a:pPr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ea typeface="宋体"/>
              </a:rPr>
              <a:t>            type: </a:t>
            </a:r>
            <a:r>
              <a:rPr lang="en-US" altLang="zh-CN" sz="1000" kern="0" dirty="0">
                <a:solidFill>
                  <a:sysClr val="windowText" lastClr="000000"/>
                </a:solidFill>
              </a:rPr>
              <a:t>resource 3 </a:t>
            </a:r>
            <a:r>
              <a:rPr lang="en-US" altLang="zh-CN" sz="1000" kern="0" dirty="0" err="1">
                <a:solidFill>
                  <a:sysClr val="windowText" lastClr="000000"/>
                </a:solidFill>
              </a:rPr>
              <a:t>toscatype</a:t>
            </a:r>
            <a:endParaRPr lang="en-US" altLang="zh-CN" sz="1000" kern="0" dirty="0">
              <a:solidFill>
                <a:sysClr val="windowText" lastClr="000000"/>
              </a:solidFill>
              <a:ea typeface="宋体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159897" y="2132856"/>
            <a:ext cx="576064" cy="216024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latin typeface="Calibri"/>
                <a:ea typeface="宋体"/>
              </a:rPr>
              <a:t>name</a:t>
            </a:r>
            <a:endParaRPr lang="zh-CN" altLang="en-US" sz="1000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087889" y="2420888"/>
            <a:ext cx="792088" cy="216024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latin typeface="Calibri"/>
                <a:ea typeface="宋体"/>
              </a:rPr>
              <a:t>description</a:t>
            </a:r>
            <a:endParaRPr lang="zh-CN" altLang="en-US" sz="1000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871865" y="2708920"/>
            <a:ext cx="1152127" cy="288032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latin typeface="Calibri"/>
                <a:ea typeface="宋体"/>
              </a:rPr>
              <a:t>other attributes</a:t>
            </a:r>
            <a:endParaRPr lang="zh-CN" altLang="en-US" sz="1000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871865" y="2996952"/>
            <a:ext cx="1008112" cy="216024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latin typeface="Calibri"/>
                <a:ea typeface="宋体"/>
              </a:rPr>
              <a:t>Resource list</a:t>
            </a:r>
            <a:endParaRPr lang="zh-CN" altLang="en-US" sz="1000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871865" y="3356992"/>
            <a:ext cx="1008112" cy="288032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latin typeface="Calibri"/>
                <a:ea typeface="宋体"/>
              </a:rPr>
              <a:t>Resource dependency</a:t>
            </a:r>
            <a:endParaRPr lang="zh-CN" altLang="en-US" sz="1000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4871865" y="3717032"/>
            <a:ext cx="1008112" cy="216024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latin typeface="Calibri"/>
                <a:ea typeface="宋体"/>
              </a:rPr>
              <a:t>Resource id</a:t>
            </a:r>
            <a:endParaRPr lang="zh-CN" altLang="en-US" sz="1000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4871864" y="4005064"/>
            <a:ext cx="1008112" cy="216024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latin typeface="Calibri"/>
                <a:ea typeface="宋体"/>
              </a:rPr>
              <a:t>Resource type</a:t>
            </a:r>
            <a:endParaRPr lang="zh-CN" altLang="en-US" sz="1000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4583832" y="4293096"/>
            <a:ext cx="1296144" cy="216024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00" kern="0" dirty="0">
                <a:solidFill>
                  <a:sysClr val="windowText" lastClr="000000"/>
                </a:solidFill>
                <a:latin typeface="Calibri"/>
                <a:ea typeface="宋体"/>
              </a:rPr>
              <a:t>Resource </a:t>
            </a:r>
            <a:r>
              <a:rPr lang="en-US" altLang="zh-CN" sz="1000" kern="0" dirty="0" err="1">
                <a:solidFill>
                  <a:sysClr val="windowText" lastClr="000000"/>
                </a:solidFill>
                <a:latin typeface="Calibri"/>
                <a:ea typeface="宋体"/>
              </a:rPr>
              <a:t>tosca</a:t>
            </a:r>
            <a:r>
              <a:rPr lang="en-US" altLang="zh-CN" sz="1000" kern="0" dirty="0">
                <a:solidFill>
                  <a:sysClr val="windowText" lastClr="000000"/>
                </a:solidFill>
                <a:latin typeface="Calibri"/>
                <a:ea typeface="宋体"/>
              </a:rPr>
              <a:t> type</a:t>
            </a:r>
            <a:endParaRPr lang="zh-CN" altLang="en-US" sz="1000" kern="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048328" y="1916833"/>
            <a:ext cx="1368152" cy="646331"/>
          </a:xfrm>
          <a:prstGeom prst="rect">
            <a:avLst/>
          </a:prstGeom>
          <a:solidFill>
            <a:srgbClr val="FFC000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kern="0" dirty="0">
                <a:solidFill>
                  <a:sysClr val="windowText" lastClr="000000"/>
                </a:solidFill>
              </a:rPr>
              <a:t>To Be Confirmed</a:t>
            </a: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339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0314" y="166528"/>
            <a:ext cx="10844563" cy="615553"/>
          </a:xfrm>
        </p:spPr>
        <p:txBody>
          <a:bodyPr>
            <a:normAutofit/>
          </a:bodyPr>
          <a:lstStyle/>
          <a:p>
            <a:r>
              <a:rPr lang="en-US" sz="2800" b="1">
                <a:sym typeface="+mn-ea"/>
              </a:rPr>
              <a:t>Design Time Model Behind </a:t>
            </a:r>
            <a:r>
              <a:rPr lang="en-US" sz="2800" b="1" dirty="0" err="1">
                <a:sym typeface="+mn-ea"/>
              </a:rPr>
              <a:t>VoLTE</a:t>
            </a:r>
            <a:r>
              <a:rPr lang="en-US" sz="2800" b="1">
                <a:sym typeface="+mn-ea"/>
              </a:rPr>
              <a:t> Use Case Approach for R1</a:t>
            </a:r>
            <a:endParaRPr lang="en-US" altLang="zh-CN" sz="2800" b="1"/>
          </a:p>
        </p:txBody>
      </p:sp>
      <p:sp>
        <p:nvSpPr>
          <p:cNvPr id="29" name="圆角矩形 28"/>
          <p:cNvSpPr/>
          <p:nvPr/>
        </p:nvSpPr>
        <p:spPr>
          <a:xfrm>
            <a:off x="6446520" y="3128010"/>
            <a:ext cx="5400040" cy="177419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6446520" y="1014730"/>
            <a:ext cx="5400040" cy="177419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655320" y="1080135"/>
            <a:ext cx="5039995" cy="2365375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" name="单圆角矩形 2"/>
          <p:cNvSpPr/>
          <p:nvPr/>
        </p:nvSpPr>
        <p:spPr>
          <a:xfrm>
            <a:off x="792480" y="213995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VoLTE E2E(Service)</a:t>
            </a:r>
          </a:p>
        </p:txBody>
      </p:sp>
      <p:sp>
        <p:nvSpPr>
          <p:cNvPr id="4" name="单圆角矩形 3"/>
          <p:cNvSpPr/>
          <p:nvPr/>
        </p:nvSpPr>
        <p:spPr>
          <a:xfrm>
            <a:off x="3357880" y="144526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IMS(VNF)</a:t>
            </a:r>
          </a:p>
        </p:txBody>
      </p:sp>
      <p:sp>
        <p:nvSpPr>
          <p:cNvPr id="5" name="单圆角矩形 4"/>
          <p:cNvSpPr/>
          <p:nvPr/>
        </p:nvSpPr>
        <p:spPr>
          <a:xfrm>
            <a:off x="3357880" y="213995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EPC(VNF)</a:t>
            </a:r>
          </a:p>
        </p:txBody>
      </p:sp>
      <p:sp>
        <p:nvSpPr>
          <p:cNvPr id="6" name="单圆角矩形 5"/>
          <p:cNvSpPr/>
          <p:nvPr/>
        </p:nvSpPr>
        <p:spPr>
          <a:xfrm>
            <a:off x="3357880" y="284480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.......</a:t>
            </a:r>
          </a:p>
        </p:txBody>
      </p:sp>
      <p:sp>
        <p:nvSpPr>
          <p:cNvPr id="9" name="左大括号 8"/>
          <p:cNvSpPr/>
          <p:nvPr/>
        </p:nvSpPr>
        <p:spPr>
          <a:xfrm>
            <a:off x="2865120" y="1488440"/>
            <a:ext cx="289560" cy="1691005"/>
          </a:xfrm>
          <a:prstGeom prst="lef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91439" tIns="45719" rIns="91439" bIns="45719" numCol="1" spcCol="38100" rtlCol="0" anchor="t" forceAA="0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0" name="单圆角矩形 9"/>
          <p:cNvSpPr/>
          <p:nvPr/>
        </p:nvSpPr>
        <p:spPr>
          <a:xfrm>
            <a:off x="6685280" y="178371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IMS(Service)</a:t>
            </a:r>
          </a:p>
        </p:txBody>
      </p:sp>
      <p:sp>
        <p:nvSpPr>
          <p:cNvPr id="11" name="左大括号 10"/>
          <p:cNvSpPr/>
          <p:nvPr/>
        </p:nvSpPr>
        <p:spPr>
          <a:xfrm>
            <a:off x="8859520" y="1122045"/>
            <a:ext cx="289560" cy="1553210"/>
          </a:xfrm>
          <a:prstGeom prst="lef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91439" tIns="45719" rIns="91439" bIns="45719" numCol="1" spcCol="38100" rtlCol="0" anchor="t" forceAA="0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2" name="单圆角矩形 11"/>
          <p:cNvSpPr/>
          <p:nvPr/>
        </p:nvSpPr>
        <p:spPr>
          <a:xfrm>
            <a:off x="9382760" y="108902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HSS(VNF)</a:t>
            </a:r>
          </a:p>
        </p:txBody>
      </p:sp>
      <p:sp>
        <p:nvSpPr>
          <p:cNvPr id="13" name="单圆角矩形 12"/>
          <p:cNvSpPr/>
          <p:nvPr/>
        </p:nvSpPr>
        <p:spPr>
          <a:xfrm>
            <a:off x="9403080" y="149415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CSCF(VNF)</a:t>
            </a:r>
          </a:p>
        </p:txBody>
      </p:sp>
      <p:sp>
        <p:nvSpPr>
          <p:cNvPr id="14" name="单圆角矩形 13"/>
          <p:cNvSpPr/>
          <p:nvPr/>
        </p:nvSpPr>
        <p:spPr>
          <a:xfrm>
            <a:off x="9438640" y="189865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SBC(VNF)</a:t>
            </a:r>
          </a:p>
        </p:txBody>
      </p:sp>
      <p:sp>
        <p:nvSpPr>
          <p:cNvPr id="15" name="单圆角矩形 14"/>
          <p:cNvSpPr/>
          <p:nvPr/>
        </p:nvSpPr>
        <p:spPr>
          <a:xfrm>
            <a:off x="9438640" y="234124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....(VL)</a:t>
            </a:r>
          </a:p>
        </p:txBody>
      </p:sp>
      <p:sp>
        <p:nvSpPr>
          <p:cNvPr id="16" name="单圆角矩形 15"/>
          <p:cNvSpPr/>
          <p:nvPr/>
        </p:nvSpPr>
        <p:spPr>
          <a:xfrm>
            <a:off x="6685280" y="382524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EPC(Service)</a:t>
            </a:r>
          </a:p>
        </p:txBody>
      </p:sp>
      <p:sp>
        <p:nvSpPr>
          <p:cNvPr id="17" name="左大括号 16"/>
          <p:cNvSpPr/>
          <p:nvPr/>
        </p:nvSpPr>
        <p:spPr>
          <a:xfrm>
            <a:off x="8859520" y="3257550"/>
            <a:ext cx="289560" cy="1553210"/>
          </a:xfrm>
          <a:prstGeom prst="lef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91439" tIns="45719" rIns="91439" bIns="45719" numCol="1" spcCol="38100" rtlCol="0" anchor="t" forceAA="0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8" name="单圆角矩形 17"/>
          <p:cNvSpPr/>
          <p:nvPr/>
        </p:nvSpPr>
        <p:spPr>
          <a:xfrm>
            <a:off x="9382760" y="3224530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xGW(VNF)</a:t>
            </a:r>
          </a:p>
        </p:txBody>
      </p:sp>
      <p:sp>
        <p:nvSpPr>
          <p:cNvPr id="19" name="单圆角矩形 18"/>
          <p:cNvSpPr/>
          <p:nvPr/>
        </p:nvSpPr>
        <p:spPr>
          <a:xfrm>
            <a:off x="9403080" y="362902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MME(VNF)</a:t>
            </a:r>
          </a:p>
        </p:txBody>
      </p:sp>
      <p:sp>
        <p:nvSpPr>
          <p:cNvPr id="20" name="单圆角矩形 19"/>
          <p:cNvSpPr/>
          <p:nvPr/>
        </p:nvSpPr>
        <p:spPr>
          <a:xfrm>
            <a:off x="9438640" y="403415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PCRF(VNF)</a:t>
            </a:r>
          </a:p>
        </p:txBody>
      </p:sp>
      <p:sp>
        <p:nvSpPr>
          <p:cNvPr id="21" name="单圆角矩形 20"/>
          <p:cNvSpPr/>
          <p:nvPr/>
        </p:nvSpPr>
        <p:spPr>
          <a:xfrm>
            <a:off x="9438640" y="4476115"/>
            <a:ext cx="2026920" cy="367030"/>
          </a:xfrm>
          <a:prstGeom prst="round1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....(VL)</a:t>
            </a:r>
          </a:p>
        </p:txBody>
      </p:sp>
      <p:cxnSp>
        <p:nvCxnSpPr>
          <p:cNvPr id="22" name="直接连接符 21"/>
          <p:cNvCxnSpPr>
            <a:stCxn id="4" idx="3"/>
            <a:endCxn id="10" idx="1"/>
          </p:cNvCxnSpPr>
          <p:nvPr/>
        </p:nvCxnSpPr>
        <p:spPr>
          <a:xfrm>
            <a:off x="5384800" y="1628775"/>
            <a:ext cx="1300480" cy="338455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ysDash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直接连接符 22"/>
          <p:cNvCxnSpPr>
            <a:stCxn id="5" idx="3"/>
            <a:endCxn id="16" idx="1"/>
          </p:cNvCxnSpPr>
          <p:nvPr/>
        </p:nvCxnSpPr>
        <p:spPr>
          <a:xfrm>
            <a:off x="5384800" y="2323465"/>
            <a:ext cx="1300480" cy="168529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ysDash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文本框 23"/>
          <p:cNvSpPr txBox="1"/>
          <p:nvPr/>
        </p:nvSpPr>
        <p:spPr>
          <a:xfrm>
            <a:off x="5642610" y="2738120"/>
            <a:ext cx="2426335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ID(invariantUUID)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662295" y="1454150"/>
            <a:ext cx="2011045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ID(</a:t>
            </a:r>
            <a:r>
              <a:rPr lang="en-US" altLang="zh-CN" b="1">
                <a:sym typeface="Calibri" panose="020F0502020204030204"/>
              </a:rPr>
              <a:t>invariantUUID</a:t>
            </a: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)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44817" y="4423410"/>
            <a:ext cx="6151245" cy="92332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/>
              <a:t>Design the IMS/EPC/... services and HSS/.... as VF node</a:t>
            </a:r>
          </a:p>
          <a:p>
            <a:pPr marL="285750" marR="0" indent="-28575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en-US" altLang="zh-CN" sz="18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285750" marR="0" indent="-28575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en-US" altLang="zh-CN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Design </a:t>
            </a:r>
            <a:r>
              <a:rPr kumimoji="0" lang="en-US" altLang="zh-CN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the </a:t>
            </a:r>
            <a:r>
              <a:rPr kumimoji="0" lang="en-US" altLang="zh-CN" sz="18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VoLTE</a:t>
            </a:r>
            <a:r>
              <a:rPr kumimoji="0" lang="en-US" altLang="zh-CN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service and IMS/EPC as VF </a:t>
            </a:r>
            <a:r>
              <a:rPr kumimoji="0" lang="en-US" altLang="zh-CN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node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011680" y="3335020"/>
            <a:ext cx="3017520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 template For E2E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578725" y="4780280"/>
            <a:ext cx="4099560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 template For Network Service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7700645" y="2674620"/>
            <a:ext cx="4557395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 template For Network Service</a:t>
            </a:r>
          </a:p>
        </p:txBody>
      </p:sp>
    </p:spTree>
    <p:extLst>
      <p:ext uri="{BB962C8B-B14F-4D97-AF65-F5344CB8AC3E}">
        <p14:creationId xmlns:p14="http://schemas.microsoft.com/office/powerpoint/2010/main" xmlns="" val="32765716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475</Words>
  <Application>Microsoft Office PowerPoint</Application>
  <PresentationFormat>Custom</PresentationFormat>
  <Paragraphs>103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1_Office Theme</vt:lpstr>
      <vt:lpstr>Slide 1</vt:lpstr>
      <vt:lpstr>Draft for the detailed SO Flows for R1</vt:lpstr>
      <vt:lpstr>Slide 3</vt:lpstr>
      <vt:lpstr>Design Time Model Behind VoLTE Use Case Approach for R1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Seshu m</dc:creator>
  <cp:lastModifiedBy>s71826</cp:lastModifiedBy>
  <cp:revision>7</cp:revision>
  <dcterms:created xsi:type="dcterms:W3CDTF">2017-08-03T12:58:00Z</dcterms:created>
  <dcterms:modified xsi:type="dcterms:W3CDTF">2017-08-03T14:51:40Z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1500894763</vt:lpwstr>
  </property>
</Properties>
</file>