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89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7" r:id="rId2"/>
  </p:sldMasterIdLst>
  <p:notesMasterIdLst>
    <p:notesMasterId r:id="rId7"/>
  </p:notesMasterIdLst>
  <p:sldIdLst>
    <p:sldId id="256" r:id="rId3"/>
    <p:sldId id="305" r:id="rId4"/>
    <p:sldId id="306" r:id="rId5"/>
    <p:sldId id="304" r:id="rId6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00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0" autoAdjust="0"/>
    <p:restoredTop sz="88476" autoAdjust="0"/>
  </p:normalViewPr>
  <p:slideViewPr>
    <p:cSldViewPr snapToGrid="0" snapToObjects="1">
      <p:cViewPr varScale="1">
        <p:scale>
          <a:sx n="73" d="100"/>
          <a:sy n="73" d="100"/>
        </p:scale>
        <p:origin x="-23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83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51" b="16967"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556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780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07307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580" b="2285"/>
          <a:stretch/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76802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29444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3262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103506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90923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19759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70635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487" t="2099" r="1487" b="2285"/>
          <a:stretch/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37973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998077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65469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04384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69100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9314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048751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74364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52479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20550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478860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270493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511939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255444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908381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203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5549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847862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6823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98659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0055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4075184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537798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5393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03441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79691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0107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9376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7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88479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3871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40349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32357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982732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55283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80138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20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61040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4367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39513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86816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7270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647840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915059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1352288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945099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67683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2151794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113170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3"/>
            </a:lvl3pPr>
            <a:lvl4pPr>
              <a:defRPr sz="1583"/>
            </a:lvl4pPr>
            <a:lvl5pPr>
              <a:defRPr sz="158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40372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xmlns="" val="4194395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xmlns="" val="35352019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0554919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6461783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262483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481342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506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551199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483786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261781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849155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/>
          </p:nvPr>
        </p:nvGraphicFramePr>
        <p:xfrm>
          <a:off x="586670" y="1632768"/>
          <a:ext cx="11036306" cy="3620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5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492098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18392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DA0081"/>
              </a:solidFill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4CA90C"/>
              </a:solidFill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067AB4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553588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>
            <a:spLocks/>
          </p:cNvSpPr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503290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19878847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402336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10918403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26111963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9296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46134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83117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6850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4797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71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9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47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76" Type="http://schemas.openxmlformats.org/officeDocument/2006/relationships/slideLayout" Target="../slideLayouts/slideLayout89.xml"/><Relationship Id="rId84" Type="http://schemas.openxmlformats.org/officeDocument/2006/relationships/slideLayout" Target="../slideLayouts/slideLayout97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66" Type="http://schemas.openxmlformats.org/officeDocument/2006/relationships/slideLayout" Target="../slideLayouts/slideLayout79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5" Type="http://schemas.openxmlformats.org/officeDocument/2006/relationships/slideLayout" Target="../slideLayouts/slideLayout18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 cstate="print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ＭＳ Ｐゴシック" charset="0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ＭＳ Ｐゴシック" charset="0"/>
              </a:rPr>
              <a:pPr defTabSz="91966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505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8" r:id="rId21"/>
    <p:sldLayoutId id="2147483739" r:id="rId22"/>
    <p:sldLayoutId id="2147483740" r:id="rId23"/>
    <p:sldLayoutId id="2147483741" r:id="rId24"/>
    <p:sldLayoutId id="2147483742" r:id="rId25"/>
    <p:sldLayoutId id="2147483743" r:id="rId26"/>
    <p:sldLayoutId id="2147483744" r:id="rId27"/>
    <p:sldLayoutId id="2147483745" r:id="rId28"/>
    <p:sldLayoutId id="2147483746" r:id="rId29"/>
    <p:sldLayoutId id="2147483747" r:id="rId30"/>
    <p:sldLayoutId id="2147483748" r:id="rId31"/>
    <p:sldLayoutId id="2147483749" r:id="rId32"/>
    <p:sldLayoutId id="2147483750" r:id="rId33"/>
    <p:sldLayoutId id="2147483751" r:id="rId34"/>
    <p:sldLayoutId id="2147483752" r:id="rId35"/>
    <p:sldLayoutId id="2147483753" r:id="rId36"/>
    <p:sldLayoutId id="2147483754" r:id="rId37"/>
    <p:sldLayoutId id="2147483755" r:id="rId38"/>
    <p:sldLayoutId id="2147483756" r:id="rId39"/>
    <p:sldLayoutId id="2147483757" r:id="rId40"/>
    <p:sldLayoutId id="2147483758" r:id="rId41"/>
    <p:sldLayoutId id="2147483759" r:id="rId42"/>
    <p:sldLayoutId id="2147483760" r:id="rId43"/>
    <p:sldLayoutId id="2147483761" r:id="rId44"/>
    <p:sldLayoutId id="2147483762" r:id="rId45"/>
    <p:sldLayoutId id="2147483763" r:id="rId46"/>
    <p:sldLayoutId id="2147483764" r:id="rId47"/>
    <p:sldLayoutId id="2147483765" r:id="rId48"/>
    <p:sldLayoutId id="2147483766" r:id="rId49"/>
    <p:sldLayoutId id="2147483767" r:id="rId50"/>
    <p:sldLayoutId id="2147483768" r:id="rId51"/>
    <p:sldLayoutId id="2147483769" r:id="rId52"/>
    <p:sldLayoutId id="2147483770" r:id="rId53"/>
    <p:sldLayoutId id="2147483771" r:id="rId54"/>
    <p:sldLayoutId id="2147483772" r:id="rId55"/>
    <p:sldLayoutId id="2147483773" r:id="rId56"/>
    <p:sldLayoutId id="2147483774" r:id="rId57"/>
    <p:sldLayoutId id="2147483775" r:id="rId58"/>
    <p:sldLayoutId id="2147483776" r:id="rId59"/>
    <p:sldLayoutId id="2147483777" r:id="rId60"/>
    <p:sldLayoutId id="2147483778" r:id="rId61"/>
    <p:sldLayoutId id="2147483779" r:id="rId62"/>
    <p:sldLayoutId id="2147483780" r:id="rId63"/>
    <p:sldLayoutId id="2147483781" r:id="rId64"/>
    <p:sldLayoutId id="2147483782" r:id="rId65"/>
    <p:sldLayoutId id="2147483783" r:id="rId66"/>
    <p:sldLayoutId id="2147483784" r:id="rId67"/>
    <p:sldLayoutId id="2147483785" r:id="rId68"/>
    <p:sldLayoutId id="2147483786" r:id="rId69"/>
    <p:sldLayoutId id="2147483787" r:id="rId70"/>
    <p:sldLayoutId id="2147483788" r:id="rId71"/>
    <p:sldLayoutId id="2147483789" r:id="rId72"/>
    <p:sldLayoutId id="2147483790" r:id="rId73"/>
    <p:sldLayoutId id="2147483791" r:id="rId74"/>
    <p:sldLayoutId id="2147483792" r:id="rId75"/>
    <p:sldLayoutId id="2147483793" r:id="rId76"/>
    <p:sldLayoutId id="2147483794" r:id="rId77"/>
    <p:sldLayoutId id="2147483795" r:id="rId78"/>
    <p:sldLayoutId id="2147483796" r:id="rId79"/>
    <p:sldLayoutId id="2147483797" r:id="rId80"/>
    <p:sldLayoutId id="2147483798" r:id="rId81"/>
    <p:sldLayoutId id="2147483799" r:id="rId82"/>
    <p:sldLayoutId id="2147483800" r:id="rId83"/>
    <p:sldLayoutId id="2147483801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7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9833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9664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9500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39331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4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4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9917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61429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92942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1583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5380" indent="-175630" algn="l" defTabSz="865380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 typeface="Arial" pitchFamily="34" charset="0"/>
        <a:buChar char="•"/>
        <a:defRPr sz="1417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380" indent="0" algn="l" defTabSz="919664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Tx/>
        <a:buNone/>
        <a:defRPr sz="1167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744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579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1pPr>
      <a:lvl2pPr marL="459833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2pPr>
      <a:lvl3pPr marL="9196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3pPr>
      <a:lvl4pPr marL="137950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4pPr>
      <a:lvl5pPr marL="1839331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5pPr>
      <a:lvl6pPr marL="22991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6pPr>
      <a:lvl7pPr marL="2758995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7pPr>
      <a:lvl8pPr marL="3218828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8pPr>
      <a:lvl9pPr marL="3678662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Open Network Automation Platform (ONAP)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Controller </a:t>
            </a:r>
            <a:r>
              <a:rPr lang="en-US" sz="2800" dirty="0"/>
              <a:t>Architecture Proposal</a:t>
            </a:r>
            <a:endParaRPr sz="2800" dirty="0"/>
          </a:p>
        </p:txBody>
      </p:sp>
      <p:sp>
        <p:nvSpPr>
          <p:cNvPr id="7" name="Rectangle 6"/>
          <p:cNvSpPr/>
          <p:nvPr/>
        </p:nvSpPr>
        <p:spPr>
          <a:xfrm>
            <a:off x="5838393" y="2206080"/>
            <a:ext cx="5627960" cy="1621955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4525" y="2470318"/>
            <a:ext cx="5115697" cy="10934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54952" y="5837629"/>
            <a:ext cx="2090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037" y="274639"/>
            <a:ext cx="10647363" cy="757328"/>
          </a:xfrm>
        </p:spPr>
        <p:txBody>
          <a:bodyPr/>
          <a:lstStyle/>
          <a:p>
            <a:r>
              <a:rPr lang="en-US" dirty="0" smtClean="0"/>
              <a:t>Where we agree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037" y="1227910"/>
            <a:ext cx="10647363" cy="46322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Common use of the ONAP architecture framework</a:t>
            </a:r>
          </a:p>
          <a:p>
            <a:r>
              <a:rPr lang="en-US" dirty="0" smtClean="0"/>
              <a:t>Common view of service orchestrator</a:t>
            </a:r>
          </a:p>
          <a:p>
            <a:r>
              <a:rPr lang="en-US" dirty="0" smtClean="0"/>
              <a:t>Follow common set of VNF Guidelines and packaging</a:t>
            </a:r>
          </a:p>
          <a:p>
            <a:pPr lvl="1"/>
            <a:r>
              <a:rPr lang="en-US" dirty="0" smtClean="0"/>
              <a:t>Combined from OPEN-O and Open ECOMP</a:t>
            </a:r>
          </a:p>
          <a:p>
            <a:pPr lvl="1"/>
            <a:r>
              <a:rPr lang="en-US" dirty="0" smtClean="0"/>
              <a:t>Data model</a:t>
            </a:r>
          </a:p>
          <a:p>
            <a:r>
              <a:rPr lang="en-US" dirty="0" smtClean="0"/>
              <a:t>Present the same view/requirements to outside world regardless of which path is selected</a:t>
            </a:r>
          </a:p>
          <a:p>
            <a:r>
              <a:rPr lang="en-US" dirty="0" smtClean="0"/>
              <a:t>Common mediation layer -&gt; OpenStack, </a:t>
            </a:r>
            <a:r>
              <a:rPr lang="en-US" dirty="0" err="1" smtClean="0"/>
              <a:t>VMWare</a:t>
            </a:r>
            <a:r>
              <a:rPr lang="en-US" dirty="0" smtClean="0"/>
              <a:t>, cloud, etc.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disagreement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Different operators have different requirements</a:t>
            </a:r>
          </a:p>
          <a:p>
            <a:r>
              <a:rPr lang="en-US" dirty="0" smtClean="0"/>
              <a:t>Workflows for controlling VNFs may take different paths based on operator requirements</a:t>
            </a:r>
          </a:p>
          <a:p>
            <a:pPr lvl="1"/>
            <a:r>
              <a:rPr lang="en-US" dirty="0" smtClean="0"/>
              <a:t>(runtime instantiation)</a:t>
            </a:r>
          </a:p>
          <a:p>
            <a:pPr lvl="1"/>
            <a:r>
              <a:rPr lang="en-US" dirty="0" smtClean="0"/>
              <a:t>ETSI MANO</a:t>
            </a:r>
          </a:p>
          <a:p>
            <a:pPr lvl="1"/>
            <a:r>
              <a:rPr lang="en-US" dirty="0" smtClean="0"/>
              <a:t>VNFM functionality</a:t>
            </a:r>
          </a:p>
          <a:p>
            <a:pPr lvl="1"/>
            <a:r>
              <a:rPr lang="en-US" dirty="0" smtClean="0"/>
              <a:t>VNF characteristics (e.g., complex vs. simple)</a:t>
            </a:r>
          </a:p>
          <a:p>
            <a:pPr lvl="1"/>
            <a:r>
              <a:rPr lang="en-US" dirty="0" smtClean="0"/>
              <a:t>Network/operating region characteristics</a:t>
            </a:r>
          </a:p>
          <a:p>
            <a:pPr marL="342900" lvl="1" indent="-342900">
              <a:buFont typeface="Wingdings"/>
              <a:buChar char="▪"/>
            </a:pPr>
            <a:r>
              <a:rPr lang="en-US" dirty="0" smtClean="0"/>
              <a:t>Need flexibility to meet operator requirements</a:t>
            </a: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548" y="43285"/>
            <a:ext cx="10647363" cy="620506"/>
          </a:xfrm>
        </p:spPr>
        <p:txBody>
          <a:bodyPr/>
          <a:lstStyle/>
          <a:p>
            <a:r>
              <a:rPr lang="en-US" dirty="0"/>
              <a:t>ONAP Controller </a:t>
            </a:r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41031" y="2528509"/>
            <a:ext cx="2819979" cy="1755650"/>
          </a:xfrm>
          <a:prstGeom prst="rect">
            <a:avLst/>
          </a:prstGeom>
          <a:solidFill>
            <a:srgbClr val="7CC6F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b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4312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68625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2938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37251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15643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058772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01900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745029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68417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APP-C</a:t>
            </a:r>
          </a:p>
        </p:txBody>
      </p:sp>
      <p:sp>
        <p:nvSpPr>
          <p:cNvPr id="79" name="Rectangle 78"/>
          <p:cNvSpPr/>
          <p:nvPr/>
        </p:nvSpPr>
        <p:spPr>
          <a:xfrm>
            <a:off x="5887311" y="2549405"/>
            <a:ext cx="2819979" cy="17556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b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4312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68625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2938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37251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15643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058772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01900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745029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684179" hangingPunct="1">
              <a:defRPr/>
            </a:pPr>
            <a:endParaRPr lang="en-US" sz="3600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35305" y="3637830"/>
            <a:ext cx="95314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VF-C</a:t>
            </a:r>
          </a:p>
        </p:txBody>
      </p:sp>
      <p:sp>
        <p:nvSpPr>
          <p:cNvPr id="107" name="Rounded Rectangle 35"/>
          <p:cNvSpPr/>
          <p:nvPr/>
        </p:nvSpPr>
        <p:spPr>
          <a:xfrm>
            <a:off x="2741031" y="1708580"/>
            <a:ext cx="5966259" cy="607697"/>
          </a:xfrm>
          <a:prstGeom prst="roundRect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b" anchorCtr="0"/>
          <a:lstStyle/>
          <a:p>
            <a:pPr defTabSz="684179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ea typeface="ＭＳ Ｐゴシック" charset="0"/>
              </a:rPr>
              <a:t>Service Orchestrator</a:t>
            </a:r>
          </a:p>
        </p:txBody>
      </p:sp>
      <p:sp>
        <p:nvSpPr>
          <p:cNvPr id="108" name="Text Placeholder 2"/>
          <p:cNvSpPr txBox="1">
            <a:spLocks/>
          </p:cNvSpPr>
          <p:nvPr/>
        </p:nvSpPr>
        <p:spPr>
          <a:xfrm>
            <a:off x="634322" y="796822"/>
            <a:ext cx="11410116" cy="162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endParaRPr lang="en-US" sz="2000" dirty="0"/>
          </a:p>
        </p:txBody>
      </p:sp>
      <p:sp>
        <p:nvSpPr>
          <p:cNvPr id="60" name="Rounded Rectangle 59"/>
          <p:cNvSpPr/>
          <p:nvPr/>
        </p:nvSpPr>
        <p:spPr>
          <a:xfrm>
            <a:off x="2741031" y="4707103"/>
            <a:ext cx="5966259" cy="57888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2741031" y="5438383"/>
            <a:ext cx="5966259" cy="578880"/>
          </a:xfrm>
          <a:prstGeom prst="roundRect">
            <a:avLst/>
          </a:prstGeom>
          <a:solidFill>
            <a:srgbClr val="92D05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268992" y="2606058"/>
            <a:ext cx="1175658" cy="57888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5" name="Can 64"/>
          <p:cNvSpPr/>
          <p:nvPr/>
        </p:nvSpPr>
        <p:spPr>
          <a:xfrm>
            <a:off x="10758158" y="2612684"/>
            <a:ext cx="1034694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187541" y="2316277"/>
            <a:ext cx="39189" cy="339219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Straight Arrow Connector 67"/>
          <p:cNvCxnSpPr/>
          <p:nvPr/>
        </p:nvCxnSpPr>
        <p:spPr>
          <a:xfrm>
            <a:off x="7514250" y="2324984"/>
            <a:ext cx="39189" cy="339219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Shape 74"/>
          <p:cNvCxnSpPr>
            <a:stCxn id="62" idx="3"/>
            <a:endCxn id="64" idx="2"/>
          </p:cNvCxnSpPr>
          <p:nvPr/>
        </p:nvCxnSpPr>
        <p:spPr>
          <a:xfrm flipV="1">
            <a:off x="8707290" y="3184938"/>
            <a:ext cx="1149531" cy="2542885"/>
          </a:xfrm>
          <a:prstGeom prst="curved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9" name="Straight Arrow Connector 98"/>
          <p:cNvCxnSpPr/>
          <p:nvPr/>
        </p:nvCxnSpPr>
        <p:spPr>
          <a:xfrm flipH="1" flipV="1">
            <a:off x="8707290" y="2612684"/>
            <a:ext cx="561702" cy="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2" name="Straight Arrow Connector 101"/>
          <p:cNvCxnSpPr>
            <a:stCxn id="64" idx="3"/>
          </p:cNvCxnSpPr>
          <p:nvPr/>
        </p:nvCxnSpPr>
        <p:spPr>
          <a:xfrm flipV="1">
            <a:off x="10444650" y="2886891"/>
            <a:ext cx="313508" cy="860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arrow"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Straight Arrow Connector 111"/>
          <p:cNvCxnSpPr>
            <a:stCxn id="64" idx="1"/>
          </p:cNvCxnSpPr>
          <p:nvPr/>
        </p:nvCxnSpPr>
        <p:spPr>
          <a:xfrm flipH="1">
            <a:off x="5561010" y="2895498"/>
            <a:ext cx="370798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3" name="TextBox 112"/>
          <p:cNvSpPr txBox="1"/>
          <p:nvPr/>
        </p:nvSpPr>
        <p:spPr>
          <a:xfrm>
            <a:off x="405245" y="813081"/>
            <a:ext cx="2335786" cy="56323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Flexible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APIs already exists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/>
              <a:t>Easier initial integration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 smtClean="0"/>
              <a:t>Cons: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May need 2x feature development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/>
              <a:t>Functional overlap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3091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9455</TotalTime>
  <Words>140</Words>
  <Application>Microsoft Office PowerPoint</Application>
  <PresentationFormat>Custom</PresentationFormat>
  <Paragraphs>35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ATT_2014PPT_TEMPLATE_INTERNAL</vt:lpstr>
      <vt:lpstr>Open Network Automation Platform (ONAP)  Controller Architecture Proposal</vt:lpstr>
      <vt:lpstr>Where we agree</vt:lpstr>
      <vt:lpstr>Areas of disagreement</vt:lpstr>
      <vt:lpstr>ONAP Controller Proposal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RICE, CHRISTOPHER;Lingli Deng</dc:creator>
  <cp:lastModifiedBy>Chris Donley</cp:lastModifiedBy>
  <cp:revision>367</cp:revision>
  <cp:lastPrinted>2017-04-03T17:09:07Z</cp:lastPrinted>
  <dcterms:modified xsi:type="dcterms:W3CDTF">2017-05-03T18:21:06Z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1493327498</vt:lpwstr>
  </property>
</Properties>
</file>