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97" r:id="rId3"/>
    <p:sldId id="296" r:id="rId4"/>
    <p:sldId id="298" r:id="rId5"/>
    <p:sldId id="288" r:id="rId6"/>
  </p:sldIdLst>
  <p:sldSz cx="12192000" cy="6858000"/>
  <p:notesSz cx="7010400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457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ICE, CHRISTOPHER" initials="RC" lastIdx="3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BD0"/>
          </a:solidFill>
        </a:fill>
      </a:tcStyle>
    </a:wholeTbl>
    <a:band2H>
      <a:tcTxStyle/>
      <a:tcStyle>
        <a:tcBdr/>
        <a:fill>
          <a:solidFill>
            <a:srgbClr val="E6E7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9CC"/>
          </a:solidFill>
        </a:fill>
      </a:tcStyle>
    </a:wholeTbl>
    <a:band2H>
      <a:tcTxStyle/>
      <a:tcStyle>
        <a:tcBdr/>
        <a:fill>
          <a:solidFill>
            <a:srgbClr val="E7ED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CAD8"/>
          </a:solidFill>
        </a:fill>
      </a:tcStyle>
    </a:wholeTbl>
    <a:band2H>
      <a:tcTxStyle/>
      <a:tcStyle>
        <a:tcBdr/>
        <a:fill>
          <a:solidFill>
            <a:srgbClr val="E9E6ED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67" autoAdjust="0"/>
    <p:restoredTop sz="95867" autoAdjust="0"/>
  </p:normalViewPr>
  <p:slideViewPr>
    <p:cSldViewPr snapToGrid="0" snapToObjects="1">
      <p:cViewPr varScale="1">
        <p:scale>
          <a:sx n="94" d="100"/>
          <a:sy n="94" d="100"/>
        </p:scale>
        <p:origin x="16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  <p:sp>
        <p:nvSpPr>
          <p:cNvPr id="239" name="Shape 239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7585834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1pPr>
    <a:lvl2pPr indent="228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2pPr>
    <a:lvl3pPr indent="457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3pPr>
    <a:lvl4pPr indent="685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4pPr>
    <a:lvl5pPr indent="9144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5pPr>
    <a:lvl6pPr indent="11430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6pPr>
    <a:lvl7pPr indent="13716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7pPr>
    <a:lvl8pPr indent="16002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8pPr>
    <a:lvl9pPr indent="1828800" defTabSz="457200" latinLnBrk="0">
      <a:spcBef>
        <a:spcPts val="400"/>
      </a:spcBef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453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Roberto to send further suggestion on item 2.1.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26998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Comments from Stephen</a:t>
            </a:r>
          </a:p>
          <a:p>
            <a:r>
              <a:rPr lang="en-US" altLang="zh-CN" dirty="0"/>
              <a:t>1, intelligent network terms might causes confusion with ITU</a:t>
            </a:r>
          </a:p>
          <a:p>
            <a:r>
              <a:rPr lang="en-US" altLang="zh-CN" dirty="0"/>
              <a:t>2, on-boarding definition clarification needed in VNF Guidelines or other documentation, might have different meaning in different circumstances, e.g. for VNF, Service, and Products. </a:t>
            </a:r>
          </a:p>
          <a:p>
            <a:r>
              <a:rPr lang="en-US" altLang="zh-CN" dirty="0"/>
              <a:t>3, rewording of item 3</a:t>
            </a:r>
          </a:p>
          <a:p>
            <a:r>
              <a:rPr lang="en-US" altLang="zh-CN" dirty="0"/>
              <a:t>4, clarifications on standard OSS/BSS interfaces, TMF etc. (Roberto)</a:t>
            </a:r>
          </a:p>
          <a:p>
            <a:r>
              <a:rPr lang="en-US" altLang="zh-CN" dirty="0"/>
              <a:t>Comments from Roberto</a:t>
            </a:r>
          </a:p>
          <a:p>
            <a:r>
              <a:rPr lang="en-US" altLang="zh-CN" dirty="0"/>
              <a:t>1, clarification on Commodity Hardware, including accelerators, or other hardware</a:t>
            </a:r>
          </a:p>
          <a:p>
            <a:r>
              <a:rPr lang="en-US" altLang="zh-CN" dirty="0"/>
              <a:t>2, to be adaptable with other systems not ONAP compatible through an adaption layer </a:t>
            </a:r>
          </a:p>
          <a:p>
            <a:r>
              <a:rPr lang="en-US" altLang="zh-CN" dirty="0"/>
              <a:t>Comments from Xinhui</a:t>
            </a:r>
          </a:p>
          <a:p>
            <a:r>
              <a:rPr lang="en-US" altLang="zh-CN" dirty="0"/>
              <a:t>1, change adaptable into programable in the last item</a:t>
            </a:r>
          </a:p>
          <a:p>
            <a:r>
              <a:rPr lang="en-US" altLang="zh-CN" dirty="0"/>
              <a:t>Chris</a:t>
            </a:r>
          </a:p>
          <a:p>
            <a:r>
              <a:rPr lang="en-US" altLang="zh-CN" dirty="0"/>
              <a:t>1, S3P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24943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bg>
      <p:bgPr>
        <a:solidFill>
          <a:srgbClr val="0C9AD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5088466" y="1707093"/>
            <a:ext cx="6563284" cy="2392730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FFFFFF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sz="quarter" idx="1"/>
          </p:nvPr>
        </p:nvSpPr>
        <p:spPr>
          <a:xfrm>
            <a:off x="5089175" y="4125223"/>
            <a:ext cx="6562574" cy="111564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1pPr>
            <a:lvl2pPr marL="0" indent="4572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2pPr>
            <a:lvl3pPr marL="0" indent="9144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3pPr>
            <a:lvl4pPr marL="0" indent="13716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4pPr>
            <a:lvl5pPr marL="0" indent="1828800">
              <a:spcBef>
                <a:spcPts val="500"/>
              </a:spcBef>
              <a:buSzTx/>
              <a:buFontTx/>
              <a:buNone/>
              <a:defRPr sz="24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6" name="image1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1584" y="2243563"/>
            <a:ext cx="4014225" cy="1319788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hape 17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six Column sma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53" name="Shape 153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hape 154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5" name="Shape 155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6" name="Shape 156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1414672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7" name="Shape 157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8" name="Shape 158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1414671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59" name="Shape 15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5_24 images Full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/>
          </p:cNvSpPr>
          <p:nvPr>
            <p:ph type="pic" sz="quarter" idx="14"/>
          </p:nvPr>
        </p:nvSpPr>
        <p:spPr>
          <a:xfrm>
            <a:off x="2028749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8" name="Shape 168"/>
          <p:cNvSpPr>
            <a:spLocks noGrp="1"/>
          </p:cNvSpPr>
          <p:nvPr>
            <p:ph type="pic" sz="quarter" idx="15"/>
          </p:nvPr>
        </p:nvSpPr>
        <p:spPr>
          <a:xfrm>
            <a:off x="4057498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pic" sz="quarter" idx="16"/>
          </p:nvPr>
        </p:nvSpPr>
        <p:spPr>
          <a:xfrm>
            <a:off x="6086247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pic" sz="quarter" idx="17"/>
          </p:nvPr>
        </p:nvSpPr>
        <p:spPr>
          <a:xfrm>
            <a:off x="10143743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1" name="Shape 171"/>
          <p:cNvSpPr>
            <a:spLocks noGrp="1"/>
          </p:cNvSpPr>
          <p:nvPr>
            <p:ph type="pic" sz="quarter" idx="18"/>
          </p:nvPr>
        </p:nvSpPr>
        <p:spPr>
          <a:xfrm>
            <a:off x="8114996" y="0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2" name="Shape 172"/>
          <p:cNvSpPr>
            <a:spLocks noGrp="1"/>
          </p:cNvSpPr>
          <p:nvPr>
            <p:ph type="pic" sz="quarter" idx="19"/>
          </p:nvPr>
        </p:nvSpPr>
        <p:spPr>
          <a:xfrm>
            <a:off x="0" y="1709927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3" name="Shape 173"/>
          <p:cNvSpPr>
            <a:spLocks noGrp="1"/>
          </p:cNvSpPr>
          <p:nvPr>
            <p:ph type="pic" sz="quarter" idx="20"/>
          </p:nvPr>
        </p:nvSpPr>
        <p:spPr>
          <a:xfrm>
            <a:off x="2028749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4" name="Shape 174"/>
          <p:cNvSpPr>
            <a:spLocks noGrp="1"/>
          </p:cNvSpPr>
          <p:nvPr>
            <p:ph type="pic" sz="quarter" idx="21"/>
          </p:nvPr>
        </p:nvSpPr>
        <p:spPr>
          <a:xfrm>
            <a:off x="4057498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/>
          </p:cNvSpPr>
          <p:nvPr>
            <p:ph type="pic" sz="quarter" idx="22"/>
          </p:nvPr>
        </p:nvSpPr>
        <p:spPr>
          <a:xfrm>
            <a:off x="6086247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6" name="Shape 176"/>
          <p:cNvSpPr>
            <a:spLocks noGrp="1"/>
          </p:cNvSpPr>
          <p:nvPr>
            <p:ph type="pic" sz="quarter" idx="23"/>
          </p:nvPr>
        </p:nvSpPr>
        <p:spPr>
          <a:xfrm>
            <a:off x="10143743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7" name="Shape 177"/>
          <p:cNvSpPr>
            <a:spLocks noGrp="1"/>
          </p:cNvSpPr>
          <p:nvPr>
            <p:ph type="pic" sz="quarter" idx="24"/>
          </p:nvPr>
        </p:nvSpPr>
        <p:spPr>
          <a:xfrm>
            <a:off x="8114996" y="1709927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8" name="Shape 178"/>
          <p:cNvSpPr>
            <a:spLocks noGrp="1"/>
          </p:cNvSpPr>
          <p:nvPr>
            <p:ph type="pic" sz="quarter" idx="25"/>
          </p:nvPr>
        </p:nvSpPr>
        <p:spPr>
          <a:xfrm>
            <a:off x="0" y="3419855"/>
            <a:ext cx="2048256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pic" sz="quarter" idx="26"/>
          </p:nvPr>
        </p:nvSpPr>
        <p:spPr>
          <a:xfrm>
            <a:off x="2028749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0" name="Shape 180"/>
          <p:cNvSpPr>
            <a:spLocks noGrp="1"/>
          </p:cNvSpPr>
          <p:nvPr>
            <p:ph type="pic" sz="quarter" idx="27"/>
          </p:nvPr>
        </p:nvSpPr>
        <p:spPr>
          <a:xfrm>
            <a:off x="4057498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/>
          </p:cNvSpPr>
          <p:nvPr>
            <p:ph type="pic" sz="quarter" idx="28"/>
          </p:nvPr>
        </p:nvSpPr>
        <p:spPr>
          <a:xfrm>
            <a:off x="6086247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2" name="Shape 182"/>
          <p:cNvSpPr>
            <a:spLocks noGrp="1"/>
          </p:cNvSpPr>
          <p:nvPr>
            <p:ph type="pic" sz="quarter" idx="29"/>
          </p:nvPr>
        </p:nvSpPr>
        <p:spPr>
          <a:xfrm>
            <a:off x="10143743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3" name="Shape 183"/>
          <p:cNvSpPr>
            <a:spLocks noGrp="1"/>
          </p:cNvSpPr>
          <p:nvPr>
            <p:ph type="pic" sz="quarter" idx="30"/>
          </p:nvPr>
        </p:nvSpPr>
        <p:spPr>
          <a:xfrm>
            <a:off x="8114996" y="3419855"/>
            <a:ext cx="2048257" cy="172821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4" name="Shape 184"/>
          <p:cNvSpPr>
            <a:spLocks noGrp="1"/>
          </p:cNvSpPr>
          <p:nvPr>
            <p:ph type="pic" sz="quarter" idx="31"/>
          </p:nvPr>
        </p:nvSpPr>
        <p:spPr>
          <a:xfrm>
            <a:off x="0" y="5129784"/>
            <a:ext cx="2048256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5" name="Shape 185"/>
          <p:cNvSpPr>
            <a:spLocks noGrp="1"/>
          </p:cNvSpPr>
          <p:nvPr>
            <p:ph type="pic" sz="quarter" idx="32"/>
          </p:nvPr>
        </p:nvSpPr>
        <p:spPr>
          <a:xfrm>
            <a:off x="2028749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6" name="Shape 186"/>
          <p:cNvSpPr>
            <a:spLocks noGrp="1"/>
          </p:cNvSpPr>
          <p:nvPr>
            <p:ph type="pic" sz="quarter" idx="33"/>
          </p:nvPr>
        </p:nvSpPr>
        <p:spPr>
          <a:xfrm>
            <a:off x="4057498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7" name="Shape 187"/>
          <p:cNvSpPr>
            <a:spLocks noGrp="1"/>
          </p:cNvSpPr>
          <p:nvPr>
            <p:ph type="pic" sz="quarter" idx="34"/>
          </p:nvPr>
        </p:nvSpPr>
        <p:spPr>
          <a:xfrm>
            <a:off x="6086247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8" name="Shape 188"/>
          <p:cNvSpPr>
            <a:spLocks noGrp="1"/>
          </p:cNvSpPr>
          <p:nvPr>
            <p:ph type="pic" sz="quarter" idx="35"/>
          </p:nvPr>
        </p:nvSpPr>
        <p:spPr>
          <a:xfrm>
            <a:off x="10143743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/>
          </p:cNvSpPr>
          <p:nvPr>
            <p:ph type="pic" sz="quarter" idx="36"/>
          </p:nvPr>
        </p:nvSpPr>
        <p:spPr>
          <a:xfrm>
            <a:off x="8114996" y="5129784"/>
            <a:ext cx="2048257" cy="1728217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0" name="Shape 1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8_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/>
          </p:cNvSpPr>
          <p:nvPr>
            <p:ph type="pic" sz="quarter" idx="13"/>
          </p:nvPr>
        </p:nvSpPr>
        <p:spPr>
          <a:xfrm>
            <a:off x="829850" y="1588416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8" name="Shape 198"/>
          <p:cNvSpPr>
            <a:spLocks noGrp="1"/>
          </p:cNvSpPr>
          <p:nvPr>
            <p:ph type="pic" sz="quarter" idx="14"/>
          </p:nvPr>
        </p:nvSpPr>
        <p:spPr>
          <a:xfrm>
            <a:off x="363268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99" name="Shape 199"/>
          <p:cNvSpPr>
            <a:spLocks noGrp="1"/>
          </p:cNvSpPr>
          <p:nvPr>
            <p:ph type="pic" sz="quarter" idx="15"/>
          </p:nvPr>
        </p:nvSpPr>
        <p:spPr>
          <a:xfrm>
            <a:off x="6435519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0" name="Shape 200"/>
          <p:cNvSpPr>
            <a:spLocks noGrp="1"/>
          </p:cNvSpPr>
          <p:nvPr>
            <p:ph type="pic" sz="quarter" idx="16"/>
          </p:nvPr>
        </p:nvSpPr>
        <p:spPr>
          <a:xfrm>
            <a:off x="9238354" y="1588416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1" name="Shape 201"/>
          <p:cNvSpPr>
            <a:spLocks noGrp="1"/>
          </p:cNvSpPr>
          <p:nvPr>
            <p:ph type="pic" sz="quarter" idx="17"/>
          </p:nvPr>
        </p:nvSpPr>
        <p:spPr>
          <a:xfrm>
            <a:off x="785295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2" name="Shape 202"/>
          <p:cNvSpPr>
            <a:spLocks noGrp="1"/>
          </p:cNvSpPr>
          <p:nvPr>
            <p:ph type="pic" sz="quarter" idx="18"/>
          </p:nvPr>
        </p:nvSpPr>
        <p:spPr>
          <a:xfrm>
            <a:off x="3588129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3" name="Shape 203"/>
          <p:cNvSpPr>
            <a:spLocks noGrp="1"/>
          </p:cNvSpPr>
          <p:nvPr>
            <p:ph type="pic" sz="quarter" idx="19"/>
          </p:nvPr>
        </p:nvSpPr>
        <p:spPr>
          <a:xfrm>
            <a:off x="6390964" y="3994918"/>
            <a:ext cx="2160001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/>
          </p:cNvSpPr>
          <p:nvPr>
            <p:ph type="pic" sz="quarter" idx="20"/>
          </p:nvPr>
        </p:nvSpPr>
        <p:spPr>
          <a:xfrm>
            <a:off x="9193800" y="3994918"/>
            <a:ext cx="2160000" cy="2160001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06" name="Shape 206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4 round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5" name="Shape 215"/>
          <p:cNvSpPr>
            <a:spLocks noGrp="1"/>
          </p:cNvSpPr>
          <p:nvPr>
            <p:ph type="pic" sz="quarter" idx="13"/>
          </p:nvPr>
        </p:nvSpPr>
        <p:spPr>
          <a:xfrm>
            <a:off x="4678364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6" name="Shape 216"/>
          <p:cNvSpPr>
            <a:spLocks noGrp="1"/>
          </p:cNvSpPr>
          <p:nvPr>
            <p:ph type="pic" sz="quarter" idx="14"/>
          </p:nvPr>
        </p:nvSpPr>
        <p:spPr>
          <a:xfrm>
            <a:off x="4678364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7" name="Shape 217"/>
          <p:cNvSpPr>
            <a:spLocks noGrp="1"/>
          </p:cNvSpPr>
          <p:nvPr>
            <p:ph type="pic" sz="quarter" idx="15"/>
          </p:nvPr>
        </p:nvSpPr>
        <p:spPr>
          <a:xfrm>
            <a:off x="6222241" y="202744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8" name="Shape 218"/>
          <p:cNvSpPr>
            <a:spLocks noGrp="1"/>
          </p:cNvSpPr>
          <p:nvPr>
            <p:ph type="pic" sz="quarter" idx="16"/>
          </p:nvPr>
        </p:nvSpPr>
        <p:spPr>
          <a:xfrm>
            <a:off x="6222241" y="3768654"/>
            <a:ext cx="1377881" cy="1550643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19" name="Shape 21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9_image box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Shape 22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7" name="Shape 22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8" name="Shape 228"/>
          <p:cNvSpPr>
            <a:spLocks noGrp="1"/>
          </p:cNvSpPr>
          <p:nvPr>
            <p:ph type="pic" sz="quarter" idx="13"/>
          </p:nvPr>
        </p:nvSpPr>
        <p:spPr>
          <a:xfrm>
            <a:off x="914400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pic" sz="quarter" idx="14"/>
          </p:nvPr>
        </p:nvSpPr>
        <p:spPr>
          <a:xfrm>
            <a:off x="3554984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pic" sz="quarter" idx="15"/>
          </p:nvPr>
        </p:nvSpPr>
        <p:spPr>
          <a:xfrm>
            <a:off x="6195567" y="1722646"/>
            <a:ext cx="2441450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pic" sz="quarter" idx="16"/>
          </p:nvPr>
        </p:nvSpPr>
        <p:spPr>
          <a:xfrm>
            <a:off x="8836152" y="1722646"/>
            <a:ext cx="2441449" cy="119359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232" name="Shape 232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image6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Shape 46"/>
          <p:cNvSpPr/>
          <p:nvPr/>
        </p:nvSpPr>
        <p:spPr>
          <a:xfrm>
            <a:off x="719137" y="6213475"/>
            <a:ext cx="2774951" cy="187325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48" name="Shape 4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25993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>
                <a:solidFill>
                  <a:srgbClr val="262626"/>
                </a:solidFill>
              </a:defRPr>
            </a:lvl1pPr>
            <a:lvl2pPr marL="742950" indent="-285750">
              <a:spcBef>
                <a:spcPts val="700"/>
              </a:spcBef>
              <a:buSzPct val="80000"/>
              <a:buChar char="•"/>
              <a:defRPr sz="3000">
                <a:solidFill>
                  <a:srgbClr val="262626"/>
                </a:solidFill>
              </a:defRPr>
            </a:lvl2pPr>
            <a:lvl3pPr marL="1143000" indent="-228600">
              <a:spcBef>
                <a:spcPts val="700"/>
              </a:spcBef>
              <a:buChar char="o"/>
              <a:defRPr sz="3000">
                <a:solidFill>
                  <a:srgbClr val="262626"/>
                </a:solidFill>
              </a:defRPr>
            </a:lvl3pPr>
            <a:lvl4pPr marL="1600200" indent="-228600">
              <a:spcBef>
                <a:spcPts val="700"/>
              </a:spcBef>
              <a:buChar char="❖"/>
              <a:defRPr sz="3000">
                <a:solidFill>
                  <a:srgbClr val="262626"/>
                </a:solidFill>
              </a:defRPr>
            </a:lvl4pPr>
            <a:lvl5pPr marL="2057400" indent="-228600">
              <a:spcBef>
                <a:spcPts val="700"/>
              </a:spcBef>
              <a:buChar char="➢"/>
              <a:defRPr sz="3000">
                <a:solidFill>
                  <a:srgbClr val="262626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xfrm>
            <a:off x="11308744" y="6162310"/>
            <a:ext cx="273657" cy="264255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50" name="Shape 50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51" name="image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and 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/>
          </p:cNvSpPr>
          <p:nvPr>
            <p:ph type="title"/>
          </p:nvPr>
        </p:nvSpPr>
        <p:spPr>
          <a:xfrm>
            <a:off x="1757717" y="274638"/>
            <a:ext cx="9824685" cy="11430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 sz="4400" b="0">
                <a:solidFill>
                  <a:srgbClr val="40404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81" name="Shape 81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>
            <a:spLocks noGrp="1"/>
          </p:cNvSpPr>
          <p:nvPr>
            <p:ph type="body" idx="1"/>
          </p:nvPr>
        </p:nvSpPr>
        <p:spPr>
          <a:xfrm>
            <a:off x="935037" y="1600200"/>
            <a:ext cx="10647363" cy="4346575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700"/>
              </a:spcBef>
              <a:defRPr sz="3000"/>
            </a:lvl1pPr>
            <a:lvl2pPr marL="742950" indent="-285750">
              <a:spcBef>
                <a:spcPts val="700"/>
              </a:spcBef>
              <a:buSzPct val="80000"/>
              <a:buChar char="▪"/>
              <a:defRPr sz="3000"/>
            </a:lvl2pPr>
            <a:lvl3pPr marL="1143000" indent="-228600">
              <a:spcBef>
                <a:spcPts val="700"/>
              </a:spcBef>
              <a:buChar char="▪"/>
              <a:defRPr sz="3000"/>
            </a:lvl3pPr>
            <a:lvl4pPr marL="1600200" indent="-228600">
              <a:spcBef>
                <a:spcPts val="700"/>
              </a:spcBef>
              <a:defRPr sz="3000"/>
            </a:lvl4pPr>
            <a:lvl5pPr marL="2057400" indent="-228600">
              <a:spcBef>
                <a:spcPts val="700"/>
              </a:spcBef>
              <a:defRPr sz="3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hape 89"/>
          <p:cNvSpPr>
            <a:spLocks noGrp="1"/>
          </p:cNvSpPr>
          <p:nvPr>
            <p:ph type="title"/>
          </p:nvPr>
        </p:nvSpPr>
        <p:spPr>
          <a:xfrm>
            <a:off x="935037" y="274638"/>
            <a:ext cx="10647363" cy="114300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4400" b="0">
                <a:solidFill>
                  <a:srgbClr val="000000"/>
                </a:solidFill>
              </a:defRPr>
            </a:lvl1pPr>
          </a:lstStyle>
          <a:p>
            <a:r>
              <a:t>Title Text</a:t>
            </a:r>
          </a:p>
        </p:txBody>
      </p:sp>
      <p:sp>
        <p:nvSpPr>
          <p:cNvPr id="90" name="Shape 90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Cov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Shape 97"/>
          <p:cNvSpPr>
            <a:spLocks noGrp="1"/>
          </p:cNvSpPr>
          <p:nvPr>
            <p:ph type="pic" idx="13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itle Slide with half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/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/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/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/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7" name="Shape 107"/>
          <p:cNvSpPr>
            <a:spLocks noGrp="1"/>
          </p:cNvSpPr>
          <p:nvPr>
            <p:ph type="pic" idx="13"/>
          </p:nvPr>
        </p:nvSpPr>
        <p:spPr>
          <a:xfrm>
            <a:off x="0" y="2173355"/>
            <a:ext cx="12192000" cy="3273978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08" name="Shape 10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01_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>
            <a:spLocks noGrp="1"/>
          </p:cNvSpPr>
          <p:nvPr>
            <p:ph type="pic" idx="13"/>
          </p:nvPr>
        </p:nvSpPr>
        <p:spPr>
          <a:xfrm>
            <a:off x="0" y="2080175"/>
            <a:ext cx="12192000" cy="311467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8" name="Shape 118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_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/>
          </p:cNvSpPr>
          <p:nvPr>
            <p:ph type="pic" sz="half" idx="13"/>
          </p:nvPr>
        </p:nvSpPr>
        <p:spPr>
          <a:xfrm>
            <a:off x="954156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pic" sz="half" idx="14"/>
          </p:nvPr>
        </p:nvSpPr>
        <p:spPr>
          <a:xfrm>
            <a:off x="6407425" y="1801878"/>
            <a:ext cx="4916559" cy="3777286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27" name="Shape 127"/>
          <p:cNvSpPr>
            <a:spLocks noGrp="1"/>
          </p:cNvSpPr>
          <p:nvPr>
            <p:ph type="title"/>
          </p:nvPr>
        </p:nvSpPr>
        <p:spPr>
          <a:xfrm>
            <a:off x="838200" y="40184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sz="2800"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28" name="Shape 128"/>
          <p:cNvSpPr>
            <a:spLocks noGrp="1"/>
          </p:cNvSpPr>
          <p:nvPr>
            <p:ph type="body" sz="quarter" idx="1"/>
          </p:nvPr>
        </p:nvSpPr>
        <p:spPr>
          <a:xfrm>
            <a:off x="838200" y="867189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4_six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>
            <a:spLocks noGrp="1"/>
          </p:cNvSpPr>
          <p:nvPr>
            <p:ph type="pic" sz="quarter" idx="13"/>
          </p:nvPr>
        </p:nvSpPr>
        <p:spPr>
          <a:xfrm>
            <a:off x="838200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37" name="Shape 137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2041"/>
          </a:xfrm>
          <a:prstGeom prst="rect">
            <a:avLst/>
          </a:prstGeom>
        </p:spPr>
        <p:txBody>
          <a:bodyPr lIns="45719" tIns="45719" rIns="45719" bIns="45719"/>
          <a:lstStyle>
            <a:lvl1pPr algn="ctr">
              <a:defRPr b="0">
                <a:solidFill>
                  <a:srgbClr val="272727"/>
                </a:solidFill>
                <a:latin typeface="+mn-lt"/>
                <a:ea typeface="+mn-ea"/>
                <a:cs typeface="+mn-cs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Shape 138"/>
          <p:cNvSpPr>
            <a:spLocks noGrp="1"/>
          </p:cNvSpPr>
          <p:nvPr>
            <p:ph type="body" sz="quarter" idx="1"/>
          </p:nvPr>
        </p:nvSpPr>
        <p:spPr>
          <a:xfrm>
            <a:off x="838200" y="893693"/>
            <a:ext cx="10515600" cy="406401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86000"/>
              </a:lnSpc>
              <a:spcBef>
                <a:spcPts val="0"/>
              </a:spcBef>
              <a:buSzTx/>
              <a:buFontTx/>
              <a:buNone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1pPr>
            <a:lvl2pPr marL="609600" indent="-152400" algn="ctr">
              <a:lnSpc>
                <a:spcPct val="86000"/>
              </a:lnSpc>
              <a:spcBef>
                <a:spcPts val="0"/>
              </a:spcBef>
              <a:buSzPct val="80000"/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2pPr>
            <a:lvl3pPr marL="1036319" indent="-121919" algn="ctr">
              <a:lnSpc>
                <a:spcPct val="86000"/>
              </a:lnSpc>
              <a:spcBef>
                <a:spcPts val="0"/>
              </a:spcBef>
              <a:buFontTx/>
              <a:buChar char="▪"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3pPr>
            <a:lvl4pPr marL="1493519" indent="-121919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4pPr>
            <a:lvl5pPr marL="1950720" indent="-121920" algn="ctr">
              <a:lnSpc>
                <a:spcPct val="86000"/>
              </a:lnSpc>
              <a:spcBef>
                <a:spcPts val="0"/>
              </a:spcBef>
              <a:buFontTx/>
              <a:defRPr sz="1600">
                <a:latin typeface="Open Sans Light"/>
                <a:ea typeface="Open Sans Light"/>
                <a:cs typeface="Open Sans Light"/>
                <a:sym typeface="Open Sans Light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hape 139"/>
          <p:cNvSpPr>
            <a:spLocks noGrp="1"/>
          </p:cNvSpPr>
          <p:nvPr>
            <p:ph type="pic" sz="quarter" idx="14"/>
          </p:nvPr>
        </p:nvSpPr>
        <p:spPr>
          <a:xfrm>
            <a:off x="4414630" y="1775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/>
          </p:cNvSpPr>
          <p:nvPr>
            <p:ph type="pic" sz="quarter" idx="15"/>
          </p:nvPr>
        </p:nvSpPr>
        <p:spPr>
          <a:xfrm>
            <a:off x="7991061" y="1775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/>
          </p:cNvSpPr>
          <p:nvPr>
            <p:ph type="pic" sz="quarter" idx="16"/>
          </p:nvPr>
        </p:nvSpPr>
        <p:spPr>
          <a:xfrm>
            <a:off x="838200" y="4061655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pic" sz="quarter" idx="17"/>
          </p:nvPr>
        </p:nvSpPr>
        <p:spPr>
          <a:xfrm>
            <a:off x="4414630" y="4061654"/>
            <a:ext cx="3362740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3" name="Shape 143"/>
          <p:cNvSpPr>
            <a:spLocks noGrp="1"/>
          </p:cNvSpPr>
          <p:nvPr>
            <p:ph type="pic" sz="quarter" idx="18"/>
          </p:nvPr>
        </p:nvSpPr>
        <p:spPr>
          <a:xfrm>
            <a:off x="7991061" y="4061654"/>
            <a:ext cx="3362739" cy="1550642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144" name="Shape 144"/>
          <p:cNvSpPr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</p:spPr>
        <p:txBody>
          <a:bodyPr lIns="45719" tIns="45719" rIns="45719" bIns="45719"/>
          <a:lstStyle>
            <a:lvl1pPr>
              <a:defRPr>
                <a:solidFill>
                  <a:srgbClr val="898989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4.jpe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0" y="11575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Shape 3"/>
          <p:cNvSpPr/>
          <p:nvPr/>
        </p:nvSpPr>
        <p:spPr>
          <a:xfrm>
            <a:off x="719135" y="6213473"/>
            <a:ext cx="2774802" cy="187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" name="Shape 4"/>
          <p:cNvSpPr>
            <a:spLocks noGrp="1"/>
          </p:cNvSpPr>
          <p:nvPr>
            <p:ph type="title"/>
          </p:nvPr>
        </p:nvSpPr>
        <p:spPr>
          <a:xfrm>
            <a:off x="935037" y="274636"/>
            <a:ext cx="10647199" cy="114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91424" tIns="91424" rIns="91424" bIns="91424" anchor="ctr">
            <a:normAutofit/>
          </a:bodyPr>
          <a:lstStyle/>
          <a:p>
            <a:r>
              <a:t>Title Text</a:t>
            </a:r>
          </a:p>
        </p:txBody>
      </p:sp>
      <p:pic>
        <p:nvPicPr>
          <p:cNvPr id="5" name="image5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7699" y="6245764"/>
            <a:ext cx="2595599" cy="154800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6"/>
          <p:cNvSpPr>
            <a:spLocks noGrp="1"/>
          </p:cNvSpPr>
          <p:nvPr>
            <p:ph type="body" idx="1"/>
          </p:nvPr>
        </p:nvSpPr>
        <p:spPr>
          <a:xfrm>
            <a:off x="914400" y="1600200"/>
            <a:ext cx="10668000" cy="4267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hape 7"/>
          <p:cNvSpPr>
            <a:spLocks noGrp="1"/>
          </p:cNvSpPr>
          <p:nvPr>
            <p:ph type="sldNum" sz="quarter" idx="2"/>
          </p:nvPr>
        </p:nvSpPr>
        <p:spPr>
          <a:xfrm>
            <a:off x="11446447" y="6196793"/>
            <a:ext cx="250767" cy="241366"/>
          </a:xfrm>
          <a:prstGeom prst="rect">
            <a:avLst/>
          </a:prstGeom>
          <a:ln w="12700">
            <a:miter lim="400000"/>
          </a:ln>
        </p:spPr>
        <p:txBody>
          <a:bodyPr wrap="none" lIns="34275" tIns="34275" rIns="34275" bIns="34275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2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</p:sldLayoutIdLst>
  <p:transition spd="med"/>
  <p:txStyles>
    <p:titleStyle>
      <a:lvl1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457189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914377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1371565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1828754" algn="l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200" b="1" i="0" u="none" strike="noStrike" cap="none" spc="0" baseline="0">
          <a:ln>
            <a:noFill/>
          </a:ln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150279" marR="0" indent="-1502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1pPr>
      <a:lvl2pPr marL="538325" marR="0" indent="-14675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2pPr>
      <a:lvl3pPr marL="859446" marR="0" indent="-9958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˗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3pPr>
      <a:lvl4pPr marL="1285961" marR="0" indent="-217071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4pPr>
      <a:lvl5pPr marL="1601806" marR="0" indent="-232357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80000"/>
        <a:buFont typeface="Wingdings"/>
        <a:buChar char="▪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5pPr>
      <a:lvl6pPr marL="25831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6pPr>
      <a:lvl7pPr marL="30403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7pPr>
      <a:lvl8pPr marL="34975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8pPr>
      <a:lvl9pPr marL="3954779" marR="0" indent="-297179" algn="l" defTabSz="457200" rtl="0" latinLnBrk="0">
        <a:lnSpc>
          <a:spcPct val="100000"/>
        </a:lnSpc>
        <a:spcBef>
          <a:spcPts val="1300"/>
        </a:spcBef>
        <a:spcAft>
          <a:spcPts val="0"/>
        </a:spcAft>
        <a:buClrTx/>
        <a:buSzPct val="100000"/>
        <a:buFont typeface="Wingdings"/>
        <a:buChar char="•"/>
        <a:tabLst/>
        <a:defRPr sz="2600" b="0" i="0" u="none" strike="noStrike" cap="none" spc="0" baseline="0">
          <a:ln>
            <a:noFill/>
          </a:ln>
          <a:solidFill>
            <a:srgbClr val="000000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457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0" y="4454126"/>
            <a:ext cx="12189051" cy="1219077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</a:rPr>
              <a:t>Open Network Automation Platform (ONAP) </a:t>
            </a:r>
            <a:br>
              <a:rPr lang="en-US" sz="2800" dirty="0">
                <a:solidFill>
                  <a:schemeClr val="bg1"/>
                </a:solidFill>
              </a:rPr>
            </a:br>
            <a:r>
              <a:rPr lang="en-US" sz="2800" dirty="0">
                <a:solidFill>
                  <a:schemeClr val="bg1"/>
                </a:solidFill>
              </a:rPr>
              <a:t>Business Objectives &amp; </a:t>
            </a:r>
            <a:r>
              <a:rPr lang="en-US" sz="2800" dirty="0"/>
              <a:t>Architecture Principles</a:t>
            </a:r>
            <a:endParaRPr sz="2800" dirty="0"/>
          </a:p>
        </p:txBody>
      </p:sp>
      <p:sp>
        <p:nvSpPr>
          <p:cNvPr id="7" name="Rectangle 6"/>
          <p:cNvSpPr/>
          <p:nvPr/>
        </p:nvSpPr>
        <p:spPr>
          <a:xfrm>
            <a:off x="5838393" y="2206080"/>
            <a:ext cx="5627960" cy="1621955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round/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457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4525" y="2470318"/>
            <a:ext cx="5115697" cy="109348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7413" y="120402"/>
            <a:ext cx="10647363" cy="496543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Contributors: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5547" y="616945"/>
            <a:ext cx="11128434" cy="5274326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Vimal </a:t>
            </a:r>
            <a:r>
              <a:rPr lang="en-US" dirty="0" err="1"/>
              <a:t>Begwani</a:t>
            </a:r>
            <a:r>
              <a:rPr lang="en-US" dirty="0"/>
              <a:t> (AT&amp;T)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Dean Bragg (AT&amp;T)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/>
              <a:t>Lingi</a:t>
            </a:r>
            <a:r>
              <a:rPr lang="en-US" dirty="0"/>
              <a:t> Deng (CMCC)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Christopher Donley (Huawei)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Rajesh </a:t>
            </a:r>
            <a:r>
              <a:rPr lang="en-US" dirty="0" err="1"/>
              <a:t>Gadiyar</a:t>
            </a:r>
            <a:r>
              <a:rPr lang="en-US" dirty="0"/>
              <a:t>  (Intel)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Xiaojun </a:t>
            </a:r>
            <a:r>
              <a:rPr lang="en-US" dirty="0" err="1"/>
              <a:t>Xie</a:t>
            </a:r>
            <a:r>
              <a:rPr lang="en-US" dirty="0"/>
              <a:t> (</a:t>
            </a:r>
            <a:r>
              <a:rPr lang="en-US" dirty="0" err="1"/>
              <a:t>ChinaTelecom</a:t>
            </a:r>
            <a:r>
              <a:rPr lang="en-US" dirty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/>
              <a:t>Alla</a:t>
            </a:r>
            <a:r>
              <a:rPr lang="en-US" dirty="0"/>
              <a:t> </a:t>
            </a:r>
            <a:r>
              <a:rPr lang="en-US" dirty="0" err="1"/>
              <a:t>Goldner</a:t>
            </a:r>
            <a:r>
              <a:rPr lang="en-US" dirty="0"/>
              <a:t> (Amdocs)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Ranny Haiby (Nokia)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Jason Hunt (IBM)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Roberto Kung (Orange)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/>
              <a:t>Xinhui</a:t>
            </a:r>
            <a:r>
              <a:rPr lang="en-US" dirty="0"/>
              <a:t> Li (VMW)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 err="1"/>
              <a:t>Dhananjay</a:t>
            </a:r>
            <a:r>
              <a:rPr lang="en-US" dirty="0"/>
              <a:t> </a:t>
            </a:r>
            <a:r>
              <a:rPr lang="en-US" dirty="0" err="1"/>
              <a:t>Pavgi</a:t>
            </a:r>
            <a:r>
              <a:rPr lang="en-US" dirty="0"/>
              <a:t> (</a:t>
            </a:r>
            <a:r>
              <a:rPr lang="en-US" dirty="0" err="1"/>
              <a:t>TechMahindra</a:t>
            </a:r>
            <a:r>
              <a:rPr lang="en-US" dirty="0"/>
              <a:t>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Phil Robb (LF)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David </a:t>
            </a:r>
            <a:r>
              <a:rPr lang="en-US" dirty="0" err="1"/>
              <a:t>Sauvageau</a:t>
            </a:r>
            <a:r>
              <a:rPr lang="en-US" dirty="0"/>
              <a:t> (Bell Canada)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US" dirty="0"/>
              <a:t>Stephen Terrill (Ericsson)</a:t>
            </a:r>
          </a:p>
          <a:p>
            <a:pPr lvl="1">
              <a:buFont typeface="Wingdings" panose="05000000000000000000" pitchFamily="2" charset="2"/>
              <a:buChar char="§"/>
            </a:pP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2325022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4664" y="551046"/>
            <a:ext cx="11603036" cy="358664935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Support Complete Life Cycle Management of Software Defined Network Functions / Services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From VNF On-Boarding, Service Definition, VNF/Service Instantiation, Monitoring, Upgrade, to retirement</a:t>
            </a:r>
            <a:endParaRPr lang="en-US" sz="2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High Level of Automation at Every Phase of Life Cycle Management – e.g. Onboard, Design, Deployment, Instantiation, Upgrade, Monitoring, Management, to end of life cycle: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Rich, User Friendly Design Studio to Capture Full Life Cycle Management (Recipes, Policy, Analytics, etc.)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sz="1800" dirty="0">
                <a:solidFill>
                  <a:schemeClr val="accent1">
                    <a:lumMod val="75000"/>
                  </a:schemeClr>
                </a:solidFill>
              </a:rPr>
              <a:t>Common Approach to Manage Various Network Functions from Different Vendors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Standard templates for instantiations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Standard language for configuration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</a:rPr>
              <a:t>Standard Telemetry for monitoring and management</a:t>
            </a: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ONAP Platform is NF / Services / Product Agnostic (each service provider / integrator to use ONAP to manage their specific environment with artifacts created via Design Studio)</a:t>
            </a:r>
          </a:p>
          <a:p>
            <a:r>
              <a:rPr lang="en-US" altLang="zh-CN" sz="2000" dirty="0"/>
              <a:t>Standard Interfaces for Integrating with External OSS / BSS / VNFM/ EMS systems</a:t>
            </a: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Standard interfaces / abstraction layer to support multiple infrastructure and network controllers</a:t>
            </a: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Maintain ONAP Platform Integrity while Evolving it to Target End State Vision</a:t>
            </a: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</a:rPr>
              <a:t>Maintain Platform Backward Compatibility with Every New Release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F6E53A-6B6F-4F4C-A9F0-9BEFF93D286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74664" y="83318"/>
            <a:ext cx="10949951" cy="51344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defTabSz="914400">
              <a:defRPr/>
            </a:pPr>
            <a:r>
              <a:rPr lang="en-US" dirty="0">
                <a:solidFill>
                  <a:srgbClr val="000000">
                    <a:lumMod val="75000"/>
                    <a:lumOff val="25000"/>
                  </a:srgbClr>
                </a:solidFill>
                <a:latin typeface="Calibri"/>
              </a:rPr>
              <a:t>Proposed ONAP Architecture Principles</a:t>
            </a:r>
          </a:p>
        </p:txBody>
      </p:sp>
      <p:sp>
        <p:nvSpPr>
          <p:cNvPr id="8" name="Rectangle 7"/>
          <p:cNvSpPr/>
          <p:nvPr/>
        </p:nvSpPr>
        <p:spPr>
          <a:xfrm>
            <a:off x="474664" y="551046"/>
            <a:ext cx="8667061" cy="45719"/>
          </a:xfrm>
          <a:prstGeom prst="rect">
            <a:avLst/>
          </a:prstGeom>
          <a:gradFill flip="none" rotWithShape="1">
            <a:gsLst>
              <a:gs pos="0">
                <a:srgbClr val="0C2577"/>
              </a:gs>
              <a:gs pos="98230">
                <a:srgbClr val="FFFFFF"/>
              </a:gs>
              <a:gs pos="43000">
                <a:srgbClr val="067AB4"/>
              </a:gs>
            </a:gsLst>
            <a:lin ang="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 defTabSz="914400" hangingPunct="1">
              <a:defRPr/>
            </a:pPr>
            <a:endParaRPr lang="en-US">
              <a:solidFill>
                <a:prstClr val="white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10951214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</a:t>
            </a:r>
          </a:p>
        </p:txBody>
      </p:sp>
    </p:spTree>
    <p:extLst>
      <p:ext uri="{BB962C8B-B14F-4D97-AF65-F5344CB8AC3E}">
        <p14:creationId xmlns:p14="http://schemas.microsoft.com/office/powerpoint/2010/main" val="1261279918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8337" y="122238"/>
            <a:ext cx="10647363" cy="496543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Business Imperatives / Goals:</a:t>
            </a:r>
            <a:endParaRPr lang="zh-CN" alt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618781"/>
            <a:ext cx="11412251" cy="5743920"/>
          </a:xfrm>
        </p:spPr>
        <p:txBody>
          <a:bodyPr>
            <a:normAutofit fontScale="92500" lnSpcReduction="20000"/>
          </a:bodyPr>
          <a:lstStyle/>
          <a:p>
            <a:pPr>
              <a:buSzPct val="120000"/>
              <a:buFont typeface="Arial" panose="020B0604020202020204" pitchFamily="34" charset="0"/>
              <a:buChar char="•"/>
            </a:pPr>
            <a:r>
              <a:rPr lang="en-US" altLang="zh-CN" sz="2400" dirty="0"/>
              <a:t>Define a </a:t>
            </a:r>
            <a:r>
              <a:rPr lang="en-US" altLang="zh-CN" sz="2400" b="1" dirty="0"/>
              <a:t>Design and Operational Management Framework </a:t>
            </a:r>
            <a:r>
              <a:rPr lang="en-US" altLang="zh-CN" sz="2400" dirty="0"/>
              <a:t>for Next Generation Real-Time </a:t>
            </a:r>
            <a:r>
              <a:rPr lang="en-US" altLang="zh-CN" sz="2400" i="1" dirty="0"/>
              <a:t>Software Defined Networks / Services</a:t>
            </a:r>
            <a:r>
              <a:rPr lang="en-US" altLang="zh-CN" sz="2400" dirty="0"/>
              <a:t> with the Following Business Objectives: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zh-CN" sz="2000" dirty="0"/>
              <a:t>Support Real-Time Programmable Network / Services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zh-CN" sz="2000" dirty="0"/>
              <a:t>Support Self-Service Environment to On-Board &amp; Define New Functions / Services / Products, avoiding long development cycle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zh-CN" sz="2000" dirty="0"/>
              <a:t>Minimize </a:t>
            </a:r>
            <a:r>
              <a:rPr lang="en-US" altLang="zh-CN" sz="2000" dirty="0" err="1"/>
              <a:t>OpEx</a:t>
            </a:r>
            <a:r>
              <a:rPr lang="en-US" altLang="zh-CN" sz="2000" dirty="0"/>
              <a:t> / </a:t>
            </a:r>
            <a:r>
              <a:rPr lang="en-US" altLang="zh-CN" sz="2000" dirty="0" err="1"/>
              <a:t>CapEx</a:t>
            </a:r>
            <a:r>
              <a:rPr lang="en-US" altLang="zh-CN" sz="2000" dirty="0"/>
              <a:t> via Automation 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zh-CN" sz="1800" dirty="0"/>
              <a:t>Where Possible, enable Virtualize Network Functions to Run on Commodity Hardware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zh-CN" sz="1800" dirty="0"/>
              <a:t>Platform Must Also Support other Hardware Configurations, such as Peripherals or Appliances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zh-CN" sz="1800" dirty="0"/>
              <a:t>Zero Touch Instantiation / Modification / Termination of Software Defined Functions / Services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zh-CN" sz="1800" dirty="0"/>
              <a:t>Analytics / Policy Driven Closed Loop Automation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zh-CN" sz="2000" dirty="0"/>
              <a:t>Define Management Standards to Support Plug-n-Play Software Defined Functions (VNFs) from Any Vendor</a:t>
            </a:r>
          </a:p>
          <a:p>
            <a:pPr lvl="2">
              <a:buFont typeface="Wingdings" panose="05000000000000000000" pitchFamily="2" charset="2"/>
              <a:buChar char="ü"/>
            </a:pPr>
            <a:r>
              <a:rPr lang="en-US" altLang="zh-CN" sz="1800" dirty="0"/>
              <a:t>NF Requirements / Packaging Standards  </a:t>
            </a:r>
            <a:endParaRPr lang="en-US" altLang="zh-CN" sz="20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zh-CN" sz="2000" dirty="0"/>
              <a:t>Support Standard Interfaces for Integrating with External OSS / BSS / VNFM/ EMS systems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zh-CN" sz="2000" dirty="0"/>
              <a:t>Platform Must be deployment ready and meet Service Providers’ S3P (Security, Scalability, Stability, Performance) requirements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zh-CN" sz="2000" dirty="0"/>
              <a:t>Support Highly Secure Network / Services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zh-CN" sz="2000" dirty="0"/>
              <a:t>Open Platform that is programable to Various Service Providers and Integrator’s environments</a:t>
            </a:r>
          </a:p>
        </p:txBody>
      </p:sp>
    </p:spTree>
    <p:extLst>
      <p:ext uri="{BB962C8B-B14F-4D97-AF65-F5344CB8AC3E}">
        <p14:creationId xmlns:p14="http://schemas.microsoft.com/office/powerpoint/2010/main" val="419459966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D2957"/>
      </a:accent1>
      <a:accent2>
        <a:srgbClr val="008CEA"/>
      </a:accent2>
      <a:accent3>
        <a:srgbClr val="2B8934"/>
      </a:accent3>
      <a:accent4>
        <a:srgbClr val="E46200"/>
      </a:accent4>
      <a:accent5>
        <a:srgbClr val="B5190C"/>
      </a:accent5>
      <a:accent6>
        <a:srgbClr val="5F1185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4963</TotalTime>
  <Words>584</Words>
  <Application>Microsoft Office PowerPoint</Application>
  <PresentationFormat>Widescreen</PresentationFormat>
  <Paragraphs>61</Paragraphs>
  <Slides>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ＭＳ Ｐゴシック</vt:lpstr>
      <vt:lpstr>Arial</vt:lpstr>
      <vt:lpstr>Calibri</vt:lpstr>
      <vt:lpstr>Open Sans Light</vt:lpstr>
      <vt:lpstr>Wingdings</vt:lpstr>
      <vt:lpstr>Office Theme</vt:lpstr>
      <vt:lpstr>Open Network Automation Platform (ONAP)  Business Objectives &amp; Architecture Principles</vt:lpstr>
      <vt:lpstr>Contributors:</vt:lpstr>
      <vt:lpstr>PowerPoint Presentation</vt:lpstr>
      <vt:lpstr>BACKUP SLIDE</vt:lpstr>
      <vt:lpstr>Business Imperatives / Goals: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ONS 2017</dc:title>
  <dc:creator>RICE, CHRISTOPHER;Lingli Deng</dc:creator>
  <cp:lastModifiedBy>BEGWANI, VIMAL</cp:lastModifiedBy>
  <cp:revision>279</cp:revision>
  <cp:lastPrinted>2017-04-03T17:09:07Z</cp:lastPrinted>
  <dcterms:modified xsi:type="dcterms:W3CDTF">2017-05-02T16:28:56Z</dcterms:modified>
</cp:coreProperties>
</file>