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1" r:id="rId2"/>
    <p:sldId id="266" r:id="rId3"/>
    <p:sldId id="269" r:id="rId4"/>
    <p:sldId id="271" r:id="rId5"/>
    <p:sldId id="272" r:id="rId6"/>
    <p:sldId id="276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15" autoAdjust="0"/>
    <p:restoredTop sz="74034" autoAdjust="0"/>
  </p:normalViewPr>
  <p:slideViewPr>
    <p:cSldViewPr>
      <p:cViewPr varScale="1">
        <p:scale>
          <a:sx n="65" d="100"/>
          <a:sy n="65" d="100"/>
        </p:scale>
        <p:origin x="-185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BE68C6-1878-4BD8-B6E2-7F7B9368E154}" type="datetimeFigureOut">
              <a:rPr lang="en-US" smtClean="0"/>
              <a:pPr/>
              <a:t>6/6/2017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6F894-EEF4-459B-8041-C5CBCCC72B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GUI: User operations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API &amp; REST: Integration</a:t>
            </a:r>
          </a:p>
          <a:p>
            <a:r>
              <a:rPr lang="en-US" baseline="0" dirty="0" smtClean="0"/>
              <a:t>CLI: Automation , CI, admin operations</a:t>
            </a:r>
            <a:endParaRPr lang="en-US" dirty="0" smtClean="0"/>
          </a:p>
          <a:p>
            <a:r>
              <a:rPr lang="en-US" dirty="0" smtClean="0"/>
              <a:t>CLI -&gt; </a:t>
            </a:r>
            <a:r>
              <a:rPr lang="en-US" dirty="0" err="1" smtClean="0"/>
              <a:t>Docker</a:t>
            </a:r>
            <a:r>
              <a:rPr lang="en-US" dirty="0" smtClean="0"/>
              <a:t>, </a:t>
            </a:r>
            <a:r>
              <a:rPr lang="en-US" dirty="0" err="1" smtClean="0"/>
              <a:t>git</a:t>
            </a:r>
            <a:r>
              <a:rPr lang="en-US" dirty="0" smtClean="0"/>
              <a:t> (best examples)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6F894-EEF4-459B-8041-C5CBCCC72B4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6F894-EEF4-459B-8041-C5CBCCC72B4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6F894-EEF4-459B-8041-C5CBCCC72B4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Explore</a:t>
            </a:r>
            <a:r>
              <a:rPr lang="en-US" baseline="0" dirty="0" smtClean="0"/>
              <a:t> the Open-O command YAML schemas</a:t>
            </a:r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-- No Plug-in, only YAML is sufficient 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6F894-EEF4-459B-8041-C5CBCCC72B4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Explore</a:t>
            </a:r>
            <a:r>
              <a:rPr lang="en-US" baseline="0" dirty="0" smtClean="0"/>
              <a:t> the Open-O command YAML schemas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6F894-EEF4-459B-8041-C5CBCCC72B4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9D9A-0FCD-4016-B492-9C7E29A63A2D}" type="datetimeFigureOut">
              <a:rPr lang="en-US" smtClean="0"/>
              <a:pPr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C2F7-A67B-4799-B0BA-580B1132C2E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9D9A-0FCD-4016-B492-9C7E29A63A2D}" type="datetimeFigureOut">
              <a:rPr lang="en-US" smtClean="0"/>
              <a:pPr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C2F7-A67B-4799-B0BA-580B1132C2E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9D9A-0FCD-4016-B492-9C7E29A63A2D}" type="datetimeFigureOut">
              <a:rPr lang="en-US" smtClean="0"/>
              <a:pPr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C2F7-A67B-4799-B0BA-580B1132C2E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9D9A-0FCD-4016-B492-9C7E29A63A2D}" type="datetimeFigureOut">
              <a:rPr lang="en-US" smtClean="0"/>
              <a:pPr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C2F7-A67B-4799-B0BA-580B1132C2E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9D9A-0FCD-4016-B492-9C7E29A63A2D}" type="datetimeFigureOut">
              <a:rPr lang="en-US" smtClean="0"/>
              <a:pPr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C2F7-A67B-4799-B0BA-580B1132C2E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9D9A-0FCD-4016-B492-9C7E29A63A2D}" type="datetimeFigureOut">
              <a:rPr lang="en-US" smtClean="0"/>
              <a:pPr/>
              <a:t>6/6/2017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C2F7-A67B-4799-B0BA-580B1132C2E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9D9A-0FCD-4016-B492-9C7E29A63A2D}" type="datetimeFigureOut">
              <a:rPr lang="en-US" smtClean="0"/>
              <a:pPr/>
              <a:t>6/6/2017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C2F7-A67B-4799-B0BA-580B1132C2E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9D9A-0FCD-4016-B492-9C7E29A63A2D}" type="datetimeFigureOut">
              <a:rPr lang="en-US" smtClean="0"/>
              <a:pPr/>
              <a:t>6/6/2017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C2F7-A67B-4799-B0BA-580B1132C2E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9D9A-0FCD-4016-B492-9C7E29A63A2D}" type="datetimeFigureOut">
              <a:rPr lang="en-US" smtClean="0"/>
              <a:pPr/>
              <a:t>6/6/2017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C2F7-A67B-4799-B0BA-580B1132C2E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9D9A-0FCD-4016-B492-9C7E29A63A2D}" type="datetimeFigureOut">
              <a:rPr lang="en-US" smtClean="0"/>
              <a:pPr/>
              <a:t>6/6/2017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C2F7-A67B-4799-B0BA-580B1132C2E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9D9A-0FCD-4016-B492-9C7E29A63A2D}" type="datetimeFigureOut">
              <a:rPr lang="en-US" smtClean="0"/>
              <a:pPr/>
              <a:t>6/6/2017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C2F7-A67B-4799-B0BA-580B1132C2E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D9D9A-0FCD-4016-B492-9C7E29A63A2D}" type="datetimeFigureOut">
              <a:rPr lang="en-US" smtClean="0"/>
              <a:pPr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CC2F7-A67B-4799-B0BA-580B1132C2E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iki.onap.org/pages/viewpage.action?pageId=3246889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pen-o.org/download/attachments/2130333/Open-O%20CLI.pdf?version=3&amp;modificationDate=1488373838000&amp;api=v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3528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en-US" sz="2700" dirty="0"/>
          </a:p>
        </p:txBody>
      </p:sp>
      <p:sp>
        <p:nvSpPr>
          <p:cNvPr id="6" name="Rectangle 5"/>
          <p:cNvSpPr/>
          <p:nvPr/>
        </p:nvSpPr>
        <p:spPr>
          <a:xfrm>
            <a:off x="2667000" y="4495800"/>
            <a:ext cx="6324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en-US" sz="2800" dirty="0" smtClean="0">
                <a:solidFill>
                  <a:schemeClr val="dk1"/>
                </a:solidFill>
              </a:rPr>
              <a:t>Kanagaraj.Manickam@huawei.com</a:t>
            </a:r>
          </a:p>
          <a:p>
            <a:pPr lvl="0" algn="r">
              <a:spcBef>
                <a:spcPct val="0"/>
              </a:spcBef>
              <a:defRPr/>
            </a:pPr>
            <a:r>
              <a:rPr lang="en-US" sz="2800" dirty="0" smtClean="0">
                <a:solidFill>
                  <a:schemeClr val="dk1"/>
                </a:solidFill>
              </a:rPr>
              <a:t>@mrkanag</a:t>
            </a:r>
            <a:endParaRPr lang="en-US" sz="2800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286000"/>
            <a:ext cx="651236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ONAP </a:t>
            </a:r>
            <a:r>
              <a:rPr lang="en-US" sz="3200" b="1" dirty="0" smtClean="0"/>
              <a:t>CLI (Command-Line Interface ) </a:t>
            </a:r>
          </a:p>
          <a:p>
            <a:r>
              <a:rPr lang="en-US" sz="3200" b="1" dirty="0" smtClean="0"/>
              <a:t>Architecture</a:t>
            </a:r>
            <a:endParaRPr lang="en-US" sz="3200" dirty="0"/>
          </a:p>
        </p:txBody>
      </p:sp>
      <p:pic>
        <p:nvPicPr>
          <p:cNvPr id="13313" name="Picture 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228600"/>
            <a:ext cx="501967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/>
        </p:nvSpPr>
        <p:spPr>
          <a:xfrm>
            <a:off x="3810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Software End points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Image result for softwa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981200"/>
            <a:ext cx="3581400" cy="3581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38600" y="1981200"/>
            <a:ext cx="3099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Graphical User Interface (GUI)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62400" y="3276600"/>
            <a:ext cx="4003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Application Programming interface (API)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38600" y="40386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 Representational State Transfer (REST)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14800" y="5334000"/>
            <a:ext cx="2924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Command-line interface (CLI)</a:t>
            </a:r>
            <a:endParaRPr lang="en-US" dirty="0"/>
          </a:p>
        </p:txBody>
      </p:sp>
      <p:cxnSp>
        <p:nvCxnSpPr>
          <p:cNvPr id="11" name="Elbow Connector 10"/>
          <p:cNvCxnSpPr>
            <a:endCxn id="6" idx="1"/>
          </p:cNvCxnSpPr>
          <p:nvPr/>
        </p:nvCxnSpPr>
        <p:spPr>
          <a:xfrm flipV="1">
            <a:off x="2819400" y="2165866"/>
            <a:ext cx="1219200" cy="95833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/>
          <p:nvPr/>
        </p:nvCxnSpPr>
        <p:spPr>
          <a:xfrm>
            <a:off x="2819400" y="3352800"/>
            <a:ext cx="1219200" cy="762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endCxn id="8" idx="1"/>
          </p:cNvCxnSpPr>
          <p:nvPr/>
        </p:nvCxnSpPr>
        <p:spPr>
          <a:xfrm>
            <a:off x="2819400" y="3657600"/>
            <a:ext cx="1219200" cy="56566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hape 19"/>
          <p:cNvCxnSpPr>
            <a:endCxn id="9" idx="1"/>
          </p:cNvCxnSpPr>
          <p:nvPr/>
        </p:nvCxnSpPr>
        <p:spPr>
          <a:xfrm>
            <a:off x="2895600" y="4572000"/>
            <a:ext cx="1219200" cy="946666"/>
          </a:xfrm>
          <a:prstGeom prst="bentConnector3">
            <a:avLst>
              <a:gd name="adj1" fmla="val 4325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6" idx="2"/>
          </p:cNvCxnSpPr>
          <p:nvPr/>
        </p:nvCxnSpPr>
        <p:spPr>
          <a:xfrm flipH="1">
            <a:off x="5562600" y="2350532"/>
            <a:ext cx="25591" cy="8498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9" idx="0"/>
          </p:cNvCxnSpPr>
          <p:nvPr/>
        </p:nvCxnSpPr>
        <p:spPr>
          <a:xfrm flipH="1" flipV="1">
            <a:off x="5562600" y="4572000"/>
            <a:ext cx="14556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7" idx="3"/>
            <a:endCxn id="8" idx="3"/>
          </p:cNvCxnSpPr>
          <p:nvPr/>
        </p:nvCxnSpPr>
        <p:spPr>
          <a:xfrm>
            <a:off x="7966253" y="3461266"/>
            <a:ext cx="415747" cy="762000"/>
          </a:xfrm>
          <a:prstGeom prst="bentConnector3">
            <a:avLst>
              <a:gd name="adj1" fmla="val 15498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3810000" y="3276600"/>
            <a:ext cx="4724400" cy="1219200"/>
          </a:xfrm>
          <a:prstGeom prst="rect">
            <a:avLst/>
          </a:prstGeom>
          <a:noFill/>
          <a:ln>
            <a:solidFill>
              <a:schemeClr val="dk1">
                <a:shade val="95000"/>
                <a:satMod val="105000"/>
              </a:schemeClr>
            </a:solidFill>
            <a:prstDash val="sysDot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/>
        </p:nvSpPr>
        <p:spPr>
          <a:xfrm>
            <a:off x="3810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Command-Line Interface (CLI)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1000" y="1295400"/>
            <a:ext cx="83058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Command</a:t>
            </a:r>
          </a:p>
          <a:p>
            <a:pPr lvl="1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Examples: </a:t>
            </a:r>
            <a:r>
              <a:rPr lang="en-US" sz="2000" dirty="0" err="1" smtClean="0">
                <a:solidFill>
                  <a:schemeClr val="bg1">
                    <a:lumMod val="65000"/>
                  </a:schemeClr>
                </a:solidFill>
              </a:rPr>
              <a:t>Git</a:t>
            </a: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bg1">
                    <a:lumMod val="65000"/>
                  </a:schemeClr>
                </a:solidFill>
              </a:rPr>
              <a:t>svn</a:t>
            </a: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 (developers)</a:t>
            </a:r>
          </a:p>
          <a:p>
            <a:pPr lvl="1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                    </a:t>
            </a:r>
            <a:r>
              <a:rPr lang="en-US" sz="2000" dirty="0" err="1" smtClean="0">
                <a:solidFill>
                  <a:schemeClr val="bg1">
                    <a:lumMod val="65000"/>
                  </a:schemeClr>
                </a:solidFill>
              </a:rPr>
              <a:t>ipconfig</a:t>
            </a: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, hostname, apt-get, dir, ping, </a:t>
            </a:r>
            <a:r>
              <a:rPr lang="en-US" sz="2000" dirty="0" err="1" smtClean="0">
                <a:solidFill>
                  <a:schemeClr val="bg1">
                    <a:lumMod val="65000"/>
                  </a:schemeClr>
                </a:solidFill>
              </a:rPr>
              <a:t>ssh</a:t>
            </a: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 (</a:t>
            </a:r>
            <a:r>
              <a:rPr lang="en-US" sz="2000" dirty="0" err="1" smtClean="0">
                <a:solidFill>
                  <a:schemeClr val="bg1">
                    <a:lumMod val="65000"/>
                  </a:schemeClr>
                </a:solidFill>
              </a:rPr>
              <a:t>admins</a:t>
            </a: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  <a:p>
            <a:pPr lvl="1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                   </a:t>
            </a:r>
            <a:r>
              <a:rPr lang="en-US" sz="2000" dirty="0" err="1" smtClean="0">
                <a:solidFill>
                  <a:schemeClr val="bg1">
                    <a:lumMod val="65000"/>
                  </a:schemeClr>
                </a:solidFill>
              </a:rPr>
              <a:t>openstack</a:t>
            </a: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bg1">
                    <a:lumMod val="65000"/>
                  </a:schemeClr>
                </a:solidFill>
              </a:rPr>
              <a:t>openo</a:t>
            </a: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bg1">
                    <a:lumMod val="65000"/>
                  </a:schemeClr>
                </a:solidFill>
              </a:rPr>
              <a:t>docker</a:t>
            </a: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bg1">
                    <a:lumMod val="65000"/>
                  </a:schemeClr>
                </a:solidFill>
              </a:rPr>
              <a:t>npm</a:t>
            </a: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 (users)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Use-case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Automation, admin operations, C&amp;I, user operations too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CLI requirements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Argument  parsing &amp; validation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 Short and long option 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 Positional </a:t>
            </a:r>
            <a:r>
              <a:rPr lang="en-US" sz="2000" dirty="0" err="1" smtClean="0"/>
              <a:t>args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Man document/ Help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Different Output formatting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Error reporting / Exit code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Debug/Verbose support/Audit logging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Environment support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Versioning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Password mask/ SSL certificate/Auth plug-in</a:t>
            </a:r>
          </a:p>
        </p:txBody>
      </p:sp>
      <p:sp>
        <p:nvSpPr>
          <p:cNvPr id="42" name="Right Brace 41"/>
          <p:cNvSpPr/>
          <p:nvPr/>
        </p:nvSpPr>
        <p:spPr>
          <a:xfrm>
            <a:off x="4953000" y="3429000"/>
            <a:ext cx="1219200" cy="3124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5826525" y="5334000"/>
            <a:ext cx="30572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ONAP </a:t>
            </a:r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CLI 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715000" y="4038600"/>
            <a:ext cx="3329629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Modeled into YAML schema</a:t>
            </a:r>
          </a:p>
          <a:p>
            <a:r>
              <a:rPr lang="en-US" b="1" dirty="0" smtClean="0"/>
              <a:t>open_cmd_schema_version:1.0</a:t>
            </a:r>
            <a:endParaRPr lang="en-US" b="1" dirty="0"/>
          </a:p>
        </p:txBody>
      </p:sp>
      <p:cxnSp>
        <p:nvCxnSpPr>
          <p:cNvPr id="47" name="Straight Arrow Connector 46"/>
          <p:cNvCxnSpPr>
            <a:stCxn id="43" idx="0"/>
            <a:endCxn id="45" idx="2"/>
          </p:cNvCxnSpPr>
          <p:nvPr/>
        </p:nvCxnSpPr>
        <p:spPr>
          <a:xfrm flipV="1">
            <a:off x="7355149" y="4684931"/>
            <a:ext cx="24666" cy="6490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4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4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4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uild="p"/>
      <p:bldP spid="42" grpId="0" animBg="1"/>
      <p:bldP spid="43" grpId="0"/>
      <p:bldP spid="4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/>
        </p:nvSpPr>
        <p:spPr>
          <a:xfrm>
            <a:off x="3810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OPEN 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CLI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905000" y="914400"/>
            <a:ext cx="4114800" cy="50292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OPEN CLI  plug-in framework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114800" y="4191000"/>
            <a:ext cx="1447800" cy="1219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HTTP Command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4114800" y="2438400"/>
            <a:ext cx="1447800" cy="1219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OPEN</a:t>
            </a:r>
          </a:p>
          <a:p>
            <a:pPr algn="ctr"/>
            <a:r>
              <a:rPr lang="en-US" dirty="0" smtClean="0"/>
              <a:t>Command</a:t>
            </a:r>
            <a:endParaRPr lang="en-US" dirty="0"/>
          </a:p>
        </p:txBody>
      </p:sp>
      <p:cxnSp>
        <p:nvCxnSpPr>
          <p:cNvPr id="10" name="Straight Arrow Connector 9"/>
          <p:cNvCxnSpPr>
            <a:stCxn id="7" idx="0"/>
            <a:endCxn id="8" idx="2"/>
          </p:cNvCxnSpPr>
          <p:nvPr/>
        </p:nvCxnSpPr>
        <p:spPr>
          <a:xfrm flipV="1">
            <a:off x="4838700" y="3657600"/>
            <a:ext cx="0" cy="533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2133600" y="2438400"/>
            <a:ext cx="1447800" cy="1219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Command</a:t>
            </a:r>
          </a:p>
          <a:p>
            <a:pPr algn="ctr"/>
            <a:r>
              <a:rPr lang="en-US" dirty="0" smtClean="0"/>
              <a:t>Registrar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657600" y="3048000"/>
            <a:ext cx="381000" cy="0"/>
          </a:xfrm>
          <a:prstGeom prst="straightConnector1">
            <a:avLst/>
          </a:prstGeom>
          <a:ln>
            <a:headEnd type="diamon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6248400" y="2438400"/>
            <a:ext cx="1447800" cy="1219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Command Plug-ins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6400800" y="2590800"/>
            <a:ext cx="1447800" cy="1219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Command Plug-ins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6553200" y="2819400"/>
            <a:ext cx="1447800" cy="1219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ONAP</a:t>
            </a:r>
          </a:p>
          <a:p>
            <a:pPr algn="ctr"/>
            <a:r>
              <a:rPr lang="en-US" dirty="0" smtClean="0"/>
              <a:t>Command </a:t>
            </a:r>
            <a:r>
              <a:rPr lang="en-US" dirty="0" smtClean="0"/>
              <a:t>Plug-ins</a:t>
            </a:r>
            <a:endParaRPr lang="en-US" dirty="0"/>
          </a:p>
        </p:txBody>
      </p:sp>
      <p:cxnSp>
        <p:nvCxnSpPr>
          <p:cNvPr id="21" name="Straight Arrow Connector 20"/>
          <p:cNvCxnSpPr>
            <a:stCxn id="17" idx="1"/>
            <a:endCxn id="8" idx="3"/>
          </p:cNvCxnSpPr>
          <p:nvPr/>
        </p:nvCxnSpPr>
        <p:spPr>
          <a:xfrm flipH="1">
            <a:off x="5562600" y="3048000"/>
            <a:ext cx="6858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152400" y="2438400"/>
            <a:ext cx="1447800" cy="1219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MAIN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4559300" y="-2209799"/>
            <a:ext cx="7526" cy="0"/>
          </a:xfrm>
          <a:prstGeom prst="straightConnector1">
            <a:avLst/>
          </a:prstGeom>
          <a:ln>
            <a:headEnd type="diamon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9458" name="Picture 2" descr="C:\Users\k00365106\AppData\Local\Microsoft\Windows\Temporary Internet Files\Content.IE5\TZB1T14W\user_icom_by_adeptusmagos-d4o017u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914400"/>
            <a:ext cx="1000125" cy="1000125"/>
          </a:xfrm>
          <a:prstGeom prst="rect">
            <a:avLst/>
          </a:prstGeom>
          <a:noFill/>
        </p:spPr>
      </p:pic>
      <p:sp>
        <p:nvSpPr>
          <p:cNvPr id="34" name="Down Arrow 33"/>
          <p:cNvSpPr/>
          <p:nvPr/>
        </p:nvSpPr>
        <p:spPr>
          <a:xfrm>
            <a:off x="685800" y="1981200"/>
            <a:ext cx="381000" cy="381000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/>
          <p:cNvCxnSpPr>
            <a:endCxn id="11" idx="1"/>
          </p:cNvCxnSpPr>
          <p:nvPr/>
        </p:nvCxnSpPr>
        <p:spPr>
          <a:xfrm>
            <a:off x="1676400" y="2971800"/>
            <a:ext cx="457200" cy="76200"/>
          </a:xfrm>
          <a:prstGeom prst="straightConnector1">
            <a:avLst/>
          </a:prstGeom>
          <a:ln>
            <a:headEnd type="diamon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2133600" y="4114800"/>
            <a:ext cx="1447800" cy="1219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Command</a:t>
            </a:r>
          </a:p>
          <a:p>
            <a:pPr algn="ctr"/>
            <a:r>
              <a:rPr lang="en-US" dirty="0" smtClean="0"/>
              <a:t>Discoverer</a:t>
            </a:r>
            <a:endParaRPr lang="en-US" dirty="0"/>
          </a:p>
        </p:txBody>
      </p:sp>
      <p:cxnSp>
        <p:nvCxnSpPr>
          <p:cNvPr id="44" name="Straight Connector 43"/>
          <p:cNvCxnSpPr>
            <a:stCxn id="37" idx="0"/>
            <a:endCxn id="11" idx="2"/>
          </p:cNvCxnSpPr>
          <p:nvPr/>
        </p:nvCxnSpPr>
        <p:spPr>
          <a:xfrm flipV="1">
            <a:off x="2857500" y="36576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n 44"/>
          <p:cNvSpPr/>
          <p:nvPr/>
        </p:nvSpPr>
        <p:spPr>
          <a:xfrm>
            <a:off x="152400" y="4648200"/>
            <a:ext cx="1143000" cy="914400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ONAP</a:t>
            </a:r>
          </a:p>
          <a:p>
            <a:pPr algn="ctr"/>
            <a:r>
              <a:rPr lang="en-US" dirty="0" smtClean="0"/>
              <a:t>Command</a:t>
            </a:r>
            <a:endParaRPr lang="en-US" dirty="0" smtClean="0"/>
          </a:p>
          <a:p>
            <a:pPr algn="ctr"/>
            <a:r>
              <a:rPr lang="en-US" dirty="0" smtClean="0"/>
              <a:t>YAML(s)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cxnSp>
        <p:nvCxnSpPr>
          <p:cNvPr id="47" name="Straight Arrow Connector 46"/>
          <p:cNvCxnSpPr>
            <a:stCxn id="37" idx="1"/>
            <a:endCxn id="45" idx="4"/>
          </p:cNvCxnSpPr>
          <p:nvPr/>
        </p:nvCxnSpPr>
        <p:spPr>
          <a:xfrm flipH="1">
            <a:off x="1295400" y="4724400"/>
            <a:ext cx="838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0" y="5715000"/>
            <a:ext cx="20416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open_cli_schema_version:1.0</a:t>
            </a:r>
            <a:endParaRPr lang="en-US" sz="1200" dirty="0"/>
          </a:p>
        </p:txBody>
      </p:sp>
      <p:cxnSp>
        <p:nvCxnSpPr>
          <p:cNvPr id="54" name="Straight Arrow Connector 53"/>
          <p:cNvCxnSpPr>
            <a:stCxn id="7" idx="3"/>
          </p:cNvCxnSpPr>
          <p:nvPr/>
        </p:nvCxnSpPr>
        <p:spPr>
          <a:xfrm>
            <a:off x="5562600" y="4800600"/>
            <a:ext cx="1524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096000" y="4495800"/>
            <a:ext cx="1037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 API</a:t>
            </a:r>
            <a:endParaRPr lang="en-US" dirty="0"/>
          </a:p>
        </p:txBody>
      </p:sp>
      <p:cxnSp>
        <p:nvCxnSpPr>
          <p:cNvPr id="57" name="Shape 56"/>
          <p:cNvCxnSpPr>
            <a:stCxn id="20" idx="3"/>
          </p:cNvCxnSpPr>
          <p:nvPr/>
        </p:nvCxnSpPr>
        <p:spPr>
          <a:xfrm>
            <a:off x="8001000" y="3429000"/>
            <a:ext cx="381000" cy="9906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5400000">
            <a:off x="8043022" y="3463178"/>
            <a:ext cx="119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JAVA client</a:t>
            </a:r>
            <a:endParaRPr lang="en-US" dirty="0"/>
          </a:p>
        </p:txBody>
      </p:sp>
      <p:sp>
        <p:nvSpPr>
          <p:cNvPr id="61" name="Rounded Rectangle 60"/>
          <p:cNvSpPr/>
          <p:nvPr/>
        </p:nvSpPr>
        <p:spPr>
          <a:xfrm>
            <a:off x="2438400" y="1143000"/>
            <a:ext cx="1447800" cy="3810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Schema Validator</a:t>
            </a:r>
            <a:endParaRPr lang="en-US" sz="1200" dirty="0"/>
          </a:p>
        </p:txBody>
      </p:sp>
      <p:sp>
        <p:nvSpPr>
          <p:cNvPr id="62" name="Rounded Rectangle 61"/>
          <p:cNvSpPr/>
          <p:nvPr/>
        </p:nvSpPr>
        <p:spPr>
          <a:xfrm>
            <a:off x="2438400" y="1524000"/>
            <a:ext cx="1447800" cy="3810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Input  Handler</a:t>
            </a:r>
            <a:endParaRPr lang="en-US" sz="1200" dirty="0"/>
          </a:p>
        </p:txBody>
      </p:sp>
      <p:sp>
        <p:nvSpPr>
          <p:cNvPr id="63" name="Rounded Rectangle 62"/>
          <p:cNvSpPr/>
          <p:nvPr/>
        </p:nvSpPr>
        <p:spPr>
          <a:xfrm>
            <a:off x="2438400" y="1905000"/>
            <a:ext cx="1447800" cy="3810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Output  formatter</a:t>
            </a:r>
            <a:endParaRPr lang="en-US" sz="1200" dirty="0"/>
          </a:p>
        </p:txBody>
      </p:sp>
      <p:sp>
        <p:nvSpPr>
          <p:cNvPr id="64" name="Rounded Rectangle 63"/>
          <p:cNvSpPr/>
          <p:nvPr/>
        </p:nvSpPr>
        <p:spPr>
          <a:xfrm>
            <a:off x="3886200" y="1143000"/>
            <a:ext cx="1447800" cy="3810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Help Generator</a:t>
            </a:r>
            <a:endParaRPr lang="en-US" sz="1200" dirty="0"/>
          </a:p>
        </p:txBody>
      </p:sp>
      <p:sp>
        <p:nvSpPr>
          <p:cNvPr id="65" name="Rounded Rectangle 64"/>
          <p:cNvSpPr/>
          <p:nvPr/>
        </p:nvSpPr>
        <p:spPr>
          <a:xfrm>
            <a:off x="3886200" y="1524000"/>
            <a:ext cx="1447800" cy="3810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Http Connection  </a:t>
            </a:r>
            <a:endParaRPr lang="en-US" sz="1200" dirty="0"/>
          </a:p>
        </p:txBody>
      </p:sp>
      <p:sp>
        <p:nvSpPr>
          <p:cNvPr id="66" name="Rounded Rectangle 65"/>
          <p:cNvSpPr/>
          <p:nvPr/>
        </p:nvSpPr>
        <p:spPr>
          <a:xfrm>
            <a:off x="3886200" y="1905000"/>
            <a:ext cx="1447800" cy="3810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Auth plug-in</a:t>
            </a:r>
            <a:endParaRPr lang="en-US" sz="1200" dirty="0"/>
          </a:p>
        </p:txBody>
      </p:sp>
      <p:sp>
        <p:nvSpPr>
          <p:cNvPr id="19460" name="AutoShape 4" descr="Image result for docker imag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2" name="AutoShape 6" descr="Image result for docker imag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4" name="AutoShape 8" descr="Image result for docker imag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6" name="Picture 10" descr="Image result for docker imag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0"/>
            <a:ext cx="1295400" cy="1090404"/>
          </a:xfrm>
          <a:prstGeom prst="rect">
            <a:avLst/>
          </a:prstGeom>
          <a:noFill/>
        </p:spPr>
      </p:pic>
      <p:pic>
        <p:nvPicPr>
          <p:cNvPr id="19468" name="Picture 12" descr="Image result for nexus 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94688" y="1295400"/>
            <a:ext cx="1349312" cy="533400"/>
          </a:xfrm>
          <a:prstGeom prst="rect">
            <a:avLst/>
          </a:prstGeom>
          <a:noFill/>
        </p:spPr>
      </p:pic>
      <p:pic>
        <p:nvPicPr>
          <p:cNvPr id="19469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3325" y="1219200"/>
            <a:ext cx="15906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86600" y="4495800"/>
            <a:ext cx="1838189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/>
        </p:nvSpPr>
        <p:spPr>
          <a:xfrm>
            <a:off x="3810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OPEN 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CLI YAML Schema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990600"/>
            <a:ext cx="3389582" cy="563231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err="1" smtClean="0"/>
              <a:t>o</a:t>
            </a:r>
            <a:r>
              <a:rPr lang="en-US" b="1" dirty="0" err="1" smtClean="0"/>
              <a:t>pen_cli_schema_version</a:t>
            </a:r>
            <a:r>
              <a:rPr lang="en-US" dirty="0" smtClean="0"/>
              <a:t>: 1.0</a:t>
            </a:r>
          </a:p>
          <a:p>
            <a:r>
              <a:rPr lang="en-US" b="1" dirty="0" smtClean="0"/>
              <a:t>name</a:t>
            </a:r>
            <a:r>
              <a:rPr lang="en-US" dirty="0" smtClean="0"/>
              <a:t>: </a:t>
            </a:r>
            <a:r>
              <a:rPr lang="en-US" dirty="0" smtClean="0"/>
              <a:t>deploy</a:t>
            </a:r>
            <a:r>
              <a:rPr lang="en-US" dirty="0" smtClean="0"/>
              <a:t>-service</a:t>
            </a:r>
            <a:endParaRPr lang="en-US" dirty="0" smtClean="0"/>
          </a:p>
          <a:p>
            <a:r>
              <a:rPr lang="en-US" b="1" dirty="0" smtClean="0"/>
              <a:t>description</a:t>
            </a:r>
            <a:r>
              <a:rPr lang="en-US" dirty="0" smtClean="0"/>
              <a:t>: </a:t>
            </a:r>
            <a:r>
              <a:rPr lang="en-US" dirty="0" smtClean="0"/>
              <a:t>Deploy VSP </a:t>
            </a:r>
            <a:endParaRPr lang="en-US" dirty="0" smtClean="0"/>
          </a:p>
          <a:p>
            <a:r>
              <a:rPr lang="en-US" b="1" dirty="0" smtClean="0"/>
              <a:t>parameters</a:t>
            </a:r>
            <a:r>
              <a:rPr lang="en-US" dirty="0" smtClean="0"/>
              <a:t>:</a:t>
            </a:r>
          </a:p>
          <a:p>
            <a:r>
              <a:rPr lang="en-US" dirty="0" smtClean="0"/>
              <a:t>  - name: name</a:t>
            </a:r>
          </a:p>
          <a:p>
            <a:r>
              <a:rPr lang="en-US" dirty="0" smtClean="0"/>
              <a:t>    description: </a:t>
            </a:r>
            <a:r>
              <a:rPr lang="en-US" dirty="0" smtClean="0"/>
              <a:t>VSP name</a:t>
            </a:r>
            <a:endParaRPr lang="en-US" dirty="0" smtClean="0"/>
          </a:p>
          <a:p>
            <a:r>
              <a:rPr lang="en-US" dirty="0" smtClean="0"/>
              <a:t>    scope: short</a:t>
            </a:r>
          </a:p>
          <a:p>
            <a:r>
              <a:rPr lang="en-US" dirty="0" smtClean="0"/>
              <a:t>    type: string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short_option</a:t>
            </a:r>
            <a:r>
              <a:rPr lang="en-US" dirty="0" smtClean="0"/>
              <a:t>: n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long_option</a:t>
            </a:r>
            <a:r>
              <a:rPr lang="en-US" dirty="0" smtClean="0"/>
              <a:t>: name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is_optional</a:t>
            </a:r>
            <a:r>
              <a:rPr lang="en-US" dirty="0" smtClean="0"/>
              <a:t>: false</a:t>
            </a:r>
          </a:p>
          <a:p>
            <a:r>
              <a:rPr lang="en-US" dirty="0" smtClean="0"/>
              <a:t>   ......</a:t>
            </a:r>
          </a:p>
          <a:p>
            <a:r>
              <a:rPr lang="en-US" b="1" dirty="0" smtClean="0"/>
              <a:t>results</a:t>
            </a:r>
            <a:r>
              <a:rPr lang="en-US" dirty="0" smtClean="0"/>
              <a:t>:</a:t>
            </a:r>
          </a:p>
          <a:p>
            <a:r>
              <a:rPr lang="en-US" dirty="0" smtClean="0"/>
              <a:t>  direction: portrait</a:t>
            </a:r>
          </a:p>
          <a:p>
            <a:r>
              <a:rPr lang="en-US" dirty="0" smtClean="0"/>
              <a:t>  attributes:</a:t>
            </a:r>
          </a:p>
          <a:p>
            <a:r>
              <a:rPr lang="en-US" dirty="0" smtClean="0"/>
              <a:t>    - name: id</a:t>
            </a:r>
          </a:p>
          <a:p>
            <a:r>
              <a:rPr lang="en-US" dirty="0" smtClean="0"/>
              <a:t>      description: </a:t>
            </a:r>
            <a:r>
              <a:rPr lang="en-US" dirty="0" smtClean="0"/>
              <a:t>service instance id</a:t>
            </a:r>
            <a:endParaRPr lang="en-US" dirty="0" smtClean="0"/>
          </a:p>
          <a:p>
            <a:r>
              <a:rPr lang="en-US" dirty="0" smtClean="0"/>
              <a:t>      scope: short</a:t>
            </a:r>
          </a:p>
          <a:p>
            <a:r>
              <a:rPr lang="en-US" dirty="0" smtClean="0"/>
              <a:t>      type: string</a:t>
            </a:r>
          </a:p>
          <a:p>
            <a:r>
              <a:rPr lang="en-US" dirty="0" smtClean="0"/>
              <a:t>    .......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19600" y="2209800"/>
            <a:ext cx="4038600" cy="34163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service</a:t>
            </a:r>
            <a:r>
              <a:rPr lang="en-US" dirty="0" smtClean="0"/>
              <a:t>:</a:t>
            </a:r>
          </a:p>
          <a:p>
            <a:r>
              <a:rPr lang="en-US" dirty="0" smtClean="0"/>
              <a:t>  </a:t>
            </a:r>
            <a:r>
              <a:rPr lang="en-US" dirty="0" smtClean="0"/>
              <a:t>name: </a:t>
            </a:r>
            <a:r>
              <a:rPr lang="en-US" dirty="0" err="1" smtClean="0"/>
              <a:t>vid</a:t>
            </a:r>
            <a:endParaRPr lang="en-US" dirty="0" smtClean="0"/>
          </a:p>
          <a:p>
            <a:r>
              <a:rPr lang="en-US" dirty="0" smtClean="0"/>
              <a:t>  version: v1</a:t>
            </a:r>
          </a:p>
          <a:p>
            <a:r>
              <a:rPr lang="en-US" dirty="0" smtClean="0"/>
              <a:t>  </a:t>
            </a:r>
            <a:r>
              <a:rPr lang="en-US" dirty="0" err="1" smtClean="0"/>
              <a:t>no_auth</a:t>
            </a:r>
            <a:r>
              <a:rPr lang="en-US" dirty="0" smtClean="0"/>
              <a:t>: true</a:t>
            </a:r>
            <a:endParaRPr lang="en-US" b="1" dirty="0" smtClean="0"/>
          </a:p>
          <a:p>
            <a:r>
              <a:rPr lang="en-US" b="1" dirty="0" smtClean="0"/>
              <a:t>http</a:t>
            </a:r>
            <a:r>
              <a:rPr lang="en-US" dirty="0" smtClean="0"/>
              <a:t>:</a:t>
            </a:r>
          </a:p>
          <a:p>
            <a:r>
              <a:rPr lang="en-US" dirty="0" smtClean="0"/>
              <a:t>  request: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uri</a:t>
            </a:r>
            <a:r>
              <a:rPr lang="en-US" dirty="0" smtClean="0"/>
              <a:t>: /</a:t>
            </a:r>
            <a:r>
              <a:rPr lang="en-US" dirty="0" err="1" smtClean="0"/>
              <a:t>vid</a:t>
            </a:r>
            <a:r>
              <a:rPr lang="en-US" dirty="0" smtClean="0"/>
              <a:t>/rest/service</a:t>
            </a:r>
            <a:endParaRPr lang="en-US" dirty="0" smtClean="0"/>
          </a:p>
          <a:p>
            <a:r>
              <a:rPr lang="en-US" dirty="0" smtClean="0"/>
              <a:t>    method: POST</a:t>
            </a:r>
          </a:p>
          <a:p>
            <a:r>
              <a:rPr lang="en-US" dirty="0" smtClean="0"/>
              <a:t>    body: '{"name":"</a:t>
            </a:r>
            <a:r>
              <a:rPr lang="en-US" b="1" dirty="0" smtClean="0"/>
              <a:t>${name}</a:t>
            </a:r>
            <a:r>
              <a:rPr lang="en-US" dirty="0" smtClean="0"/>
              <a:t>", ...... }‘</a:t>
            </a:r>
          </a:p>
          <a:p>
            <a:endParaRPr lang="en-US" dirty="0" smtClean="0"/>
          </a:p>
          <a:p>
            <a:r>
              <a:rPr lang="en-US" dirty="0" smtClean="0"/>
              <a:t>  </a:t>
            </a:r>
            <a:r>
              <a:rPr lang="en-US" dirty="0" err="1" smtClean="0"/>
              <a:t>result_map</a:t>
            </a:r>
            <a:r>
              <a:rPr lang="en-US" dirty="0" smtClean="0"/>
              <a:t>:</a:t>
            </a:r>
          </a:p>
          <a:p>
            <a:r>
              <a:rPr lang="en-US" dirty="0" smtClean="0"/>
              <a:t>    id: $b</a:t>
            </a:r>
            <a:r>
              <a:rPr lang="en-US" b="1" dirty="0" smtClean="0"/>
              <a:t>{$.</a:t>
            </a:r>
            <a:r>
              <a:rPr lang="en-US" b="1" dirty="0" err="1" smtClean="0"/>
              <a:t>vimId</a:t>
            </a:r>
            <a:r>
              <a:rPr lang="en-US" b="1" dirty="0" smtClean="0"/>
              <a:t>}</a:t>
            </a:r>
            <a:endParaRPr lang="en-US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419600" y="1676400"/>
            <a:ext cx="429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 Command  needs  additional sections.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/>
        </p:nvSpPr>
        <p:spPr>
          <a:xfrm>
            <a:off x="3810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Developer guide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371600"/>
            <a:ext cx="8305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Add dependency to the maven </a:t>
            </a:r>
            <a:r>
              <a:rPr lang="en-US" sz="2000" dirty="0" smtClean="0"/>
              <a:t> </a:t>
            </a:r>
            <a:r>
              <a:rPr lang="en-US" sz="2000" dirty="0" err="1" smtClean="0"/>
              <a:t>onap</a:t>
            </a:r>
            <a:r>
              <a:rPr lang="en-US" sz="2000" dirty="0" smtClean="0"/>
              <a:t> </a:t>
            </a:r>
            <a:r>
              <a:rPr lang="en-US" sz="2000" dirty="0" err="1" smtClean="0"/>
              <a:t>cli</a:t>
            </a:r>
            <a:r>
              <a:rPr lang="en-US" sz="2000" dirty="0" smtClean="0"/>
              <a:t> </a:t>
            </a:r>
            <a:r>
              <a:rPr lang="en-US" sz="2000" dirty="0" smtClean="0"/>
              <a:t>framework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Create the YAML template using </a:t>
            </a:r>
            <a:r>
              <a:rPr lang="en-US" sz="2000" dirty="0" err="1" smtClean="0"/>
              <a:t>open_cli_schema_version</a:t>
            </a:r>
            <a:r>
              <a:rPr lang="en-US" sz="2000" dirty="0" smtClean="0"/>
              <a:t>: 1.0 and place it under </a:t>
            </a:r>
            <a:r>
              <a:rPr lang="en-US" sz="2000" dirty="0" smtClean="0"/>
              <a:t>resources/</a:t>
            </a:r>
            <a:r>
              <a:rPr lang="en-US" sz="2000" dirty="0" err="1" smtClean="0"/>
              <a:t>open_cli_schema</a:t>
            </a:r>
            <a:r>
              <a:rPr lang="en-US" sz="2000" dirty="0" smtClean="0"/>
              <a:t>/</a:t>
            </a:r>
            <a:r>
              <a:rPr lang="en-US" sz="2000" dirty="0" err="1" smtClean="0"/>
              <a:t>onap</a:t>
            </a:r>
            <a:r>
              <a:rPr lang="en-US" sz="2000" dirty="0" smtClean="0"/>
              <a:t>-sample-test-</a:t>
            </a:r>
            <a:r>
              <a:rPr lang="en-US" sz="2000" dirty="0" err="1" smtClean="0"/>
              <a:t>schema.yaml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Implement the Command Plug-in</a:t>
            </a:r>
            <a:endParaRPr lang="en-US" dirty="0" smtClean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267200"/>
            <a:ext cx="730567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828800"/>
            <a:ext cx="72961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nip Single Corner Rectangle 5"/>
          <p:cNvSpPr/>
          <p:nvPr/>
        </p:nvSpPr>
        <p:spPr>
          <a:xfrm>
            <a:off x="4572000" y="228600"/>
            <a:ext cx="4343400" cy="685800"/>
          </a:xfrm>
          <a:prstGeom prst="snip1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needs migration of code from open-o to </a:t>
            </a:r>
            <a:r>
              <a:rPr lang="en-US" dirty="0" err="1" smtClean="0"/>
              <a:t>onap</a:t>
            </a:r>
            <a:r>
              <a:rPr lang="en-US" dirty="0" smtClean="0"/>
              <a:t> namespace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3528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Thank you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700" b="1" dirty="0" smtClean="0"/>
              <a:t> https://wiki.open-o.org/display/CLIEN/Open-O+CLI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1600" b="1" dirty="0" smtClean="0">
                <a:solidFill>
                  <a:schemeClr val="bg1"/>
                </a:solidFill>
              </a:rPr>
              <a:t/>
            </a:r>
            <a:br>
              <a:rPr lang="en-US" sz="1600" b="1" dirty="0" smtClean="0">
                <a:solidFill>
                  <a:schemeClr val="bg1"/>
                </a:solidFill>
              </a:rPr>
            </a:br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4191000"/>
            <a:ext cx="8610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“</a:t>
            </a:r>
            <a:r>
              <a:rPr lang="en-US" b="1" dirty="0" smtClean="0">
                <a:hlinkClick r:id="rId2"/>
              </a:rPr>
              <a:t>One Command to command whole Open-O !!</a:t>
            </a:r>
            <a:r>
              <a:rPr lang="en-US" dirty="0" smtClean="0"/>
              <a:t>”</a:t>
            </a:r>
          </a:p>
          <a:p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4811</TotalTime>
  <Words>415</Words>
  <Application>Microsoft Office PowerPoint</Application>
  <PresentationFormat>On-screen Show (4:3)</PresentationFormat>
  <Paragraphs>134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 Thank you   https://wiki.open-o.org/display/CLIEN/Open-O+CLI    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k00365106</dc:creator>
  <cp:lastModifiedBy>k00365106</cp:lastModifiedBy>
  <cp:revision>189</cp:revision>
  <dcterms:created xsi:type="dcterms:W3CDTF">2016-02-17T04:53:04Z</dcterms:created>
  <dcterms:modified xsi:type="dcterms:W3CDTF">2017-06-06T11:26:55Z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_ms_pID_72543">
    <vt:lpwstr>(3)JGzetjr3vJ6bIpmrMxDg/knfZ3OhOasWy3f325cFSG5vaX67N3oUe5BdpdJ0Vz7xWovnIqQT
lLR68pmRvYVmaS7ekOsRRs9tVziYj0neaLw66R9QUgp0lnkWF4aJL1NrOYzx//ZQ8Qnl2Gei
kCRWvJaoKkZ/vPCIzz78qq8OJ9UH8xknwg6rnDpxW/p2r6LulBtgxN/psLdR5fGeqpv3LxvF
+3fKdMYQA4uF6D9WjQ</vt:lpwstr>
  </property>
  <property fmtid="{D5CDD505-2E9C-101B-9397-08002B2CF9AE}" pid="3" name="_new_ms_pID_725431">
    <vt:lpwstr>8/P7qs3jiCRKCVZEvoWkCSOz3WXmq5/p+UygAvASNXuwrc//1762NK
pf/4rgfjKP/dCSDuBdfPF4vLpj7/cHs2fP+xPgLNjO6TkJec6btmQE9t/Be7lpFDbFPvK4ul
erB1Z6R6FrZoysURj2obKKSRIqEAIH8qsVNODOyXrJ/NvA0/ny36vTnuHlKQlf+bRl0Jv+Zh
YuvfUtDtBwuDzmomCi3+qUCCBYIUjoivSb++</vt:lpwstr>
  </property>
  <property fmtid="{D5CDD505-2E9C-101B-9397-08002B2CF9AE}" pid="4" name="_new_ms_pID_725432">
    <vt:lpwstr>Dg3vrDdM5Ki190ixfRBnj2f2S8fMAMamHEMZ
5z8pv1ufsSiCOAc7dqt+I90BrQw5ekDr/6V3tyXVPHWRWkJdlC167j1LNXyYk4ZNYqcY1yDn
tzqbp4fJ2doB6V9YXYcptvMSbKgkQaaX8jRlptU9pmbkdBYvrnmyJmq3QGrYlJgsyHh7GTIR
iiWlhftRbWSWqw==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1490332044</vt:lpwstr>
  </property>
</Properties>
</file>