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sldIdLst>
    <p:sldId id="256" r:id="rId2"/>
    <p:sldId id="277" r:id="rId3"/>
    <p:sldId id="281" r:id="rId4"/>
    <p:sldId id="282" r:id="rId5"/>
    <p:sldId id="284" r:id="rId6"/>
    <p:sldId id="276" r:id="rId7"/>
    <p:sldId id="285" r:id="rId8"/>
    <p:sldId id="280" r:id="rId9"/>
    <p:sldId id="27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99313" autoAdjust="0"/>
  </p:normalViewPr>
  <p:slideViewPr>
    <p:cSldViewPr snapToGrid="0" snapToObjects="1">
      <p:cViewPr>
        <p:scale>
          <a:sx n="66" d="100"/>
          <a:sy n="66" d="100"/>
        </p:scale>
        <p:origin x="-648" y="-39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11/8/2017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9443090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iki.onap.org/display/DW/VVP+Governance+Discuss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66522" y="2823498"/>
            <a:ext cx="11332718" cy="1987988"/>
          </a:xfrm>
        </p:spPr>
        <p:txBody>
          <a:bodyPr>
            <a:normAutofit fontScale="90000"/>
          </a:bodyPr>
          <a:lstStyle/>
          <a:p>
            <a:r>
              <a:rPr lang="en-US" sz="4400" b="1" dirty="0" smtClean="0">
                <a:solidFill>
                  <a:schemeClr val="tx1"/>
                </a:solidFill>
              </a:rPr>
              <a:t>VNF Validation Project (VVP)</a:t>
            </a:r>
            <a:br>
              <a:rPr lang="en-US" sz="4400" b="1" dirty="0" smtClean="0">
                <a:solidFill>
                  <a:schemeClr val="tx1"/>
                </a:solidFill>
              </a:rPr>
            </a:br>
            <a:r>
              <a:rPr lang="en-US" sz="4400" b="1" dirty="0" smtClean="0">
                <a:solidFill>
                  <a:schemeClr val="tx1"/>
                </a:solidFill>
              </a:rPr>
              <a:t>Governance Model – Preliminary Views</a:t>
            </a:r>
            <a:br>
              <a:rPr lang="en-US" sz="4400" b="1" dirty="0" smtClean="0">
                <a:solidFill>
                  <a:schemeClr val="tx1"/>
                </a:solidFill>
              </a:rPr>
            </a:br>
            <a:r>
              <a:rPr lang="en-US" sz="4400" dirty="0"/>
              <a:t/>
            </a:r>
            <a:br>
              <a:rPr lang="en-US" sz="4400" dirty="0"/>
            </a:br>
            <a:r>
              <a:rPr lang="en-US" dirty="0" smtClean="0"/>
              <a:t>Sandeep Shah</a:t>
            </a:r>
            <a:br>
              <a:rPr lang="en-US" dirty="0" smtClean="0"/>
            </a:br>
            <a:r>
              <a:rPr lang="en-US" dirty="0" smtClean="0"/>
              <a:t>sandeep.shah2@techmahindra.com</a:t>
            </a:r>
            <a:endParaRPr lang="en-US" dirty="0"/>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smtClean="0"/>
              <a:t>November 9, </a:t>
            </a:r>
            <a:r>
              <a:rPr lang="en-US" dirty="0"/>
              <a:t>2017</a:t>
            </a:r>
          </a:p>
        </p:txBody>
      </p:sp>
    </p:spTree>
    <p:extLst>
      <p:ext uri="{BB962C8B-B14F-4D97-AF65-F5344CB8AC3E}">
        <p14:creationId xmlns:p14="http://schemas.microsoft.com/office/powerpoint/2010/main" val="180826629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Agenda</a:t>
            </a:r>
            <a:endParaRPr lang="en-US" dirty="0"/>
          </a:p>
        </p:txBody>
      </p:sp>
      <p:sp>
        <p:nvSpPr>
          <p:cNvPr id="3" name="Text Placeholder 2"/>
          <p:cNvSpPr>
            <a:spLocks noGrp="1"/>
          </p:cNvSpPr>
          <p:nvPr>
            <p:ph type="body" sz="quarter" idx="10"/>
          </p:nvPr>
        </p:nvSpPr>
        <p:spPr/>
        <p:txBody>
          <a:bodyPr/>
          <a:lstStyle/>
          <a:p>
            <a:r>
              <a:rPr lang="en-US" sz="2400" dirty="0" smtClean="0"/>
              <a:t>Overall Scope</a:t>
            </a:r>
          </a:p>
          <a:p>
            <a:endParaRPr lang="en-US" sz="2400" dirty="0"/>
          </a:p>
          <a:p>
            <a:r>
              <a:rPr lang="en-US" sz="2400" dirty="0" smtClean="0"/>
              <a:t>Learnings </a:t>
            </a:r>
            <a:r>
              <a:rPr lang="en-US" sz="2400" dirty="0"/>
              <a:t>from other Industry Forums</a:t>
            </a:r>
          </a:p>
          <a:p>
            <a:endParaRPr lang="en-US" sz="2400" dirty="0"/>
          </a:p>
          <a:p>
            <a:r>
              <a:rPr lang="en-US" sz="2400" dirty="0" smtClean="0"/>
              <a:t>Governance Documents – Discuss, Refine, Prioritize</a:t>
            </a:r>
          </a:p>
          <a:p>
            <a:endParaRPr lang="en-US" sz="2400" dirty="0"/>
          </a:p>
          <a:p>
            <a:r>
              <a:rPr lang="en-US" sz="2400" dirty="0" smtClean="0"/>
              <a:t>“ONAP Authorized VNF </a:t>
            </a:r>
            <a:r>
              <a:rPr lang="en-US" sz="2400" dirty="0"/>
              <a:t>Validation Authority” Qualification  (Preliminary View)</a:t>
            </a:r>
          </a:p>
          <a:p>
            <a:pPr lvl="1"/>
            <a:r>
              <a:rPr lang="en-US" dirty="0" smtClean="0"/>
              <a:t>Requirements</a:t>
            </a:r>
            <a:endParaRPr lang="en-US" dirty="0"/>
          </a:p>
          <a:p>
            <a:endParaRPr lang="en-US" sz="2400" dirty="0"/>
          </a:p>
          <a:p>
            <a:r>
              <a:rPr lang="en-US" sz="2400" dirty="0" smtClean="0"/>
              <a:t>Next Steps</a:t>
            </a:r>
            <a:endParaRPr lang="en-US" sz="2400" dirty="0"/>
          </a:p>
        </p:txBody>
      </p:sp>
    </p:spTree>
    <p:extLst>
      <p:ext uri="{BB962C8B-B14F-4D97-AF65-F5344CB8AC3E}">
        <p14:creationId xmlns:p14="http://schemas.microsoft.com/office/powerpoint/2010/main" val="483759416"/>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smtClean="0"/>
              <a:t>VVP Governance Discussion (Excerpts from Wiki)</a:t>
            </a:r>
            <a:endParaRPr lang="en-US" dirty="0"/>
          </a:p>
        </p:txBody>
      </p:sp>
      <p:sp>
        <p:nvSpPr>
          <p:cNvPr id="4" name="Text Placeholder 3"/>
          <p:cNvSpPr>
            <a:spLocks noGrp="1"/>
          </p:cNvSpPr>
          <p:nvPr>
            <p:ph type="body" sz="quarter" idx="10"/>
          </p:nvPr>
        </p:nvSpPr>
        <p:spPr>
          <a:xfrm>
            <a:off x="314325" y="1138238"/>
            <a:ext cx="5534932" cy="5170487"/>
          </a:xfrm>
        </p:spPr>
        <p:txBody>
          <a:bodyPr>
            <a:noAutofit/>
          </a:bodyPr>
          <a:lstStyle/>
          <a:p>
            <a:r>
              <a:rPr lang="en-US" sz="2000" dirty="0"/>
              <a:t>Develop initial draft of governance model on the Project Wiki. This should include at minimum the use cases of : </a:t>
            </a:r>
          </a:p>
          <a:p>
            <a:pPr lvl="1"/>
            <a:r>
              <a:rPr lang="en-US" sz="2000" dirty="0"/>
              <a:t>3rd party certification</a:t>
            </a:r>
          </a:p>
          <a:p>
            <a:pPr lvl="1"/>
            <a:r>
              <a:rPr lang="en-US" sz="2000" dirty="0"/>
              <a:t>vendor self certification</a:t>
            </a:r>
          </a:p>
          <a:p>
            <a:r>
              <a:rPr lang="en-US" sz="2000" dirty="0"/>
              <a:t>as well as how the program </a:t>
            </a:r>
            <a:r>
              <a:rPr lang="en-US" sz="2000" dirty="0" smtClean="0"/>
              <a:t>assures:</a:t>
            </a:r>
            <a:endParaRPr lang="en-US" sz="2000" dirty="0"/>
          </a:p>
          <a:p>
            <a:pPr lvl="1"/>
            <a:r>
              <a:rPr lang="en-US" sz="2000" dirty="0"/>
              <a:t>VNF Requirements Compliance</a:t>
            </a:r>
          </a:p>
          <a:p>
            <a:pPr lvl="1"/>
            <a:r>
              <a:rPr lang="en-US" sz="2000" dirty="0"/>
              <a:t>VNF Operation with ONAP</a:t>
            </a:r>
          </a:p>
          <a:p>
            <a:pPr lvl="1"/>
            <a:r>
              <a:rPr lang="en-US" sz="2000" dirty="0"/>
              <a:t>VNF Template Specification compliance</a:t>
            </a:r>
          </a:p>
          <a:p>
            <a:r>
              <a:rPr lang="en-US" sz="2000" dirty="0"/>
              <a:t>over life cycle use cases including:</a:t>
            </a:r>
          </a:p>
          <a:p>
            <a:pPr lvl="1"/>
            <a:r>
              <a:rPr lang="en-US" sz="2000" dirty="0"/>
              <a:t>revisions to Validation testing regime</a:t>
            </a:r>
          </a:p>
          <a:p>
            <a:pPr lvl="1"/>
            <a:r>
              <a:rPr lang="en-US" sz="2000" dirty="0"/>
              <a:t>VNF changes</a:t>
            </a:r>
          </a:p>
          <a:p>
            <a:pPr lvl="1"/>
            <a:r>
              <a:rPr lang="en-US" sz="2000" dirty="0"/>
              <a:t>VNF metadata Changes</a:t>
            </a:r>
          </a:p>
          <a:p>
            <a:endParaRPr lang="en-US" sz="2000" dirty="0" smtClean="0"/>
          </a:p>
          <a:p>
            <a:endParaRPr lang="en-US" sz="2000" dirty="0"/>
          </a:p>
        </p:txBody>
      </p:sp>
      <p:sp>
        <p:nvSpPr>
          <p:cNvPr id="5" name="Text Placeholder 3"/>
          <p:cNvSpPr txBox="1">
            <a:spLocks/>
          </p:cNvSpPr>
          <p:nvPr/>
        </p:nvSpPr>
        <p:spPr>
          <a:xfrm>
            <a:off x="6286229" y="1195162"/>
            <a:ext cx="5534932" cy="51704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smtClean="0"/>
              <a:t>Other Process Considerations:</a:t>
            </a:r>
          </a:p>
          <a:p>
            <a:pPr lvl="1"/>
            <a:r>
              <a:rPr lang="en-US" sz="2000" dirty="0" smtClean="0"/>
              <a:t>Logo Grant criteria</a:t>
            </a:r>
          </a:p>
          <a:p>
            <a:pPr lvl="1"/>
            <a:r>
              <a:rPr lang="en-US" sz="2000" dirty="0" smtClean="0"/>
              <a:t>Logo Granting Authority</a:t>
            </a:r>
          </a:p>
          <a:p>
            <a:pPr lvl="1"/>
            <a:r>
              <a:rPr lang="en-US" sz="2000" dirty="0" smtClean="0"/>
              <a:t>review process/procedures</a:t>
            </a:r>
          </a:p>
          <a:p>
            <a:pPr lvl="1"/>
            <a:r>
              <a:rPr lang="en-US" sz="2000" dirty="0" smtClean="0"/>
              <a:t>appeals process/procedures</a:t>
            </a:r>
          </a:p>
          <a:p>
            <a:pPr lvl="1"/>
            <a:r>
              <a:rPr lang="en-US" sz="2000" dirty="0" smtClean="0"/>
              <a:t>Logo usage guidelines</a:t>
            </a:r>
          </a:p>
          <a:p>
            <a:pPr lvl="1"/>
            <a:r>
              <a:rPr lang="en-US" sz="2000" dirty="0" smtClean="0"/>
              <a:t>Validity period</a:t>
            </a:r>
          </a:p>
          <a:p>
            <a:pPr lvl="1"/>
            <a:r>
              <a:rPr lang="en-US" sz="2000" dirty="0" smtClean="0"/>
              <a:t>Hosting the VVP tools</a:t>
            </a:r>
          </a:p>
          <a:p>
            <a:pPr lvl="1"/>
            <a:r>
              <a:rPr lang="en-US" sz="2000" dirty="0" smtClean="0"/>
              <a:t>Where is the master list of certified VNFs</a:t>
            </a:r>
          </a:p>
          <a:p>
            <a:pPr lvl="1"/>
            <a:r>
              <a:rPr lang="en-US" sz="2000" dirty="0" smtClean="0"/>
              <a:t>How is this list maintained</a:t>
            </a:r>
          </a:p>
          <a:p>
            <a:pPr lvl="1"/>
            <a:r>
              <a:rPr lang="en-US" sz="2000" dirty="0" smtClean="0"/>
              <a:t>Cheating risks?</a:t>
            </a:r>
          </a:p>
          <a:p>
            <a:pPr lvl="1"/>
            <a:endParaRPr lang="en-US" sz="2000" dirty="0" smtClean="0"/>
          </a:p>
          <a:p>
            <a:endParaRPr lang="en-US" sz="2000" dirty="0" smtClean="0"/>
          </a:p>
        </p:txBody>
      </p:sp>
      <p:sp>
        <p:nvSpPr>
          <p:cNvPr id="6" name="Text Placeholder 3"/>
          <p:cNvSpPr txBox="1">
            <a:spLocks/>
          </p:cNvSpPr>
          <p:nvPr/>
        </p:nvSpPr>
        <p:spPr>
          <a:xfrm>
            <a:off x="4537258" y="5937198"/>
            <a:ext cx="7283903" cy="3759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hlinkClick r:id="rId2"/>
              </a:rPr>
              <a:t>https://</a:t>
            </a:r>
            <a:r>
              <a:rPr lang="en-US" sz="2000" dirty="0" smtClean="0">
                <a:hlinkClick r:id="rId2"/>
              </a:rPr>
              <a:t>wiki.onap.org/display/DW/VVP+Governance+Discussion</a:t>
            </a:r>
            <a:r>
              <a:rPr lang="en-US" sz="2000" dirty="0" smtClean="0"/>
              <a:t> </a:t>
            </a:r>
          </a:p>
        </p:txBody>
      </p:sp>
    </p:spTree>
    <p:extLst>
      <p:ext uri="{BB962C8B-B14F-4D97-AF65-F5344CB8AC3E}">
        <p14:creationId xmlns:p14="http://schemas.microsoft.com/office/powerpoint/2010/main" val="1536732592"/>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VNF Validation Project Scope</a:t>
            </a:r>
            <a:endParaRPr lang="en-US" dirty="0"/>
          </a:p>
        </p:txBody>
      </p:sp>
      <p:sp>
        <p:nvSpPr>
          <p:cNvPr id="3" name="Text Placeholder 2"/>
          <p:cNvSpPr>
            <a:spLocks noGrp="1"/>
          </p:cNvSpPr>
          <p:nvPr>
            <p:ph type="body" sz="quarter" idx="10"/>
          </p:nvPr>
        </p:nvSpPr>
        <p:spPr/>
        <p:txBody>
          <a:bodyPr>
            <a:normAutofit/>
          </a:bodyPr>
          <a:lstStyle/>
          <a:p>
            <a:r>
              <a:rPr lang="en-US" dirty="0"/>
              <a:t>The scope for this project is to establish an ONAP VNF Validation Program by the end of 2017 allowing anyone to obtain an ONAP Compatible label for their VNFs. The key deliverables currently identified for this project to be completed by the end of 2017 are</a:t>
            </a:r>
            <a:r>
              <a:rPr lang="en-US" dirty="0" smtClean="0"/>
              <a:t>:</a:t>
            </a:r>
            <a:endParaRPr lang="en-US" dirty="0"/>
          </a:p>
          <a:p>
            <a:pPr lvl="1"/>
            <a:r>
              <a:rPr lang="en-US" dirty="0"/>
              <a:t>Define &amp; establish an overall governance model for the program to properly continuously define a scalable, and flexible model for </a:t>
            </a:r>
            <a:r>
              <a:rPr lang="en-US" dirty="0" smtClean="0"/>
              <a:t>validating</a:t>
            </a:r>
          </a:p>
          <a:p>
            <a:pPr lvl="1"/>
            <a:endParaRPr lang="en-US" dirty="0"/>
          </a:p>
          <a:p>
            <a:pPr lvl="1"/>
            <a:r>
              <a:rPr lang="en-US" dirty="0"/>
              <a:t>Define &amp; establish a resource-efficient model for VNF providers </a:t>
            </a:r>
            <a:r>
              <a:rPr lang="en-US" dirty="0" smtClean="0"/>
              <a:t>and </a:t>
            </a:r>
            <a:r>
              <a:rPr lang="en-US" dirty="0"/>
              <a:t>other parties to acquire an ONAP Compatible </a:t>
            </a:r>
            <a:r>
              <a:rPr lang="en-US" dirty="0" smtClean="0"/>
              <a:t>label</a:t>
            </a:r>
          </a:p>
          <a:p>
            <a:pPr lvl="1"/>
            <a:endParaRPr lang="en-US" dirty="0"/>
          </a:p>
          <a:p>
            <a:pPr lvl="1"/>
            <a:r>
              <a:rPr lang="en-US" dirty="0"/>
              <a:t>Define a roadmap for the expansion of the program to include additional validation scope and dependencies to other projects inside ONAP</a:t>
            </a:r>
            <a:endParaRPr lang="en-US" dirty="0" smtClean="0"/>
          </a:p>
        </p:txBody>
      </p:sp>
    </p:spTree>
    <p:extLst>
      <p:ext uri="{BB962C8B-B14F-4D97-AF65-F5344CB8AC3E}">
        <p14:creationId xmlns:p14="http://schemas.microsoft.com/office/powerpoint/2010/main" val="2331515009"/>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VNF Validation Scope</a:t>
            </a:r>
            <a:endParaRPr lang="en-US" dirty="0"/>
          </a:p>
        </p:txBody>
      </p:sp>
      <p:sp>
        <p:nvSpPr>
          <p:cNvPr id="3" name="Text Placeholder 2"/>
          <p:cNvSpPr>
            <a:spLocks noGrp="1"/>
          </p:cNvSpPr>
          <p:nvPr>
            <p:ph type="body" sz="quarter" idx="10"/>
          </p:nvPr>
        </p:nvSpPr>
        <p:spPr>
          <a:xfrm>
            <a:off x="314325" y="1138238"/>
            <a:ext cx="11506200" cy="5364162"/>
          </a:xfrm>
        </p:spPr>
        <p:txBody>
          <a:bodyPr>
            <a:normAutofit fontScale="92500" lnSpcReduction="20000"/>
          </a:bodyPr>
          <a:lstStyle/>
          <a:p>
            <a:r>
              <a:rPr lang="en-US" dirty="0" smtClean="0"/>
              <a:t>In-scope</a:t>
            </a:r>
          </a:p>
          <a:p>
            <a:pPr lvl="1"/>
            <a:r>
              <a:rPr lang="en-US" dirty="0" smtClean="0"/>
              <a:t>Short-term</a:t>
            </a:r>
          </a:p>
          <a:p>
            <a:pPr lvl="2"/>
            <a:r>
              <a:rPr lang="en-US" dirty="0" smtClean="0"/>
              <a:t>HEAT/TOSCA </a:t>
            </a:r>
            <a:r>
              <a:rPr lang="en-US" dirty="0"/>
              <a:t>template specification compliance</a:t>
            </a:r>
          </a:p>
          <a:p>
            <a:pPr lvl="2"/>
            <a:r>
              <a:rPr lang="en-US" dirty="0"/>
              <a:t>VNF image security scan</a:t>
            </a:r>
          </a:p>
          <a:p>
            <a:pPr lvl="1"/>
            <a:endParaRPr lang="en-US" dirty="0" smtClean="0"/>
          </a:p>
          <a:p>
            <a:pPr lvl="1"/>
            <a:r>
              <a:rPr lang="en-US" dirty="0" smtClean="0"/>
              <a:t>Long-term</a:t>
            </a:r>
          </a:p>
          <a:p>
            <a:pPr lvl="2"/>
            <a:r>
              <a:rPr lang="en-US" dirty="0" smtClean="0"/>
              <a:t>YANG template specification compliance</a:t>
            </a:r>
          </a:p>
          <a:p>
            <a:pPr lvl="2"/>
            <a:r>
              <a:rPr lang="en-US" dirty="0" smtClean="0"/>
              <a:t>VNF </a:t>
            </a:r>
            <a:r>
              <a:rPr lang="en-US" dirty="0"/>
              <a:t>Packaging validation (authenticity, integrity and packaging compliance)</a:t>
            </a:r>
          </a:p>
          <a:p>
            <a:pPr lvl="2"/>
            <a:r>
              <a:rPr lang="en-US" dirty="0" smtClean="0"/>
              <a:t>High-Level </a:t>
            </a:r>
            <a:r>
              <a:rPr lang="en-US" dirty="0" smtClean="0"/>
              <a:t>VNF Requirements Compliance</a:t>
            </a:r>
          </a:p>
          <a:p>
            <a:pPr lvl="3"/>
            <a:r>
              <a:rPr lang="en-US" dirty="0"/>
              <a:t>VNF Lifecycle Management (onboarding, instantiating, </a:t>
            </a:r>
            <a:r>
              <a:rPr lang="en-US" dirty="0" smtClean="0"/>
              <a:t>monitoring, scaling</a:t>
            </a:r>
            <a:r>
              <a:rPr lang="en-US" dirty="0"/>
              <a:t>, termination</a:t>
            </a:r>
            <a:r>
              <a:rPr lang="en-US" dirty="0" smtClean="0"/>
              <a:t>)</a:t>
            </a:r>
          </a:p>
          <a:p>
            <a:pPr lvl="2"/>
            <a:r>
              <a:rPr lang="en-US" dirty="0"/>
              <a:t>VNF </a:t>
            </a:r>
            <a:r>
              <a:rPr lang="en-US" dirty="0" smtClean="0"/>
              <a:t>Integration with ONAP components – such as, DCAE, A&amp;AI, SO</a:t>
            </a:r>
          </a:p>
          <a:p>
            <a:pPr lvl="3"/>
            <a:r>
              <a:rPr lang="en-US" dirty="0" smtClean="0"/>
              <a:t>Validate alignment across VNF Design time artifacts, generic/custom workflows, use case requirements, control loop automation</a:t>
            </a:r>
            <a:endParaRPr lang="en-US" dirty="0"/>
          </a:p>
          <a:p>
            <a:pPr lvl="2"/>
            <a:r>
              <a:rPr lang="en-US" dirty="0" err="1" smtClean="0"/>
              <a:t>NFVi</a:t>
            </a:r>
            <a:r>
              <a:rPr lang="en-US" dirty="0" smtClean="0"/>
              <a:t> </a:t>
            </a:r>
            <a:r>
              <a:rPr lang="en-US" dirty="0" smtClean="0"/>
              <a:t>Compatibility (OpenStack, …)</a:t>
            </a:r>
            <a:endParaRPr lang="en-US" dirty="0"/>
          </a:p>
          <a:p>
            <a:endParaRPr lang="en-US" dirty="0" smtClean="0"/>
          </a:p>
          <a:p>
            <a:r>
              <a:rPr lang="en-US" dirty="0" smtClean="0"/>
              <a:t>Out-of-scope</a:t>
            </a:r>
          </a:p>
          <a:p>
            <a:pPr lvl="1"/>
            <a:r>
              <a:rPr lang="en-US" dirty="0" smtClean="0"/>
              <a:t>VNF Functionality/Performance Testing and Validation</a:t>
            </a:r>
          </a:p>
          <a:p>
            <a:pPr lvl="1"/>
            <a:endParaRPr lang="en-US" dirty="0" smtClean="0"/>
          </a:p>
        </p:txBody>
      </p:sp>
    </p:spTree>
    <p:extLst>
      <p:ext uri="{BB962C8B-B14F-4D97-AF65-F5344CB8AC3E}">
        <p14:creationId xmlns:p14="http://schemas.microsoft.com/office/powerpoint/2010/main" val="4196773541"/>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Learnings from Other Industry Forums (CTIA</a:t>
            </a:r>
            <a:r>
              <a:rPr lang="en-US" dirty="0" smtClean="0"/>
              <a:t>) </a:t>
            </a:r>
            <a:endParaRPr lang="en-US" dirty="0"/>
          </a:p>
        </p:txBody>
      </p:sp>
      <p:sp>
        <p:nvSpPr>
          <p:cNvPr id="3" name="Text Placeholder 2"/>
          <p:cNvSpPr>
            <a:spLocks noGrp="1"/>
          </p:cNvSpPr>
          <p:nvPr>
            <p:ph type="body" sz="quarter" idx="10"/>
          </p:nvPr>
        </p:nvSpPr>
        <p:spPr>
          <a:xfrm>
            <a:off x="6618501" y="6183077"/>
            <a:ext cx="5471899" cy="362858"/>
          </a:xfrm>
        </p:spPr>
        <p:txBody>
          <a:bodyPr>
            <a:normAutofit/>
          </a:bodyPr>
          <a:lstStyle/>
          <a:p>
            <a:pPr marL="0" indent="0">
              <a:buNone/>
            </a:pPr>
            <a:r>
              <a:rPr lang="en-US" sz="1600" b="1" dirty="0" smtClean="0"/>
              <a:t>Source: https</a:t>
            </a:r>
            <a:r>
              <a:rPr lang="en-US" sz="1600" b="1" dirty="0"/>
              <a:t>://</a:t>
            </a:r>
            <a:r>
              <a:rPr lang="en-US" sz="1600" b="1" dirty="0" smtClean="0"/>
              <a:t>www.ctia.org/initiatives/certification/</a:t>
            </a:r>
          </a:p>
        </p:txBody>
      </p:sp>
      <p:graphicFrame>
        <p:nvGraphicFramePr>
          <p:cNvPr id="2" name="Table 1"/>
          <p:cNvGraphicFramePr>
            <a:graphicFrameLocks noGrp="1"/>
          </p:cNvGraphicFramePr>
          <p:nvPr>
            <p:extLst>
              <p:ext uri="{D42A27DB-BD31-4B8C-83A1-F6EECF244321}">
                <p14:modId xmlns:p14="http://schemas.microsoft.com/office/powerpoint/2010/main" val="2175671200"/>
              </p:ext>
            </p:extLst>
          </p:nvPr>
        </p:nvGraphicFramePr>
        <p:xfrm>
          <a:off x="420914" y="1097030"/>
          <a:ext cx="11205030" cy="4994608"/>
        </p:xfrm>
        <a:graphic>
          <a:graphicData uri="http://schemas.openxmlformats.org/drawingml/2006/table">
            <a:tbl>
              <a:tblPr firstRow="1" bandRow="1">
                <a:tableStyleId>{5C22544A-7EE6-4342-B048-85BDC9FD1C3A}</a:tableStyleId>
              </a:tblPr>
              <a:tblGrid>
                <a:gridCol w="3735010"/>
                <a:gridCol w="3735010"/>
                <a:gridCol w="3735010"/>
              </a:tblGrid>
              <a:tr h="514048">
                <a:tc>
                  <a:txBody>
                    <a:bodyPr/>
                    <a:lstStyle/>
                    <a:p>
                      <a:pPr algn="ctr"/>
                      <a:r>
                        <a:rPr lang="en-US" dirty="0" smtClean="0"/>
                        <a:t>Certification Programs</a:t>
                      </a:r>
                      <a:endParaRPr lang="en-US" dirty="0"/>
                    </a:p>
                  </a:txBody>
                  <a:tcPr/>
                </a:tc>
                <a:tc>
                  <a:txBody>
                    <a:bodyPr/>
                    <a:lstStyle/>
                    <a:p>
                      <a:pPr algn="ctr"/>
                      <a:r>
                        <a:rPr lang="en-US" dirty="0" smtClean="0"/>
                        <a:t>Certification Test</a:t>
                      </a:r>
                      <a:r>
                        <a:rPr lang="en-US" baseline="0" dirty="0" smtClean="0"/>
                        <a:t> Plans</a:t>
                      </a:r>
                      <a:endParaRPr lang="en-US" dirty="0"/>
                    </a:p>
                  </a:txBody>
                  <a:tcPr/>
                </a:tc>
                <a:tc>
                  <a:txBody>
                    <a:bodyPr/>
                    <a:lstStyle/>
                    <a:p>
                      <a:pPr algn="ctr"/>
                      <a:r>
                        <a:rPr lang="en-US" dirty="0" smtClean="0"/>
                        <a:t>CTIA</a:t>
                      </a:r>
                      <a:r>
                        <a:rPr lang="en-US" baseline="0" dirty="0" smtClean="0"/>
                        <a:t> Authorized Test Lab (CATL)</a:t>
                      </a:r>
                      <a:endParaRPr lang="en-US" dirty="0"/>
                    </a:p>
                  </a:txBody>
                  <a:tcPr/>
                </a:tc>
              </a:tr>
              <a:tr h="3614057">
                <a:tc>
                  <a:txBody>
                    <a:bodyPr/>
                    <a:lstStyle/>
                    <a:p>
                      <a:pPr marL="285750" indent="-285750">
                        <a:buFont typeface="Arial" panose="020B0604020202020204" pitchFamily="34" charset="0"/>
                        <a:buChar char="•"/>
                      </a:pPr>
                      <a:r>
                        <a:rPr lang="en-US" dirty="0" smtClean="0"/>
                        <a:t>LTE/CDMA Device Certification Program - CTIA program management document for LTE/CDMA Wireless Devices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PTCRB Certification Program</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Battery Certification Program - CTIA Battery Program Management Document</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Device Hardware Reliability Certification Program</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Bluetooth® Compatibility Certification Program</a:t>
                      </a:r>
                    </a:p>
                  </a:txBody>
                  <a:tcPr/>
                </a:tc>
                <a:tc>
                  <a:txBody>
                    <a:bodyPr/>
                    <a:lstStyle/>
                    <a:p>
                      <a:pPr marL="285750" indent="-285750">
                        <a:buFont typeface="Arial" panose="020B0604020202020204" pitchFamily="34" charset="0"/>
                        <a:buChar char="•"/>
                      </a:pPr>
                      <a:r>
                        <a:rPr lang="en-US" dirty="0" smtClean="0"/>
                        <a:t>Detailed Test Plans for corresponding</a:t>
                      </a:r>
                      <a:r>
                        <a:rPr lang="en-US" baseline="0" dirty="0" smtClean="0"/>
                        <a:t> certification areas</a:t>
                      </a:r>
                    </a:p>
                    <a:p>
                      <a:pPr marL="285750" indent="-285750">
                        <a:buFont typeface="Arial" panose="020B0604020202020204" pitchFamily="34" charset="0"/>
                        <a:buChar char="•"/>
                      </a:pPr>
                      <a:r>
                        <a:rPr lang="en-US" baseline="0" dirty="0" smtClean="0"/>
                        <a:t>List of authorized test systems and platforms</a:t>
                      </a:r>
                    </a:p>
                    <a:p>
                      <a:pPr marL="285750" indent="-285750">
                        <a:buFont typeface="Arial" panose="020B0604020202020204" pitchFamily="34" charset="0"/>
                        <a:buChar char="•"/>
                      </a:pPr>
                      <a:r>
                        <a:rPr lang="en-US" baseline="0" dirty="0" smtClean="0"/>
                        <a:t>Test reporting templates</a:t>
                      </a:r>
                    </a:p>
                    <a:p>
                      <a:pPr marL="285750" indent="-285750">
                        <a:buFont typeface="Arial" panose="020B0604020202020204" pitchFamily="34" charset="0"/>
                        <a:buChar char="•"/>
                      </a:pPr>
                      <a:endParaRPr lang="en-US" dirty="0"/>
                    </a:p>
                  </a:txBody>
                  <a:tcPr/>
                </a:tc>
                <a:tc>
                  <a:txBody>
                    <a:bodyPr/>
                    <a:lstStyle/>
                    <a:p>
                      <a:pPr marL="285750" indent="-285750">
                        <a:buFont typeface="Arial" panose="020B0604020202020204" pitchFamily="34" charset="0"/>
                        <a:buChar char="•"/>
                      </a:pPr>
                      <a:r>
                        <a:rPr lang="en-US" dirty="0" smtClean="0"/>
                        <a:t>Policies and Procedures for CTIA Authorized Testing Laboratories (CATL)</a:t>
                      </a:r>
                    </a:p>
                    <a:p>
                      <a:pPr marL="285750" indent="-285750">
                        <a:buFont typeface="Arial" panose="020B0604020202020204" pitchFamily="34" charset="0"/>
                        <a:buChar char="•"/>
                      </a:pPr>
                      <a:r>
                        <a:rPr lang="en-US" dirty="0" smtClean="0"/>
                        <a:t>List of authorized</a:t>
                      </a:r>
                      <a:r>
                        <a:rPr lang="en-US" baseline="0" dirty="0" smtClean="0"/>
                        <a:t> CATL’s</a:t>
                      </a:r>
                      <a:endParaRPr lang="en-US" dirty="0"/>
                    </a:p>
                  </a:txBody>
                  <a:tcPr/>
                </a:tc>
              </a:tr>
            </a:tbl>
          </a:graphicData>
        </a:graphic>
      </p:graphicFrame>
    </p:spTree>
    <p:extLst>
      <p:ext uri="{BB962C8B-B14F-4D97-AF65-F5344CB8AC3E}">
        <p14:creationId xmlns:p14="http://schemas.microsoft.com/office/powerpoint/2010/main" val="1651058010"/>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Proposal for VVP </a:t>
            </a:r>
            <a:r>
              <a:rPr lang="en-US" dirty="0"/>
              <a:t>Governance Documentation</a:t>
            </a:r>
          </a:p>
        </p:txBody>
      </p:sp>
      <p:graphicFrame>
        <p:nvGraphicFramePr>
          <p:cNvPr id="2" name="Table 1"/>
          <p:cNvGraphicFramePr>
            <a:graphicFrameLocks noGrp="1"/>
          </p:cNvGraphicFramePr>
          <p:nvPr>
            <p:extLst>
              <p:ext uri="{D42A27DB-BD31-4B8C-83A1-F6EECF244321}">
                <p14:modId xmlns:p14="http://schemas.microsoft.com/office/powerpoint/2010/main" val="3252690644"/>
              </p:ext>
            </p:extLst>
          </p:nvPr>
        </p:nvGraphicFramePr>
        <p:xfrm>
          <a:off x="145143" y="1605020"/>
          <a:ext cx="11800114" cy="4846320"/>
        </p:xfrm>
        <a:graphic>
          <a:graphicData uri="http://schemas.openxmlformats.org/drawingml/2006/table">
            <a:tbl>
              <a:tblPr firstRow="1" bandRow="1">
                <a:tableStyleId>{5C22544A-7EE6-4342-B048-85BDC9FD1C3A}</a:tableStyleId>
              </a:tblPr>
              <a:tblGrid>
                <a:gridCol w="4122057"/>
                <a:gridCol w="3672114"/>
                <a:gridCol w="4005943"/>
              </a:tblGrid>
              <a:tr h="514048">
                <a:tc>
                  <a:txBody>
                    <a:bodyPr/>
                    <a:lstStyle/>
                    <a:p>
                      <a:pPr algn="ctr"/>
                      <a:r>
                        <a:rPr lang="en-US" dirty="0" smtClean="0"/>
                        <a:t>Validation </a:t>
                      </a:r>
                      <a:r>
                        <a:rPr lang="en-US" dirty="0" smtClean="0"/>
                        <a:t>Programs (work</a:t>
                      </a:r>
                      <a:r>
                        <a:rPr lang="en-US" baseline="0" dirty="0" smtClean="0"/>
                        <a:t> closely with VNF Requirements Project)</a:t>
                      </a:r>
                      <a:endParaRPr lang="en-US" dirty="0"/>
                    </a:p>
                  </a:txBody>
                  <a:tcPr/>
                </a:tc>
                <a:tc>
                  <a:txBody>
                    <a:bodyPr/>
                    <a:lstStyle/>
                    <a:p>
                      <a:pPr algn="ctr"/>
                      <a:r>
                        <a:rPr lang="en-US" dirty="0" smtClean="0"/>
                        <a:t>Validation </a:t>
                      </a:r>
                      <a:r>
                        <a:rPr lang="en-US" dirty="0" smtClean="0"/>
                        <a:t>Tools, Test</a:t>
                      </a:r>
                      <a:r>
                        <a:rPr lang="en-US" baseline="0" dirty="0" smtClean="0"/>
                        <a:t>s, &amp; Procedures (work with VNF-SDK, SDC Projects)</a:t>
                      </a:r>
                      <a:endParaRPr lang="en-US" dirty="0"/>
                    </a:p>
                  </a:txBody>
                  <a:tcPr/>
                </a:tc>
                <a:tc>
                  <a:txBody>
                    <a:bodyPr/>
                    <a:lstStyle/>
                    <a:p>
                      <a:pPr algn="ctr"/>
                      <a:r>
                        <a:rPr lang="en-US" dirty="0" smtClean="0"/>
                        <a:t>ONAP Authorized VNF Validation Authority (OAVVA)</a:t>
                      </a:r>
                      <a:endParaRPr lang="en-US" dirty="0"/>
                    </a:p>
                  </a:txBody>
                  <a:tcPr/>
                </a:tc>
              </a:tr>
              <a:tr h="3614057">
                <a:tc>
                  <a:txBody>
                    <a:bodyPr/>
                    <a:lstStyle/>
                    <a:p>
                      <a:pPr marL="285750" indent="-285750">
                        <a:buFont typeface="Arial" panose="020B0604020202020204" pitchFamily="34" charset="0"/>
                        <a:buChar char="•"/>
                      </a:pPr>
                      <a:r>
                        <a:rPr lang="en-US" dirty="0" smtClean="0"/>
                        <a:t>HEAT template specification compliance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TOSCA</a:t>
                      </a:r>
                      <a:r>
                        <a:rPr lang="en-US" baseline="0" dirty="0" smtClean="0"/>
                        <a:t> </a:t>
                      </a:r>
                      <a:r>
                        <a:rPr lang="en-US" dirty="0" smtClean="0"/>
                        <a:t>template specification compliance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VNF image security scan</a:t>
                      </a:r>
                    </a:p>
                    <a:p>
                      <a:pPr marL="285750" indent="-285750">
                        <a:buFont typeface="Arial" panose="020B0604020202020204" pitchFamily="34" charset="0"/>
                        <a:buChar char="•"/>
                      </a:pPr>
                      <a:r>
                        <a:rPr lang="en-US" dirty="0" smtClean="0"/>
                        <a:t>VNF </a:t>
                      </a:r>
                      <a:r>
                        <a:rPr lang="en-US" dirty="0" smtClean="0"/>
                        <a:t>Requirements Compliance</a:t>
                      </a:r>
                    </a:p>
                    <a:p>
                      <a:pPr marL="285750" indent="-285750">
                        <a:buFont typeface="Arial" panose="020B0604020202020204" pitchFamily="34" charset="0"/>
                        <a:buChar char="•"/>
                      </a:pPr>
                      <a:r>
                        <a:rPr lang="en-US" dirty="0" smtClean="0"/>
                        <a:t>VNF Lifecycle Management Validation (onboarding, instantiating, monitoring, scaling, termination)</a:t>
                      </a:r>
                    </a:p>
                    <a:p>
                      <a:pPr marL="285750" indent="-285750">
                        <a:buFont typeface="Arial" panose="020B0604020202020204" pitchFamily="34" charset="0"/>
                        <a:buChar char="•"/>
                      </a:pPr>
                      <a:r>
                        <a:rPr lang="en-US" dirty="0" smtClean="0"/>
                        <a:t>VNF Integration with ONAP components – such as, DCAE, A&amp;AI, SO</a:t>
                      </a:r>
                    </a:p>
                    <a:p>
                      <a:pPr marL="285750" indent="-285750">
                        <a:buFont typeface="Arial" panose="020B0604020202020204" pitchFamily="34" charset="0"/>
                        <a:buChar char="•"/>
                      </a:pPr>
                      <a:r>
                        <a:rPr lang="en-US" dirty="0" smtClean="0"/>
                        <a:t>YANG </a:t>
                      </a:r>
                      <a:r>
                        <a:rPr lang="en-US" dirty="0" smtClean="0"/>
                        <a:t>template specification compliance</a:t>
                      </a:r>
                    </a:p>
                    <a:p>
                      <a:pPr marL="285750" indent="-285750">
                        <a:buFont typeface="Arial" panose="020B0604020202020204" pitchFamily="34" charset="0"/>
                        <a:buChar char="•"/>
                      </a:pPr>
                      <a:r>
                        <a:rPr lang="en-US" dirty="0" smtClean="0"/>
                        <a:t>VNF </a:t>
                      </a:r>
                      <a:r>
                        <a:rPr lang="en-US" dirty="0" smtClean="0"/>
                        <a:t>Packaging validation (authenticity, integrity and packaging compliance)</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Set of tests and test procedures for corresponding VNF Validation areas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Lab setup</a:t>
                      </a:r>
                      <a:r>
                        <a:rPr lang="en-US" baseline="0" dirty="0" smtClean="0"/>
                        <a:t> requirements (infrastructure, software, automation scripts)</a:t>
                      </a:r>
                      <a:endParaRPr lang="en-US" dirty="0" smtClean="0"/>
                    </a:p>
                    <a:p>
                      <a:pPr marL="285750" indent="-285750">
                        <a:buFont typeface="Arial" panose="020B0604020202020204" pitchFamily="34" charset="0"/>
                        <a:buChar char="•"/>
                      </a:pPr>
                      <a:r>
                        <a:rPr lang="en-US" baseline="0" dirty="0" smtClean="0"/>
                        <a:t>Validation Test reporting templates</a:t>
                      </a:r>
                    </a:p>
                    <a:p>
                      <a:pPr marL="285750" indent="-285750">
                        <a:buFont typeface="Arial" panose="020B0604020202020204" pitchFamily="34" charset="0"/>
                        <a:buChar char="•"/>
                      </a:pPr>
                      <a:r>
                        <a:rPr lang="en-US" baseline="0" dirty="0" smtClean="0"/>
                        <a:t>VNF Validation Process Guidelines </a:t>
                      </a:r>
                    </a:p>
                  </a:txBody>
                  <a:tcPr/>
                </a:tc>
                <a:tc>
                  <a:txBody>
                    <a:bodyPr/>
                    <a:lstStyle/>
                    <a:p>
                      <a:pPr marL="285750" indent="-285750">
                        <a:buFont typeface="Arial" panose="020B0604020202020204" pitchFamily="34" charset="0"/>
                        <a:buChar char="•"/>
                      </a:pPr>
                      <a:r>
                        <a:rPr lang="en-US" dirty="0" smtClean="0"/>
                        <a:t>Policies and Procedures for ONAP Authorized VNF Validation Authority (OAVVA)</a:t>
                      </a:r>
                    </a:p>
                    <a:p>
                      <a:pPr marL="742950" lvl="1" indent="-285750">
                        <a:buFont typeface="Arial" panose="020B0604020202020204" pitchFamily="34" charset="0"/>
                        <a:buChar char="•"/>
                      </a:pPr>
                      <a:r>
                        <a:rPr lang="en-US" dirty="0" smtClean="0"/>
                        <a:t>Requirements and process for a third-party vendor to become an ONAP Authorized VNF Validation Authority (OAVVA)</a:t>
                      </a:r>
                    </a:p>
                    <a:p>
                      <a:pPr marL="742950" lvl="1" indent="-285750">
                        <a:buFont typeface="Arial" panose="020B0604020202020204" pitchFamily="34" charset="0"/>
                        <a:buChar char="•"/>
                      </a:pPr>
                      <a:r>
                        <a:rPr lang="en-US" dirty="0" smtClean="0"/>
                        <a:t>Ongoing compliance requirements for OAVAA</a:t>
                      </a:r>
                    </a:p>
                    <a:p>
                      <a:pPr marL="742950" lvl="1" indent="-285750">
                        <a:buFont typeface="Arial" panose="020B0604020202020204" pitchFamily="34" charset="0"/>
                        <a:buChar char="•"/>
                      </a:pPr>
                      <a:r>
                        <a:rPr lang="en-US" dirty="0" smtClean="0"/>
                        <a:t>Procedures and automation that OAVAA’s should follow for VNF Validation</a:t>
                      </a:r>
                    </a:p>
                    <a:p>
                      <a:pPr marL="285750" indent="-285750">
                        <a:buFont typeface="Arial" panose="020B0604020202020204" pitchFamily="34" charset="0"/>
                        <a:buChar char="•"/>
                      </a:pPr>
                      <a:r>
                        <a:rPr lang="en-US" dirty="0" smtClean="0"/>
                        <a:t>Policies and Procedures for Vendor Self-Certification</a:t>
                      </a:r>
                    </a:p>
                  </a:txBody>
                  <a:tcPr/>
                </a:tc>
              </a:tr>
            </a:tbl>
          </a:graphicData>
        </a:graphic>
      </p:graphicFrame>
      <p:sp>
        <p:nvSpPr>
          <p:cNvPr id="6" name="Text Placeholder 2"/>
          <p:cNvSpPr>
            <a:spLocks noGrp="1"/>
          </p:cNvSpPr>
          <p:nvPr>
            <p:ph type="body" sz="quarter" idx="10"/>
          </p:nvPr>
        </p:nvSpPr>
        <p:spPr>
          <a:xfrm>
            <a:off x="314325" y="1036641"/>
            <a:ext cx="11506200" cy="588959"/>
          </a:xfrm>
        </p:spPr>
        <p:txBody>
          <a:bodyPr>
            <a:normAutofit/>
          </a:bodyPr>
          <a:lstStyle/>
          <a:p>
            <a:r>
              <a:rPr lang="en-US" dirty="0" smtClean="0"/>
              <a:t>Overall Program Management</a:t>
            </a:r>
          </a:p>
        </p:txBody>
      </p:sp>
    </p:spTree>
    <p:extLst>
      <p:ext uri="{BB962C8B-B14F-4D97-AF65-F5344CB8AC3E}">
        <p14:creationId xmlns:p14="http://schemas.microsoft.com/office/powerpoint/2010/main" val="2656498088"/>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4961" y="197831"/>
            <a:ext cx="11731896" cy="538770"/>
          </a:xfrm>
        </p:spPr>
        <p:txBody>
          <a:bodyPr>
            <a:normAutofit fontScale="90000"/>
          </a:bodyPr>
          <a:lstStyle/>
          <a:p>
            <a:r>
              <a:rPr lang="en-US" dirty="0" smtClean="0"/>
              <a:t>3</a:t>
            </a:r>
            <a:r>
              <a:rPr lang="en-US" baseline="30000" dirty="0" smtClean="0"/>
              <a:t>rd</a:t>
            </a:r>
            <a:r>
              <a:rPr lang="en-US" dirty="0" smtClean="0"/>
              <a:t> Party “ONAP Authorized VNF Validation Authority” (OAVAA): Key Requirements</a:t>
            </a:r>
            <a:endParaRPr lang="en-US" dirty="0"/>
          </a:p>
        </p:txBody>
      </p:sp>
      <p:sp>
        <p:nvSpPr>
          <p:cNvPr id="3" name="Text Placeholder 2"/>
          <p:cNvSpPr>
            <a:spLocks noGrp="1"/>
          </p:cNvSpPr>
          <p:nvPr>
            <p:ph type="body" sz="quarter" idx="10"/>
          </p:nvPr>
        </p:nvSpPr>
        <p:spPr>
          <a:xfrm>
            <a:off x="314325" y="1138238"/>
            <a:ext cx="11732532" cy="5170487"/>
          </a:xfrm>
        </p:spPr>
        <p:txBody>
          <a:bodyPr>
            <a:normAutofit/>
          </a:bodyPr>
          <a:lstStyle/>
          <a:p>
            <a:r>
              <a:rPr lang="en-US" dirty="0" smtClean="0"/>
              <a:t>Active participation in the ONAP community and Contributions to relevant projects – VVP, VNF Requirements, VNF SDK, </a:t>
            </a:r>
            <a:r>
              <a:rPr lang="en-US" dirty="0" smtClean="0"/>
              <a:t>Modeling, SDC</a:t>
            </a:r>
          </a:p>
          <a:p>
            <a:r>
              <a:rPr lang="en-US" dirty="0" smtClean="0"/>
              <a:t>Engagement with other relevant standards bodies – TM Forum, OPNFV, ETSI</a:t>
            </a:r>
          </a:p>
          <a:p>
            <a:r>
              <a:rPr lang="en-US" dirty="0" smtClean="0"/>
              <a:t>Lab </a:t>
            </a:r>
            <a:r>
              <a:rPr lang="en-US" dirty="0" smtClean="0"/>
              <a:t>infrastructure setup and ONAP instance deployment</a:t>
            </a:r>
          </a:p>
          <a:p>
            <a:r>
              <a:rPr lang="en-US" dirty="0" smtClean="0"/>
              <a:t>Dedicated skilled resources for VNF Validation and Lab efforts</a:t>
            </a:r>
          </a:p>
          <a:p>
            <a:pPr lvl="1"/>
            <a:r>
              <a:rPr lang="en-US" dirty="0" smtClean="0"/>
              <a:t>Skilled in SDN/NFV, OpenStack/VM’s, Dockers/Containers, Modeling (HEAT, YANG, TOSCA), Open Source Software Development</a:t>
            </a:r>
          </a:p>
          <a:p>
            <a:r>
              <a:rPr lang="en-US" dirty="0" smtClean="0"/>
              <a:t>Track record of VNF testing and certification for carriers</a:t>
            </a:r>
          </a:p>
          <a:p>
            <a:r>
              <a:rPr lang="en-US" dirty="0" smtClean="0"/>
              <a:t>Demonstration of formulating and nurturing ecosystem relationships and partnerships  </a:t>
            </a:r>
          </a:p>
          <a:p>
            <a:endParaRPr lang="en-US" dirty="0"/>
          </a:p>
        </p:txBody>
      </p:sp>
    </p:spTree>
    <p:extLst>
      <p:ext uri="{BB962C8B-B14F-4D97-AF65-F5344CB8AC3E}">
        <p14:creationId xmlns:p14="http://schemas.microsoft.com/office/powerpoint/2010/main" val="1495564323"/>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Next Steps – Documentation </a:t>
            </a:r>
            <a:endParaRPr lang="en-US" dirty="0"/>
          </a:p>
        </p:txBody>
      </p:sp>
      <p:sp>
        <p:nvSpPr>
          <p:cNvPr id="3" name="Text Placeholder 2"/>
          <p:cNvSpPr>
            <a:spLocks noGrp="1"/>
          </p:cNvSpPr>
          <p:nvPr>
            <p:ph type="body" sz="quarter" idx="10"/>
          </p:nvPr>
        </p:nvSpPr>
        <p:spPr>
          <a:xfrm>
            <a:off x="314325" y="957944"/>
            <a:ext cx="11506200" cy="5588000"/>
          </a:xfrm>
        </p:spPr>
        <p:txBody>
          <a:bodyPr>
            <a:normAutofit fontScale="92500" lnSpcReduction="10000"/>
          </a:bodyPr>
          <a:lstStyle/>
          <a:p>
            <a:r>
              <a:rPr lang="en-US" dirty="0" smtClean="0"/>
              <a:t>Prepare formal governance documents</a:t>
            </a:r>
          </a:p>
          <a:p>
            <a:pPr lvl="1"/>
            <a:r>
              <a:rPr lang="en-US" dirty="0" smtClean="0"/>
              <a:t>Overall Program Management</a:t>
            </a:r>
          </a:p>
          <a:p>
            <a:pPr lvl="1"/>
            <a:endParaRPr lang="en-US" dirty="0" smtClean="0"/>
          </a:p>
          <a:p>
            <a:pPr lvl="1"/>
            <a:r>
              <a:rPr lang="en-US" dirty="0" smtClean="0"/>
              <a:t>Policies and Procedures for ONAP Authorized VNF Validation Authority (OAVVA)</a:t>
            </a:r>
          </a:p>
          <a:p>
            <a:pPr lvl="2"/>
            <a:r>
              <a:rPr lang="en-US" dirty="0" smtClean="0"/>
              <a:t>Requirements and process for a third-party vendor to become an ONAP Authorized VNF Validation Authority (OAVVA)</a:t>
            </a:r>
          </a:p>
          <a:p>
            <a:pPr lvl="2"/>
            <a:r>
              <a:rPr lang="en-US" dirty="0" smtClean="0"/>
              <a:t>Ongoing compliance requirements for OAVAA</a:t>
            </a:r>
          </a:p>
          <a:p>
            <a:pPr lvl="2"/>
            <a:r>
              <a:rPr lang="en-US" dirty="0" smtClean="0"/>
              <a:t>Procedures and automation that OAVAA’s should follow for VNF Validation</a:t>
            </a:r>
          </a:p>
          <a:p>
            <a:pPr lvl="3"/>
            <a:r>
              <a:rPr lang="en-US" dirty="0" smtClean="0"/>
              <a:t>Set </a:t>
            </a:r>
            <a:r>
              <a:rPr lang="en-US" dirty="0"/>
              <a:t>of tests and test procedures </a:t>
            </a:r>
            <a:r>
              <a:rPr lang="en-US" dirty="0" smtClean="0"/>
              <a:t>for VNF Validation</a:t>
            </a:r>
          </a:p>
          <a:p>
            <a:pPr lvl="2"/>
            <a:endParaRPr lang="en-US" dirty="0" smtClean="0"/>
          </a:p>
          <a:p>
            <a:pPr lvl="1"/>
            <a:r>
              <a:rPr lang="en-US" dirty="0" smtClean="0"/>
              <a:t>Policies and Procedures for Vendor Self-Certification</a:t>
            </a:r>
          </a:p>
          <a:p>
            <a:pPr lvl="1"/>
            <a:endParaRPr lang="en-US" dirty="0"/>
          </a:p>
          <a:p>
            <a:pPr lvl="1"/>
            <a:r>
              <a:rPr lang="en-US" dirty="0" smtClean="0"/>
              <a:t>VVP Deployment Guidelines</a:t>
            </a:r>
          </a:p>
          <a:p>
            <a:pPr lvl="1"/>
            <a:endParaRPr lang="en-US" dirty="0"/>
          </a:p>
          <a:p>
            <a:pPr lvl="1"/>
            <a:r>
              <a:rPr lang="en-US" dirty="0" smtClean="0"/>
              <a:t>VNF Validation Programs</a:t>
            </a:r>
          </a:p>
          <a:p>
            <a:pPr lvl="1"/>
            <a:endParaRPr lang="en-US" dirty="0"/>
          </a:p>
          <a:p>
            <a:pPr lvl="1"/>
            <a:r>
              <a:rPr lang="en-US" dirty="0" smtClean="0"/>
              <a:t>VNF Validation </a:t>
            </a:r>
            <a:r>
              <a:rPr lang="en-US" dirty="0" smtClean="0"/>
              <a:t>Tools, Tests </a:t>
            </a:r>
            <a:r>
              <a:rPr lang="en-US" dirty="0" smtClean="0"/>
              <a:t>and Procedures (including, VVP automation)</a:t>
            </a:r>
            <a:endParaRPr lang="en-US" dirty="0"/>
          </a:p>
        </p:txBody>
      </p:sp>
    </p:spTree>
    <p:extLst>
      <p:ext uri="{BB962C8B-B14F-4D97-AF65-F5344CB8AC3E}">
        <p14:creationId xmlns:p14="http://schemas.microsoft.com/office/powerpoint/2010/main" val="4041585136"/>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3521</TotalTime>
  <Words>786</Words>
  <Application>Microsoft Office PowerPoint</Application>
  <PresentationFormat>Custom</PresentationFormat>
  <Paragraphs>129</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VNF Validation Project (VVP) Governance Model – Preliminary Views  Sandeep Shah sandeep.shah2@techmahindra.com</vt:lpstr>
      <vt:lpstr>Agenda</vt:lpstr>
      <vt:lpstr>VVP Governance Discussion (Excerpts from Wiki)</vt:lpstr>
      <vt:lpstr>VNF Validation Project Scope</vt:lpstr>
      <vt:lpstr>VNF Validation Scope</vt:lpstr>
      <vt:lpstr>Learnings from Other Industry Forums (CTIA) </vt:lpstr>
      <vt:lpstr>Proposal for VVP Governance Documentation</vt:lpstr>
      <vt:lpstr>3rd Party “ONAP Authorized VNF Validation Authority” (OAVAA): Key Requirements</vt:lpstr>
      <vt:lpstr>Next Steps – Documentation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Sandeep</cp:lastModifiedBy>
  <cp:revision>161</cp:revision>
  <dcterms:created xsi:type="dcterms:W3CDTF">2017-02-27T16:23:08Z</dcterms:created>
  <dcterms:modified xsi:type="dcterms:W3CDTF">2017-11-09T16:57:15Z</dcterms:modified>
</cp:coreProperties>
</file>