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70" r:id="rId4"/>
    <p:sldId id="258" r:id="rId5"/>
    <p:sldId id="271" r:id="rId6"/>
    <p:sldId id="268" r:id="rId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303" autoAdjust="0"/>
    <p:restoredTop sz="94660"/>
  </p:normalViewPr>
  <p:slideViewPr>
    <p:cSldViewPr snapToGrid="0">
      <p:cViewPr varScale="1">
        <p:scale>
          <a:sx n="58" d="100"/>
          <a:sy n="58" d="100"/>
        </p:scale>
        <p:origin x="45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18B8AD-55DA-4C4C-AA54-9C1BF9564148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4C19F3-7AF9-44B8-B8DB-4CDB68EE7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486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2017-10-12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524A0C-6611-4E42-8AA3-283467D74664}" type="slidenum">
              <a:rPr lang="en-US" smtClean="0"/>
              <a:t>6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19074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44D35-A075-4FCE-AA42-7BCA397BF9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30083A-619F-4676-810F-F806D8B57D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AA257-6406-4441-B1F8-97BD0E316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69B2-EE28-490C-BA26-AC2FEC1D467D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18F3D3-FF3E-4777-B211-30F8ECE5A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03695F-0A47-49ED-991E-4554B604C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45D6D-615B-404E-ABCB-192F4EB0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977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1B839-55C6-4736-AA1D-6C1FC8234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CEC109-9D33-4361-884E-904C40E47D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C56621-B652-47C8-94C5-38892F849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69B2-EE28-490C-BA26-AC2FEC1D467D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1A4BCD-7F2C-48E1-82DD-BEC70BF82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3F9B9-CACD-4EE5-87C4-91C034D5C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45D6D-615B-404E-ABCB-192F4EB0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74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B92910-B25E-4441-B777-EC7CE57109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FD9DF2-D6B1-45A0-80A5-8DDB3C5DBD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1E5CC-BAE3-4852-8686-72BE82716C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69B2-EE28-490C-BA26-AC2FEC1D467D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4197A6-51D2-46D7-8614-851E56DD1F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6F7D88-FBF9-49F1-B58D-3BB143294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45D6D-615B-404E-ABCB-192F4EB0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214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6191251" y="1800225"/>
            <a:ext cx="5473700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524935" y="239714"/>
            <a:ext cx="9992784" cy="10853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506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891B2-11DB-4FFD-BC7F-33CE649C6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6E896-F028-4D93-98A0-0AD66786FF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FCA519-25EF-4456-AFD7-F9AD56DFC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69B2-EE28-490C-BA26-AC2FEC1D467D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15147-D011-420E-8D4D-C28F75DE1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9EED89-5AC0-4A74-84B4-B844BCA37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45D6D-615B-404E-ABCB-192F4EB0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287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A887B-8983-46BC-B928-601FB2965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F5538E-73C5-428A-996F-F4031238D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56597-4AA0-4C93-BC29-7BF536332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69B2-EE28-490C-BA26-AC2FEC1D467D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A1E12-FF11-438E-B5BD-62C915FBC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ADC0D-801F-4884-B8DB-C449387DD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45D6D-615B-404E-ABCB-192F4EB0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66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EE838-8928-4B01-9290-5F81D0F93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75C0EC-6237-4CCC-A8DC-AE24BFC192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604434-42BB-4D7B-82F8-6403CE3991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BF8F52-8FAC-480B-A832-862270144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69B2-EE28-490C-BA26-AC2FEC1D467D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BBE1DE-B6FB-4431-94C7-C5EEAC613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7C9D01-8E6B-48E5-B835-E3472AD20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45D6D-615B-404E-ABCB-192F4EB0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10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89A02-9A22-482E-95DF-226D358DCA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E55A6-B59F-4E4B-B1A8-77B43050B5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BA43CD-AD40-4924-9D0D-CBC732E628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2893D2-93AF-42ED-850E-186C2114BA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5B52EA-66BE-40C1-8359-50FB208EF9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1AD9F5-4EDD-462E-A059-5A81B5EE1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69B2-EE28-490C-BA26-AC2FEC1D467D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9EEE73-CDEF-4B7D-8BEB-854501FFE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04CA171-058C-4971-8D79-52901FB33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45D6D-615B-404E-ABCB-192F4EB0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12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DB180-4A25-4C92-81D9-7D50EABDC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6CB7B7-DB99-4D2A-968C-E6E427864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69B2-EE28-490C-BA26-AC2FEC1D467D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7D57D0-3081-4718-9D87-F572C335B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5A681F-6C47-4CBD-95F3-7175550FD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45D6D-615B-404E-ABCB-192F4EB0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16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87E7D6-4CF4-48AC-A7EF-79010D68C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69B2-EE28-490C-BA26-AC2FEC1D467D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F543F1-CF11-470E-A7BB-3839CBDCB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3E26C3-B572-4CEA-A6D5-B69CA5BCB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45D6D-615B-404E-ABCB-192F4EB0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318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10AC1-E648-49F8-B273-A8E06ABD0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13FD5-636B-464E-BA6A-AAEF09A70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60654C-6F57-4152-995D-1EEC29EAE2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7AE3A4-196C-4490-8A6E-8136A6E13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69B2-EE28-490C-BA26-AC2FEC1D467D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F0B303-C61E-44B2-B718-71436C5CF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4DFD71-5967-4355-B489-3F8172935A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45D6D-615B-404E-ABCB-192F4EB0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43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42B15-19D8-4961-9AFD-857AFDAF8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8DB953-33F3-4CE5-A516-9238C6D35F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CC5141-498B-4B17-B33A-E04606F17B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2C7B1A-687B-4C5D-A19C-1AF2F59B6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969B2-EE28-490C-BA26-AC2FEC1D467D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F1BD4F-410A-4BF3-933A-5DAEDB308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4046F0-9306-4EAD-A854-923403120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45D6D-615B-404E-ABCB-192F4EB0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33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66B7AE-6675-4123-AF17-64D3F8DAA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3C18A9-8B0E-4E10-9CD9-4988A5C8D9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B11307-F502-4623-B6A3-E8A31CC969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969B2-EE28-490C-BA26-AC2FEC1D467D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A50CEF-A098-4FEA-ADBC-9C936CCBCD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4D36F-CF39-4BDF-A828-D0A4350A89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45D6D-615B-404E-ABCB-192F4EB0F3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93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14AE1-E9A1-4FF0-8450-26EDCCE3B5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0CD092-9C3F-4FA7-9F22-904FC5BAD0F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Security Enhancements for Casablanca</a:t>
            </a:r>
          </a:p>
          <a:p>
            <a:r>
              <a:rPr lang="en-US" dirty="0"/>
              <a:t>Suggestions</a:t>
            </a:r>
          </a:p>
        </p:txBody>
      </p:sp>
    </p:spTree>
    <p:extLst>
      <p:ext uri="{BB962C8B-B14F-4D97-AF65-F5344CB8AC3E}">
        <p14:creationId xmlns:p14="http://schemas.microsoft.com/office/powerpoint/2010/main" val="1148280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6DC84-363F-4252-A223-D5EE1F7E8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PNF (legacy </a:t>
            </a:r>
            <a:r>
              <a:rPr lang="en-US" dirty="0" err="1"/>
              <a:t>eNB</a:t>
            </a:r>
            <a:r>
              <a:rPr lang="en-US" dirty="0"/>
              <a:t>/</a:t>
            </a:r>
            <a:r>
              <a:rPr lang="en-US" dirty="0" err="1"/>
              <a:t>gNB</a:t>
            </a:r>
            <a:r>
              <a:rPr lang="en-US" dirty="0"/>
              <a:t>) Autointegration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F81783-3BBF-4516-8651-CC4251640C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As defined in 3GPP</a:t>
            </a:r>
          </a:p>
          <a:p>
            <a:r>
              <a:rPr lang="en-US" dirty="0"/>
              <a:t>The Initial Root Credential (Vendor Credential Certificate) in the node HW is used for authentication and authorization, during the integrating into the operator network.</a:t>
            </a:r>
          </a:p>
          <a:p>
            <a:r>
              <a:rPr lang="en-US" dirty="0"/>
              <a:t>Trusted certificate (operator root or intermediate CA) is configured in the node</a:t>
            </a:r>
          </a:p>
          <a:p>
            <a:r>
              <a:rPr lang="en-US" dirty="0"/>
              <a:t>The operator credential (issued by </a:t>
            </a:r>
            <a:r>
              <a:rPr lang="en-GB" dirty="0"/>
              <a:t>operator CA) </a:t>
            </a:r>
            <a:r>
              <a:rPr lang="en-US" dirty="0"/>
              <a:t>is then </a:t>
            </a:r>
            <a:r>
              <a:rPr lang="en-US" dirty="0" err="1"/>
              <a:t>enroled</a:t>
            </a:r>
            <a:r>
              <a:rPr lang="en-US"/>
              <a:t> for the permanent node identity</a:t>
            </a:r>
          </a:p>
          <a:p>
            <a:pPr lvl="1"/>
            <a:r>
              <a:rPr lang="en-US"/>
              <a:t>CRL</a:t>
            </a:r>
            <a:r>
              <a:rPr lang="en-US" dirty="0"/>
              <a:t>, certificate renewal, CMPv2 enrolment are supported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220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86D05-B586-4EF7-BAC7-4A12BF8AB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PNF (legacy </a:t>
            </a:r>
            <a:r>
              <a:rPr lang="en-US" dirty="0" err="1"/>
              <a:t>eNB</a:t>
            </a:r>
            <a:r>
              <a:rPr lang="en-US" dirty="0"/>
              <a:t>/</a:t>
            </a:r>
            <a:r>
              <a:rPr lang="en-US" dirty="0" err="1"/>
              <a:t>gNB</a:t>
            </a:r>
            <a:r>
              <a:rPr lang="en-US" dirty="0"/>
              <a:t>) Root-of-trust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3E7A4-B023-4D41-B230-18BDAED147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Secure boot is performed during node startup, prior to autointegration.</a:t>
            </a:r>
          </a:p>
          <a:p>
            <a:pPr lvl="1"/>
            <a:r>
              <a:rPr lang="en-US" dirty="0"/>
              <a:t>The Trusted Anchor (including the public key) in the node HW is used to validate the Signed SW (initial boot SW)</a:t>
            </a:r>
          </a:p>
          <a:p>
            <a:r>
              <a:rPr lang="en-US" dirty="0"/>
              <a:t>Only validated SW is allowed on the node</a:t>
            </a:r>
          </a:p>
          <a:p>
            <a:pPr lvl="1"/>
            <a:r>
              <a:rPr lang="en-US" dirty="0"/>
              <a:t>Validation of SW signature is done by all SW upgrade packages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543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1BEED-007C-420A-9E47-01FFD3A9A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VNF Integration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CC731-3726-43E1-B9D8-D5A62E7370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eNB</a:t>
            </a:r>
            <a:r>
              <a:rPr lang="en-US" dirty="0"/>
              <a:t>/</a:t>
            </a:r>
            <a:r>
              <a:rPr lang="en-US" dirty="0" err="1"/>
              <a:t>gNB</a:t>
            </a:r>
            <a:r>
              <a:rPr lang="en-US" dirty="0"/>
              <a:t> consists of several VNFs, including the S-VNFM by ETSI</a:t>
            </a:r>
          </a:p>
          <a:p>
            <a:r>
              <a:rPr lang="en-US" dirty="0"/>
              <a:t>The S-VNFM is onboarded and instantiated first, for the MNO tenant</a:t>
            </a:r>
          </a:p>
          <a:p>
            <a:pPr lvl="1"/>
            <a:r>
              <a:rPr lang="en-US" dirty="0"/>
              <a:t>The S-VNFM is then used for instantiation of all other </a:t>
            </a:r>
            <a:r>
              <a:rPr lang="en-US" dirty="0" err="1"/>
              <a:t>eNB</a:t>
            </a:r>
            <a:r>
              <a:rPr lang="en-US" dirty="0"/>
              <a:t>/</a:t>
            </a:r>
            <a:r>
              <a:rPr lang="en-US" dirty="0" err="1"/>
              <a:t>gNB</a:t>
            </a:r>
            <a:r>
              <a:rPr lang="en-US" dirty="0"/>
              <a:t> VNFs </a:t>
            </a:r>
          </a:p>
          <a:p>
            <a:r>
              <a:rPr lang="en-US" dirty="0"/>
              <a:t>Initial credentials e.g. One-time password or PKCS#12 container is inserted into the S-VNFM during instantiation </a:t>
            </a:r>
          </a:p>
          <a:p>
            <a:pPr lvl="1"/>
            <a:r>
              <a:rPr lang="en-US" dirty="0"/>
              <a:t>Inserted manually (by NFVO </a:t>
            </a:r>
            <a:r>
              <a:rPr lang="en-US" dirty="0" err="1"/>
              <a:t>adm</a:t>
            </a:r>
            <a:r>
              <a:rPr lang="en-US" dirty="0"/>
              <a:t>) or possibly by the MNO Network Manager (over SOL005, ETSI) when instantiating the S-VNFM.</a:t>
            </a:r>
          </a:p>
          <a:p>
            <a:pPr lvl="2"/>
            <a:r>
              <a:rPr lang="en-US" dirty="0"/>
              <a:t>To get a M2M certificate to handle S-VNFM – NM i/f (ETSI SOL 002 and 3GPP </a:t>
            </a:r>
            <a:r>
              <a:rPr lang="en-US" dirty="0" err="1"/>
              <a:t>Mul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If OTP then S-VNFM performs a CMPv2 request towards the tenant CA, using the OTP as id (potentially short expiration time for the OTP)</a:t>
            </a:r>
          </a:p>
          <a:p>
            <a:r>
              <a:rPr lang="en-US" dirty="0"/>
              <a:t>Same procedure towards the MANO CA</a:t>
            </a:r>
          </a:p>
          <a:p>
            <a:pPr lvl="1"/>
            <a:r>
              <a:rPr lang="en-US" dirty="0"/>
              <a:t>for the S-VNFM – MANO i/f (ETSI SOL003/IFA007 and IFA006)</a:t>
            </a:r>
          </a:p>
          <a:p>
            <a:r>
              <a:rPr lang="en-US" dirty="0"/>
              <a:t>The S-VNFM instantiate the other </a:t>
            </a:r>
            <a:r>
              <a:rPr lang="en-US" dirty="0" err="1"/>
              <a:t>eNB</a:t>
            </a:r>
            <a:r>
              <a:rPr lang="en-US" dirty="0"/>
              <a:t>/</a:t>
            </a:r>
            <a:r>
              <a:rPr lang="en-US" dirty="0" err="1"/>
              <a:t>gNB</a:t>
            </a:r>
            <a:r>
              <a:rPr lang="en-US" dirty="0"/>
              <a:t> VNFs</a:t>
            </a:r>
          </a:p>
        </p:txBody>
      </p:sp>
    </p:spTree>
    <p:extLst>
      <p:ext uri="{BB962C8B-B14F-4D97-AF65-F5344CB8AC3E}">
        <p14:creationId xmlns:p14="http://schemas.microsoft.com/office/powerpoint/2010/main" val="647512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5660B-3C71-4750-AC96-84910530F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VNF Root-of-trust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4826E-4E7E-4CAD-AE8C-35BC070CF5B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Signing and validation of the VNFP during onboarding</a:t>
            </a:r>
          </a:p>
          <a:p>
            <a:pPr lvl="1"/>
            <a:r>
              <a:rPr lang="en-US" dirty="0"/>
              <a:t>Defined by ETSI SOL 004</a:t>
            </a:r>
          </a:p>
          <a:p>
            <a:pPr lvl="1"/>
            <a:r>
              <a:rPr lang="en-US" dirty="0"/>
              <a:t>The Trusted Anchor certificate (including the public key) must be pre-loaded into the cloud infrastructure </a:t>
            </a:r>
          </a:p>
          <a:p>
            <a:pPr lvl="1"/>
            <a:r>
              <a:rPr lang="en-US" dirty="0"/>
              <a:t>According to ETSI, the validation is to be done by the NFVO, the “</a:t>
            </a:r>
            <a:r>
              <a:rPr lang="en-US" dirty="0" err="1"/>
              <a:t>onboarder</a:t>
            </a:r>
            <a:r>
              <a:rPr lang="en-US" dirty="0"/>
              <a:t>”.</a:t>
            </a:r>
          </a:p>
          <a:p>
            <a:endParaRPr lang="en-US" dirty="0"/>
          </a:p>
          <a:p>
            <a:r>
              <a:rPr lang="en-US" dirty="0"/>
              <a:t>Validation during instantiation not yet in ETSI</a:t>
            </a:r>
          </a:p>
          <a:p>
            <a:pPr lvl="1"/>
            <a:r>
              <a:rPr lang="en-US" dirty="0"/>
              <a:t>Work in progress</a:t>
            </a:r>
          </a:p>
          <a:p>
            <a:endParaRPr lang="en-US" dirty="0"/>
          </a:p>
          <a:p>
            <a:r>
              <a:rPr lang="en-US" dirty="0"/>
              <a:t>Relies on procedure, VNF does not know if it is validated or not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FEB02F-847E-42BA-A37D-BFECC58B2B4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n-US" altLang="sv-SE" dirty="0"/>
              <a:t>Trust chain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altLang="sv-SE" dirty="0"/>
              <a:t>Signed VNF SW and VLAN configuration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altLang="sv-SE" dirty="0"/>
              <a:t>Validation of above using vendor root certificate, both during onboarding and instantiation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altLang="sv-SE" dirty="0"/>
              <a:t>All the VNFs are instantiated using their shared key created in tenant NM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altLang="sv-SE" dirty="0"/>
              <a:t>The VNFs sends CMPv2 requests towards the Certificate Authority</a:t>
            </a:r>
          </a:p>
          <a:p>
            <a:pPr marL="914400" lvl="1" indent="-457200">
              <a:lnSpc>
                <a:spcPct val="150000"/>
              </a:lnSpc>
              <a:buFont typeface="+mj-lt"/>
              <a:buAutoNum type="arabicPeriod"/>
            </a:pPr>
            <a:r>
              <a:rPr lang="en-US" altLang="sv-SE" dirty="0"/>
              <a:t>The enrolled certificate is thereafter used as VNF ID when authenticating TLS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754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7938167" y="1800225"/>
            <a:ext cx="3839853" cy="4724400"/>
          </a:xfrm>
        </p:spPr>
        <p:txBody>
          <a:bodyPr/>
          <a:lstStyle/>
          <a:p>
            <a:r>
              <a:rPr lang="en-US" sz="2000" dirty="0"/>
              <a:t>Quote from ETSI SOL 003, chapter 4.2</a:t>
            </a:r>
          </a:p>
          <a:p>
            <a:pPr lvl="1"/>
            <a:r>
              <a:rPr lang="en-US" sz="1800" i="1" dirty="0"/>
              <a:t>All APIs shall support and use HTTP over TLS (also known as HTTPS) (see IETF RFC 2818 [3]). TLS version 1.2 as defined by IETF RFC 5246 [7] shall be supported. </a:t>
            </a:r>
          </a:p>
          <a:p>
            <a:pPr lvl="1"/>
            <a:endParaRPr lang="en-US" sz="1800" i="1" dirty="0"/>
          </a:p>
          <a:p>
            <a:r>
              <a:rPr lang="en-US" sz="2000" dirty="0"/>
              <a:t>Thus, HTTPS (TLS 1.2) is </a:t>
            </a:r>
            <a:r>
              <a:rPr lang="en-US" sz="2000" b="1" dirty="0"/>
              <a:t>always</a:t>
            </a:r>
            <a:r>
              <a:rPr lang="en-US" sz="2000" dirty="0"/>
              <a:t> used for this interface</a:t>
            </a:r>
          </a:p>
          <a:p>
            <a:pPr lvl="1"/>
            <a:r>
              <a:rPr lang="en-US" sz="1800"/>
              <a:t>Applicable to SOL 002, 003, 005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/>
              <a:t>BACKGROUND :: ETSI MANO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9A23F6FA-4123-4B00-A21E-A118232F89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730" y="1126807"/>
            <a:ext cx="6880571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1535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520</Words>
  <Application>Microsoft Office PowerPoint</Application>
  <PresentationFormat>Widescreen</PresentationFormat>
  <Paragraphs>51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ONAP</vt:lpstr>
      <vt:lpstr>PNF (legacy eNB/gNB) Autointegration</vt:lpstr>
      <vt:lpstr>PNF (legacy eNB/gNB) Root-of-trust</vt:lpstr>
      <vt:lpstr>VNF Integration</vt:lpstr>
      <vt:lpstr>VNF Root-of-trust</vt:lpstr>
      <vt:lpstr>BACKGROUND :: ETSI MANO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Ingemarsson</dc:creator>
  <cp:lastModifiedBy>Samuli Kuusela</cp:lastModifiedBy>
  <cp:revision>25</cp:revision>
  <dcterms:created xsi:type="dcterms:W3CDTF">2018-05-28T08:37:18Z</dcterms:created>
  <dcterms:modified xsi:type="dcterms:W3CDTF">2018-06-01T05:31:30Z</dcterms:modified>
</cp:coreProperties>
</file>